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8" r:id="rId2"/>
    <p:sldId id="1301" r:id="rId3"/>
    <p:sldId id="1298" r:id="rId4"/>
    <p:sldId id="983" r:id="rId5"/>
    <p:sldId id="621" r:id="rId6"/>
    <p:sldId id="888" r:id="rId7"/>
    <p:sldId id="889" r:id="rId8"/>
    <p:sldId id="9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709E-0CF2-4D93-6355-B899D19A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3395-3104-F14D-CDD5-223B26C82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2D66-7644-7EB8-8B85-818131E9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207B-C9E1-A3E6-592E-D6165104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8207-8081-CB27-A1AB-889C8E60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2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D675-8DA0-CCF5-5F47-930EF994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1F501-456B-4809-EC70-1E76EF96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74E3-68BF-A99D-B09C-FB6F7E9F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6524-FB9F-ED84-17C6-77AAE579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EDC8-0A29-86F3-44E6-372F177F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68DE8-78CA-B793-1640-0106E27D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FC360-056A-263B-D24C-FBB92B17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C3A4-F6DE-AC61-A8C6-20DFB261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86AD-7686-61E8-DD26-3AE4118C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E21C-0CB3-E630-64C9-04CB23C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1475-134D-1D41-2D45-7BC25A87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7E6B-AA7D-9A46-982E-9CEC71A4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5CB2-F01D-86E6-4A5B-F72E7D63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8019-6D48-30B3-404B-79E2FC2C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934C-0719-753A-50AE-F82A3D89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6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0532-EFCD-B060-4284-8254723A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EDAF-7801-F235-7474-B06B548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46AE-4D53-D320-9540-6FCC0E23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2287B-7C4E-7D21-6D21-FFD06CBF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7487-D858-7038-83F4-039C17A9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4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B91F-F809-50AE-D84D-63218B75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DE05-BF04-3A58-CD9A-2A402829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463EB-7E30-7567-F883-9E8AB537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9112B-EF3A-733F-3CAD-4317ADFF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5002A-DDE6-C386-C9B6-4611D564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13DF6-C62E-F956-D83A-BB34BF98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9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1A50-A8F8-E765-C4CB-E1E1A096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04BF-BA14-A0BB-7FDA-AE4C6641E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BFAB7-52E4-1F24-0219-264EB014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DE627-2EF6-937B-3920-6824235D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1EC63-B233-C426-E723-9447A572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F1797-0118-FC41-6113-2B8722C3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C72A8-F94F-D938-4A8C-FA9FB7FE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E5EEE-6252-19B6-5F7D-FB34CF24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4874-4704-7737-ADD2-39E6CE4D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14A2B-B57C-0BB7-F84D-739C5B16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AF89-A626-2440-0FFA-09EF842A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7D617-923F-48A8-DB94-B720A99E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1D4F7-1F90-2546-C638-A0A80F32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6A90-2134-F297-A476-4A95E8CF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94FB5-4C33-A297-8478-AF39F0DB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6911-0D38-74F4-6150-2786B294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47AC-286B-F3C9-C5BB-CC4AF108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06E69-9C3F-BD2C-9AF2-408A7C989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6717-BE84-568F-90C4-09B6274C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1A0D1-AC1A-1B57-EBCC-B90B4B9A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AA56-6CAF-AAFE-9945-AFA4363A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9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3D1F-04A5-2DE2-A0D3-35375A9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9F7C9-EAA6-2948-F5AC-0FE163390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D6E9F-FCE0-8C50-BB28-5D6C32DF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A7FB-1F37-18CB-B55A-2B2F4936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D3512-D67D-6997-CCB1-D4DE0205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01146-BED9-FD36-D6B7-BB32B82B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16AE7-3030-7F30-C1BE-C0EDCBA3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C0CB-3F27-FD07-C0F0-F692903D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B688-F082-BD5A-4491-8CA4331B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628C-A7B9-40BA-BF2B-E25140BA2C85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74E8-832B-8E62-6B08-E5AF20771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A798-74CF-C720-2E43-42A9F4AA2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1A72-62BF-4BEC-B5E3-2EC32FDF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LMC/" TargetMode="External"/><Relationship Id="rId2" Type="http://schemas.openxmlformats.org/officeDocument/2006/relationships/hyperlink" Target="https://peterhigginson.co.uk/lm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FE003-C32A-8E35-26BB-344E3005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97848A-F393-0211-5F86-26EFF993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Fetch-Decode-Execute Cycle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71F0A-C8A0-49A4-E0FB-13C6D8E9D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78EABF-B773-5D1C-73B3-7ABFBBA7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Execution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C15CDC-C775-6864-5AB9-7861F3F1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omputer hardware Central processing unit Integrated Circuits &amp; Chips CPU-Z, android, electronics, text, logo png thumbnail">
            <a:extLst>
              <a:ext uri="{FF2B5EF4-FFF2-40B4-BE49-F238E27FC236}">
                <a16:creationId xmlns:a16="http://schemas.microsoft.com/office/drawing/2014/main" id="{60E87035-7D82-BE7A-24BB-803DC01A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02" y="241314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 Hard disk drive Floppy disk, Hard disc, electronics, barebone Computers, hD DVD png thumbnail">
            <a:extLst>
              <a:ext uri="{FF2B5EF4-FFF2-40B4-BE49-F238E27FC236}">
                <a16:creationId xmlns:a16="http://schemas.microsoft.com/office/drawing/2014/main" id="{223287E1-641A-1A81-F05F-C73B0731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8" y="2137024"/>
            <a:ext cx="2266736" cy="22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ux Operating Systems Logo, whatsapp logo, text, computer, vertebrate png thumbnail">
            <a:extLst>
              <a:ext uri="{FF2B5EF4-FFF2-40B4-BE49-F238E27FC236}">
                <a16:creationId xmlns:a16="http://schemas.microsoft.com/office/drawing/2014/main" id="{0F53702A-C67E-B483-87C7-47950C89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34" y="2137024"/>
            <a:ext cx="2108343" cy="21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M Computer memory Computer hardware, ram, text, computer, logo png thumbnail">
            <a:extLst>
              <a:ext uri="{FF2B5EF4-FFF2-40B4-BE49-F238E27FC236}">
                <a16:creationId xmlns:a16="http://schemas.microsoft.com/office/drawing/2014/main" id="{210A4863-79FC-F964-B654-1FF36D2D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46" y="2636150"/>
            <a:ext cx="1894831" cy="12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511B607-CEC3-626C-7DE9-A055FF427127}"/>
              </a:ext>
            </a:extLst>
          </p:cNvPr>
          <p:cNvSpPr/>
          <p:nvPr/>
        </p:nvSpPr>
        <p:spPr>
          <a:xfrm>
            <a:off x="3248774" y="3082247"/>
            <a:ext cx="708060" cy="4623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1338B3-0719-7788-2C56-250AF5E1DA63}"/>
              </a:ext>
            </a:extLst>
          </p:cNvPr>
          <p:cNvSpPr/>
          <p:nvPr/>
        </p:nvSpPr>
        <p:spPr>
          <a:xfrm>
            <a:off x="6110556" y="3082246"/>
            <a:ext cx="708060" cy="4623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74367D1-53C0-70BE-2441-9D0EE675308E}"/>
              </a:ext>
            </a:extLst>
          </p:cNvPr>
          <p:cNvSpPr/>
          <p:nvPr/>
        </p:nvSpPr>
        <p:spPr>
          <a:xfrm>
            <a:off x="8670640" y="3082245"/>
            <a:ext cx="708060" cy="4623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E6A0E-0F32-3DFA-1046-DBF8B81FD1B0}"/>
              </a:ext>
            </a:extLst>
          </p:cNvPr>
          <p:cNvSpPr txBox="1"/>
          <p:nvPr/>
        </p:nvSpPr>
        <p:spPr>
          <a:xfrm>
            <a:off x="1140431" y="4633645"/>
            <a:ext cx="5075435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Operating System will load the program from the disk into main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B0836-43C0-D3DD-1DE2-6FECA29117C8}"/>
              </a:ext>
            </a:extLst>
          </p:cNvPr>
          <p:cNvSpPr txBox="1"/>
          <p:nvPr/>
        </p:nvSpPr>
        <p:spPr>
          <a:xfrm>
            <a:off x="6333590" y="4620957"/>
            <a:ext cx="4871664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CPU will read the program instructions and execute them one-by-one</a:t>
            </a:r>
          </a:p>
        </p:txBody>
      </p:sp>
    </p:spTree>
    <p:extLst>
      <p:ext uri="{BB962C8B-B14F-4D97-AF65-F5344CB8AC3E}">
        <p14:creationId xmlns:p14="http://schemas.microsoft.com/office/powerpoint/2010/main" val="3137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492898-B905-D10D-AADA-8BFEC5B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Fetch-Decode-Execute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FEDCA-F550-B8B9-BE66-C8D5B1EF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405E2-C1C1-2C70-5D66-F21E48EEB62E}"/>
              </a:ext>
            </a:extLst>
          </p:cNvPr>
          <p:cNvSpPr txBox="1"/>
          <p:nvPr/>
        </p:nvSpPr>
        <p:spPr>
          <a:xfrm>
            <a:off x="1325366" y="2289764"/>
            <a:ext cx="2928135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290B9-B035-BC1C-99DE-849E9BEE9EFE}"/>
              </a:ext>
            </a:extLst>
          </p:cNvPr>
          <p:cNvSpPr txBox="1"/>
          <p:nvPr/>
        </p:nvSpPr>
        <p:spPr>
          <a:xfrm>
            <a:off x="7089166" y="2289764"/>
            <a:ext cx="4212405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D34AD-8B50-87E8-0450-B60BFE56C81C}"/>
              </a:ext>
            </a:extLst>
          </p:cNvPr>
          <p:cNvSpPr txBox="1"/>
          <p:nvPr/>
        </p:nvSpPr>
        <p:spPr>
          <a:xfrm>
            <a:off x="8100314" y="2732388"/>
            <a:ext cx="2044558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Control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40AC4-81E3-6E2A-7D54-53445704783A}"/>
              </a:ext>
            </a:extLst>
          </p:cNvPr>
          <p:cNvSpPr txBox="1"/>
          <p:nvPr/>
        </p:nvSpPr>
        <p:spPr>
          <a:xfrm>
            <a:off x="7181633" y="4970442"/>
            <a:ext cx="4048019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Arithmetic and Logical Unit (ALU)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3B33D-E8DF-2794-47B8-1D206AC4C8C4}"/>
              </a:ext>
            </a:extLst>
          </p:cNvPr>
          <p:cNvSpPr txBox="1"/>
          <p:nvPr/>
        </p:nvSpPr>
        <p:spPr>
          <a:xfrm>
            <a:off x="4335694" y="2157573"/>
            <a:ext cx="26079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Fetch instruction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4F85CA-F229-EAC8-93F9-5478D44C6E00}"/>
              </a:ext>
            </a:extLst>
          </p:cNvPr>
          <p:cNvCxnSpPr/>
          <p:nvPr/>
        </p:nvCxnSpPr>
        <p:spPr>
          <a:xfrm>
            <a:off x="4417888" y="2732388"/>
            <a:ext cx="2331377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0FB274-92CC-F231-BB60-27FEFDC0ACF4}"/>
              </a:ext>
            </a:extLst>
          </p:cNvPr>
          <p:cNvSpPr txBox="1"/>
          <p:nvPr/>
        </p:nvSpPr>
        <p:spPr>
          <a:xfrm>
            <a:off x="7692989" y="2342239"/>
            <a:ext cx="289743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Decode instruction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8738E-1622-7C31-7385-BE9C17A3FAEC}"/>
              </a:ext>
            </a:extLst>
          </p:cNvPr>
          <p:cNvSpPr txBox="1"/>
          <p:nvPr/>
        </p:nvSpPr>
        <p:spPr>
          <a:xfrm>
            <a:off x="7836825" y="5391369"/>
            <a:ext cx="289743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3: Execute instruction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8263-1C7E-820E-2644-F2FFC9E5AA90}"/>
              </a:ext>
            </a:extLst>
          </p:cNvPr>
          <p:cNvSpPr txBox="1"/>
          <p:nvPr/>
        </p:nvSpPr>
        <p:spPr>
          <a:xfrm>
            <a:off x="4449565" y="5336752"/>
            <a:ext cx="26079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4: Store results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871AD4-8682-BA47-5DBA-4267E86C7823}"/>
              </a:ext>
            </a:extLst>
          </p:cNvPr>
          <p:cNvCxnSpPr/>
          <p:nvPr/>
        </p:nvCxnSpPr>
        <p:spPr>
          <a:xfrm flipH="1">
            <a:off x="4417888" y="5167901"/>
            <a:ext cx="238189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F099AA-B832-27C4-786D-213398F1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55" y="3164639"/>
            <a:ext cx="2205556" cy="1442094"/>
          </a:xfrm>
          <a:prstGeom prst="rect">
            <a:avLst/>
          </a:prstGeom>
        </p:spPr>
      </p:pic>
      <p:pic>
        <p:nvPicPr>
          <p:cNvPr id="1026" name="Picture 2" descr="Computer hardware Central processing unit Integrated Circuits &amp; Chips CPU-Z, android, electronics, text, logo png thumbnail">
            <a:extLst>
              <a:ext uri="{FF2B5EF4-FFF2-40B4-BE49-F238E27FC236}">
                <a16:creationId xmlns:a16="http://schemas.microsoft.com/office/drawing/2014/main" id="{4CDCB3FE-3763-9D62-2EC5-4B134E17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01" y="3189812"/>
            <a:ext cx="1615183" cy="16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EBF0E95-36BF-FBF4-8033-02A497A6FE86}"/>
              </a:ext>
            </a:extLst>
          </p:cNvPr>
          <p:cNvSpPr/>
          <p:nvPr/>
        </p:nvSpPr>
        <p:spPr>
          <a:xfrm>
            <a:off x="4263775" y="3429000"/>
            <a:ext cx="2825391" cy="69658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System Bus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73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75F8-7010-709A-C65F-DEB4740C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2AE63-7B1E-6D64-6D30-A7861AC0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Instructions and Clock Cycles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866DC-0D1E-C87F-D9E9-4D8DFC07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instruction ≠ One clock cycle, One instruction = Many clock cycles</a:t>
            </a:r>
          </a:p>
          <a:p>
            <a:r>
              <a:rPr lang="en-US" dirty="0"/>
              <a:t>Example: </a:t>
            </a:r>
            <a:r>
              <a:rPr lang="en-US" i="1" dirty="0">
                <a:highlight>
                  <a:srgbClr val="FFFF00"/>
                </a:highlight>
              </a:rPr>
              <a:t>mov reg, reg/memory/constant</a:t>
            </a:r>
            <a:r>
              <a:rPr lang="en-US" dirty="0"/>
              <a:t> instruction</a:t>
            </a:r>
          </a:p>
          <a:p>
            <a:r>
              <a:rPr lang="en-US" dirty="0">
                <a:solidFill>
                  <a:srgbClr val="FF0000"/>
                </a:solidFill>
              </a:rPr>
              <a:t>Fetch</a:t>
            </a:r>
            <a:r>
              <a:rPr lang="en-US" dirty="0"/>
              <a:t> the instruction byte from memory (one clock cycle)</a:t>
            </a:r>
          </a:p>
          <a:p>
            <a:r>
              <a:rPr lang="en-US" dirty="0"/>
              <a:t>Update the IP register to point at the next byte (one clock cycle)</a:t>
            </a:r>
          </a:p>
          <a:p>
            <a:r>
              <a:rPr lang="en-US" dirty="0">
                <a:solidFill>
                  <a:srgbClr val="FF0000"/>
                </a:solidFill>
              </a:rPr>
              <a:t>Decode</a:t>
            </a:r>
            <a:r>
              <a:rPr lang="en-US" dirty="0"/>
              <a:t> the instruction to see what it does (one clock cycle)</a:t>
            </a:r>
          </a:p>
          <a:p>
            <a:r>
              <a:rPr lang="en-US" dirty="0"/>
              <a:t>If required, fetch a 16-bit instruction operand from memory (0 or more clock cycles)</a:t>
            </a:r>
          </a:p>
          <a:p>
            <a:r>
              <a:rPr lang="en-US" dirty="0"/>
              <a:t>If required, update IP to point beyond the operand (0 or 1 clock cycle)</a:t>
            </a:r>
          </a:p>
          <a:p>
            <a:r>
              <a:rPr lang="en-US" dirty="0"/>
              <a:t>Compute the address of the operand, if required (i.e., </a:t>
            </a:r>
            <a:r>
              <a:rPr lang="en-US" dirty="0" err="1"/>
              <a:t>bx+xxxx</a:t>
            </a:r>
            <a:r>
              <a:rPr lang="en-US" dirty="0"/>
              <a:t>) (0-2 clock cycles)</a:t>
            </a:r>
          </a:p>
          <a:p>
            <a:r>
              <a:rPr lang="en-US" dirty="0"/>
              <a:t>Fetch the operand (one clock cycle)</a:t>
            </a:r>
          </a:p>
          <a:p>
            <a:r>
              <a:rPr lang="en-US" dirty="0"/>
              <a:t>Store the fetched value into the destination register (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) (1-3 clock cycles)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A5016-07E6-1E8E-19F3-0115DBC5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390" y="141709"/>
            <a:ext cx="3225761" cy="1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567449-D5DB-8472-2C90-3F2414BC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Little Man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6368-B816-80F7-C668-B330D9701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https://peterhigginson.co.uk/lmc/</a:t>
            </a:r>
            <a:r>
              <a:rPr lang="en-IN" dirty="0"/>
              <a:t> or </a:t>
            </a:r>
            <a:r>
              <a:rPr lang="en-IN" dirty="0">
                <a:hlinkClick r:id="rId3"/>
              </a:rPr>
              <a:t>https://www.101computing.net/LMC/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2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062B-E253-DA88-A33D-BC3DE1D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to Accept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4838-7F90-E72E-719F-B9265959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an input from the user and will display it back to the user</a:t>
            </a:r>
            <a:endParaRPr lang="en-IN" dirty="0"/>
          </a:p>
          <a:p>
            <a:endParaRPr lang="en-IN" dirty="0"/>
          </a:p>
          <a:p>
            <a:r>
              <a:rPr lang="en-IN" dirty="0"/>
              <a:t>INP</a:t>
            </a:r>
          </a:p>
          <a:p>
            <a:r>
              <a:rPr lang="en-IN" dirty="0"/>
              <a:t>STA 20</a:t>
            </a:r>
          </a:p>
          <a:p>
            <a:r>
              <a:rPr lang="en-IN" dirty="0"/>
              <a:t>OUT</a:t>
            </a:r>
          </a:p>
          <a:p>
            <a:r>
              <a:rPr lang="en-IN" dirty="0"/>
              <a:t>HLT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B6C4-490C-F241-F7F3-3E1FED1E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Same Program, this time User Input Stored in a Variable without specifying a Memory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1B35-E707-2C26-F893-D21216F2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</a:t>
            </a:r>
          </a:p>
          <a:p>
            <a:r>
              <a:rPr lang="en-IN" dirty="0"/>
              <a:t>STA A</a:t>
            </a:r>
          </a:p>
          <a:p>
            <a:r>
              <a:rPr lang="en-IN" dirty="0"/>
              <a:t>OUT</a:t>
            </a:r>
          </a:p>
          <a:p>
            <a:r>
              <a:rPr lang="en-IN" dirty="0"/>
              <a:t>HLT</a:t>
            </a:r>
          </a:p>
          <a:p>
            <a:r>
              <a:rPr lang="en-IN" dirty="0"/>
              <a:t>A    DAT</a:t>
            </a:r>
          </a:p>
        </p:txBody>
      </p:sp>
    </p:spTree>
    <p:extLst>
      <p:ext uri="{BB962C8B-B14F-4D97-AF65-F5344CB8AC3E}">
        <p14:creationId xmlns:p14="http://schemas.microsoft.com/office/powerpoint/2010/main" val="90000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0B3-2862-80D3-1FC9-1B45BCB6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one input in a variable, another at an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3099-4125-E056-3913-8B2C8283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       INP</a:t>
            </a:r>
          </a:p>
          <a:p>
            <a:r>
              <a:rPr lang="en-IN" dirty="0"/>
              <a:t>        STA A</a:t>
            </a:r>
          </a:p>
          <a:p>
            <a:r>
              <a:rPr lang="en-IN" dirty="0"/>
              <a:t>        INP</a:t>
            </a:r>
          </a:p>
          <a:p>
            <a:r>
              <a:rPr lang="en-IN" dirty="0"/>
              <a:t>        STA 20</a:t>
            </a:r>
          </a:p>
          <a:p>
            <a:r>
              <a:rPr lang="en-IN" dirty="0"/>
              <a:t>        LDA A</a:t>
            </a:r>
          </a:p>
          <a:p>
            <a:r>
              <a:rPr lang="en-IN" dirty="0"/>
              <a:t>        OUT</a:t>
            </a:r>
          </a:p>
          <a:p>
            <a:r>
              <a:rPr lang="en-IN" dirty="0"/>
              <a:t>        LDA 20</a:t>
            </a:r>
          </a:p>
          <a:p>
            <a:r>
              <a:rPr lang="en-IN" dirty="0"/>
              <a:t>        OUT </a:t>
            </a:r>
          </a:p>
          <a:p>
            <a:r>
              <a:rPr lang="en-IN" dirty="0"/>
              <a:t>        HLT</a:t>
            </a:r>
          </a:p>
          <a:p>
            <a:r>
              <a:rPr lang="en-IN" dirty="0"/>
              <a:t>A       DAT</a:t>
            </a:r>
          </a:p>
        </p:txBody>
      </p:sp>
    </p:spTree>
    <p:extLst>
      <p:ext uri="{BB962C8B-B14F-4D97-AF65-F5344CB8AC3E}">
        <p14:creationId xmlns:p14="http://schemas.microsoft.com/office/powerpoint/2010/main" val="360246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Fetch-Decode-Execute Cycle</vt:lpstr>
      <vt:lpstr>Program Execution</vt:lpstr>
      <vt:lpstr>Fetch-Decode-Execute</vt:lpstr>
      <vt:lpstr>Instructions and Clock Cycles</vt:lpstr>
      <vt:lpstr>The Little Man Computer</vt:lpstr>
      <vt:lpstr>Program to Accept User Input</vt:lpstr>
      <vt:lpstr>Same Program, this time User Input Stored in a Variable without specifying a Memory Location</vt:lpstr>
      <vt:lpstr>Store one input in a variable, another at an 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2024-09-04T05:29:16Z</dcterms:created>
  <dcterms:modified xsi:type="dcterms:W3CDTF">2024-09-04T05:29:35Z</dcterms:modified>
</cp:coreProperties>
</file>