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23" r:id="rId2"/>
    <p:sldId id="890" r:id="rId3"/>
    <p:sldId id="886" r:id="rId4"/>
    <p:sldId id="887" r:id="rId5"/>
    <p:sldId id="628" r:id="rId6"/>
    <p:sldId id="633" r:id="rId7"/>
    <p:sldId id="959" r:id="rId8"/>
    <p:sldId id="963" r:id="rId9"/>
    <p:sldId id="964" r:id="rId10"/>
    <p:sldId id="1302" r:id="rId11"/>
    <p:sldId id="88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D93D-A4EE-07D9-A09C-7C14C50BB3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510785-2CB9-3C4C-3690-38F3973B0E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53D201-564A-8D2F-C45D-3C3D6168F216}"/>
              </a:ext>
            </a:extLst>
          </p:cNvPr>
          <p:cNvSpPr>
            <a:spLocks noGrp="1"/>
          </p:cNvSpPr>
          <p:nvPr>
            <p:ph type="dt" sz="half" idx="10"/>
          </p:nvPr>
        </p:nvSpPr>
        <p:spPr/>
        <p:txBody>
          <a:bodyPr/>
          <a:lstStyle/>
          <a:p>
            <a:fld id="{0C9BC0DA-C196-4737-9E31-A122D7337C20}" type="datetimeFigureOut">
              <a:rPr lang="en-IN" smtClean="0"/>
              <a:t>05-09-2024</a:t>
            </a:fld>
            <a:endParaRPr lang="en-IN"/>
          </a:p>
        </p:txBody>
      </p:sp>
      <p:sp>
        <p:nvSpPr>
          <p:cNvPr id="5" name="Footer Placeholder 4">
            <a:extLst>
              <a:ext uri="{FF2B5EF4-FFF2-40B4-BE49-F238E27FC236}">
                <a16:creationId xmlns:a16="http://schemas.microsoft.com/office/drawing/2014/main" id="{A3786E8B-1DFE-4496-37BC-ADC56383B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088A7E-2C50-1529-F63C-BA5BE4B2C1FC}"/>
              </a:ext>
            </a:extLst>
          </p:cNvPr>
          <p:cNvSpPr>
            <a:spLocks noGrp="1"/>
          </p:cNvSpPr>
          <p:nvPr>
            <p:ph type="sldNum" sz="quarter" idx="12"/>
          </p:nvPr>
        </p:nvSpPr>
        <p:spPr/>
        <p:txBody>
          <a:bodyPr/>
          <a:lstStyle/>
          <a:p>
            <a:fld id="{FAA703CF-6E90-41A6-B57D-220E16C00762}" type="slidenum">
              <a:rPr lang="en-IN" smtClean="0"/>
              <a:t>‹#›</a:t>
            </a:fld>
            <a:endParaRPr lang="en-IN"/>
          </a:p>
        </p:txBody>
      </p:sp>
    </p:spTree>
    <p:extLst>
      <p:ext uri="{BB962C8B-B14F-4D97-AF65-F5344CB8AC3E}">
        <p14:creationId xmlns:p14="http://schemas.microsoft.com/office/powerpoint/2010/main" val="66970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A613-B859-5AD3-53BA-F4B4CB3099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582629-2E3F-168F-3B96-2B0BD34ACC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B98185-59C0-0DF5-E102-377C24167B64}"/>
              </a:ext>
            </a:extLst>
          </p:cNvPr>
          <p:cNvSpPr>
            <a:spLocks noGrp="1"/>
          </p:cNvSpPr>
          <p:nvPr>
            <p:ph type="dt" sz="half" idx="10"/>
          </p:nvPr>
        </p:nvSpPr>
        <p:spPr/>
        <p:txBody>
          <a:bodyPr/>
          <a:lstStyle/>
          <a:p>
            <a:fld id="{0C9BC0DA-C196-4737-9E31-A122D7337C20}" type="datetimeFigureOut">
              <a:rPr lang="en-IN" smtClean="0"/>
              <a:t>05-09-2024</a:t>
            </a:fld>
            <a:endParaRPr lang="en-IN"/>
          </a:p>
        </p:txBody>
      </p:sp>
      <p:sp>
        <p:nvSpPr>
          <p:cNvPr id="5" name="Footer Placeholder 4">
            <a:extLst>
              <a:ext uri="{FF2B5EF4-FFF2-40B4-BE49-F238E27FC236}">
                <a16:creationId xmlns:a16="http://schemas.microsoft.com/office/drawing/2014/main" id="{150436DA-CB71-C069-FB29-F565E3DFA7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BF036C-20D7-E9D1-60C0-9F500434FE90}"/>
              </a:ext>
            </a:extLst>
          </p:cNvPr>
          <p:cNvSpPr>
            <a:spLocks noGrp="1"/>
          </p:cNvSpPr>
          <p:nvPr>
            <p:ph type="sldNum" sz="quarter" idx="12"/>
          </p:nvPr>
        </p:nvSpPr>
        <p:spPr/>
        <p:txBody>
          <a:bodyPr/>
          <a:lstStyle/>
          <a:p>
            <a:fld id="{FAA703CF-6E90-41A6-B57D-220E16C00762}" type="slidenum">
              <a:rPr lang="en-IN" smtClean="0"/>
              <a:t>‹#›</a:t>
            </a:fld>
            <a:endParaRPr lang="en-IN"/>
          </a:p>
        </p:txBody>
      </p:sp>
    </p:spTree>
    <p:extLst>
      <p:ext uri="{BB962C8B-B14F-4D97-AF65-F5344CB8AC3E}">
        <p14:creationId xmlns:p14="http://schemas.microsoft.com/office/powerpoint/2010/main" val="2963374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8C0CD-A78B-7AF5-1838-61F917C577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FD48AC-0C8E-E6CA-69DF-E6C9D9307F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7959BF-FCC1-F5CD-6723-5E835C27E636}"/>
              </a:ext>
            </a:extLst>
          </p:cNvPr>
          <p:cNvSpPr>
            <a:spLocks noGrp="1"/>
          </p:cNvSpPr>
          <p:nvPr>
            <p:ph type="dt" sz="half" idx="10"/>
          </p:nvPr>
        </p:nvSpPr>
        <p:spPr/>
        <p:txBody>
          <a:bodyPr/>
          <a:lstStyle/>
          <a:p>
            <a:fld id="{0C9BC0DA-C196-4737-9E31-A122D7337C20}" type="datetimeFigureOut">
              <a:rPr lang="en-IN" smtClean="0"/>
              <a:t>05-09-2024</a:t>
            </a:fld>
            <a:endParaRPr lang="en-IN"/>
          </a:p>
        </p:txBody>
      </p:sp>
      <p:sp>
        <p:nvSpPr>
          <p:cNvPr id="5" name="Footer Placeholder 4">
            <a:extLst>
              <a:ext uri="{FF2B5EF4-FFF2-40B4-BE49-F238E27FC236}">
                <a16:creationId xmlns:a16="http://schemas.microsoft.com/office/drawing/2014/main" id="{D5CFE0E3-2D05-E7FB-3402-77BECECFFE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F13FBC-A657-F37A-8AF8-11A6601D89A1}"/>
              </a:ext>
            </a:extLst>
          </p:cNvPr>
          <p:cNvSpPr>
            <a:spLocks noGrp="1"/>
          </p:cNvSpPr>
          <p:nvPr>
            <p:ph type="sldNum" sz="quarter" idx="12"/>
          </p:nvPr>
        </p:nvSpPr>
        <p:spPr/>
        <p:txBody>
          <a:bodyPr/>
          <a:lstStyle/>
          <a:p>
            <a:fld id="{FAA703CF-6E90-41A6-B57D-220E16C00762}" type="slidenum">
              <a:rPr lang="en-IN" smtClean="0"/>
              <a:t>‹#›</a:t>
            </a:fld>
            <a:endParaRPr lang="en-IN"/>
          </a:p>
        </p:txBody>
      </p:sp>
    </p:spTree>
    <p:extLst>
      <p:ext uri="{BB962C8B-B14F-4D97-AF65-F5344CB8AC3E}">
        <p14:creationId xmlns:p14="http://schemas.microsoft.com/office/powerpoint/2010/main" val="198086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BE6F-4933-FACB-ACE5-60328AB909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64AFBE-D240-DB53-3653-2FE5E9C994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89A8EE-F778-480A-0B72-DC866F2F4D3A}"/>
              </a:ext>
            </a:extLst>
          </p:cNvPr>
          <p:cNvSpPr>
            <a:spLocks noGrp="1"/>
          </p:cNvSpPr>
          <p:nvPr>
            <p:ph type="dt" sz="half" idx="10"/>
          </p:nvPr>
        </p:nvSpPr>
        <p:spPr/>
        <p:txBody>
          <a:bodyPr/>
          <a:lstStyle/>
          <a:p>
            <a:fld id="{0C9BC0DA-C196-4737-9E31-A122D7337C20}" type="datetimeFigureOut">
              <a:rPr lang="en-IN" smtClean="0"/>
              <a:t>05-09-2024</a:t>
            </a:fld>
            <a:endParaRPr lang="en-IN"/>
          </a:p>
        </p:txBody>
      </p:sp>
      <p:sp>
        <p:nvSpPr>
          <p:cNvPr id="5" name="Footer Placeholder 4">
            <a:extLst>
              <a:ext uri="{FF2B5EF4-FFF2-40B4-BE49-F238E27FC236}">
                <a16:creationId xmlns:a16="http://schemas.microsoft.com/office/drawing/2014/main" id="{B28FCCAA-287D-FFCC-40CA-10782159F8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E44089-C59D-36A0-5F93-E6ABA0A6E68C}"/>
              </a:ext>
            </a:extLst>
          </p:cNvPr>
          <p:cNvSpPr>
            <a:spLocks noGrp="1"/>
          </p:cNvSpPr>
          <p:nvPr>
            <p:ph type="sldNum" sz="quarter" idx="12"/>
          </p:nvPr>
        </p:nvSpPr>
        <p:spPr/>
        <p:txBody>
          <a:bodyPr/>
          <a:lstStyle/>
          <a:p>
            <a:fld id="{FAA703CF-6E90-41A6-B57D-220E16C00762}" type="slidenum">
              <a:rPr lang="en-IN" smtClean="0"/>
              <a:t>‹#›</a:t>
            </a:fld>
            <a:endParaRPr lang="en-IN"/>
          </a:p>
        </p:txBody>
      </p:sp>
    </p:spTree>
    <p:extLst>
      <p:ext uri="{BB962C8B-B14F-4D97-AF65-F5344CB8AC3E}">
        <p14:creationId xmlns:p14="http://schemas.microsoft.com/office/powerpoint/2010/main" val="315981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640A-C93C-2E34-44E8-93797D1FF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C192DC-B704-AA20-428B-50F9B339DD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A21B60-0ADA-CA8C-BC54-6600C484C0A1}"/>
              </a:ext>
            </a:extLst>
          </p:cNvPr>
          <p:cNvSpPr>
            <a:spLocks noGrp="1"/>
          </p:cNvSpPr>
          <p:nvPr>
            <p:ph type="dt" sz="half" idx="10"/>
          </p:nvPr>
        </p:nvSpPr>
        <p:spPr/>
        <p:txBody>
          <a:bodyPr/>
          <a:lstStyle/>
          <a:p>
            <a:fld id="{0C9BC0DA-C196-4737-9E31-A122D7337C20}" type="datetimeFigureOut">
              <a:rPr lang="en-IN" smtClean="0"/>
              <a:t>05-09-2024</a:t>
            </a:fld>
            <a:endParaRPr lang="en-IN"/>
          </a:p>
        </p:txBody>
      </p:sp>
      <p:sp>
        <p:nvSpPr>
          <p:cNvPr id="5" name="Footer Placeholder 4">
            <a:extLst>
              <a:ext uri="{FF2B5EF4-FFF2-40B4-BE49-F238E27FC236}">
                <a16:creationId xmlns:a16="http://schemas.microsoft.com/office/drawing/2014/main" id="{5705932B-105A-7E6F-804D-C176AA3B15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85AE7C-C4A3-643F-B147-D9BF3127D755}"/>
              </a:ext>
            </a:extLst>
          </p:cNvPr>
          <p:cNvSpPr>
            <a:spLocks noGrp="1"/>
          </p:cNvSpPr>
          <p:nvPr>
            <p:ph type="sldNum" sz="quarter" idx="12"/>
          </p:nvPr>
        </p:nvSpPr>
        <p:spPr/>
        <p:txBody>
          <a:bodyPr/>
          <a:lstStyle/>
          <a:p>
            <a:fld id="{FAA703CF-6E90-41A6-B57D-220E16C00762}" type="slidenum">
              <a:rPr lang="en-IN" smtClean="0"/>
              <a:t>‹#›</a:t>
            </a:fld>
            <a:endParaRPr lang="en-IN"/>
          </a:p>
        </p:txBody>
      </p:sp>
    </p:spTree>
    <p:extLst>
      <p:ext uri="{BB962C8B-B14F-4D97-AF65-F5344CB8AC3E}">
        <p14:creationId xmlns:p14="http://schemas.microsoft.com/office/powerpoint/2010/main" val="277722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4029-5B87-0CA4-50F3-DFF451E1CB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1DF2F4-B018-0561-154D-FAED1D5653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1E65BD-17D6-1ADE-0D08-4A7E36EBEA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EB778F-88B4-0BE3-A1B6-D3CCAC6E07F5}"/>
              </a:ext>
            </a:extLst>
          </p:cNvPr>
          <p:cNvSpPr>
            <a:spLocks noGrp="1"/>
          </p:cNvSpPr>
          <p:nvPr>
            <p:ph type="dt" sz="half" idx="10"/>
          </p:nvPr>
        </p:nvSpPr>
        <p:spPr/>
        <p:txBody>
          <a:bodyPr/>
          <a:lstStyle/>
          <a:p>
            <a:fld id="{0C9BC0DA-C196-4737-9E31-A122D7337C20}" type="datetimeFigureOut">
              <a:rPr lang="en-IN" smtClean="0"/>
              <a:t>05-09-2024</a:t>
            </a:fld>
            <a:endParaRPr lang="en-IN"/>
          </a:p>
        </p:txBody>
      </p:sp>
      <p:sp>
        <p:nvSpPr>
          <p:cNvPr id="6" name="Footer Placeholder 5">
            <a:extLst>
              <a:ext uri="{FF2B5EF4-FFF2-40B4-BE49-F238E27FC236}">
                <a16:creationId xmlns:a16="http://schemas.microsoft.com/office/drawing/2014/main" id="{D3857D90-0701-16F1-44FD-0FA595B5C5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8AC9B8-5FAB-0158-60C2-903F4B635B50}"/>
              </a:ext>
            </a:extLst>
          </p:cNvPr>
          <p:cNvSpPr>
            <a:spLocks noGrp="1"/>
          </p:cNvSpPr>
          <p:nvPr>
            <p:ph type="sldNum" sz="quarter" idx="12"/>
          </p:nvPr>
        </p:nvSpPr>
        <p:spPr/>
        <p:txBody>
          <a:bodyPr/>
          <a:lstStyle/>
          <a:p>
            <a:fld id="{FAA703CF-6E90-41A6-B57D-220E16C00762}" type="slidenum">
              <a:rPr lang="en-IN" smtClean="0"/>
              <a:t>‹#›</a:t>
            </a:fld>
            <a:endParaRPr lang="en-IN"/>
          </a:p>
        </p:txBody>
      </p:sp>
    </p:spTree>
    <p:extLst>
      <p:ext uri="{BB962C8B-B14F-4D97-AF65-F5344CB8AC3E}">
        <p14:creationId xmlns:p14="http://schemas.microsoft.com/office/powerpoint/2010/main" val="3986924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4805-D9D9-49DB-7E5C-BE3C351F0F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723CAF-5C5D-DBAE-D833-73C0ABFBC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379640-B6DC-FE6E-1CD0-7617C389AF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FE40D2-F2FA-7FE6-E5BC-1DA5DF9EF4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7DE16A-E1DD-3C4A-5A38-178AEB415E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139FED-7890-BFA7-BE6A-30B2FF03FC3B}"/>
              </a:ext>
            </a:extLst>
          </p:cNvPr>
          <p:cNvSpPr>
            <a:spLocks noGrp="1"/>
          </p:cNvSpPr>
          <p:nvPr>
            <p:ph type="dt" sz="half" idx="10"/>
          </p:nvPr>
        </p:nvSpPr>
        <p:spPr/>
        <p:txBody>
          <a:bodyPr/>
          <a:lstStyle/>
          <a:p>
            <a:fld id="{0C9BC0DA-C196-4737-9E31-A122D7337C20}" type="datetimeFigureOut">
              <a:rPr lang="en-IN" smtClean="0"/>
              <a:t>05-09-2024</a:t>
            </a:fld>
            <a:endParaRPr lang="en-IN"/>
          </a:p>
        </p:txBody>
      </p:sp>
      <p:sp>
        <p:nvSpPr>
          <p:cNvPr id="8" name="Footer Placeholder 7">
            <a:extLst>
              <a:ext uri="{FF2B5EF4-FFF2-40B4-BE49-F238E27FC236}">
                <a16:creationId xmlns:a16="http://schemas.microsoft.com/office/drawing/2014/main" id="{A70FBB16-D28E-2176-14FB-B2F7DC0300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B89B99-A5A7-D422-2628-ED808D70949D}"/>
              </a:ext>
            </a:extLst>
          </p:cNvPr>
          <p:cNvSpPr>
            <a:spLocks noGrp="1"/>
          </p:cNvSpPr>
          <p:nvPr>
            <p:ph type="sldNum" sz="quarter" idx="12"/>
          </p:nvPr>
        </p:nvSpPr>
        <p:spPr/>
        <p:txBody>
          <a:bodyPr/>
          <a:lstStyle/>
          <a:p>
            <a:fld id="{FAA703CF-6E90-41A6-B57D-220E16C00762}" type="slidenum">
              <a:rPr lang="en-IN" smtClean="0"/>
              <a:t>‹#›</a:t>
            </a:fld>
            <a:endParaRPr lang="en-IN"/>
          </a:p>
        </p:txBody>
      </p:sp>
    </p:spTree>
    <p:extLst>
      <p:ext uri="{BB962C8B-B14F-4D97-AF65-F5344CB8AC3E}">
        <p14:creationId xmlns:p14="http://schemas.microsoft.com/office/powerpoint/2010/main" val="310864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44BA-41F1-A4A2-65AB-C3776E3A02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845E00-D46E-58C5-7EC2-C7AC1D929026}"/>
              </a:ext>
            </a:extLst>
          </p:cNvPr>
          <p:cNvSpPr>
            <a:spLocks noGrp="1"/>
          </p:cNvSpPr>
          <p:nvPr>
            <p:ph type="dt" sz="half" idx="10"/>
          </p:nvPr>
        </p:nvSpPr>
        <p:spPr/>
        <p:txBody>
          <a:bodyPr/>
          <a:lstStyle/>
          <a:p>
            <a:fld id="{0C9BC0DA-C196-4737-9E31-A122D7337C20}" type="datetimeFigureOut">
              <a:rPr lang="en-IN" smtClean="0"/>
              <a:t>05-09-2024</a:t>
            </a:fld>
            <a:endParaRPr lang="en-IN"/>
          </a:p>
        </p:txBody>
      </p:sp>
      <p:sp>
        <p:nvSpPr>
          <p:cNvPr id="4" name="Footer Placeholder 3">
            <a:extLst>
              <a:ext uri="{FF2B5EF4-FFF2-40B4-BE49-F238E27FC236}">
                <a16:creationId xmlns:a16="http://schemas.microsoft.com/office/drawing/2014/main" id="{CA459452-220C-5D0D-6942-9F01D105B5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194383-4F39-683D-43EA-D0F27B7D7AC1}"/>
              </a:ext>
            </a:extLst>
          </p:cNvPr>
          <p:cNvSpPr>
            <a:spLocks noGrp="1"/>
          </p:cNvSpPr>
          <p:nvPr>
            <p:ph type="sldNum" sz="quarter" idx="12"/>
          </p:nvPr>
        </p:nvSpPr>
        <p:spPr/>
        <p:txBody>
          <a:bodyPr/>
          <a:lstStyle/>
          <a:p>
            <a:fld id="{FAA703CF-6E90-41A6-B57D-220E16C00762}" type="slidenum">
              <a:rPr lang="en-IN" smtClean="0"/>
              <a:t>‹#›</a:t>
            </a:fld>
            <a:endParaRPr lang="en-IN"/>
          </a:p>
        </p:txBody>
      </p:sp>
    </p:spTree>
    <p:extLst>
      <p:ext uri="{BB962C8B-B14F-4D97-AF65-F5344CB8AC3E}">
        <p14:creationId xmlns:p14="http://schemas.microsoft.com/office/powerpoint/2010/main" val="326209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4A2C0-B147-52C0-6269-731D5F65D70E}"/>
              </a:ext>
            </a:extLst>
          </p:cNvPr>
          <p:cNvSpPr>
            <a:spLocks noGrp="1"/>
          </p:cNvSpPr>
          <p:nvPr>
            <p:ph type="dt" sz="half" idx="10"/>
          </p:nvPr>
        </p:nvSpPr>
        <p:spPr/>
        <p:txBody>
          <a:bodyPr/>
          <a:lstStyle/>
          <a:p>
            <a:fld id="{0C9BC0DA-C196-4737-9E31-A122D7337C20}" type="datetimeFigureOut">
              <a:rPr lang="en-IN" smtClean="0"/>
              <a:t>05-09-2024</a:t>
            </a:fld>
            <a:endParaRPr lang="en-IN"/>
          </a:p>
        </p:txBody>
      </p:sp>
      <p:sp>
        <p:nvSpPr>
          <p:cNvPr id="3" name="Footer Placeholder 2">
            <a:extLst>
              <a:ext uri="{FF2B5EF4-FFF2-40B4-BE49-F238E27FC236}">
                <a16:creationId xmlns:a16="http://schemas.microsoft.com/office/drawing/2014/main" id="{890AD38C-2FCF-711A-9F54-92B3D1A157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A12302-DA7F-FC91-621D-E680BCA5D660}"/>
              </a:ext>
            </a:extLst>
          </p:cNvPr>
          <p:cNvSpPr>
            <a:spLocks noGrp="1"/>
          </p:cNvSpPr>
          <p:nvPr>
            <p:ph type="sldNum" sz="quarter" idx="12"/>
          </p:nvPr>
        </p:nvSpPr>
        <p:spPr/>
        <p:txBody>
          <a:bodyPr/>
          <a:lstStyle/>
          <a:p>
            <a:fld id="{FAA703CF-6E90-41A6-B57D-220E16C00762}" type="slidenum">
              <a:rPr lang="en-IN" smtClean="0"/>
              <a:t>‹#›</a:t>
            </a:fld>
            <a:endParaRPr lang="en-IN"/>
          </a:p>
        </p:txBody>
      </p:sp>
    </p:spTree>
    <p:extLst>
      <p:ext uri="{BB962C8B-B14F-4D97-AF65-F5344CB8AC3E}">
        <p14:creationId xmlns:p14="http://schemas.microsoft.com/office/powerpoint/2010/main" val="280434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5C9E-A45D-7D4B-0E69-ABB5B1A11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85D283-F6D3-9F51-0758-F4962046A7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E21F96-2D57-E6D7-9BC6-1BAAC3D4C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612CB7-8FDA-B801-7B12-EB019426594D}"/>
              </a:ext>
            </a:extLst>
          </p:cNvPr>
          <p:cNvSpPr>
            <a:spLocks noGrp="1"/>
          </p:cNvSpPr>
          <p:nvPr>
            <p:ph type="dt" sz="half" idx="10"/>
          </p:nvPr>
        </p:nvSpPr>
        <p:spPr/>
        <p:txBody>
          <a:bodyPr/>
          <a:lstStyle/>
          <a:p>
            <a:fld id="{0C9BC0DA-C196-4737-9E31-A122D7337C20}" type="datetimeFigureOut">
              <a:rPr lang="en-IN" smtClean="0"/>
              <a:t>05-09-2024</a:t>
            </a:fld>
            <a:endParaRPr lang="en-IN"/>
          </a:p>
        </p:txBody>
      </p:sp>
      <p:sp>
        <p:nvSpPr>
          <p:cNvPr id="6" name="Footer Placeholder 5">
            <a:extLst>
              <a:ext uri="{FF2B5EF4-FFF2-40B4-BE49-F238E27FC236}">
                <a16:creationId xmlns:a16="http://schemas.microsoft.com/office/drawing/2014/main" id="{BF3CB4B4-9CA9-2856-65CB-B4CA2791A6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D5923E-4EE1-AA2A-2E86-6806626FE291}"/>
              </a:ext>
            </a:extLst>
          </p:cNvPr>
          <p:cNvSpPr>
            <a:spLocks noGrp="1"/>
          </p:cNvSpPr>
          <p:nvPr>
            <p:ph type="sldNum" sz="quarter" idx="12"/>
          </p:nvPr>
        </p:nvSpPr>
        <p:spPr/>
        <p:txBody>
          <a:bodyPr/>
          <a:lstStyle/>
          <a:p>
            <a:fld id="{FAA703CF-6E90-41A6-B57D-220E16C00762}" type="slidenum">
              <a:rPr lang="en-IN" smtClean="0"/>
              <a:t>‹#›</a:t>
            </a:fld>
            <a:endParaRPr lang="en-IN"/>
          </a:p>
        </p:txBody>
      </p:sp>
    </p:spTree>
    <p:extLst>
      <p:ext uri="{BB962C8B-B14F-4D97-AF65-F5344CB8AC3E}">
        <p14:creationId xmlns:p14="http://schemas.microsoft.com/office/powerpoint/2010/main" val="142388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EB32-C6E8-49B8-7B1E-E1821AB3E9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32C8E7-D448-7343-5B78-463441D42B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41B01D-1802-C258-4F0D-9C2926BC1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653D9-26B0-EA48-CCC1-74A4D6A4CBCC}"/>
              </a:ext>
            </a:extLst>
          </p:cNvPr>
          <p:cNvSpPr>
            <a:spLocks noGrp="1"/>
          </p:cNvSpPr>
          <p:nvPr>
            <p:ph type="dt" sz="half" idx="10"/>
          </p:nvPr>
        </p:nvSpPr>
        <p:spPr/>
        <p:txBody>
          <a:bodyPr/>
          <a:lstStyle/>
          <a:p>
            <a:fld id="{0C9BC0DA-C196-4737-9E31-A122D7337C20}" type="datetimeFigureOut">
              <a:rPr lang="en-IN" smtClean="0"/>
              <a:t>05-09-2024</a:t>
            </a:fld>
            <a:endParaRPr lang="en-IN"/>
          </a:p>
        </p:txBody>
      </p:sp>
      <p:sp>
        <p:nvSpPr>
          <p:cNvPr id="6" name="Footer Placeholder 5">
            <a:extLst>
              <a:ext uri="{FF2B5EF4-FFF2-40B4-BE49-F238E27FC236}">
                <a16:creationId xmlns:a16="http://schemas.microsoft.com/office/drawing/2014/main" id="{155FF1C5-AD3A-0C45-60CF-35BE4CBC43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2191B4-AC69-EBFC-001C-37CE68BED06B}"/>
              </a:ext>
            </a:extLst>
          </p:cNvPr>
          <p:cNvSpPr>
            <a:spLocks noGrp="1"/>
          </p:cNvSpPr>
          <p:nvPr>
            <p:ph type="sldNum" sz="quarter" idx="12"/>
          </p:nvPr>
        </p:nvSpPr>
        <p:spPr/>
        <p:txBody>
          <a:bodyPr/>
          <a:lstStyle/>
          <a:p>
            <a:fld id="{FAA703CF-6E90-41A6-B57D-220E16C00762}" type="slidenum">
              <a:rPr lang="en-IN" smtClean="0"/>
              <a:t>‹#›</a:t>
            </a:fld>
            <a:endParaRPr lang="en-IN"/>
          </a:p>
        </p:txBody>
      </p:sp>
    </p:spTree>
    <p:extLst>
      <p:ext uri="{BB962C8B-B14F-4D97-AF65-F5344CB8AC3E}">
        <p14:creationId xmlns:p14="http://schemas.microsoft.com/office/powerpoint/2010/main" val="50402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BEEF04-D388-9A2A-43D4-D4DBE3957C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2F3778-8EE2-2EAD-4E2F-E13CA41A82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3893C5-5356-CBAC-6FC0-591CD9ECE3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BC0DA-C196-4737-9E31-A122D7337C20}" type="datetimeFigureOut">
              <a:rPr lang="en-IN" smtClean="0"/>
              <a:t>05-09-2024</a:t>
            </a:fld>
            <a:endParaRPr lang="en-IN"/>
          </a:p>
        </p:txBody>
      </p:sp>
      <p:sp>
        <p:nvSpPr>
          <p:cNvPr id="5" name="Footer Placeholder 4">
            <a:extLst>
              <a:ext uri="{FF2B5EF4-FFF2-40B4-BE49-F238E27FC236}">
                <a16:creationId xmlns:a16="http://schemas.microsoft.com/office/drawing/2014/main" id="{498CA728-E3DC-6F48-6C76-2E84F200F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F813A4-D77B-993A-5998-205EF2099F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703CF-6E90-41A6-B57D-220E16C00762}" type="slidenum">
              <a:rPr lang="en-IN" smtClean="0"/>
              <a:t>‹#›</a:t>
            </a:fld>
            <a:endParaRPr lang="en-IN"/>
          </a:p>
        </p:txBody>
      </p:sp>
    </p:spTree>
    <p:extLst>
      <p:ext uri="{BB962C8B-B14F-4D97-AF65-F5344CB8AC3E}">
        <p14:creationId xmlns:p14="http://schemas.microsoft.com/office/powerpoint/2010/main" val="2304684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64D5-4ABF-4D87-D63B-7658720A16B7}"/>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8E6FF082-9F38-2CAB-106B-6F6EE9ACE480}"/>
              </a:ext>
            </a:extLst>
          </p:cNvPr>
          <p:cNvSpPr>
            <a:spLocks noGrp="1"/>
          </p:cNvSpPr>
          <p:nvPr>
            <p:ph idx="1"/>
          </p:nvPr>
        </p:nvSpPr>
        <p:spPr/>
        <p:txBody>
          <a:bodyPr>
            <a:normAutofit fontScale="55000" lnSpcReduction="20000"/>
          </a:bodyPr>
          <a:lstStyle/>
          <a:p>
            <a:r>
              <a:rPr lang="en-IN" dirty="0"/>
              <a:t>Accept three numbers from the user and store them in memory addresses 60, 61, and 62. Then add these three numbers and store the result in memory address 65. Finally, print the result.</a:t>
            </a:r>
          </a:p>
          <a:p>
            <a:r>
              <a:rPr lang="it-IT" dirty="0"/>
              <a:t> INP</a:t>
            </a:r>
          </a:p>
          <a:p>
            <a:r>
              <a:rPr lang="it-IT" dirty="0"/>
              <a:t> STA 60</a:t>
            </a:r>
          </a:p>
          <a:p>
            <a:r>
              <a:rPr lang="it-IT" dirty="0"/>
              <a:t> INP</a:t>
            </a:r>
          </a:p>
          <a:p>
            <a:r>
              <a:rPr lang="it-IT" dirty="0"/>
              <a:t> STA 61</a:t>
            </a:r>
          </a:p>
          <a:p>
            <a:r>
              <a:rPr lang="it-IT" dirty="0"/>
              <a:t> INP</a:t>
            </a:r>
          </a:p>
          <a:p>
            <a:r>
              <a:rPr lang="it-IT" dirty="0"/>
              <a:t> STA 62</a:t>
            </a:r>
          </a:p>
          <a:p>
            <a:r>
              <a:rPr lang="it-IT" dirty="0"/>
              <a:t> LDA 60</a:t>
            </a:r>
          </a:p>
          <a:p>
            <a:r>
              <a:rPr lang="it-IT" dirty="0"/>
              <a:t>ADD 61</a:t>
            </a:r>
          </a:p>
          <a:p>
            <a:r>
              <a:rPr lang="it-IT" dirty="0"/>
              <a:t>ADD 62</a:t>
            </a:r>
          </a:p>
          <a:p>
            <a:r>
              <a:rPr lang="it-IT" dirty="0"/>
              <a:t>STA 65</a:t>
            </a:r>
          </a:p>
          <a:p>
            <a:r>
              <a:rPr lang="it-IT" dirty="0"/>
              <a:t>LDA 65</a:t>
            </a:r>
          </a:p>
          <a:p>
            <a:r>
              <a:rPr lang="it-IT" dirty="0"/>
              <a:t>OUT</a:t>
            </a:r>
          </a:p>
          <a:p>
            <a:r>
              <a:rPr lang="it-IT" dirty="0"/>
              <a:t>HLT</a:t>
            </a:r>
            <a:endParaRPr lang="en-IN" dirty="0"/>
          </a:p>
        </p:txBody>
      </p:sp>
    </p:spTree>
    <p:extLst>
      <p:ext uri="{BB962C8B-B14F-4D97-AF65-F5344CB8AC3E}">
        <p14:creationId xmlns:p14="http://schemas.microsoft.com/office/powerpoint/2010/main" val="2237276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98CF2-7C8C-265A-C5BF-9536FCBF4EA2}"/>
              </a:ext>
            </a:extLst>
          </p:cNvPr>
          <p:cNvSpPr>
            <a:spLocks noGrp="1"/>
          </p:cNvSpPr>
          <p:nvPr>
            <p:ph type="title"/>
          </p:nvPr>
        </p:nvSpPr>
        <p:spPr/>
        <p:txBody>
          <a:bodyPr/>
          <a:lstStyle/>
          <a:p>
            <a:r>
              <a:rPr lang="en-IN" dirty="0"/>
              <a:t>Instructions</a:t>
            </a:r>
          </a:p>
        </p:txBody>
      </p:sp>
      <p:sp>
        <p:nvSpPr>
          <p:cNvPr id="3" name="Content Placeholder 2">
            <a:extLst>
              <a:ext uri="{FF2B5EF4-FFF2-40B4-BE49-F238E27FC236}">
                <a16:creationId xmlns:a16="http://schemas.microsoft.com/office/drawing/2014/main" id="{1D8377FC-0925-90C2-524A-A33D6022C22C}"/>
              </a:ext>
            </a:extLst>
          </p:cNvPr>
          <p:cNvSpPr>
            <a:spLocks noGrp="1"/>
          </p:cNvSpPr>
          <p:nvPr>
            <p:ph idx="1"/>
          </p:nvPr>
        </p:nvSpPr>
        <p:spPr/>
        <p:txBody>
          <a:bodyPr/>
          <a:lstStyle/>
          <a:p>
            <a:r>
              <a:rPr lang="en-IN" dirty="0"/>
              <a:t>Data bus = Transfer data from the CPU to the main memory or from the main memory to the CPU</a:t>
            </a:r>
          </a:p>
          <a:p>
            <a:r>
              <a:rPr lang="en-IN" dirty="0"/>
              <a:t>Remember, code is also in the main memory</a:t>
            </a:r>
          </a:p>
          <a:p>
            <a:r>
              <a:rPr lang="en-IN" dirty="0"/>
              <a:t>CPU needs to fetch each instruction from the main memory and execute it</a:t>
            </a:r>
          </a:p>
          <a:p>
            <a:r>
              <a:rPr lang="en-IN" dirty="0"/>
              <a:t>Which bus will be used to fetch the instructions from the main memory into the CPU?</a:t>
            </a:r>
          </a:p>
        </p:txBody>
      </p:sp>
    </p:spTree>
    <p:extLst>
      <p:ext uri="{BB962C8B-B14F-4D97-AF65-F5344CB8AC3E}">
        <p14:creationId xmlns:p14="http://schemas.microsoft.com/office/powerpoint/2010/main" val="203247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C560-D2A0-E55D-54CA-1DCDEAEE8748}"/>
              </a:ext>
            </a:extLst>
          </p:cNvPr>
          <p:cNvSpPr>
            <a:spLocks noGrp="1"/>
          </p:cNvSpPr>
          <p:nvPr>
            <p:ph type="title"/>
          </p:nvPr>
        </p:nvSpPr>
        <p:spPr/>
        <p:txBody>
          <a:bodyPr/>
          <a:lstStyle/>
          <a:p>
            <a:r>
              <a:rPr lang="en-IN" dirty="0"/>
              <a:t>von Neumann versus Harvard Architecture</a:t>
            </a:r>
          </a:p>
        </p:txBody>
      </p:sp>
      <p:sp>
        <p:nvSpPr>
          <p:cNvPr id="4" name="Content Placeholder 3">
            <a:extLst>
              <a:ext uri="{FF2B5EF4-FFF2-40B4-BE49-F238E27FC236}">
                <a16:creationId xmlns:a16="http://schemas.microsoft.com/office/drawing/2014/main" id="{EC5C30AF-D31F-4805-8198-6329FE8D7EC4}"/>
              </a:ext>
            </a:extLst>
          </p:cNvPr>
          <p:cNvSpPr>
            <a:spLocks noGrp="1"/>
          </p:cNvSpPr>
          <p:nvPr>
            <p:ph sz="half" idx="1"/>
          </p:nvPr>
        </p:nvSpPr>
        <p:spPr/>
        <p:txBody>
          <a:bodyPr>
            <a:normAutofit fontScale="85000" lnSpcReduction="20000"/>
          </a:bodyPr>
          <a:lstStyle/>
          <a:p>
            <a:r>
              <a:rPr lang="en-US" dirty="0"/>
              <a:t>von Neumann Architecture</a:t>
            </a:r>
          </a:p>
          <a:p>
            <a:endParaRPr lang="en-US" dirty="0"/>
          </a:p>
          <a:p>
            <a:endParaRPr lang="en-US" dirty="0"/>
          </a:p>
          <a:p>
            <a:endParaRPr lang="en-US" dirty="0"/>
          </a:p>
          <a:p>
            <a:endParaRPr lang="en-US" dirty="0"/>
          </a:p>
          <a:p>
            <a:endParaRPr lang="en-US" dirty="0"/>
          </a:p>
          <a:p>
            <a:pPr lvl="1"/>
            <a:r>
              <a:rPr lang="en-US" dirty="0"/>
              <a:t>Single memory for data and instructions</a:t>
            </a:r>
          </a:p>
          <a:p>
            <a:pPr lvl="1"/>
            <a:r>
              <a:rPr lang="en-US" dirty="0"/>
              <a:t>Single bus</a:t>
            </a:r>
          </a:p>
          <a:p>
            <a:pPr lvl="1"/>
            <a:r>
              <a:rPr lang="en-US" dirty="0"/>
              <a:t>Simple, Inexpensive</a:t>
            </a:r>
          </a:p>
          <a:p>
            <a:pPr lvl="1"/>
            <a:r>
              <a:rPr lang="en-US" dirty="0"/>
              <a:t>Simultaneous multiple memory fetches not possible</a:t>
            </a:r>
          </a:p>
          <a:p>
            <a:pPr lvl="1"/>
            <a:r>
              <a:rPr lang="en-US" b="1" dirty="0"/>
              <a:t>von Neumann bottleneck</a:t>
            </a:r>
            <a:r>
              <a:rPr lang="en-US" dirty="0"/>
              <a:t>: Separation of memory and data</a:t>
            </a:r>
            <a:endParaRPr lang="en-GB" dirty="0"/>
          </a:p>
        </p:txBody>
      </p:sp>
      <p:sp>
        <p:nvSpPr>
          <p:cNvPr id="5" name="Content Placeholder 4">
            <a:extLst>
              <a:ext uri="{FF2B5EF4-FFF2-40B4-BE49-F238E27FC236}">
                <a16:creationId xmlns:a16="http://schemas.microsoft.com/office/drawing/2014/main" id="{6267975C-B9DF-3DD6-4464-9C6A80BF8405}"/>
              </a:ext>
            </a:extLst>
          </p:cNvPr>
          <p:cNvSpPr>
            <a:spLocks noGrp="1"/>
          </p:cNvSpPr>
          <p:nvPr>
            <p:ph sz="half" idx="2"/>
          </p:nvPr>
        </p:nvSpPr>
        <p:spPr/>
        <p:txBody>
          <a:bodyPr>
            <a:normAutofit fontScale="85000" lnSpcReduction="20000"/>
          </a:bodyPr>
          <a:lstStyle/>
          <a:p>
            <a:r>
              <a:rPr lang="en-US" dirty="0"/>
              <a:t>Harvard Architecture</a:t>
            </a:r>
          </a:p>
          <a:p>
            <a:endParaRPr lang="en-US" dirty="0"/>
          </a:p>
          <a:p>
            <a:endParaRPr lang="en-US" dirty="0"/>
          </a:p>
          <a:p>
            <a:endParaRPr lang="en-US" dirty="0"/>
          </a:p>
          <a:p>
            <a:endParaRPr lang="en-US" dirty="0"/>
          </a:p>
          <a:p>
            <a:endParaRPr lang="en-US" dirty="0"/>
          </a:p>
          <a:p>
            <a:pPr lvl="1"/>
            <a:r>
              <a:rPr lang="en-US" dirty="0"/>
              <a:t>Separate memory and separate bus for data and instructions</a:t>
            </a:r>
          </a:p>
          <a:p>
            <a:pPr lvl="1"/>
            <a:r>
              <a:rPr lang="en-US" dirty="0"/>
              <a:t>Multi bus</a:t>
            </a:r>
          </a:p>
          <a:p>
            <a:pPr lvl="1"/>
            <a:r>
              <a:rPr lang="en-US" dirty="0"/>
              <a:t>Complex, Expensive</a:t>
            </a:r>
          </a:p>
          <a:p>
            <a:pPr lvl="1"/>
            <a:r>
              <a:rPr lang="en-US" dirty="0"/>
              <a:t>Simultaneous two memory fetches possible</a:t>
            </a:r>
            <a:endParaRPr lang="en-GB" dirty="0"/>
          </a:p>
        </p:txBody>
      </p:sp>
      <p:pic>
        <p:nvPicPr>
          <p:cNvPr id="2050" name="Picture 2" descr="Cpu Drawing PNG, Vector, PSD, and Clipart With Transparent Background for  Free Download | Pngtree">
            <a:extLst>
              <a:ext uri="{FF2B5EF4-FFF2-40B4-BE49-F238E27FC236}">
                <a16:creationId xmlns:a16="http://schemas.microsoft.com/office/drawing/2014/main" id="{C184E513-4D0B-E1EF-BEE0-89727658B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79" y="2304809"/>
            <a:ext cx="1385082" cy="14043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9BFD941-4490-1046-2095-C49CD009012B}"/>
              </a:ext>
            </a:extLst>
          </p:cNvPr>
          <p:cNvPicPr>
            <a:picLocks noChangeAspect="1"/>
          </p:cNvPicPr>
          <p:nvPr/>
        </p:nvPicPr>
        <p:blipFill>
          <a:blip r:embed="rId3"/>
          <a:stretch>
            <a:fillRect/>
          </a:stretch>
        </p:blipFill>
        <p:spPr>
          <a:xfrm>
            <a:off x="4413545" y="2541075"/>
            <a:ext cx="1497628" cy="1168053"/>
          </a:xfrm>
          <a:prstGeom prst="rect">
            <a:avLst/>
          </a:prstGeom>
        </p:spPr>
      </p:pic>
      <p:sp>
        <p:nvSpPr>
          <p:cNvPr id="8" name="Arrow: Left-Right 7">
            <a:extLst>
              <a:ext uri="{FF2B5EF4-FFF2-40B4-BE49-F238E27FC236}">
                <a16:creationId xmlns:a16="http://schemas.microsoft.com/office/drawing/2014/main" id="{1B3B29D0-8D7D-3542-381D-360DDA7B3CAF}"/>
              </a:ext>
            </a:extLst>
          </p:cNvPr>
          <p:cNvSpPr/>
          <p:nvPr/>
        </p:nvSpPr>
        <p:spPr>
          <a:xfrm>
            <a:off x="1819234" y="2310357"/>
            <a:ext cx="2485684" cy="1398771"/>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and Instructions Bus</a:t>
            </a:r>
            <a:endParaRPr lang="en-GB" dirty="0"/>
          </a:p>
        </p:txBody>
      </p:sp>
      <p:pic>
        <p:nvPicPr>
          <p:cNvPr id="9" name="Picture 2" descr="Cpu Drawing PNG, Vector, PSD, and Clipart With Transparent Background for  Free Download | Pngtree">
            <a:extLst>
              <a:ext uri="{FF2B5EF4-FFF2-40B4-BE49-F238E27FC236}">
                <a16:creationId xmlns:a16="http://schemas.microsoft.com/office/drawing/2014/main" id="{D034F2BF-0BC4-191D-F67F-729061C25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0827" y="2304809"/>
            <a:ext cx="1385082" cy="14043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7C34E5D9-6D36-627E-F10B-B39E853C527B}"/>
              </a:ext>
            </a:extLst>
          </p:cNvPr>
          <p:cNvPicPr>
            <a:picLocks noChangeAspect="1"/>
          </p:cNvPicPr>
          <p:nvPr/>
        </p:nvPicPr>
        <p:blipFill>
          <a:blip r:embed="rId3"/>
          <a:stretch>
            <a:fillRect/>
          </a:stretch>
        </p:blipFill>
        <p:spPr>
          <a:xfrm>
            <a:off x="10303993" y="2541075"/>
            <a:ext cx="1497628" cy="1168053"/>
          </a:xfrm>
          <a:prstGeom prst="rect">
            <a:avLst/>
          </a:prstGeom>
        </p:spPr>
      </p:pic>
      <p:sp>
        <p:nvSpPr>
          <p:cNvPr id="11" name="Arrow: Left-Right 10">
            <a:extLst>
              <a:ext uri="{FF2B5EF4-FFF2-40B4-BE49-F238E27FC236}">
                <a16:creationId xmlns:a16="http://schemas.microsoft.com/office/drawing/2014/main" id="{56DF9A43-66BF-DDF6-3A4B-DD66ABACBED9}"/>
              </a:ext>
            </a:extLst>
          </p:cNvPr>
          <p:cNvSpPr/>
          <p:nvPr/>
        </p:nvSpPr>
        <p:spPr>
          <a:xfrm>
            <a:off x="7742109" y="2422942"/>
            <a:ext cx="2485684" cy="702159"/>
          </a:xfrm>
          <a:prstGeom prst="leftRightArrow">
            <a:avLst/>
          </a:prstGeom>
          <a:solidFill>
            <a:schemeClr val="accent2"/>
          </a:solidFill>
          <a:ln>
            <a:solidFill>
              <a:schemeClr val="accent2">
                <a:lumMod val="7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Bus</a:t>
            </a:r>
            <a:endParaRPr lang="en-GB" dirty="0"/>
          </a:p>
        </p:txBody>
      </p:sp>
      <p:sp>
        <p:nvSpPr>
          <p:cNvPr id="12" name="Arrow: Left-Right 11">
            <a:extLst>
              <a:ext uri="{FF2B5EF4-FFF2-40B4-BE49-F238E27FC236}">
                <a16:creationId xmlns:a16="http://schemas.microsoft.com/office/drawing/2014/main" id="{B97F5947-AB10-95E5-88CB-18649CD6AFBA}"/>
              </a:ext>
            </a:extLst>
          </p:cNvPr>
          <p:cNvSpPr/>
          <p:nvPr/>
        </p:nvSpPr>
        <p:spPr>
          <a:xfrm>
            <a:off x="7742109" y="3125101"/>
            <a:ext cx="2485684" cy="702159"/>
          </a:xfrm>
          <a:prstGeom prst="leftRightArrow">
            <a:avLst/>
          </a:prstGeom>
          <a:solidFill>
            <a:schemeClr val="accent5">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Instructions Bus</a:t>
            </a:r>
            <a:endParaRPr lang="en-GB" dirty="0"/>
          </a:p>
        </p:txBody>
      </p:sp>
    </p:spTree>
    <p:extLst>
      <p:ext uri="{BB962C8B-B14F-4D97-AF65-F5344CB8AC3E}">
        <p14:creationId xmlns:p14="http://schemas.microsoft.com/office/powerpoint/2010/main" val="209716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F6EE-167A-4E58-E573-64E1DDB5E8D0}"/>
              </a:ext>
            </a:extLst>
          </p:cNvPr>
          <p:cNvSpPr>
            <a:spLocks noGrp="1"/>
          </p:cNvSpPr>
          <p:nvPr>
            <p:ph type="title"/>
          </p:nvPr>
        </p:nvSpPr>
        <p:spPr/>
        <p:txBody>
          <a:bodyPr/>
          <a:lstStyle/>
          <a:p>
            <a:r>
              <a:rPr lang="en-IN" dirty="0"/>
              <a:t>Modify Program Using Variables</a:t>
            </a:r>
          </a:p>
        </p:txBody>
      </p:sp>
      <p:sp>
        <p:nvSpPr>
          <p:cNvPr id="3" name="Content Placeholder 2">
            <a:extLst>
              <a:ext uri="{FF2B5EF4-FFF2-40B4-BE49-F238E27FC236}">
                <a16:creationId xmlns:a16="http://schemas.microsoft.com/office/drawing/2014/main" id="{40487138-178B-603F-D287-056798608AEE}"/>
              </a:ext>
            </a:extLst>
          </p:cNvPr>
          <p:cNvSpPr>
            <a:spLocks noGrp="1"/>
          </p:cNvSpPr>
          <p:nvPr>
            <p:ph idx="1"/>
          </p:nvPr>
        </p:nvSpPr>
        <p:spPr/>
        <p:txBody>
          <a:bodyPr>
            <a:normAutofit fontScale="32500" lnSpcReduction="20000"/>
          </a:bodyPr>
          <a:lstStyle/>
          <a:p>
            <a:r>
              <a:rPr lang="en-IN" dirty="0"/>
              <a:t>Now modify the program to store data in variables A, B, C instead of memory addresses 60, 61, 62. Store them sum in variable D. Display value of D at the end.</a:t>
            </a:r>
          </a:p>
          <a:p>
            <a:r>
              <a:rPr lang="en-IN" dirty="0"/>
              <a:t>       INP</a:t>
            </a:r>
          </a:p>
          <a:p>
            <a:r>
              <a:rPr lang="en-IN" dirty="0"/>
              <a:t>        STA A</a:t>
            </a:r>
          </a:p>
          <a:p>
            <a:r>
              <a:rPr lang="en-IN" dirty="0"/>
              <a:t>        INP</a:t>
            </a:r>
          </a:p>
          <a:p>
            <a:r>
              <a:rPr lang="en-IN" dirty="0"/>
              <a:t>        STA B</a:t>
            </a:r>
          </a:p>
          <a:p>
            <a:r>
              <a:rPr lang="en-IN" dirty="0"/>
              <a:t>        INP</a:t>
            </a:r>
          </a:p>
          <a:p>
            <a:r>
              <a:rPr lang="en-IN" dirty="0"/>
              <a:t>        STA C</a:t>
            </a:r>
          </a:p>
          <a:p>
            <a:r>
              <a:rPr lang="en-IN" dirty="0"/>
              <a:t>        LDA A</a:t>
            </a:r>
          </a:p>
          <a:p>
            <a:r>
              <a:rPr lang="en-IN" dirty="0"/>
              <a:t>        ADD B</a:t>
            </a:r>
          </a:p>
          <a:p>
            <a:r>
              <a:rPr lang="en-IN" dirty="0"/>
              <a:t>        ADD C</a:t>
            </a:r>
          </a:p>
          <a:p>
            <a:r>
              <a:rPr lang="en-IN" dirty="0"/>
              <a:t>        STA D</a:t>
            </a:r>
          </a:p>
          <a:p>
            <a:r>
              <a:rPr lang="en-IN" dirty="0"/>
              <a:t>        LDA D</a:t>
            </a:r>
          </a:p>
          <a:p>
            <a:r>
              <a:rPr lang="en-IN" dirty="0"/>
              <a:t>        OUT</a:t>
            </a:r>
          </a:p>
          <a:p>
            <a:r>
              <a:rPr lang="en-IN" dirty="0"/>
              <a:t>        HLT</a:t>
            </a:r>
          </a:p>
          <a:p>
            <a:r>
              <a:rPr lang="en-IN" dirty="0"/>
              <a:t>A       DAT</a:t>
            </a:r>
          </a:p>
          <a:p>
            <a:r>
              <a:rPr lang="en-IN" dirty="0"/>
              <a:t>B       DAT</a:t>
            </a:r>
          </a:p>
          <a:p>
            <a:r>
              <a:rPr lang="en-IN" dirty="0"/>
              <a:t>C       DAT</a:t>
            </a:r>
          </a:p>
          <a:p>
            <a:r>
              <a:rPr lang="en-IN" dirty="0"/>
              <a:t>D       DAT</a:t>
            </a:r>
          </a:p>
        </p:txBody>
      </p:sp>
    </p:spTree>
    <p:extLst>
      <p:ext uri="{BB962C8B-B14F-4D97-AF65-F5344CB8AC3E}">
        <p14:creationId xmlns:p14="http://schemas.microsoft.com/office/powerpoint/2010/main" val="17293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3EE02-55B7-6793-2F8D-A83038CE51D1}"/>
              </a:ext>
            </a:extLst>
          </p:cNvPr>
          <p:cNvSpPr>
            <a:spLocks noGrp="1"/>
          </p:cNvSpPr>
          <p:nvPr>
            <p:ph type="title"/>
          </p:nvPr>
        </p:nvSpPr>
        <p:spPr/>
        <p:txBody>
          <a:bodyPr/>
          <a:lstStyle/>
          <a:p>
            <a:r>
              <a:rPr lang="en-IN" dirty="0"/>
              <a:t>Write a program to Run a Loop 10 Times</a:t>
            </a:r>
          </a:p>
        </p:txBody>
      </p:sp>
      <p:sp>
        <p:nvSpPr>
          <p:cNvPr id="3" name="Content Placeholder 2">
            <a:extLst>
              <a:ext uri="{FF2B5EF4-FFF2-40B4-BE49-F238E27FC236}">
                <a16:creationId xmlns:a16="http://schemas.microsoft.com/office/drawing/2014/main" id="{167DB378-5263-334A-10F1-807428C48B0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158E042-141E-4439-4810-EA2C21C03A6F}"/>
              </a:ext>
            </a:extLst>
          </p:cNvPr>
          <p:cNvPicPr>
            <a:picLocks noChangeAspect="1"/>
          </p:cNvPicPr>
          <p:nvPr/>
        </p:nvPicPr>
        <p:blipFill>
          <a:blip r:embed="rId2"/>
          <a:stretch>
            <a:fillRect/>
          </a:stretch>
        </p:blipFill>
        <p:spPr>
          <a:xfrm>
            <a:off x="2357255" y="1482522"/>
            <a:ext cx="7875806" cy="4759930"/>
          </a:xfrm>
          <a:prstGeom prst="rect">
            <a:avLst/>
          </a:prstGeom>
        </p:spPr>
      </p:pic>
    </p:spTree>
    <p:extLst>
      <p:ext uri="{BB962C8B-B14F-4D97-AF65-F5344CB8AC3E}">
        <p14:creationId xmlns:p14="http://schemas.microsoft.com/office/powerpoint/2010/main" val="2112176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12EF-F0D3-8FF4-C8CE-A039125A7F5B}"/>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972EDE65-7286-A136-8C8C-07BAB8FBECE7}"/>
              </a:ext>
            </a:extLst>
          </p:cNvPr>
          <p:cNvSpPr>
            <a:spLocks noGrp="1"/>
          </p:cNvSpPr>
          <p:nvPr>
            <p:ph idx="1"/>
          </p:nvPr>
        </p:nvSpPr>
        <p:spPr/>
        <p:txBody>
          <a:bodyPr>
            <a:normAutofit fontScale="55000" lnSpcReduction="20000"/>
          </a:bodyPr>
          <a:lstStyle/>
          <a:p>
            <a:r>
              <a:rPr lang="en-IN" dirty="0"/>
              <a:t>        		LDA ONE</a:t>
            </a:r>
          </a:p>
          <a:p>
            <a:r>
              <a:rPr lang="en-IN" dirty="0"/>
              <a:t>        		STA COUNT</a:t>
            </a:r>
          </a:p>
          <a:p>
            <a:r>
              <a:rPr lang="en-IN" dirty="0"/>
              <a:t>        		OUT</a:t>
            </a:r>
          </a:p>
          <a:p>
            <a:r>
              <a:rPr lang="en-IN" dirty="0"/>
              <a:t>LOOPTOP 	LDA COUNT</a:t>
            </a:r>
          </a:p>
          <a:p>
            <a:r>
              <a:rPr lang="en-IN" dirty="0"/>
              <a:t>        		ADD ONE</a:t>
            </a:r>
          </a:p>
          <a:p>
            <a:r>
              <a:rPr lang="en-IN" dirty="0"/>
              <a:t>        		OUT</a:t>
            </a:r>
          </a:p>
          <a:p>
            <a:r>
              <a:rPr lang="en-IN" dirty="0"/>
              <a:t>        		STA COUNT</a:t>
            </a:r>
          </a:p>
          <a:p>
            <a:r>
              <a:rPr lang="en-IN" dirty="0"/>
              <a:t>        		SUB TEN</a:t>
            </a:r>
          </a:p>
          <a:p>
            <a:r>
              <a:rPr lang="en-IN" dirty="0"/>
              <a:t>        		BRP ENDLOOP</a:t>
            </a:r>
          </a:p>
          <a:p>
            <a:r>
              <a:rPr lang="en-IN" dirty="0"/>
              <a:t>        		BRA LOOPTOP</a:t>
            </a:r>
          </a:p>
          <a:p>
            <a:r>
              <a:rPr lang="en-IN" dirty="0"/>
              <a:t>ENDLOOP 	HLT</a:t>
            </a:r>
          </a:p>
          <a:p>
            <a:r>
              <a:rPr lang="en-IN" dirty="0"/>
              <a:t>ONE     		DAT 001</a:t>
            </a:r>
          </a:p>
          <a:p>
            <a:r>
              <a:rPr lang="en-IN" dirty="0"/>
              <a:t>TEN     		DAT 010</a:t>
            </a:r>
          </a:p>
          <a:p>
            <a:r>
              <a:rPr lang="en-IN" dirty="0"/>
              <a:t>COUNT   	DAT</a:t>
            </a:r>
          </a:p>
        </p:txBody>
      </p:sp>
      <p:sp>
        <p:nvSpPr>
          <p:cNvPr id="4" name="TextBox 3">
            <a:extLst>
              <a:ext uri="{FF2B5EF4-FFF2-40B4-BE49-F238E27FC236}">
                <a16:creationId xmlns:a16="http://schemas.microsoft.com/office/drawing/2014/main" id="{74A3A3F2-7EB3-8B5F-8B60-72B2DDFDB939}"/>
              </a:ext>
            </a:extLst>
          </p:cNvPr>
          <p:cNvSpPr txBox="1"/>
          <p:nvPr/>
        </p:nvSpPr>
        <p:spPr>
          <a:xfrm>
            <a:off x="4551450" y="681037"/>
            <a:ext cx="7222733" cy="5632311"/>
          </a:xfrm>
          <a:prstGeom prst="rect">
            <a:avLst/>
          </a:prstGeom>
          <a:solidFill>
            <a:schemeClr val="accent2">
              <a:lumMod val="20000"/>
              <a:lumOff val="80000"/>
            </a:schemeClr>
          </a:solidFill>
        </p:spPr>
        <p:txBody>
          <a:bodyPr wrap="square" rtlCol="0">
            <a:spAutoFit/>
          </a:bodyPr>
          <a:lstStyle/>
          <a:p>
            <a:r>
              <a:rPr lang="en-IN" sz="2000" b="1" dirty="0"/>
              <a:t>Code explanation</a:t>
            </a:r>
          </a:p>
          <a:p>
            <a:endParaRPr lang="en-IN" sz="2000" dirty="0"/>
          </a:p>
          <a:p>
            <a:r>
              <a:rPr lang="en-IN" sz="2000" dirty="0"/>
              <a:t>After the program is loaded, memory locations 0 to 9 will get filled with instructions of the code. HLT will be at memory location 10.</a:t>
            </a:r>
          </a:p>
          <a:p>
            <a:endParaRPr lang="en-IN" sz="2000" dirty="0"/>
          </a:p>
          <a:p>
            <a:r>
              <a:rPr lang="en-IN" sz="2000" dirty="0"/>
              <a:t>DAT instructions will reserve memory location 11 to store a value 001 and call it as ONE, location 12 to store a value 010 and call it as TEN, and location 13 to store COUNT with no initial value.</a:t>
            </a:r>
          </a:p>
          <a:p>
            <a:endParaRPr lang="en-IN" sz="2000" dirty="0"/>
          </a:p>
          <a:p>
            <a:r>
              <a:rPr lang="en-IN" sz="2000" dirty="0"/>
              <a:t>LOOPTOP is the first instruction in the loop. A BRANCH instruction will cause jump back to the start of the loop. In the loop, COUNT is loaded into accumulator, one is added to it, new value is displayed, and the new COUNT value is stored back in memory.</a:t>
            </a:r>
          </a:p>
          <a:p>
            <a:endParaRPr lang="en-IN" sz="2000" dirty="0"/>
          </a:p>
          <a:p>
            <a:r>
              <a:rPr lang="en-IN" sz="2000" dirty="0"/>
              <a:t>The SUB instruction decrements the value of variable TEN (which is always 10 in our program) from the accumulator. The BRP condition checks if accumulator is 0, and if yes, branches to ENDLOOP instruction.</a:t>
            </a:r>
          </a:p>
        </p:txBody>
      </p:sp>
    </p:spTree>
    <p:extLst>
      <p:ext uri="{BB962C8B-B14F-4D97-AF65-F5344CB8AC3E}">
        <p14:creationId xmlns:p14="http://schemas.microsoft.com/office/powerpoint/2010/main" val="260372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64A3-AB84-A5D8-96E6-23D7CE3861DE}"/>
              </a:ext>
            </a:extLst>
          </p:cNvPr>
          <p:cNvSpPr>
            <a:spLocks noGrp="1"/>
          </p:cNvSpPr>
          <p:nvPr>
            <p:ph type="title"/>
          </p:nvPr>
        </p:nvSpPr>
        <p:spPr/>
        <p:txBody>
          <a:bodyPr/>
          <a:lstStyle/>
          <a:p>
            <a:r>
              <a:rPr lang="en-IN" dirty="0"/>
              <a:t>Using the Little Man Computer on our own PC</a:t>
            </a:r>
          </a:p>
        </p:txBody>
      </p:sp>
      <p:sp>
        <p:nvSpPr>
          <p:cNvPr id="3" name="Content Placeholder 2">
            <a:extLst>
              <a:ext uri="{FF2B5EF4-FFF2-40B4-BE49-F238E27FC236}">
                <a16:creationId xmlns:a16="http://schemas.microsoft.com/office/drawing/2014/main" id="{520A616D-A3D9-8097-AC64-F4D699728FD3}"/>
              </a:ext>
            </a:extLst>
          </p:cNvPr>
          <p:cNvSpPr>
            <a:spLocks noGrp="1"/>
          </p:cNvSpPr>
          <p:nvPr>
            <p:ph idx="1"/>
          </p:nvPr>
        </p:nvSpPr>
        <p:spPr/>
        <p:txBody>
          <a:bodyPr/>
          <a:lstStyle/>
          <a:p>
            <a:r>
              <a:rPr lang="en-IN" dirty="0"/>
              <a:t>https://sourceforge.net/projects/lmce/</a:t>
            </a:r>
          </a:p>
        </p:txBody>
      </p:sp>
    </p:spTree>
    <p:extLst>
      <p:ext uri="{BB962C8B-B14F-4D97-AF65-F5344CB8AC3E}">
        <p14:creationId xmlns:p14="http://schemas.microsoft.com/office/powerpoint/2010/main" val="350685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0B5D73-7650-5408-53B8-B80A2F65805B}"/>
              </a:ext>
            </a:extLst>
          </p:cNvPr>
          <p:cNvSpPr>
            <a:spLocks noGrp="1"/>
          </p:cNvSpPr>
          <p:nvPr>
            <p:ph type="title"/>
          </p:nvPr>
        </p:nvSpPr>
        <p:spPr/>
        <p:txBody>
          <a:bodyPr/>
          <a:lstStyle/>
          <a:p>
            <a:r>
              <a:rPr lang="en-IN" dirty="0"/>
              <a:t>The ‘Bus’ Concept</a:t>
            </a:r>
          </a:p>
        </p:txBody>
      </p:sp>
      <p:sp>
        <p:nvSpPr>
          <p:cNvPr id="5" name="Text Placeholder 4">
            <a:extLst>
              <a:ext uri="{FF2B5EF4-FFF2-40B4-BE49-F238E27FC236}">
                <a16:creationId xmlns:a16="http://schemas.microsoft.com/office/drawing/2014/main" id="{29DB259D-9977-2931-2DFF-8AA0F952679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90642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9893-0259-8BCE-C6C3-B818735EB468}"/>
              </a:ext>
            </a:extLst>
          </p:cNvPr>
          <p:cNvSpPr>
            <a:spLocks noGrp="1"/>
          </p:cNvSpPr>
          <p:nvPr>
            <p:ph type="title"/>
          </p:nvPr>
        </p:nvSpPr>
        <p:spPr/>
        <p:txBody>
          <a:bodyPr/>
          <a:lstStyle/>
          <a:p>
            <a:r>
              <a:rPr lang="en-IN" dirty="0"/>
              <a:t>Computer Bus</a:t>
            </a:r>
          </a:p>
        </p:txBody>
      </p:sp>
      <p:sp>
        <p:nvSpPr>
          <p:cNvPr id="3" name="Content Placeholder 2">
            <a:extLst>
              <a:ext uri="{FF2B5EF4-FFF2-40B4-BE49-F238E27FC236}">
                <a16:creationId xmlns:a16="http://schemas.microsoft.com/office/drawing/2014/main" id="{931C390A-19F4-FE4B-C5BE-481047247AC4}"/>
              </a:ext>
            </a:extLst>
          </p:cNvPr>
          <p:cNvSpPr>
            <a:spLocks noGrp="1"/>
          </p:cNvSpPr>
          <p:nvPr>
            <p:ph sz="half" idx="1"/>
          </p:nvPr>
        </p:nvSpPr>
        <p:spPr/>
        <p:txBody>
          <a:bodyPr>
            <a:normAutofit fontScale="77500" lnSpcReduction="20000"/>
          </a:bodyPr>
          <a:lstStyle/>
          <a:p>
            <a:r>
              <a:rPr lang="en-IN" b="1" dirty="0"/>
              <a:t>Computer bus</a:t>
            </a:r>
            <a:r>
              <a:rPr lang="en-IN" dirty="0"/>
              <a:t>: A communication link (set of wires) used inside a computer to send data, addresses, control signals, and power to various hardware components</a:t>
            </a:r>
          </a:p>
          <a:p>
            <a:r>
              <a:rPr lang="en-IN" dirty="0"/>
              <a:t>Buses connect various hardware components to each other</a:t>
            </a:r>
          </a:p>
          <a:p>
            <a:r>
              <a:rPr lang="en-IN" dirty="0"/>
              <a:t>Main bus types: Connect CPU to RAM</a:t>
            </a:r>
          </a:p>
          <a:p>
            <a:pPr lvl="1"/>
            <a:r>
              <a:rPr lang="en-IN" b="1" dirty="0"/>
              <a:t>Address bus</a:t>
            </a:r>
            <a:r>
              <a:rPr lang="en-IN" dirty="0"/>
              <a:t>: Used for specifying memory addresses for reading or writing of data (Unidirectional)</a:t>
            </a:r>
          </a:p>
          <a:p>
            <a:pPr lvl="1"/>
            <a:r>
              <a:rPr lang="en-IN" b="1" dirty="0"/>
              <a:t>Data bus</a:t>
            </a:r>
            <a:r>
              <a:rPr lang="en-IN" dirty="0"/>
              <a:t>: Specifies data to be written or contains data that was read (Bidirectional)</a:t>
            </a:r>
          </a:p>
          <a:p>
            <a:pPr lvl="1"/>
            <a:r>
              <a:rPr lang="en-IN" b="1" dirty="0"/>
              <a:t>Control bus</a:t>
            </a:r>
            <a:r>
              <a:rPr lang="en-IN" dirty="0"/>
              <a:t>: Used for passing control signals (Bidirectional)</a:t>
            </a:r>
          </a:p>
          <a:p>
            <a:r>
              <a:rPr lang="en-IN" dirty="0"/>
              <a:t>Address bus + Data bus + Control bus = </a:t>
            </a:r>
            <a:r>
              <a:rPr lang="en-IN" b="1" dirty="0"/>
              <a:t>System bus</a:t>
            </a:r>
          </a:p>
        </p:txBody>
      </p:sp>
      <p:sp>
        <p:nvSpPr>
          <p:cNvPr id="4" name="Content Placeholder 3">
            <a:extLst>
              <a:ext uri="{FF2B5EF4-FFF2-40B4-BE49-F238E27FC236}">
                <a16:creationId xmlns:a16="http://schemas.microsoft.com/office/drawing/2014/main" id="{48175604-962C-6BC2-E889-32693AAF9246}"/>
              </a:ext>
            </a:extLst>
          </p:cNvPr>
          <p:cNvSpPr>
            <a:spLocks noGrp="1"/>
          </p:cNvSpPr>
          <p:nvPr>
            <p:ph sz="half" idx="2"/>
          </p:nvPr>
        </p:nvSpPr>
        <p:spPr/>
        <p:txBody>
          <a:bodyPr>
            <a:normAutofit fontScale="77500" lnSpcReduction="20000"/>
          </a:bodyPr>
          <a:lstStyle/>
          <a:p>
            <a:endParaRPr lang="en-IN"/>
          </a:p>
        </p:txBody>
      </p:sp>
      <p:pic>
        <p:nvPicPr>
          <p:cNvPr id="6" name="Picture 5">
            <a:extLst>
              <a:ext uri="{FF2B5EF4-FFF2-40B4-BE49-F238E27FC236}">
                <a16:creationId xmlns:a16="http://schemas.microsoft.com/office/drawing/2014/main" id="{5C936D6F-5389-04F8-5490-09D9479E2271}"/>
              </a:ext>
            </a:extLst>
          </p:cNvPr>
          <p:cNvPicPr>
            <a:picLocks noChangeAspect="1"/>
          </p:cNvPicPr>
          <p:nvPr/>
        </p:nvPicPr>
        <p:blipFill>
          <a:blip r:embed="rId2"/>
          <a:stretch>
            <a:fillRect/>
          </a:stretch>
        </p:blipFill>
        <p:spPr>
          <a:xfrm>
            <a:off x="6172200" y="2381818"/>
            <a:ext cx="5420481" cy="3238952"/>
          </a:xfrm>
          <a:prstGeom prst="rect">
            <a:avLst/>
          </a:prstGeom>
        </p:spPr>
      </p:pic>
    </p:spTree>
    <p:extLst>
      <p:ext uri="{BB962C8B-B14F-4D97-AF65-F5344CB8AC3E}">
        <p14:creationId xmlns:p14="http://schemas.microsoft.com/office/powerpoint/2010/main" val="405208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38B2-8A40-D8DB-0CA0-DC23335630E9}"/>
              </a:ext>
            </a:extLst>
          </p:cNvPr>
          <p:cNvSpPr>
            <a:spLocks noGrp="1"/>
          </p:cNvSpPr>
          <p:nvPr>
            <p:ph type="title"/>
          </p:nvPr>
        </p:nvSpPr>
        <p:spPr/>
        <p:txBody>
          <a:bodyPr/>
          <a:lstStyle/>
          <a:p>
            <a:r>
              <a:rPr lang="en-IN" dirty="0"/>
              <a:t>How is the System Bus Used?</a:t>
            </a:r>
          </a:p>
        </p:txBody>
      </p:sp>
      <p:sp>
        <p:nvSpPr>
          <p:cNvPr id="3" name="Content Placeholder 2">
            <a:extLst>
              <a:ext uri="{FF2B5EF4-FFF2-40B4-BE49-F238E27FC236}">
                <a16:creationId xmlns:a16="http://schemas.microsoft.com/office/drawing/2014/main" id="{8546F3A6-01BA-CE12-491F-3A02C3EF89C2}"/>
              </a:ext>
            </a:extLst>
          </p:cNvPr>
          <p:cNvSpPr>
            <a:spLocks noGrp="1"/>
          </p:cNvSpPr>
          <p:nvPr>
            <p:ph idx="1"/>
          </p:nvPr>
        </p:nvSpPr>
        <p:spPr/>
        <p:txBody>
          <a:bodyPr/>
          <a:lstStyle/>
          <a:p>
            <a:r>
              <a:rPr lang="en-IN" dirty="0"/>
              <a:t>Suppose the CPU wants to write a value of 0 in memory location 125</a:t>
            </a:r>
          </a:p>
          <a:p>
            <a:pPr lvl="1"/>
            <a:r>
              <a:rPr lang="en-IN" dirty="0"/>
              <a:t>Address bus = Specifies the address of the memory location</a:t>
            </a:r>
          </a:p>
          <a:p>
            <a:pPr lvl="1"/>
            <a:r>
              <a:rPr lang="en-IN" dirty="0"/>
              <a:t>Data bus = Specifies the data to be written</a:t>
            </a:r>
          </a:p>
          <a:p>
            <a:pPr lvl="1"/>
            <a:r>
              <a:rPr lang="en-IN" dirty="0"/>
              <a:t>Control bus = Specifies the write operation</a:t>
            </a:r>
          </a:p>
        </p:txBody>
      </p:sp>
      <p:pic>
        <p:nvPicPr>
          <p:cNvPr id="4098" name="Picture 2">
            <a:extLst>
              <a:ext uri="{FF2B5EF4-FFF2-40B4-BE49-F238E27FC236}">
                <a16:creationId xmlns:a16="http://schemas.microsoft.com/office/drawing/2014/main" id="{869D66F0-3978-7D45-36A4-745853BC6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058" y="3429000"/>
            <a:ext cx="5562703" cy="263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970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38B2-8A40-D8DB-0CA0-DC23335630E9}"/>
              </a:ext>
            </a:extLst>
          </p:cNvPr>
          <p:cNvSpPr>
            <a:spLocks noGrp="1"/>
          </p:cNvSpPr>
          <p:nvPr>
            <p:ph type="title"/>
          </p:nvPr>
        </p:nvSpPr>
        <p:spPr/>
        <p:txBody>
          <a:bodyPr/>
          <a:lstStyle/>
          <a:p>
            <a:r>
              <a:rPr lang="en-IN" dirty="0"/>
              <a:t>How is the System Bus Used?</a:t>
            </a:r>
          </a:p>
        </p:txBody>
      </p:sp>
      <p:sp>
        <p:nvSpPr>
          <p:cNvPr id="3" name="Content Placeholder 2">
            <a:extLst>
              <a:ext uri="{FF2B5EF4-FFF2-40B4-BE49-F238E27FC236}">
                <a16:creationId xmlns:a16="http://schemas.microsoft.com/office/drawing/2014/main" id="{8546F3A6-01BA-CE12-491F-3A02C3EF89C2}"/>
              </a:ext>
            </a:extLst>
          </p:cNvPr>
          <p:cNvSpPr>
            <a:spLocks noGrp="1"/>
          </p:cNvSpPr>
          <p:nvPr>
            <p:ph idx="1"/>
          </p:nvPr>
        </p:nvSpPr>
        <p:spPr/>
        <p:txBody>
          <a:bodyPr/>
          <a:lstStyle/>
          <a:p>
            <a:r>
              <a:rPr lang="en-IN" dirty="0"/>
              <a:t>Suppose the CPU wants to read data stored in memory location 125</a:t>
            </a:r>
          </a:p>
          <a:p>
            <a:pPr lvl="1"/>
            <a:r>
              <a:rPr lang="en-IN" dirty="0"/>
              <a:t>Address bus = Specifies the address of the memory location</a:t>
            </a:r>
          </a:p>
          <a:p>
            <a:pPr lvl="1"/>
            <a:r>
              <a:rPr lang="en-IN" dirty="0"/>
              <a:t>Control bus = Specifies the read operation</a:t>
            </a:r>
          </a:p>
          <a:p>
            <a:pPr lvl="1"/>
            <a:r>
              <a:rPr lang="en-IN" dirty="0"/>
              <a:t>Data bus = Will contain the data read from memory location 125</a:t>
            </a:r>
          </a:p>
          <a:p>
            <a:pPr lvl="1"/>
            <a:endParaRPr lang="en-IN" dirty="0"/>
          </a:p>
        </p:txBody>
      </p:sp>
      <p:pic>
        <p:nvPicPr>
          <p:cNvPr id="5122" name="Picture 2">
            <a:extLst>
              <a:ext uri="{FF2B5EF4-FFF2-40B4-BE49-F238E27FC236}">
                <a16:creationId xmlns:a16="http://schemas.microsoft.com/office/drawing/2014/main" id="{9C159373-6B8F-2AF6-9BFD-88448F710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043" y="3684677"/>
            <a:ext cx="4971139" cy="235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318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739</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Exercise</vt:lpstr>
      <vt:lpstr>Modify Program Using Variables</vt:lpstr>
      <vt:lpstr>Write a program to Run a Loop 10 Times</vt:lpstr>
      <vt:lpstr>Code</vt:lpstr>
      <vt:lpstr>Using the Little Man Computer on our own PC</vt:lpstr>
      <vt:lpstr>The ‘Bus’ Concept</vt:lpstr>
      <vt:lpstr>Computer Bus</vt:lpstr>
      <vt:lpstr>How is the System Bus Used?</vt:lpstr>
      <vt:lpstr>How is the System Bus Used?</vt:lpstr>
      <vt:lpstr>Instructions</vt:lpstr>
      <vt:lpstr>von Neumann versus Harvard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Atul Kahate</dc:creator>
  <cp:lastModifiedBy>Atul Kahate</cp:lastModifiedBy>
  <cp:revision>1</cp:revision>
  <dcterms:created xsi:type="dcterms:W3CDTF">2024-09-05T05:31:08Z</dcterms:created>
  <dcterms:modified xsi:type="dcterms:W3CDTF">2024-09-05T05:31:24Z</dcterms:modified>
</cp:coreProperties>
</file>