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3" r:id="rId2"/>
    <p:sldId id="959" r:id="rId3"/>
    <p:sldId id="963" r:id="rId4"/>
    <p:sldId id="964" r:id="rId5"/>
    <p:sldId id="1302" r:id="rId6"/>
    <p:sldId id="884" r:id="rId7"/>
    <p:sldId id="327" r:id="rId8"/>
    <p:sldId id="1303" r:id="rId9"/>
    <p:sldId id="326" r:id="rId10"/>
    <p:sldId id="1139" r:id="rId11"/>
    <p:sldId id="1189" r:id="rId12"/>
    <p:sldId id="1140" r:id="rId13"/>
    <p:sldId id="1299" r:id="rId14"/>
    <p:sldId id="1300" r:id="rId15"/>
    <p:sldId id="973" r:id="rId16"/>
    <p:sldId id="974" r:id="rId17"/>
    <p:sldId id="955" r:id="rId18"/>
    <p:sldId id="906" r:id="rId19"/>
    <p:sldId id="969" r:id="rId20"/>
    <p:sldId id="998" r:id="rId21"/>
    <p:sldId id="956" r:id="rId22"/>
    <p:sldId id="957" r:id="rId23"/>
    <p:sldId id="958" r:id="rId24"/>
    <p:sldId id="1123" r:id="rId25"/>
    <p:sldId id="1124" r:id="rId26"/>
    <p:sldId id="1125" r:id="rId27"/>
    <p:sldId id="1130" r:id="rId28"/>
    <p:sldId id="1121" r:id="rId29"/>
    <p:sldId id="907" r:id="rId30"/>
    <p:sldId id="909" r:id="rId31"/>
    <p:sldId id="911" r:id="rId32"/>
    <p:sldId id="910" r:id="rId33"/>
    <p:sldId id="976" r:id="rId34"/>
    <p:sldId id="97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BF4C-50E7-0775-2529-5233C2E9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51469-A437-6441-BE32-7F96644B3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940DD-FBED-2CBE-5BB3-C591FBA7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D39F-CD26-4F33-9427-73B1CB7449BF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82941-EEEF-368C-BAF1-8135FED4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1EDA3-1E02-E0FD-C4B5-05A5FA53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4174-1460-40BA-A17D-EF4AF488F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16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CC78-BCA1-1EDD-8BE3-8F71FBD3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C8C8B-1E1A-1533-A109-5B0C60856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8B775-7062-D119-2C52-BC38DB2F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D39F-CD26-4F33-9427-73B1CB7449BF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5D168-AA13-7B45-182B-34003BD1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7B2A0-74EA-ED48-9624-73C74212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4174-1460-40BA-A17D-EF4AF488F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74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BA866-7474-190F-BBE7-FAC6AE930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5B33C-5EB7-69BD-19B2-9F4D24E95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8F9F8-B341-873F-C8D9-BEC13832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D39F-CD26-4F33-9427-73B1CB7449BF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6370F-96FB-45AE-A368-9E90AFF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48B02-9F14-D6EC-04AA-8FD3AC3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4174-1460-40BA-A17D-EF4AF488F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99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E06E-4759-4042-F2E5-DA9977AA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AD09-8E26-F54B-EBC7-6B5D28D5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B15A-4080-02F0-DD11-46D8131C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D39F-CD26-4F33-9427-73B1CB7449BF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78EEF-AFD8-C6A7-5482-79976931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8B522-D166-1215-8F78-0CA2209A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4174-1460-40BA-A17D-EF4AF488F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24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64DF-0E80-B52C-7BEB-39BC53AC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ABFC7-DA1E-8645-BEB3-54E8CADDE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34365-D5A2-4391-9584-06DEF9AA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D39F-CD26-4F33-9427-73B1CB7449BF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14A0E-621C-553D-85BE-7827B415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6131-D761-7122-E1D8-010D32E1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4174-1460-40BA-A17D-EF4AF488F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74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2B15-F864-A59E-C145-407315D2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D38D6-85EB-D8C0-8B3F-173A21509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FDD3F-B6BD-6B9D-9A74-EAF67F625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561FE-EAC7-4E62-231F-64C75A52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D39F-CD26-4F33-9427-73B1CB7449BF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15AF6-53F4-0076-3D5F-6B99B2C2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9D0CE-A370-049C-577B-95E2DF4E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4174-1460-40BA-A17D-EF4AF488F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9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51EE-5601-E449-4706-41F90480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AE95-64E4-7A51-448D-11F1B8C63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2D1AC-EC48-AF78-5FEB-5EC66258A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7CD51-279F-E052-FB05-A09F9B532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7150B-67E6-9C8F-BD7E-3464BE2EB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25916-8E34-5A2D-2C08-C6B02DD3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D39F-CD26-4F33-9427-73B1CB7449BF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59438-DDB8-E591-FB5C-46836985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3FDBC-FE01-0183-E791-FE1A6A1E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4174-1460-40BA-A17D-EF4AF488F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99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8041-B555-9218-9855-8D0D67CF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FB8AC-F26F-402C-02E9-882423AD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D39F-CD26-4F33-9427-73B1CB7449BF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51DF5-8E6A-8811-BAFC-EE225542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8BF3E-6217-D52D-3493-3AC93DD8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4174-1460-40BA-A17D-EF4AF488F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04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980E7-D412-C29B-2060-7CFE6856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D39F-CD26-4F33-9427-73B1CB7449BF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336C7-A337-CE97-CF9B-1683C934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3D08B-415F-826D-D84A-052DF8C7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4174-1460-40BA-A17D-EF4AF488F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A55B-748E-6F32-9D41-47967E6F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0A3F5-3889-8B70-3A89-EE82577F6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75163-2398-BAD7-6C06-77BF53077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2A7F3-95B6-496F-9DEA-3082CC2B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D39F-CD26-4F33-9427-73B1CB7449BF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C2F75-4892-B93C-C5F6-A6C7D7E4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981A-C29E-AEB8-9DE3-25548EEB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4174-1460-40BA-A17D-EF4AF488F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00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388E-6C2F-C55D-596A-B3BD6076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0CFC2-87BE-DB41-B9A6-5656C54A3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71240-2759-ADEC-E46D-8AB89BBCF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A4382-A933-3730-3DFE-A2873D63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D39F-CD26-4F33-9427-73B1CB7449BF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542EA-CDAB-3E09-A067-84DD382F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53A58-A222-92D0-2795-E281F485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4174-1460-40BA-A17D-EF4AF488F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80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09D8-D761-8435-4C6D-AD70C7EA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EF926-A292-F168-C257-9BD4C9678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B3FF-306E-CDCC-9BD9-643DA6F0F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D39F-CD26-4F33-9427-73B1CB7449BF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125BF-9FA6-05DB-52CD-138F526F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73C0-E494-2D4A-BE12-FFEFC3C87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04174-1460-40BA-A17D-EF4AF488F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92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B5D73-7650-5408-53B8-B80A2F65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‘Bus’ Concept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B259D-9977-2931-2DFF-8AA0F9526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64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B89E97-DD86-E020-B149-918B0A93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Inside the CPU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D2477-ECCE-E495-7F70-4B4F635F0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81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27E0C-4A40-3552-577F-BDC2EBC2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Organization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80E8D8-F309-49EB-7C1F-80757FDE8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= CU + ALU + Registers</a:t>
            </a:r>
          </a:p>
          <a:p>
            <a:r>
              <a:rPr lang="en-US" dirty="0"/>
              <a:t>CU = Control Unit</a:t>
            </a:r>
          </a:p>
          <a:p>
            <a:r>
              <a:rPr lang="en-US" dirty="0"/>
              <a:t>ALU = Arithmetic and Logical Unit</a:t>
            </a:r>
          </a:p>
          <a:p>
            <a:r>
              <a:rPr lang="en-US" dirty="0"/>
              <a:t>Registers = Fast memory inside the CPU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03B92C-3F25-BBE6-73A7-9CF9C903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81037"/>
            <a:ext cx="5581094" cy="322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10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B494-AF9F-2CB1-C3DA-3E2093D3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009A-3F23-B68E-180B-79AB570B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Register: </a:t>
            </a:r>
            <a:r>
              <a:rPr lang="en-IN" dirty="0"/>
              <a:t>Fastest type of memory, because it is inside the CPU</a:t>
            </a:r>
          </a:p>
          <a:p>
            <a:r>
              <a:rPr lang="en-IN" dirty="0"/>
              <a:t>Purpose: Perform all arithmetic and logical operations in a computer</a:t>
            </a:r>
          </a:p>
          <a:p>
            <a:r>
              <a:rPr lang="en-IN" dirty="0"/>
              <a:t>The original Intel CPU had very few registers, e.g.</a:t>
            </a:r>
          </a:p>
          <a:p>
            <a:pPr lvl="1"/>
            <a:r>
              <a:rPr lang="en-US" dirty="0"/>
              <a:t>AX	The accumulator register</a:t>
            </a:r>
          </a:p>
          <a:p>
            <a:pPr lvl="1"/>
            <a:r>
              <a:rPr lang="en-US" dirty="0"/>
              <a:t>BX	The base address register</a:t>
            </a:r>
          </a:p>
          <a:p>
            <a:pPr lvl="1"/>
            <a:r>
              <a:rPr lang="en-US" dirty="0"/>
              <a:t>CX	The counting register</a:t>
            </a:r>
          </a:p>
          <a:p>
            <a:pPr lvl="1"/>
            <a:r>
              <a:rPr lang="en-US" dirty="0"/>
              <a:t>DX	The data register</a:t>
            </a:r>
          </a:p>
          <a:p>
            <a:pPr lvl="1"/>
            <a:r>
              <a:rPr lang="en-US" dirty="0"/>
              <a:t>IP	Points to the next instruction to be executed (along with CS)</a:t>
            </a:r>
          </a:p>
          <a:p>
            <a:pPr lvl="1"/>
            <a:r>
              <a:rPr lang="en-US" dirty="0"/>
              <a:t>Flags	Contains results of a comparison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02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B8F5-B94A-2A79-009C-D9FADFC8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Registers in x86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3B9F-2056-0759-84F5-3E8BBF72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C323E-E48E-3987-D183-25ABB154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862" y="1991238"/>
            <a:ext cx="7697274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0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B8F5-B94A-2A79-009C-D9FADFC8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Registers in x86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3B9F-2056-0759-84F5-3E8BBF72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Size of each register = 16 bits</a:t>
            </a:r>
          </a:p>
          <a:p>
            <a:r>
              <a:rPr lang="en-IN" dirty="0"/>
              <a:t>Four </a:t>
            </a:r>
            <a:r>
              <a:rPr lang="en-IN" b="1" dirty="0"/>
              <a:t>general-purpose registers</a:t>
            </a:r>
            <a:r>
              <a:rPr lang="en-IN" dirty="0"/>
              <a:t> (AX, BX, CX, DX) = Made of two separate 8-bit registers (</a:t>
            </a:r>
            <a:r>
              <a:rPr lang="en-IN" i="1" dirty="0"/>
              <a:t>high</a:t>
            </a:r>
            <a:r>
              <a:rPr lang="en-IN" dirty="0"/>
              <a:t> and </a:t>
            </a:r>
            <a:r>
              <a:rPr lang="en-IN" i="1" dirty="0"/>
              <a:t>low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Example: If AX = </a:t>
            </a:r>
            <a:r>
              <a:rPr lang="en-IN" dirty="0">
                <a:solidFill>
                  <a:srgbClr val="FF0000"/>
                </a:solidFill>
              </a:rPr>
              <a:t>00110000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00111001</a:t>
            </a:r>
            <a:r>
              <a:rPr lang="en-IN" dirty="0"/>
              <a:t> then AH = </a:t>
            </a:r>
            <a:r>
              <a:rPr lang="en-IN" dirty="0">
                <a:solidFill>
                  <a:srgbClr val="FF0000"/>
                </a:solidFill>
              </a:rPr>
              <a:t>00110000 </a:t>
            </a:r>
            <a:r>
              <a:rPr lang="en-IN" dirty="0"/>
              <a:t>and AL =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00111001</a:t>
            </a:r>
          </a:p>
          <a:p>
            <a:r>
              <a:rPr lang="en-IN" dirty="0"/>
              <a:t>Four </a:t>
            </a:r>
            <a:r>
              <a:rPr lang="en-IN" b="1" dirty="0"/>
              <a:t>segment registers</a:t>
            </a:r>
            <a:r>
              <a:rPr lang="en-IN" dirty="0"/>
              <a:t>: CS, DS, ES, SS</a:t>
            </a:r>
          </a:p>
          <a:p>
            <a:pPr lvl="1"/>
            <a:r>
              <a:rPr lang="en-IN" b="1" dirty="0"/>
              <a:t>Code Segment (CS)</a:t>
            </a:r>
            <a:r>
              <a:rPr lang="en-IN" dirty="0"/>
              <a:t>: Points to the segment containing the current program</a:t>
            </a:r>
          </a:p>
          <a:p>
            <a:pPr lvl="1"/>
            <a:r>
              <a:rPr lang="en-IN" b="1" dirty="0"/>
              <a:t>Data Segment (DS)</a:t>
            </a:r>
            <a:r>
              <a:rPr lang="en-IN" dirty="0"/>
              <a:t>: Points to the segment containing the data being used</a:t>
            </a:r>
          </a:p>
          <a:p>
            <a:pPr lvl="1"/>
            <a:r>
              <a:rPr lang="en-IN" b="1" dirty="0"/>
              <a:t>Extra Segment (ES)</a:t>
            </a:r>
            <a:r>
              <a:rPr lang="en-IN" dirty="0"/>
              <a:t>: To be used by the programmer as needed</a:t>
            </a:r>
          </a:p>
          <a:p>
            <a:pPr lvl="1"/>
            <a:r>
              <a:rPr lang="en-IN" b="1" dirty="0"/>
              <a:t>Stack Segment (SS)</a:t>
            </a:r>
            <a:r>
              <a:rPr lang="en-IN" dirty="0"/>
              <a:t>: Points to the segment containing the stack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2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B494-AF9F-2CB1-C3DA-3E2093D3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and Logical Unit (ALU)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009A-3F23-B68E-180B-79AB570B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Arithmetic and Logical Unit (ALU)</a:t>
            </a:r>
            <a:r>
              <a:rPr lang="en-IN" dirty="0"/>
              <a:t>:</a:t>
            </a:r>
            <a:r>
              <a:rPr lang="en-IN" b="1" dirty="0"/>
              <a:t> </a:t>
            </a:r>
            <a:r>
              <a:rPr lang="en-IN" dirty="0"/>
              <a:t>Performs most of the operations</a:t>
            </a:r>
          </a:p>
          <a:p>
            <a:r>
              <a:rPr lang="en-IN" dirty="0"/>
              <a:t>Example: Add 5 to the accumulator register AX:</a:t>
            </a:r>
          </a:p>
          <a:p>
            <a:pPr lvl="1"/>
            <a:r>
              <a:rPr lang="en-US" dirty="0"/>
              <a:t>Copy AX into ALU</a:t>
            </a:r>
          </a:p>
          <a:p>
            <a:pPr lvl="1"/>
            <a:r>
              <a:rPr lang="en-US" dirty="0"/>
              <a:t>Send 5 to ALU</a:t>
            </a:r>
          </a:p>
          <a:p>
            <a:pPr lvl="1"/>
            <a:r>
              <a:rPr lang="en-US" dirty="0"/>
              <a:t>Instruct the ALU to add these two values together</a:t>
            </a:r>
          </a:p>
          <a:p>
            <a:pPr lvl="1"/>
            <a:r>
              <a:rPr lang="en-US" dirty="0"/>
              <a:t>Move the result back into the AX register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16FBF-E0FD-9B78-2C14-726AFF4A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901" y="4406802"/>
            <a:ext cx="5207268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29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6A2A-70C4-778E-EA06-A9CE2C3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Unit (CU)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6069B-CAAE-08A2-A919-5975BDB1B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Instruction Pointer (IP)</a:t>
            </a:r>
            <a:r>
              <a:rPr lang="en-US" dirty="0"/>
              <a:t> or </a:t>
            </a:r>
            <a:r>
              <a:rPr lang="en-US" b="1" dirty="0"/>
              <a:t>Program Counter (PC):</a:t>
            </a:r>
            <a:r>
              <a:rPr lang="en-US" dirty="0"/>
              <a:t> Contains the address of the next executable instruction</a:t>
            </a:r>
          </a:p>
          <a:p>
            <a:r>
              <a:rPr lang="en-IN" dirty="0"/>
              <a:t>Fetch instruction code (</a:t>
            </a:r>
            <a:r>
              <a:rPr lang="en-IN" b="1" dirty="0"/>
              <a:t>op code</a:t>
            </a:r>
            <a:r>
              <a:rPr lang="en-IN" dirty="0"/>
              <a:t>) from the memory using PC</a:t>
            </a:r>
          </a:p>
          <a:p>
            <a:r>
              <a:rPr lang="en-IN" dirty="0"/>
              <a:t>Move the op code into the instruction decoding register (</a:t>
            </a:r>
            <a:r>
              <a:rPr lang="en-IN" b="1" dirty="0"/>
              <a:t>Instruction Register (IR)</a:t>
            </a:r>
            <a:r>
              <a:rPr lang="en-IN" dirty="0"/>
              <a:t>)</a:t>
            </a:r>
          </a:p>
          <a:p>
            <a:r>
              <a:rPr lang="en-US" dirty="0"/>
              <a:t>Increment the value in IP/PC to get the next instruction after the current instruction is complete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95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8268-313C-4BF1-0207-57FF6837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 Set Architecture (ISA)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BD212-BAF5-5E68-9E34-B40FD8DDF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Every CPU </a:t>
            </a:r>
            <a:r>
              <a:rPr lang="en-IN" i="1" dirty="0"/>
              <a:t>understands </a:t>
            </a:r>
            <a:r>
              <a:rPr lang="en-IN" dirty="0"/>
              <a:t>a fixed set of machine language instructions = </a:t>
            </a:r>
            <a:r>
              <a:rPr lang="en-IN" b="1" dirty="0"/>
              <a:t>Instructions set</a:t>
            </a:r>
            <a:endParaRPr lang="en-IN" dirty="0"/>
          </a:p>
          <a:p>
            <a:r>
              <a:rPr lang="en-IN" dirty="0"/>
              <a:t>Called </a:t>
            </a:r>
            <a:r>
              <a:rPr lang="en-IN" b="1" dirty="0"/>
              <a:t>Instructions Set Architecture (ISA)</a:t>
            </a:r>
            <a:r>
              <a:rPr lang="en-IN" dirty="0"/>
              <a:t> </a:t>
            </a:r>
          </a:p>
          <a:p>
            <a:r>
              <a:rPr lang="en-IN" dirty="0"/>
              <a:t>Different CPU families (e.g. Intel, ARM) = Different ISA</a:t>
            </a:r>
          </a:p>
          <a:p>
            <a:r>
              <a:rPr lang="en-IN" dirty="0"/>
              <a:t>Meaning: Intel CPU’s machine </a:t>
            </a:r>
            <a:r>
              <a:rPr lang="en-IN"/>
              <a:t>language ≠ ARM’s machine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530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A52B-543B-AD1F-6FDF-AD57BB2D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 Code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9731-E11C-1F2D-4CEE-B294B8351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Instruction</a:t>
            </a:r>
            <a:r>
              <a:rPr lang="en-IN" dirty="0"/>
              <a:t>: Also called as </a:t>
            </a:r>
            <a:r>
              <a:rPr lang="en-IN" b="1" dirty="0"/>
              <a:t>mnemonic</a:t>
            </a:r>
            <a:r>
              <a:rPr lang="en-IN" dirty="0"/>
              <a:t> has two parts:</a:t>
            </a:r>
          </a:p>
          <a:p>
            <a:pPr lvl="1"/>
            <a:r>
              <a:rPr lang="en-IN" b="1" dirty="0"/>
              <a:t>Op code</a:t>
            </a:r>
            <a:r>
              <a:rPr lang="en-IN" dirty="0"/>
              <a:t>: Operation/instruction to be performed</a:t>
            </a:r>
          </a:p>
          <a:p>
            <a:pPr lvl="1"/>
            <a:r>
              <a:rPr lang="en-IN" b="1" dirty="0"/>
              <a:t>Operand</a:t>
            </a:r>
            <a:r>
              <a:rPr lang="en-IN" dirty="0"/>
              <a:t>: Data/value/memory location on which the op code is going to work</a:t>
            </a:r>
          </a:p>
          <a:p>
            <a:r>
              <a:rPr lang="en-IN" dirty="0"/>
              <a:t>Example: Add R1, R2</a:t>
            </a:r>
          </a:p>
          <a:p>
            <a:pPr lvl="1"/>
            <a:r>
              <a:rPr lang="en-IN" dirty="0"/>
              <a:t>Add: Op code</a:t>
            </a:r>
          </a:p>
          <a:p>
            <a:pPr lvl="1"/>
            <a:r>
              <a:rPr lang="en-IN" dirty="0"/>
              <a:t>R1 and R2: Operands</a:t>
            </a:r>
          </a:p>
          <a:p>
            <a:pPr lvl="1"/>
            <a:r>
              <a:rPr lang="en-IN" dirty="0"/>
              <a:t>R2: Source, R1: Destination</a:t>
            </a:r>
          </a:p>
          <a:p>
            <a:pPr lvl="1"/>
            <a:r>
              <a:rPr lang="en-IN" dirty="0"/>
              <a:t>R2: Will remain unchanged, R1: May get modified (if R2 is not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91181-83B8-4C12-A91F-5FF6A8DF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234" y="3107770"/>
            <a:ext cx="6363001" cy="962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02C2C-405E-3AD9-1158-0214B1958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223" y="104226"/>
            <a:ext cx="3499030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73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8268-313C-4BF1-0207-57FF6837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BD212-BAF5-5E68-9E34-B40FD8DDF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mov     	reg, reg/memory/constant</a:t>
            </a:r>
          </a:p>
          <a:p>
            <a:pPr lvl="1"/>
            <a:r>
              <a:rPr lang="en-US" sz="2800" dirty="0"/>
              <a:t>mov     	memory, reg</a:t>
            </a:r>
          </a:p>
          <a:p>
            <a:pPr lvl="1"/>
            <a:r>
              <a:rPr lang="en-US" sz="2800" dirty="0"/>
              <a:t>add     	reg, reg/memory/constant</a:t>
            </a:r>
          </a:p>
          <a:p>
            <a:pPr lvl="1"/>
            <a:r>
              <a:rPr lang="en-US" sz="2800" dirty="0"/>
              <a:t>sub     	reg, reg/memory/constant</a:t>
            </a:r>
          </a:p>
          <a:p>
            <a:pPr lvl="1"/>
            <a:r>
              <a:rPr lang="en-US" sz="2800" dirty="0" err="1"/>
              <a:t>cmp</a:t>
            </a:r>
            <a:r>
              <a:rPr lang="en-US" sz="2800" dirty="0"/>
              <a:t>     	reg, reg/memory/constant</a:t>
            </a:r>
          </a:p>
          <a:p>
            <a:pPr lvl="1"/>
            <a:r>
              <a:rPr lang="en-US" sz="2800" dirty="0"/>
              <a:t>and     	reg, reg/memory/constant</a:t>
            </a:r>
          </a:p>
          <a:p>
            <a:pPr lvl="1"/>
            <a:r>
              <a:rPr lang="en-US" sz="2800" dirty="0"/>
              <a:t>or      	reg, reg/memory/constant</a:t>
            </a:r>
          </a:p>
          <a:p>
            <a:pPr lvl="1"/>
            <a:r>
              <a:rPr lang="en-US" sz="2800" dirty="0"/>
              <a:t>not     	reg/memory</a:t>
            </a:r>
          </a:p>
        </p:txBody>
      </p:sp>
    </p:spTree>
    <p:extLst>
      <p:ext uri="{BB962C8B-B14F-4D97-AF65-F5344CB8AC3E}">
        <p14:creationId xmlns:p14="http://schemas.microsoft.com/office/powerpoint/2010/main" val="2591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9893-0259-8BCE-C6C3-B818735E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390A-19F4-FE4B-C5BE-481047247A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Computer bus</a:t>
            </a:r>
            <a:r>
              <a:rPr lang="en-IN" dirty="0"/>
              <a:t>: A communication link (set of wires) used inside a computer to send data, addresses, control signals, and power to various hardware components</a:t>
            </a:r>
          </a:p>
          <a:p>
            <a:r>
              <a:rPr lang="en-IN" dirty="0"/>
              <a:t>Buses connect various hardware components to each other</a:t>
            </a:r>
          </a:p>
          <a:p>
            <a:r>
              <a:rPr lang="en-IN" dirty="0"/>
              <a:t>Main bus types: Connect CPU to RAM</a:t>
            </a:r>
          </a:p>
          <a:p>
            <a:pPr lvl="1"/>
            <a:r>
              <a:rPr lang="en-IN" b="1" dirty="0"/>
              <a:t>Address bus</a:t>
            </a:r>
            <a:r>
              <a:rPr lang="en-IN" dirty="0"/>
              <a:t>: Used for specifying memory addresses for reading or writing of data (Unidirectional)</a:t>
            </a:r>
          </a:p>
          <a:p>
            <a:pPr lvl="1"/>
            <a:r>
              <a:rPr lang="en-IN" b="1" dirty="0"/>
              <a:t>Data bus</a:t>
            </a:r>
            <a:r>
              <a:rPr lang="en-IN" dirty="0"/>
              <a:t>: Specifies data to be written or contains data that was read (Bidirectional)</a:t>
            </a:r>
          </a:p>
          <a:p>
            <a:pPr lvl="1"/>
            <a:r>
              <a:rPr lang="en-IN" b="1" dirty="0"/>
              <a:t>Control bus</a:t>
            </a:r>
            <a:r>
              <a:rPr lang="en-IN" dirty="0"/>
              <a:t>: Used for passing control signals (Bidirectional)</a:t>
            </a:r>
          </a:p>
          <a:p>
            <a:r>
              <a:rPr lang="en-IN" dirty="0"/>
              <a:t>Address bus + Data bus + Control bus = </a:t>
            </a:r>
            <a:r>
              <a:rPr lang="en-IN" b="1" dirty="0"/>
              <a:t>System bus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75604-962C-6BC2-E889-32693AAF92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936D6F-5389-04F8-5490-09D9479E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381818"/>
            <a:ext cx="5420481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8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B5D73-7650-5408-53B8-B80A2F65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‘x86’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B259D-9977-2931-2DFF-8AA0F9526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205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9193-688E-DA19-3425-79F90E6C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Intel x86 Architecture – 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932A-F2C3-7765-CE37-ECBFDDC4C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x86</a:t>
            </a:r>
            <a:r>
              <a:rPr lang="en-US" dirty="0"/>
              <a:t>:</a:t>
            </a:r>
            <a:r>
              <a:rPr lang="en-US" b="1" dirty="0"/>
              <a:t> Instruction Set Architectures (ISA)</a:t>
            </a:r>
            <a:r>
              <a:rPr lang="en-US" dirty="0"/>
              <a:t>: Intel processors, 16-bit instruction set, later modified to 32-bit</a:t>
            </a:r>
          </a:p>
          <a:p>
            <a:r>
              <a:rPr lang="en-US" b="1" dirty="0"/>
              <a:t>x64</a:t>
            </a:r>
            <a:r>
              <a:rPr lang="en-US" dirty="0"/>
              <a:t>: 64-bit architecture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D25FF1-DED6-3E5C-BE0D-2CD249586338}"/>
              </a:ext>
            </a:extLst>
          </p:cNvPr>
          <p:cNvGraphicFramePr>
            <a:graphicFrameLocks noGrp="1"/>
          </p:cNvGraphicFramePr>
          <p:nvPr/>
        </p:nvGraphicFramePr>
        <p:xfrm>
          <a:off x="972763" y="3565607"/>
          <a:ext cx="102464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295">
                  <a:extLst>
                    <a:ext uri="{9D8B030D-6E8A-4147-A177-3AD203B41FA5}">
                      <a16:colId xmlns:a16="http://schemas.microsoft.com/office/drawing/2014/main" val="4158476524"/>
                    </a:ext>
                  </a:extLst>
                </a:gridCol>
                <a:gridCol w="2694018">
                  <a:extLst>
                    <a:ext uri="{9D8B030D-6E8A-4147-A177-3AD203B41FA5}">
                      <a16:colId xmlns:a16="http://schemas.microsoft.com/office/drawing/2014/main" val="2819224332"/>
                    </a:ext>
                  </a:extLst>
                </a:gridCol>
                <a:gridCol w="5503161">
                  <a:extLst>
                    <a:ext uri="{9D8B030D-6E8A-4147-A177-3AD203B41FA5}">
                      <a16:colId xmlns:a16="http://schemas.microsoft.com/office/drawing/2014/main" val="3708392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Details about the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48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x86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32-bit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‘86’ = Processor 8086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6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64-bit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‘64’ = Number of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44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58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9193-688E-DA19-3425-79F90E6C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Intel x86/X64 Architecture –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932A-F2C3-7765-CE37-ECBFDDC4C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X86</a:t>
            </a:r>
          </a:p>
          <a:p>
            <a:pPr lvl="1"/>
            <a:r>
              <a:rPr lang="en-US" dirty="0"/>
              <a:t>32-bit CPU = 32 wires between CPU and main memory (Address bus = 32 bits)</a:t>
            </a:r>
          </a:p>
          <a:p>
            <a:pPr lvl="1"/>
            <a:r>
              <a:rPr lang="en-US" dirty="0"/>
              <a:t>2^32 = 4,294,967,295</a:t>
            </a:r>
          </a:p>
          <a:p>
            <a:pPr lvl="1"/>
            <a:r>
              <a:rPr lang="en-US" dirty="0"/>
              <a:t>So, a 32-bit X86 processor can access ~4GB RAM locations</a:t>
            </a:r>
          </a:p>
          <a:p>
            <a:pPr lvl="1"/>
            <a:r>
              <a:rPr lang="en-US" dirty="0"/>
              <a:t>Also, at a time, 32 bits of data will be read from memory (Data bus = 32 bits)</a:t>
            </a:r>
          </a:p>
          <a:p>
            <a:r>
              <a:rPr lang="en-US" dirty="0"/>
              <a:t>X64</a:t>
            </a:r>
          </a:p>
          <a:p>
            <a:pPr lvl="1"/>
            <a:r>
              <a:rPr lang="en-US" dirty="0"/>
              <a:t>64-bit CPU = 64 wires between CPU and main memory (Address bus = 64 bits)</a:t>
            </a:r>
          </a:p>
          <a:p>
            <a:pPr lvl="1"/>
            <a:r>
              <a:rPr lang="en-US" dirty="0"/>
              <a:t>2^64 =18.4 exabyte memory locations can be accessed (See next slide)</a:t>
            </a:r>
          </a:p>
          <a:p>
            <a:pPr lvl="1"/>
            <a:r>
              <a:rPr lang="en-US" dirty="0"/>
              <a:t>Also, at a time, 64 bits of data will be read from memory (Data bus = 64 bits)</a:t>
            </a:r>
          </a:p>
        </p:txBody>
      </p:sp>
    </p:spTree>
    <p:extLst>
      <p:ext uri="{BB962C8B-B14F-4D97-AF65-F5344CB8AC3E}">
        <p14:creationId xmlns:p14="http://schemas.microsoft.com/office/powerpoint/2010/main" val="1728494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BE6F-F60C-61DD-C6CA-363514DA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Measuring Bits-Bytes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1312-9A9C-7338-4F9A-0B8D9D30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What is the full form of KB, MB, GB, and TB? - Quora">
            <a:extLst>
              <a:ext uri="{FF2B5EF4-FFF2-40B4-BE49-F238E27FC236}">
                <a16:creationId xmlns:a16="http://schemas.microsoft.com/office/drawing/2014/main" id="{FE49A7C8-FAB5-729C-2CBE-093A7427E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1" y="714375"/>
            <a:ext cx="569595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587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3600-D542-A7C0-2A09-E66E6C97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x86 Data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74A67-9842-6B4A-535A-9A1081143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B45154-9D22-23DB-3D02-FDB0EF5700D0}"/>
              </a:ext>
            </a:extLst>
          </p:cNvPr>
          <p:cNvSpPr txBox="1"/>
          <p:nvPr/>
        </p:nvSpPr>
        <p:spPr>
          <a:xfrm>
            <a:off x="1350499" y="3396053"/>
            <a:ext cx="153337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Byte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808A1-2108-4CD0-B021-8F1938E7BA6E}"/>
              </a:ext>
            </a:extLst>
          </p:cNvPr>
          <p:cNvSpPr txBox="1"/>
          <p:nvPr/>
        </p:nvSpPr>
        <p:spPr>
          <a:xfrm>
            <a:off x="1364567" y="4129567"/>
            <a:ext cx="153337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7D21A-129A-2D77-BC2E-E1534E183F03}"/>
              </a:ext>
            </a:extLst>
          </p:cNvPr>
          <p:cNvSpPr txBox="1"/>
          <p:nvPr/>
        </p:nvSpPr>
        <p:spPr>
          <a:xfrm>
            <a:off x="1364567" y="4901709"/>
            <a:ext cx="153337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Doubleword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5ED71-5806-B0EF-AA14-082011303061}"/>
              </a:ext>
            </a:extLst>
          </p:cNvPr>
          <p:cNvSpPr txBox="1"/>
          <p:nvPr/>
        </p:nvSpPr>
        <p:spPr>
          <a:xfrm>
            <a:off x="1364567" y="5635223"/>
            <a:ext cx="153337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Quadword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F0B9C-71CC-EEB9-8F5B-605453EA1B2A}"/>
              </a:ext>
            </a:extLst>
          </p:cNvPr>
          <p:cNvSpPr txBox="1"/>
          <p:nvPr/>
        </p:nvSpPr>
        <p:spPr>
          <a:xfrm>
            <a:off x="1378635" y="1971286"/>
            <a:ext cx="153337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Bit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A962B2-1307-1569-EA2A-9DD0A1B5F4F7}"/>
              </a:ext>
            </a:extLst>
          </p:cNvPr>
          <p:cNvSpPr txBox="1"/>
          <p:nvPr/>
        </p:nvSpPr>
        <p:spPr>
          <a:xfrm>
            <a:off x="1392703" y="2704800"/>
            <a:ext cx="153337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Nibble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249EF-EA88-B53E-9A20-06314FCD9C86}"/>
              </a:ext>
            </a:extLst>
          </p:cNvPr>
          <p:cNvSpPr txBox="1"/>
          <p:nvPr/>
        </p:nvSpPr>
        <p:spPr>
          <a:xfrm>
            <a:off x="3452449" y="3396053"/>
            <a:ext cx="153337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28CE5-4949-DC74-D49F-397074EA1E71}"/>
              </a:ext>
            </a:extLst>
          </p:cNvPr>
          <p:cNvSpPr txBox="1"/>
          <p:nvPr/>
        </p:nvSpPr>
        <p:spPr>
          <a:xfrm>
            <a:off x="3466517" y="4129567"/>
            <a:ext cx="239385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16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EFE1D-D7CC-2E93-410C-889BF960AF33}"/>
              </a:ext>
            </a:extLst>
          </p:cNvPr>
          <p:cNvSpPr txBox="1"/>
          <p:nvPr/>
        </p:nvSpPr>
        <p:spPr>
          <a:xfrm>
            <a:off x="3466516" y="4901709"/>
            <a:ext cx="434105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32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CF513-F3D8-5401-C4A3-13D9F2D5C5E5}"/>
              </a:ext>
            </a:extLst>
          </p:cNvPr>
          <p:cNvSpPr txBox="1"/>
          <p:nvPr/>
        </p:nvSpPr>
        <p:spPr>
          <a:xfrm>
            <a:off x="3466516" y="5635223"/>
            <a:ext cx="778763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64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97F19-242F-5B1F-E314-A57A87496325}"/>
              </a:ext>
            </a:extLst>
          </p:cNvPr>
          <p:cNvSpPr txBox="1"/>
          <p:nvPr/>
        </p:nvSpPr>
        <p:spPr>
          <a:xfrm>
            <a:off x="3480585" y="1971286"/>
            <a:ext cx="48064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1A8FF-7C86-053E-16F0-71324C62B7C1}"/>
              </a:ext>
            </a:extLst>
          </p:cNvPr>
          <p:cNvSpPr txBox="1"/>
          <p:nvPr/>
        </p:nvSpPr>
        <p:spPr>
          <a:xfrm>
            <a:off x="3494653" y="2704800"/>
            <a:ext cx="83233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91267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29B1-C123-79AB-B9B2-33C888CE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of Important Data Types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87CFA-EABE-A6E7-6919-2147887DF5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488255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942297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913570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19891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System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Range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Power of 2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How many bytes?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28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Byte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0-255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 to 2</a:t>
                      </a:r>
                      <a:r>
                        <a:rPr lang="en-US" sz="2400" baseline="30000" dirty="0"/>
                        <a:t>8</a:t>
                      </a:r>
                      <a:r>
                        <a:rPr lang="en-US" sz="2400" dirty="0"/>
                        <a:t> - 1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66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Word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0-65,535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 to 2</a:t>
                      </a:r>
                      <a:r>
                        <a:rPr lang="en-US" sz="2400" baseline="30000" dirty="0"/>
                        <a:t>16</a:t>
                      </a:r>
                      <a:r>
                        <a:rPr lang="en-US" sz="2400" dirty="0"/>
                        <a:t> – 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5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Doubleword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0-4,294,967,295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 to 2</a:t>
                      </a:r>
                      <a:r>
                        <a:rPr lang="en-US" sz="2400" baseline="30000" dirty="0"/>
                        <a:t>32</a:t>
                      </a:r>
                      <a:r>
                        <a:rPr lang="en-US" sz="2400" dirty="0"/>
                        <a:t> – 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1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Quadword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0-18,446,744,073,709,551,615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 to 2</a:t>
                      </a:r>
                      <a:r>
                        <a:rPr lang="en-US" sz="2400" baseline="30000" dirty="0"/>
                        <a:t>64</a:t>
                      </a:r>
                      <a:r>
                        <a:rPr lang="en-US" sz="2400" dirty="0"/>
                        <a:t> – 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8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01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6A0B-1529-3E88-391F-99DE97C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x86 Microcomputer Design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2504F-584B-7B72-0F02-B5152F4FA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6" name="Picture 4" descr="2.1.1 Basic Microprocessor Design – pokhym">
            <a:extLst>
              <a:ext uri="{FF2B5EF4-FFF2-40B4-BE49-F238E27FC236}">
                <a16:creationId xmlns:a16="http://schemas.microsoft.com/office/drawing/2014/main" id="{97FCA9F2-1778-8888-A729-57216F855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37" y="1825624"/>
            <a:ext cx="9172135" cy="433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51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ADA34F-644B-BB67-5970-919E2D9E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Memory: Clock Cycles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F0894-8EC4-A26E-78FC-46E272BE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EC8AF7-F208-5B40-E44F-AF8FFC7D2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0" y="2102742"/>
            <a:ext cx="7371939" cy="4094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0A6769-0F99-091B-5449-D56457B5ACB8}"/>
              </a:ext>
            </a:extLst>
          </p:cNvPr>
          <p:cNvSpPr txBox="1"/>
          <p:nvPr/>
        </p:nvSpPr>
        <p:spPr>
          <a:xfrm>
            <a:off x="7920108" y="3181509"/>
            <a:ext cx="358726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Cycle 1: Address bits of the memory bits are placed on the address bus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D690C-FFB3-587B-8C73-51BF1D330F7C}"/>
              </a:ext>
            </a:extLst>
          </p:cNvPr>
          <p:cNvSpPr txBox="1"/>
          <p:nvPr/>
        </p:nvSpPr>
        <p:spPr>
          <a:xfrm>
            <a:off x="7920108" y="3890604"/>
            <a:ext cx="358726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Cycle 2: Read line is set to 0 (Low) to indicate that this is a memory read operation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7944E-ECC2-39D5-DB47-9269450FF394}"/>
              </a:ext>
            </a:extLst>
          </p:cNvPr>
          <p:cNvSpPr txBox="1"/>
          <p:nvPr/>
        </p:nvSpPr>
        <p:spPr>
          <a:xfrm>
            <a:off x="7920108" y="4897019"/>
            <a:ext cx="358726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Cycle 3: CPU waits one cycle to give memory, time to respond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E67EDB-CAB1-AE1B-BD83-4D0666E1A59F}"/>
              </a:ext>
            </a:extLst>
          </p:cNvPr>
          <p:cNvSpPr txBox="1"/>
          <p:nvPr/>
        </p:nvSpPr>
        <p:spPr>
          <a:xfrm>
            <a:off x="7920108" y="5626599"/>
            <a:ext cx="3587264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Cycle 4: Memory controller places the data and Read line becomes 1, to indicate to the CPU to read the data on the data bus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106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3C36F5-766B-AF0F-2D70-379FE502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54E3A-C583-0E65-1D0E-2017CE757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98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2F08-827E-7907-EC29-47E4378F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Addressing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5C2A-AB67-5130-01F5-BD2D6550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Addressing mode</a:t>
            </a:r>
            <a:r>
              <a:rPr lang="en-US" dirty="0"/>
              <a:t>: Decides how to identify the operands</a:t>
            </a:r>
          </a:p>
          <a:p>
            <a:r>
              <a:rPr lang="en-US" dirty="0"/>
              <a:t>Types: </a:t>
            </a:r>
            <a:r>
              <a:rPr lang="en-US" b="1" dirty="0"/>
              <a:t>Register, Immediate, Direct, Indirect, Indexed</a:t>
            </a:r>
          </a:p>
          <a:p>
            <a:r>
              <a:rPr lang="en-IN" dirty="0"/>
              <a:t>Allows more flexibility to the programmer, since the operands can be in the registers, memory, or in a memory location pointed to by another memory location</a:t>
            </a:r>
          </a:p>
          <a:p>
            <a:r>
              <a:rPr lang="en-IN" dirty="0"/>
              <a:t>Drawback: More complexity in instructions</a:t>
            </a:r>
          </a:p>
        </p:txBody>
      </p:sp>
    </p:spTree>
    <p:extLst>
      <p:ext uri="{BB962C8B-B14F-4D97-AF65-F5344CB8AC3E}">
        <p14:creationId xmlns:p14="http://schemas.microsoft.com/office/powerpoint/2010/main" val="224012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38B2-8A40-D8DB-0CA0-DC233356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is the System Bus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F3A6-01BA-CE12-491F-3A02C3EF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Suppose the CPU wants to write a value of 0 in memory location 125</a:t>
            </a:r>
          </a:p>
          <a:p>
            <a:pPr lvl="1"/>
            <a:r>
              <a:rPr lang="en-IN" dirty="0"/>
              <a:t>Address bus = Specifies the address of the memory location</a:t>
            </a:r>
          </a:p>
          <a:p>
            <a:pPr lvl="1"/>
            <a:r>
              <a:rPr lang="en-IN" dirty="0"/>
              <a:t>Data bus = Specifies the data to be written</a:t>
            </a:r>
          </a:p>
          <a:p>
            <a:pPr lvl="1"/>
            <a:r>
              <a:rPr lang="en-IN" dirty="0"/>
              <a:t>Control bus = Specifies the write operation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9D66F0-3978-7D45-36A4-745853BC6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058" y="3429000"/>
            <a:ext cx="5562703" cy="263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970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4BD4-2F0F-990F-AC83-45C1D428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Addressing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E775-AE5E-C31F-8663-04D899614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Register addressing</a:t>
            </a:r>
            <a:r>
              <a:rPr lang="en-IN" dirty="0"/>
              <a:t>: Operands are in the CPU registers</a:t>
            </a:r>
          </a:p>
          <a:p>
            <a:r>
              <a:rPr lang="en-IN" dirty="0"/>
              <a:t>Example: </a:t>
            </a:r>
            <a:r>
              <a:rPr lang="en-IN" i="1" dirty="0"/>
              <a:t>add </a:t>
            </a:r>
            <a:r>
              <a:rPr lang="en-IN" i="1" dirty="0" err="1"/>
              <a:t>ax</a:t>
            </a:r>
            <a:r>
              <a:rPr lang="en-IN" i="1" dirty="0"/>
              <a:t>, </a:t>
            </a:r>
            <a:r>
              <a:rPr lang="en-IN" i="1" dirty="0" err="1"/>
              <a:t>bx</a:t>
            </a:r>
            <a:endParaRPr lang="en-IN" dirty="0"/>
          </a:p>
          <a:p>
            <a:r>
              <a:rPr lang="en-IN" dirty="0"/>
              <a:t>Fastest</a:t>
            </a:r>
          </a:p>
          <a:p>
            <a:r>
              <a:rPr lang="en-IN" dirty="0"/>
              <a:t>Problem: Upper limit based on number of registers</a:t>
            </a:r>
          </a:p>
          <a:p>
            <a:r>
              <a:rPr lang="en-IN" dirty="0"/>
              <a:t>Program to add two numbers</a:t>
            </a:r>
          </a:p>
          <a:p>
            <a:r>
              <a:rPr lang="en-IN" dirty="0">
                <a:solidFill>
                  <a:srgbClr val="FF0000"/>
                </a:solidFill>
              </a:rPr>
              <a:t>mov </a:t>
            </a:r>
            <a:r>
              <a:rPr lang="en-IN" dirty="0" err="1">
                <a:solidFill>
                  <a:srgbClr val="FF0000"/>
                </a:solidFill>
              </a:rPr>
              <a:t>ax</a:t>
            </a:r>
            <a:r>
              <a:rPr lang="en-IN" dirty="0">
                <a:solidFill>
                  <a:srgbClr val="FF0000"/>
                </a:solidFill>
              </a:rPr>
              <a:t>, 03h</a:t>
            </a:r>
          </a:p>
          <a:p>
            <a:r>
              <a:rPr lang="en-IN" dirty="0">
                <a:solidFill>
                  <a:srgbClr val="FF0000"/>
                </a:solidFill>
              </a:rPr>
              <a:t>mov </a:t>
            </a:r>
            <a:r>
              <a:rPr lang="en-IN" dirty="0" err="1">
                <a:solidFill>
                  <a:srgbClr val="FF0000"/>
                </a:solidFill>
              </a:rPr>
              <a:t>bx</a:t>
            </a:r>
            <a:r>
              <a:rPr lang="en-IN" dirty="0">
                <a:solidFill>
                  <a:srgbClr val="FF0000"/>
                </a:solidFill>
              </a:rPr>
              <a:t>, 05h</a:t>
            </a:r>
          </a:p>
          <a:p>
            <a:r>
              <a:rPr lang="en-IN" dirty="0">
                <a:solidFill>
                  <a:srgbClr val="FF0000"/>
                </a:solidFill>
              </a:rPr>
              <a:t>add </a:t>
            </a:r>
            <a:r>
              <a:rPr lang="en-IN" dirty="0" err="1">
                <a:solidFill>
                  <a:srgbClr val="FF0000"/>
                </a:solidFill>
              </a:rPr>
              <a:t>ax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bx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03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E18B-7C46-63B4-7B54-5A0FFD50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Immediate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D0B7A-96F3-5577-900E-63B86100F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Immediate addressing</a:t>
            </a:r>
            <a:r>
              <a:rPr lang="en-US" dirty="0"/>
              <a:t>: Operand is a constant </a:t>
            </a:r>
          </a:p>
          <a:p>
            <a:r>
              <a:rPr lang="en-US" dirty="0"/>
              <a:t>Example: </a:t>
            </a:r>
            <a:r>
              <a:rPr lang="en-US" i="1" dirty="0"/>
              <a:t>add ax, 25</a:t>
            </a:r>
          </a:p>
          <a:p>
            <a:r>
              <a:rPr lang="en-US" dirty="0"/>
              <a:t>No memory access needed</a:t>
            </a:r>
          </a:p>
          <a:p>
            <a:r>
              <a:rPr lang="en-US" dirty="0"/>
              <a:t>Limited use</a:t>
            </a:r>
          </a:p>
          <a:p>
            <a:r>
              <a:rPr lang="en-IN" dirty="0"/>
              <a:t>Program to add a constant to a register that already contains some value</a:t>
            </a:r>
            <a:endParaRPr lang="en-US" dirty="0"/>
          </a:p>
          <a:p>
            <a:r>
              <a:rPr lang="pt-BR" dirty="0">
                <a:solidFill>
                  <a:srgbClr val="FF0000"/>
                </a:solidFill>
              </a:rPr>
              <a:t>mov ax, 03h</a:t>
            </a:r>
          </a:p>
          <a:p>
            <a:r>
              <a:rPr lang="pt-BR" dirty="0">
                <a:solidFill>
                  <a:srgbClr val="FF0000"/>
                </a:solidFill>
              </a:rPr>
              <a:t>add ax, 05h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688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2550-6979-26C3-BFC4-A45E4250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Addressing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DC693-2BFB-33A1-2FBC-8153A4889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Direct addressing</a:t>
            </a:r>
            <a:r>
              <a:rPr lang="en-US" dirty="0"/>
              <a:t>: Operand’s memory address is used</a:t>
            </a:r>
          </a:p>
          <a:p>
            <a:r>
              <a:rPr lang="en-US" dirty="0"/>
              <a:t>Example: </a:t>
            </a:r>
            <a:r>
              <a:rPr lang="en-US" i="1" dirty="0"/>
              <a:t>mov ax, [1000]</a:t>
            </a:r>
          </a:p>
          <a:p>
            <a:r>
              <a:rPr lang="en-US" dirty="0"/>
              <a:t>Simplest</a:t>
            </a:r>
          </a:p>
          <a:p>
            <a:r>
              <a:rPr lang="en-US" dirty="0"/>
              <a:t>Limited by register and memory size</a:t>
            </a:r>
          </a:p>
          <a:p>
            <a:r>
              <a:rPr lang="en-US" dirty="0"/>
              <a:t>Program to add a value stored at memory address 1000 into a register</a:t>
            </a:r>
          </a:p>
          <a:p>
            <a:r>
              <a:rPr lang="pt-BR" dirty="0">
                <a:solidFill>
                  <a:srgbClr val="FF0000"/>
                </a:solidFill>
              </a:rPr>
              <a:t>mov ax, 03h    </a:t>
            </a:r>
          </a:p>
          <a:p>
            <a:r>
              <a:rPr lang="pt-BR" dirty="0">
                <a:solidFill>
                  <a:srgbClr val="FF0000"/>
                </a:solidFill>
              </a:rPr>
              <a:t>mov [1000h], 05h</a:t>
            </a:r>
          </a:p>
          <a:p>
            <a:r>
              <a:rPr lang="pt-BR" dirty="0">
                <a:solidFill>
                  <a:srgbClr val="FF0000"/>
                </a:solidFill>
              </a:rPr>
              <a:t>add ax, [1000h]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69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2550-6979-26C3-BFC4-A45E4250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Indirect Addressing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DC693-2BFB-33A1-2FBC-8153A4889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Indirect addressing</a:t>
            </a:r>
            <a:r>
              <a:rPr lang="en-US" dirty="0"/>
              <a:t>: Actual value is at a memory address, and address value is in a register</a:t>
            </a:r>
          </a:p>
          <a:p>
            <a:r>
              <a:rPr lang="en-US" dirty="0"/>
              <a:t>Example: </a:t>
            </a:r>
            <a:r>
              <a:rPr lang="en-US" i="1" dirty="0"/>
              <a:t>mov ax, [bx]</a:t>
            </a:r>
          </a:p>
          <a:p>
            <a:r>
              <a:rPr lang="en-US" dirty="0"/>
              <a:t>Complex and slow</a:t>
            </a:r>
          </a:p>
          <a:p>
            <a:r>
              <a:rPr lang="en-US" dirty="0"/>
              <a:t>Program to read the value at a memory address stored in a register</a:t>
            </a:r>
          </a:p>
          <a:p>
            <a:r>
              <a:rPr lang="pt-BR" dirty="0">
                <a:solidFill>
                  <a:srgbClr val="FF0000"/>
                </a:solidFill>
              </a:rPr>
              <a:t>mov ax, 03h</a:t>
            </a:r>
          </a:p>
          <a:p>
            <a:r>
              <a:rPr lang="pt-BR" dirty="0">
                <a:solidFill>
                  <a:srgbClr val="FF0000"/>
                </a:solidFill>
              </a:rPr>
              <a:t>mov [1000h], 05h</a:t>
            </a:r>
          </a:p>
          <a:p>
            <a:r>
              <a:rPr lang="pt-BR" dirty="0">
                <a:solidFill>
                  <a:srgbClr val="FF0000"/>
                </a:solidFill>
              </a:rPr>
              <a:t>mov bx, 1000h</a:t>
            </a:r>
          </a:p>
          <a:p>
            <a:r>
              <a:rPr lang="pt-BR" dirty="0">
                <a:solidFill>
                  <a:srgbClr val="FF0000"/>
                </a:solidFill>
              </a:rPr>
              <a:t>add ax, [bx]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24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2550-6979-26C3-BFC4-A45E4250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Indexed Addressing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DC693-2BFB-33A1-2FBC-8153A4889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Indexed addressing</a:t>
            </a:r>
            <a:r>
              <a:rPr lang="en-US" dirty="0"/>
              <a:t>: Actual value is at a memory address, and address value plus an index is in a register</a:t>
            </a:r>
          </a:p>
          <a:p>
            <a:r>
              <a:rPr lang="en-US" dirty="0"/>
              <a:t>Example: </a:t>
            </a:r>
            <a:r>
              <a:rPr lang="en-US" i="1" dirty="0"/>
              <a:t>mov ax, [1000+bx]</a:t>
            </a:r>
            <a:r>
              <a:rPr lang="en-US" dirty="0"/>
              <a:t> </a:t>
            </a:r>
          </a:p>
          <a:p>
            <a:r>
              <a:rPr lang="en-US" dirty="0"/>
              <a:t>Use: Arrays, pointers, records, and other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09928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38B2-8A40-D8DB-0CA0-DC233356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is the System Bus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F3A6-01BA-CE12-491F-3A02C3EF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Suppose the CPU wants to read data stored in memory location 125</a:t>
            </a:r>
          </a:p>
          <a:p>
            <a:pPr lvl="1"/>
            <a:r>
              <a:rPr lang="en-IN" dirty="0"/>
              <a:t>Address bus = Specifies the address of the memory location</a:t>
            </a:r>
          </a:p>
          <a:p>
            <a:pPr lvl="1"/>
            <a:r>
              <a:rPr lang="en-IN" dirty="0"/>
              <a:t>Control bus = Specifies the read operation</a:t>
            </a:r>
          </a:p>
          <a:p>
            <a:pPr lvl="1"/>
            <a:r>
              <a:rPr lang="en-IN" dirty="0"/>
              <a:t>Data bus = Will contain the data read from memory location 125</a:t>
            </a:r>
          </a:p>
          <a:p>
            <a:pPr lvl="1"/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159373-6B8F-2AF6-9BFD-88448F710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43" y="3684677"/>
            <a:ext cx="4971139" cy="235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31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8CF2-7C8C-265A-C5BF-9536FCBF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377FC-0925-90C2-524A-A33D6022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bus = Transfer data from the CPU to the main memory or from the main memory to the CPU</a:t>
            </a:r>
          </a:p>
          <a:p>
            <a:r>
              <a:rPr lang="en-IN" dirty="0"/>
              <a:t>Remember, code is also in the main memory</a:t>
            </a:r>
          </a:p>
          <a:p>
            <a:r>
              <a:rPr lang="en-IN" dirty="0"/>
              <a:t>CPU needs to fetch each instruction from the main memory and execute it</a:t>
            </a:r>
          </a:p>
          <a:p>
            <a:r>
              <a:rPr lang="en-IN" dirty="0"/>
              <a:t>Which bus will be used to fetch the instructions from the main memory into the CPU?</a:t>
            </a:r>
          </a:p>
        </p:txBody>
      </p:sp>
    </p:spTree>
    <p:extLst>
      <p:ext uri="{BB962C8B-B14F-4D97-AF65-F5344CB8AC3E}">
        <p14:creationId xmlns:p14="http://schemas.microsoft.com/office/powerpoint/2010/main" val="203247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C560-D2A0-E55D-54CA-1DCDEAEE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von Neumann versus Harvard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C30AF-D31F-4805-8198-6329FE8D7E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von Neumann Architecture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Single memory for data and instructions</a:t>
            </a:r>
          </a:p>
          <a:p>
            <a:pPr lvl="1"/>
            <a:r>
              <a:rPr lang="en-US" dirty="0"/>
              <a:t>Single bus</a:t>
            </a:r>
          </a:p>
          <a:p>
            <a:pPr lvl="1"/>
            <a:r>
              <a:rPr lang="en-US" dirty="0"/>
              <a:t>Simple, Inexpensive</a:t>
            </a:r>
          </a:p>
          <a:p>
            <a:pPr lvl="1"/>
            <a:r>
              <a:rPr lang="en-US" dirty="0"/>
              <a:t>Simultaneous multiple memory fetches not possible</a:t>
            </a:r>
          </a:p>
          <a:p>
            <a:pPr lvl="1"/>
            <a:r>
              <a:rPr lang="en-US" b="1" dirty="0"/>
              <a:t>von Neumann bottleneck</a:t>
            </a:r>
            <a:r>
              <a:rPr lang="en-US" dirty="0"/>
              <a:t>: Separation of memory and data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67975C-B9DF-3DD6-4464-9C6A80BF84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Harvard Architecture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Separate memory and separate bus for data and instructions</a:t>
            </a:r>
          </a:p>
          <a:p>
            <a:pPr lvl="1"/>
            <a:r>
              <a:rPr lang="en-US" dirty="0"/>
              <a:t>Multi bus</a:t>
            </a:r>
          </a:p>
          <a:p>
            <a:pPr lvl="1"/>
            <a:r>
              <a:rPr lang="en-US" dirty="0"/>
              <a:t>Complex, Expensive</a:t>
            </a:r>
          </a:p>
          <a:p>
            <a:pPr lvl="1"/>
            <a:r>
              <a:rPr lang="en-US" dirty="0"/>
              <a:t>Simultaneous two memory fetches possible</a:t>
            </a:r>
            <a:endParaRPr lang="en-GB" dirty="0"/>
          </a:p>
        </p:txBody>
      </p:sp>
      <p:pic>
        <p:nvPicPr>
          <p:cNvPr id="2050" name="Picture 2" descr="Cpu Drawing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C184E513-4D0B-E1EF-BEE0-89727658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9" y="2304809"/>
            <a:ext cx="1385082" cy="140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BFD941-4490-1046-2095-C49CD0090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545" y="2541075"/>
            <a:ext cx="1497628" cy="1168053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1B3B29D0-8D7D-3542-381D-360DDA7B3CAF}"/>
              </a:ext>
            </a:extLst>
          </p:cNvPr>
          <p:cNvSpPr/>
          <p:nvPr/>
        </p:nvSpPr>
        <p:spPr>
          <a:xfrm>
            <a:off x="1819234" y="2310357"/>
            <a:ext cx="2485684" cy="1398771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and Instructions Bus</a:t>
            </a:r>
            <a:endParaRPr lang="en-GB" dirty="0"/>
          </a:p>
        </p:txBody>
      </p:sp>
      <p:pic>
        <p:nvPicPr>
          <p:cNvPr id="9" name="Picture 2" descr="Cpu Drawing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D034F2BF-0BC4-191D-F67F-729061C25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27" y="2304809"/>
            <a:ext cx="1385082" cy="140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34E5D9-6D36-627E-F10B-B39E853C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993" y="2541075"/>
            <a:ext cx="1497628" cy="1168053"/>
          </a:xfrm>
          <a:prstGeom prst="rect">
            <a:avLst/>
          </a:prstGeom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56DF9A43-66BF-DDF6-3A4B-DD66ABACBED9}"/>
              </a:ext>
            </a:extLst>
          </p:cNvPr>
          <p:cNvSpPr/>
          <p:nvPr/>
        </p:nvSpPr>
        <p:spPr>
          <a:xfrm>
            <a:off x="7742109" y="2422942"/>
            <a:ext cx="2485684" cy="702159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Bus</a:t>
            </a:r>
            <a:endParaRPr lang="en-GB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B97F5947-AB10-95E5-88CB-18649CD6AFBA}"/>
              </a:ext>
            </a:extLst>
          </p:cNvPr>
          <p:cNvSpPr/>
          <p:nvPr/>
        </p:nvSpPr>
        <p:spPr>
          <a:xfrm>
            <a:off x="7742109" y="3125101"/>
            <a:ext cx="2485684" cy="702159"/>
          </a:xfrm>
          <a:prstGeom prst="left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Instructions Bus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6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A868-4389-3AEA-4C11-0DBDFDD5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PCI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C4837-4412-231F-4468-A964C7B06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Earlier: Each component/device was connected to every other device using a separate wire (</a:t>
            </a:r>
            <a:r>
              <a:rPr lang="en-US" b="1" dirty="0"/>
              <a:t>Point-to-Point</a:t>
            </a:r>
            <a:r>
              <a:rPr lang="en-US" dirty="0"/>
              <a:t> connection)</a:t>
            </a:r>
          </a:p>
          <a:p>
            <a:r>
              <a:rPr lang="en-US" dirty="0"/>
              <a:t>Now: A common </a:t>
            </a:r>
            <a:r>
              <a:rPr lang="en-US" b="1" dirty="0"/>
              <a:t>bridge</a:t>
            </a:r>
            <a:r>
              <a:rPr lang="en-US" dirty="0"/>
              <a:t> connects various devices (</a:t>
            </a:r>
            <a:r>
              <a:rPr lang="en-US" b="1" dirty="0"/>
              <a:t>Multi-Point </a:t>
            </a:r>
            <a:r>
              <a:rPr lang="en-US" dirty="0"/>
              <a:t>connection)</a:t>
            </a:r>
          </a:p>
          <a:p>
            <a:r>
              <a:rPr lang="en-US" dirty="0"/>
              <a:t>Earlier </a:t>
            </a:r>
            <a:r>
              <a:rPr lang="en-US" b="1" dirty="0"/>
              <a:t>Peripheral Component Interconnect (PCI)</a:t>
            </a:r>
          </a:p>
          <a:p>
            <a:r>
              <a:rPr lang="en-US" dirty="0"/>
              <a:t>Now </a:t>
            </a:r>
            <a:r>
              <a:rPr lang="en-US" b="1" dirty="0"/>
              <a:t>PCI Express </a:t>
            </a:r>
            <a:r>
              <a:rPr lang="en-US" dirty="0"/>
              <a:t>= Modern technique used for system bus</a:t>
            </a:r>
          </a:p>
          <a:p>
            <a:r>
              <a:rPr lang="en-US" dirty="0"/>
              <a:t>The CPU, memory, and cache are connected to a bridge chip</a:t>
            </a:r>
          </a:p>
          <a:p>
            <a:r>
              <a:rPr lang="en-US" dirty="0"/>
              <a:t>A switch is connected to the bridge</a:t>
            </a:r>
          </a:p>
          <a:p>
            <a:r>
              <a:rPr lang="en-US" dirty="0"/>
              <a:t>Each I/O chip has a dedicated point-to-point connection to the switch</a:t>
            </a:r>
          </a:p>
          <a:p>
            <a:r>
              <a:rPr lang="en-US" dirty="0"/>
              <a:t>Each connection consists of a pair of unidirectional channels, one to the switch and  one from it</a:t>
            </a:r>
          </a:p>
          <a:p>
            <a:r>
              <a:rPr lang="en-US" dirty="0"/>
              <a:t>All the devices are treated equally</a:t>
            </a:r>
          </a:p>
          <a:p>
            <a:r>
              <a:rPr lang="en-US" dirty="0"/>
              <a:t>Works like a </a:t>
            </a:r>
            <a:r>
              <a:rPr lang="en-US" b="1" dirty="0"/>
              <a:t>packet switching network</a:t>
            </a:r>
          </a:p>
        </p:txBody>
      </p:sp>
    </p:spTree>
    <p:extLst>
      <p:ext uri="{BB962C8B-B14F-4D97-AF65-F5344CB8AC3E}">
        <p14:creationId xmlns:p14="http://schemas.microsoft.com/office/powerpoint/2010/main" val="151617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E6BB-B0DA-3815-DA26-979DF58B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Point-to-Point versus Multi-Point Connection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D3EC3-6227-2474-8649-56207E337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Point-to-Point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5A6E69-FFCC-0C6D-3B43-5156F99920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A542E-6ADA-7F32-21BD-BA9648EB4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Multi-Point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7F8DE7-6C12-F71C-F9A6-61EE524F76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03701-2923-3043-9E86-A8BA555922DA}"/>
              </a:ext>
            </a:extLst>
          </p:cNvPr>
          <p:cNvSpPr txBox="1"/>
          <p:nvPr/>
        </p:nvSpPr>
        <p:spPr>
          <a:xfrm>
            <a:off x="986318" y="2978984"/>
            <a:ext cx="11507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Device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0C59D-EBEE-1042-6846-22EA9E097E6B}"/>
              </a:ext>
            </a:extLst>
          </p:cNvPr>
          <p:cNvSpPr txBox="1"/>
          <p:nvPr/>
        </p:nvSpPr>
        <p:spPr>
          <a:xfrm>
            <a:off x="996591" y="4162703"/>
            <a:ext cx="11507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Device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04CA7-26FA-A8F5-D5B7-68DFCBE578BC}"/>
              </a:ext>
            </a:extLst>
          </p:cNvPr>
          <p:cNvSpPr txBox="1"/>
          <p:nvPr/>
        </p:nvSpPr>
        <p:spPr>
          <a:xfrm>
            <a:off x="3912739" y="2978984"/>
            <a:ext cx="11507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Device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17DEB-F6AD-014D-61CC-47C84C7AAE87}"/>
              </a:ext>
            </a:extLst>
          </p:cNvPr>
          <p:cNvSpPr txBox="1"/>
          <p:nvPr/>
        </p:nvSpPr>
        <p:spPr>
          <a:xfrm>
            <a:off x="3912739" y="4162703"/>
            <a:ext cx="11507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Device 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838118-BFC6-69A3-4317-2786F2E1D7FC}"/>
              </a:ext>
            </a:extLst>
          </p:cNvPr>
          <p:cNvCxnSpPr>
            <a:stCxn id="8" idx="3"/>
          </p:cNvCxnSpPr>
          <p:nvPr/>
        </p:nvCxnSpPr>
        <p:spPr>
          <a:xfrm>
            <a:off x="2137024" y="3163650"/>
            <a:ext cx="1775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24E7F0-75E8-2BFB-9F98-15DC7918E5D1}"/>
              </a:ext>
            </a:extLst>
          </p:cNvPr>
          <p:cNvCxnSpPr/>
          <p:nvPr/>
        </p:nvCxnSpPr>
        <p:spPr>
          <a:xfrm>
            <a:off x="2137023" y="4355140"/>
            <a:ext cx="1775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2A992-FC9D-A8E3-7D59-09D861AEABF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561671" y="3348316"/>
            <a:ext cx="10273" cy="81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6F05D6-0EDD-88AB-3A9A-49FA3308DD6C}"/>
              </a:ext>
            </a:extLst>
          </p:cNvPr>
          <p:cNvCxnSpPr/>
          <p:nvPr/>
        </p:nvCxnSpPr>
        <p:spPr>
          <a:xfrm>
            <a:off x="4477819" y="3319462"/>
            <a:ext cx="10273" cy="81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990739-42B5-640E-A063-7AA0BF900767}"/>
              </a:ext>
            </a:extLst>
          </p:cNvPr>
          <p:cNvCxnSpPr>
            <a:stCxn id="8" idx="2"/>
          </p:cNvCxnSpPr>
          <p:nvPr/>
        </p:nvCxnSpPr>
        <p:spPr>
          <a:xfrm>
            <a:off x="1561671" y="3348316"/>
            <a:ext cx="2926421" cy="81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A999A3-715D-3058-1C39-2DAA9C6B5D8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61671" y="3348316"/>
            <a:ext cx="2926421" cy="81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5BBE54-D969-AD6C-90DD-F047A56C2A85}"/>
              </a:ext>
            </a:extLst>
          </p:cNvPr>
          <p:cNvSpPr txBox="1"/>
          <p:nvPr/>
        </p:nvSpPr>
        <p:spPr>
          <a:xfrm>
            <a:off x="6719458" y="2978194"/>
            <a:ext cx="11507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Device 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7EBAE2-7D00-5DB7-6E2B-DAC78AE37DC5}"/>
              </a:ext>
            </a:extLst>
          </p:cNvPr>
          <p:cNvSpPr txBox="1"/>
          <p:nvPr/>
        </p:nvSpPr>
        <p:spPr>
          <a:xfrm>
            <a:off x="6729731" y="4161913"/>
            <a:ext cx="11507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Device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298E11-C459-2E56-572D-F08CE0FFB14C}"/>
              </a:ext>
            </a:extLst>
          </p:cNvPr>
          <p:cNvSpPr txBox="1"/>
          <p:nvPr/>
        </p:nvSpPr>
        <p:spPr>
          <a:xfrm>
            <a:off x="9645879" y="2978194"/>
            <a:ext cx="11507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Device 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22C1E1-A8F8-6D92-42E4-0A5993056839}"/>
              </a:ext>
            </a:extLst>
          </p:cNvPr>
          <p:cNvSpPr txBox="1"/>
          <p:nvPr/>
        </p:nvSpPr>
        <p:spPr>
          <a:xfrm>
            <a:off x="9645879" y="4161913"/>
            <a:ext cx="11507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Device 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FCABDA-C761-55DC-0A43-38CFB438C055}"/>
              </a:ext>
            </a:extLst>
          </p:cNvPr>
          <p:cNvCxnSpPr/>
          <p:nvPr/>
        </p:nvCxnSpPr>
        <p:spPr>
          <a:xfrm>
            <a:off x="6318607" y="3760342"/>
            <a:ext cx="47672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B32A29-DF6A-79D7-09A9-9C67BFA4DC9B}"/>
              </a:ext>
            </a:extLst>
          </p:cNvPr>
          <p:cNvCxnSpPr>
            <a:cxnSpLocks/>
          </p:cNvCxnSpPr>
          <p:nvPr/>
        </p:nvCxnSpPr>
        <p:spPr>
          <a:xfrm flipH="1">
            <a:off x="6885353" y="3347526"/>
            <a:ext cx="159" cy="412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8AF678-99A7-818C-8449-B76A20A7FB18}"/>
              </a:ext>
            </a:extLst>
          </p:cNvPr>
          <p:cNvCxnSpPr>
            <a:cxnSpLocks/>
          </p:cNvCxnSpPr>
          <p:nvPr/>
        </p:nvCxnSpPr>
        <p:spPr>
          <a:xfrm flipH="1">
            <a:off x="7602901" y="3748693"/>
            <a:ext cx="159" cy="412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0150D5-6125-C89A-43A7-6B4CB8AAA94A}"/>
              </a:ext>
            </a:extLst>
          </p:cNvPr>
          <p:cNvCxnSpPr>
            <a:cxnSpLocks/>
          </p:cNvCxnSpPr>
          <p:nvPr/>
        </p:nvCxnSpPr>
        <p:spPr>
          <a:xfrm flipH="1">
            <a:off x="10549872" y="3748693"/>
            <a:ext cx="159" cy="412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E04F5E-ABBC-392B-F2AC-6BE921E7BFE8}"/>
              </a:ext>
            </a:extLst>
          </p:cNvPr>
          <p:cNvCxnSpPr>
            <a:cxnSpLocks/>
          </p:cNvCxnSpPr>
          <p:nvPr/>
        </p:nvCxnSpPr>
        <p:spPr>
          <a:xfrm flipH="1">
            <a:off x="9835659" y="3326574"/>
            <a:ext cx="159" cy="412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42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C03B-CEEE-166D-266A-C3CED7F5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PCI Express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30AC0-131E-1BD5-301D-36DBB8ADF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160" y="1371599"/>
            <a:ext cx="8079643" cy="5164461"/>
          </a:xfrm>
        </p:spPr>
      </p:pic>
    </p:spTree>
    <p:extLst>
      <p:ext uri="{BB962C8B-B14F-4D97-AF65-F5344CB8AC3E}">
        <p14:creationId xmlns:p14="http://schemas.microsoft.com/office/powerpoint/2010/main" val="308813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1648</Words>
  <Application>Microsoft Office PowerPoint</Application>
  <PresentationFormat>Widescreen</PresentationFormat>
  <Paragraphs>243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The ‘Bus’ Concept</vt:lpstr>
      <vt:lpstr>Computer Bus</vt:lpstr>
      <vt:lpstr>How is the System Bus Used?</vt:lpstr>
      <vt:lpstr>How is the System Bus Used?</vt:lpstr>
      <vt:lpstr>Instructions</vt:lpstr>
      <vt:lpstr>von Neumann versus Harvard Architecture</vt:lpstr>
      <vt:lpstr>PCI Express</vt:lpstr>
      <vt:lpstr>Point-to-Point versus Multi-Point Connection</vt:lpstr>
      <vt:lpstr>PCI Express</vt:lpstr>
      <vt:lpstr>Inside the CPU</vt:lpstr>
      <vt:lpstr>CPU Organization</vt:lpstr>
      <vt:lpstr>Registers</vt:lpstr>
      <vt:lpstr>Registers in x86 CPU</vt:lpstr>
      <vt:lpstr>Registers in x86 CPU</vt:lpstr>
      <vt:lpstr>Arithmetic and Logical Unit (ALU)</vt:lpstr>
      <vt:lpstr>Control Unit (CU)</vt:lpstr>
      <vt:lpstr>Instruction Set Architecture (ISA)</vt:lpstr>
      <vt:lpstr>Op Code and Operands</vt:lpstr>
      <vt:lpstr>Instruction Examples</vt:lpstr>
      <vt:lpstr>The ‘x86’ Architecture</vt:lpstr>
      <vt:lpstr>Intel x86 Architecture – Basic Terms</vt:lpstr>
      <vt:lpstr>Intel x86/X64 Architecture – Understanding</vt:lpstr>
      <vt:lpstr>Measuring Bits-Bytes</vt:lpstr>
      <vt:lpstr>Overview of x86 Data Types</vt:lpstr>
      <vt:lpstr>Ranges of Important Data Types</vt:lpstr>
      <vt:lpstr>Basic x86 Microcomputer Design</vt:lpstr>
      <vt:lpstr>Reading from Memory: Clock Cycles</vt:lpstr>
      <vt:lpstr>Addressing Modes</vt:lpstr>
      <vt:lpstr>Addressing Modes</vt:lpstr>
      <vt:lpstr>Register Addressing Mode</vt:lpstr>
      <vt:lpstr>Immediate Addressing</vt:lpstr>
      <vt:lpstr>Direct Addressing Mode</vt:lpstr>
      <vt:lpstr>Indirect Addressing Mode</vt:lpstr>
      <vt:lpstr>Indexed Addressing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2024-09-06T05:31:28Z</dcterms:created>
  <dcterms:modified xsi:type="dcterms:W3CDTF">2024-09-06T05:31:42Z</dcterms:modified>
</cp:coreProperties>
</file>