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  <p:sldId id="648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968" r:id="rId23"/>
    <p:sldId id="669" r:id="rId24"/>
    <p:sldId id="670" r:id="rId25"/>
    <p:sldId id="671" r:id="rId26"/>
    <p:sldId id="6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F277-AE18-762E-A1AB-9EC45077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33F8-CEB3-0229-B050-EA3DDE85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DE56-BDBA-3F02-2FB7-18034E7E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A3CB-65CE-9B93-92CB-F27F6DA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240E-81B5-B6D6-87E7-2BAA6A37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9B15-5D12-6FD3-B2C1-BEF8A687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E923D-CB32-9195-E6AA-25ACDEFA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1950-A107-EE40-0084-D4322FDE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5DC5-7650-A679-77B1-4F50AE6A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EA05-3891-E88C-9CD0-6C498B5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3797C-8340-6F30-6BB3-641E820C4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BD3A-7605-F405-9EC6-64B958AE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CC23-0D2A-F583-8A63-54F29F4B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AEB4-173F-F33F-3684-3CC5E3D2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996F-CD2A-6EB2-0FDB-0E8AE4EE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1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6211-5875-CB1C-730C-D3048766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F80-11AE-1D15-3FF3-AB560C20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C88B-55B5-FFBC-9470-034ABB5C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3FFF-8F0F-D0BD-08BF-4121CC57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CCBC-E04F-0F28-6739-11129538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F3DA-062C-89F5-0D2C-8A7BEFEC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DCB9-FE5B-1175-78AF-33AE5C05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256F-D198-BCFB-8D00-12BEA44C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5D0B-8EBA-FAB0-AA8D-764087C3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BBA4D-0DBE-C19E-CCEE-AFD1F901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E4C9-A570-A930-1372-58C15EE7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7418-4C1C-3F2E-7E4B-25843FB53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3092-6AD9-728A-802E-A1C2B498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C83D-E73B-D9BB-DC63-E648A715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8BC0-8B65-7D2A-8B6A-CC4D88F5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84E3-D2E2-C208-1332-4A8655A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B87D-1097-50CF-1662-9B7FB038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7373-7896-A9DB-1154-0ADAF1FF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0E027-B329-D3B1-6997-78D43B8A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6525-6882-AB09-0941-EE544D031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8E691-942E-5513-4E85-DBA27BCDD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4155-3559-757A-DC07-7FCE9D6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095EA-7A43-13C4-27C1-16C2BC0C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BF309-08B9-7C83-D271-7BE77881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5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1DD8-B411-4846-8271-90FAC514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30936-6C48-F5E5-E7EB-E030A2CE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44AF2-1B5A-0B14-DA12-4375E0A2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883-11E3-9207-5BCF-99E564A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4B4F-5A0A-E65A-A092-C4D9A946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EFE8-6580-8C1E-A94C-7148FC6F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FF01-DD3D-122C-3EF6-E9A5837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A6CE-4012-E941-D52D-F5DFA021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49D5-B7BA-A293-7DC2-B412B5AA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39F44-8D39-9BED-4C5B-1F0E26F1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B515-9537-2108-C79C-2E49E02F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3D42-6F54-D473-CAB1-A201E9C8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9A90-1C57-6821-27F9-C8FB528C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6437-F3F9-4B14-CB5C-BA7C39C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3B969-E9F2-1E9A-3090-CBAF242A1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2776-D495-497C-FFF0-98D22A69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AEDA-749E-B739-F475-3D1DDC4E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0CA8-F09E-7DF8-BFDD-BD1DD7BE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DAA3-5CCF-7512-F28B-86331D9A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3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66E19-3918-8442-C011-5BD4148B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03E4-4843-C06B-855E-DC759E60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1436-2F56-9F24-88B3-C770DCC4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F760-D7A7-438D-960B-0FDF7E25F10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9D41-E97E-D079-A365-082225A19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0DA-471E-F419-3397-B177B528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3DE9-E73F-4F89-BEEC-81A986EA1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74503-41D4-FAFD-5FFF-3FB53AFD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 and Data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49E0-61DE-7B35-4E4E-786B778D4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6B17-75D5-CF91-CA74-151D0FB6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3041-2542-20AB-2E87-D8A5B346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binary odometer displays binary numbers, which are strings of 0s and 1s</a:t>
            </a:r>
          </a:p>
          <a:p>
            <a:r>
              <a:rPr lang="en-IN" dirty="0"/>
              <a:t>Binary 0000 stands for decimal 0</a:t>
            </a:r>
          </a:p>
          <a:p>
            <a:r>
              <a:rPr lang="en-IN" dirty="0"/>
              <a:t>Binary 0001 stands for decimal 1</a:t>
            </a:r>
          </a:p>
          <a:p>
            <a:r>
              <a:rPr lang="en-IN" dirty="0"/>
              <a:t>Binary 0010 stands for decimal 2</a:t>
            </a:r>
          </a:p>
          <a:p>
            <a:r>
              <a:rPr lang="en-IN" dirty="0"/>
              <a:t>Binary 0011 stands for decimal 3</a:t>
            </a:r>
          </a:p>
          <a:p>
            <a:endParaRPr lang="en-IN" dirty="0"/>
          </a:p>
          <a:p>
            <a:r>
              <a:rPr lang="en-IN" dirty="0"/>
              <a:t>For large decimal numbers, binary numbers are long</a:t>
            </a:r>
          </a:p>
          <a:p>
            <a:r>
              <a:rPr lang="en-IN" dirty="0"/>
              <a:t>For example, decimal 42 in binary is 101010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52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2B5-1841-0536-31FE-DCA27F94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6325-152C-8EFF-4D90-1293FEBB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odometer has four wheels. What are the successive binary numbers?</a:t>
            </a:r>
          </a:p>
        </p:txBody>
      </p:sp>
    </p:spTree>
    <p:extLst>
      <p:ext uri="{BB962C8B-B14F-4D97-AF65-F5344CB8AC3E}">
        <p14:creationId xmlns:p14="http://schemas.microsoft.com/office/powerpoint/2010/main" val="391472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43A-9512-264D-8085-C107713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9650-A90C-9C4C-C558-CC00420A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Bi</a:t>
            </a:r>
            <a:r>
              <a:rPr lang="en-IN" dirty="0"/>
              <a:t>nary Digi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 = Bit</a:t>
            </a:r>
          </a:p>
          <a:p>
            <a:r>
              <a:rPr lang="en-IN" dirty="0"/>
              <a:t>A binary number 1010 has 4 bits</a:t>
            </a:r>
          </a:p>
          <a:p>
            <a:r>
              <a:rPr lang="en-IN" dirty="0"/>
              <a:t>A binary number 100100 has 6 bits</a:t>
            </a:r>
          </a:p>
          <a:p>
            <a:r>
              <a:rPr lang="en-IN" dirty="0"/>
              <a:t>One bit is stored in one transistor</a:t>
            </a:r>
          </a:p>
        </p:txBody>
      </p:sp>
    </p:spTree>
    <p:extLst>
      <p:ext uri="{BB962C8B-B14F-4D97-AF65-F5344CB8AC3E}">
        <p14:creationId xmlns:p14="http://schemas.microsoft.com/office/powerpoint/2010/main" val="198950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digit in a decimal number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Here, the weights are units, tens, hundreds, thousands, and so on</a:t>
            </a:r>
          </a:p>
          <a:p>
            <a:r>
              <a:rPr lang="en-IN" dirty="0"/>
              <a:t>Sum of all the digits multiplied by their respective weights gives the total value of the number</a:t>
            </a:r>
          </a:p>
          <a:p>
            <a:r>
              <a:rPr lang="en-IN" dirty="0"/>
              <a:t>Example: 57034 in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CBE90-C58C-7886-3B2D-63869E0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30" y="3428102"/>
            <a:ext cx="3963350" cy="151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E98F2-5289-C424-F365-E267A1EB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74" y="4943831"/>
            <a:ext cx="6057052" cy="1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in binary number, each bit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Since only two digits or bits are used, the weights are powers of 2, instead of 10</a:t>
            </a:r>
          </a:p>
          <a:p>
            <a:r>
              <a:rPr lang="en-IN" dirty="0"/>
              <a:t>Example: 11001 in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ED2F-5622-C666-853B-9D44FCD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69" y="2960272"/>
            <a:ext cx="3773917" cy="1372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24B5D-9082-018C-2DBC-282A3DE5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99" y="4467542"/>
            <a:ext cx="8063610" cy="14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F352-0939-7DE1-7BE8-DFA7DED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739-F60A-3D70-B05F-65EBDA60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binary 11001100 into decimal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binary 11001100 in decimal is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588B6-E870-28E5-D0E2-7E5445F9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3" y="2901535"/>
            <a:ext cx="10924154" cy="21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34A-1E32-4A54-8C86-273BD1C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 – Faster/</a:t>
            </a:r>
            <a:r>
              <a:rPr lang="en-IN" i="1" dirty="0"/>
              <a:t>8421</a:t>
            </a:r>
            <a:r>
              <a:rPr lang="en-IN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B69B-1425-0FFD-27C4-99D38D4E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binary number</a:t>
            </a:r>
          </a:p>
          <a:p>
            <a:pPr marL="514350" indent="-514350">
              <a:buAutoNum type="arabicPeriod"/>
            </a:pPr>
            <a:r>
              <a:rPr lang="en-IN" dirty="0"/>
              <a:t>Write the weights 1, 2, 4, 8, 16, … under the bits from right to left</a:t>
            </a:r>
          </a:p>
          <a:p>
            <a:pPr marL="514350" indent="-514350">
              <a:buAutoNum type="arabicPeriod"/>
            </a:pPr>
            <a:r>
              <a:rPr lang="en-IN" dirty="0"/>
              <a:t>Cross out weights under a 0</a:t>
            </a:r>
          </a:p>
          <a:p>
            <a:pPr marL="514350" indent="-514350">
              <a:buAutoNum type="arabicPeriod"/>
            </a:pPr>
            <a:r>
              <a:rPr lang="en-IN" dirty="0"/>
              <a:t>Add the remaining weights</a:t>
            </a:r>
          </a:p>
          <a:p>
            <a:pPr marL="0" indent="0">
              <a:buNone/>
            </a:pPr>
            <a:r>
              <a:rPr lang="en-IN" dirty="0"/>
              <a:t>Example: Convert binary 1101 into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D9A44-9055-B55C-4032-ACBEE671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97" y="4344407"/>
            <a:ext cx="8065240" cy="21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EBE-434D-7FA0-D315-D0102A0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– Even Shorter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361-C35B-6089-C497-E471D752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binary 1110101 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EB7B-957E-4962-4CCE-4DAECF04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75" y="2415267"/>
            <a:ext cx="6337631" cy="15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D4D-6B9E-79E4-3DC5-77B912F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or Radix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55BA-EA10-B0F1-5123-4B38FE8C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Base </a:t>
            </a:r>
            <a:r>
              <a:rPr lang="en-IN" dirty="0"/>
              <a:t>or </a:t>
            </a:r>
            <a:r>
              <a:rPr lang="en-IN" b="1" dirty="0"/>
              <a:t>radix </a:t>
            </a:r>
            <a:r>
              <a:rPr lang="en-IN" dirty="0"/>
              <a:t>of a number system is equal to the number of digits it has</a:t>
            </a:r>
          </a:p>
          <a:p>
            <a:r>
              <a:rPr lang="en-IN" dirty="0"/>
              <a:t>Decimal number system’s base is 10 (Digits 0-9 are used)</a:t>
            </a:r>
          </a:p>
          <a:p>
            <a:r>
              <a:rPr lang="en-IN" dirty="0"/>
              <a:t>Binary number system’s base is 2 (Digits 0-1 are used)</a:t>
            </a:r>
          </a:p>
          <a:p>
            <a:r>
              <a:rPr lang="en-IN" dirty="0"/>
              <a:t>A subscript denotes the base</a:t>
            </a:r>
          </a:p>
          <a:p>
            <a:r>
              <a:rPr lang="en-IN" dirty="0"/>
              <a:t>Examples: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10</a:t>
            </a:r>
            <a:r>
              <a:rPr lang="en-IN" dirty="0"/>
              <a:t> is decimal 100 (hundred)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2</a:t>
            </a:r>
            <a:r>
              <a:rPr lang="en-IN" dirty="0"/>
              <a:t> is binary 100 (one zero zero)</a:t>
            </a:r>
          </a:p>
          <a:p>
            <a:r>
              <a:rPr lang="en-IN" dirty="0"/>
              <a:t>So, we can say that 1101</a:t>
            </a:r>
            <a:r>
              <a:rPr lang="en-IN" baseline="-25000" dirty="0"/>
              <a:t>2</a:t>
            </a:r>
            <a:r>
              <a:rPr lang="en-IN" dirty="0"/>
              <a:t> = 13</a:t>
            </a:r>
            <a:r>
              <a:rPr lang="en-IN" baseline="-25000" dirty="0"/>
              <a:t>10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7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62BD-C51D-C02A-A08A-BDAE65D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bits – the </a:t>
            </a:r>
            <a:r>
              <a:rPr lang="en-IN" i="1" dirty="0"/>
              <a:t>K</a:t>
            </a:r>
            <a:r>
              <a:rPr lang="en-IN" dirty="0"/>
              <a:t>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C4D3-483C-2249-16F6-908745AE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36A7C-2011-A136-F8B9-27852479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7" y="1400791"/>
            <a:ext cx="5240026" cy="51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C8E-FC1C-52F8-5424-608E076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903-D7DF-0AE0-2F20-E0B33A6E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work with </a:t>
            </a:r>
            <a:r>
              <a:rPr lang="en-IN" b="1" dirty="0"/>
              <a:t>decimal numbers </a:t>
            </a:r>
            <a:r>
              <a:rPr lang="en-IN" dirty="0"/>
              <a:t>(0-9)</a:t>
            </a:r>
            <a:endParaRPr lang="en-IN" b="1" dirty="0"/>
          </a:p>
          <a:p>
            <a:r>
              <a:rPr lang="en-IN" dirty="0"/>
              <a:t>Modern computers do not work with decimal numbers – they use </a:t>
            </a:r>
            <a:r>
              <a:rPr lang="en-IN" b="1" dirty="0"/>
              <a:t>binary numbers</a:t>
            </a:r>
            <a:r>
              <a:rPr lang="en-IN" dirty="0"/>
              <a:t> (0-1)</a:t>
            </a:r>
          </a:p>
          <a:p>
            <a:pPr lvl="1"/>
            <a:r>
              <a:rPr lang="en-IN" dirty="0"/>
              <a:t>Why? Because electronic devices are most reliable when designed for two-state (binary) operations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5F311-EAE0-5560-DA70-1B07167D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19" y="4093492"/>
            <a:ext cx="2700069" cy="14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BE750-04FF-8220-B0B4-D9C13744710A}"/>
              </a:ext>
            </a:extLst>
          </p:cNvPr>
          <p:cNvSpPr txBox="1"/>
          <p:nvPr/>
        </p:nvSpPr>
        <p:spPr>
          <a:xfrm>
            <a:off x="7387119" y="5570154"/>
            <a:ext cx="82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 volt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FF5FA-9B07-1DD7-01E0-E3E065D5AED4}"/>
              </a:ext>
            </a:extLst>
          </p:cNvPr>
          <p:cNvSpPr txBox="1"/>
          <p:nvPr/>
        </p:nvSpPr>
        <p:spPr>
          <a:xfrm>
            <a:off x="8264542" y="5580428"/>
            <a:ext cx="111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0.75 volts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5133A-E523-E2F8-6DC3-6153EBEA42BC}"/>
              </a:ext>
            </a:extLst>
          </p:cNvPr>
          <p:cNvSpPr txBox="1"/>
          <p:nvPr/>
        </p:nvSpPr>
        <p:spPr>
          <a:xfrm>
            <a:off x="9380305" y="5570154"/>
            <a:ext cx="11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0.50 volts</a:t>
            </a:r>
          </a:p>
        </p:txBody>
      </p:sp>
      <p:pic>
        <p:nvPicPr>
          <p:cNvPr id="1030" name="Picture 6" descr="Light bulb on off | Free SVG">
            <a:extLst>
              <a:ext uri="{FF2B5EF4-FFF2-40B4-BE49-F238E27FC236}">
                <a16:creationId xmlns:a16="http://schemas.microsoft.com/office/drawing/2014/main" id="{EF2F491E-CD04-F4BB-7943-482E69B8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7865"/>
            <a:ext cx="2269697" cy="22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D059F-9514-3459-AF22-6910A69BECEA}"/>
              </a:ext>
            </a:extLst>
          </p:cNvPr>
          <p:cNvSpPr txBox="1"/>
          <p:nvPr/>
        </p:nvSpPr>
        <p:spPr>
          <a:xfrm>
            <a:off x="3107897" y="4353425"/>
            <a:ext cx="173633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Binary/Digital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F7170-5FA3-8FC3-7065-EE9D2F907EC9}"/>
              </a:ext>
            </a:extLst>
          </p:cNvPr>
          <p:cNvSpPr txBox="1"/>
          <p:nvPr/>
        </p:nvSpPr>
        <p:spPr>
          <a:xfrm>
            <a:off x="5475269" y="4353381"/>
            <a:ext cx="173633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Analog</a:t>
            </a:r>
          </a:p>
        </p:txBody>
      </p:sp>
    </p:spTree>
    <p:extLst>
      <p:ext uri="{BB962C8B-B14F-4D97-AF65-F5344CB8AC3E}">
        <p14:creationId xmlns:p14="http://schemas.microsoft.com/office/powerpoint/2010/main" val="131618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2AC1-03F1-3003-1998-4F63482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C978-CC72-E310-B230-65F5F63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decimal number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Divide it by 2 and write the quotient and remainder</a:t>
            </a:r>
          </a:p>
          <a:p>
            <a:pPr marL="514350" indent="-514350">
              <a:buAutoNum type="arabicPeriod"/>
            </a:pPr>
            <a:r>
              <a:rPr lang="en-IN" dirty="0"/>
              <a:t>Keep doing it till we get a quotient of 0</a:t>
            </a:r>
          </a:p>
          <a:p>
            <a:pPr marL="514350" indent="-514350">
              <a:buAutoNum type="arabicPeriod"/>
            </a:pPr>
            <a:r>
              <a:rPr lang="en-IN" dirty="0"/>
              <a:t>Write the remainder in the reverse order to get the binary number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CAEE8-993F-660A-57E0-30B3DAED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69" y="3857456"/>
            <a:ext cx="3886400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854-599B-2A4F-EFC5-ED724C6B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92ED-A164-A442-B9B4-5CBA866B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decimal 125 into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0326-B130-FC4A-E86D-9F930E18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55" y="2333040"/>
            <a:ext cx="2785773" cy="41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D977-B9CC-4435-18AE-7BDA216F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B559-DD45-38D5-4F1A-09B7DFDA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Bit</a:t>
            </a:r>
            <a:r>
              <a:rPr lang="en-IN" dirty="0"/>
              <a:t>: One </a:t>
            </a:r>
            <a:r>
              <a:rPr lang="en-IN" dirty="0">
                <a:solidFill>
                  <a:srgbClr val="FF0000"/>
                </a:solidFill>
              </a:rPr>
              <a:t>single</a:t>
            </a:r>
            <a:r>
              <a:rPr lang="en-IN" dirty="0"/>
              <a:t> 0 or 1</a:t>
            </a:r>
          </a:p>
          <a:p>
            <a:r>
              <a:rPr lang="en-IN" b="1" dirty="0"/>
              <a:t>Nibble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n-IN" dirty="0"/>
              <a:t> bits (Half-byte)</a:t>
            </a:r>
          </a:p>
          <a:p>
            <a:r>
              <a:rPr lang="en-IN" b="1" dirty="0"/>
              <a:t>Byte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n-IN" dirty="0"/>
              <a:t> bits</a:t>
            </a:r>
          </a:p>
          <a:p>
            <a:r>
              <a:rPr lang="en-IN" b="1" dirty="0"/>
              <a:t>Word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/>
              <a:t> bytes (</a:t>
            </a:r>
            <a:r>
              <a:rPr lang="en-IN" dirty="0">
                <a:solidFill>
                  <a:srgbClr val="FF0000"/>
                </a:solidFill>
              </a:rPr>
              <a:t>16</a:t>
            </a:r>
            <a:r>
              <a:rPr lang="en-IN" dirty="0"/>
              <a:t> bits)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39672-533C-9E0F-6375-D0D1729F885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00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A42721-42A1-2BD1-5C14-F930FAA584E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408088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B2AA9-9286-4D0E-05BF-224A6792F87D}"/>
              </a:ext>
            </a:extLst>
          </p:cNvPr>
          <p:cNvCxnSpPr/>
          <p:nvPr/>
        </p:nvCxnSpPr>
        <p:spPr>
          <a:xfrm flipV="1">
            <a:off x="8969339" y="3585681"/>
            <a:ext cx="616450" cy="5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67A868-F45F-D754-5BE6-7BC0006F5D91}"/>
              </a:ext>
            </a:extLst>
          </p:cNvPr>
          <p:cNvSpPr txBox="1"/>
          <p:nvPr/>
        </p:nvSpPr>
        <p:spPr>
          <a:xfrm>
            <a:off x="9719352" y="3368639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20970-9C43-C08E-152C-B9C11F9F09A5}"/>
              </a:ext>
            </a:extLst>
          </p:cNvPr>
          <p:cNvSpPr txBox="1"/>
          <p:nvPr/>
        </p:nvSpPr>
        <p:spPr>
          <a:xfrm>
            <a:off x="10034143" y="3984098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Byte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DAD06-BF15-9AE8-999B-3E67FB7166F6}"/>
              </a:ext>
            </a:extLst>
          </p:cNvPr>
          <p:cNvCxnSpPr>
            <a:cxnSpLocks/>
          </p:cNvCxnSpPr>
          <p:nvPr/>
        </p:nvCxnSpPr>
        <p:spPr>
          <a:xfrm>
            <a:off x="9239036" y="4186714"/>
            <a:ext cx="69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480E709-EA48-B0E9-F743-247A477B74BC}"/>
              </a:ext>
            </a:extLst>
          </p:cNvPr>
          <p:cNvSpPr/>
          <p:nvPr/>
        </p:nvSpPr>
        <p:spPr>
          <a:xfrm>
            <a:off x="633573" y="4001295"/>
            <a:ext cx="204627" cy="704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BE3BB-69B8-75E3-3951-8C8553E5B431}"/>
              </a:ext>
            </a:extLst>
          </p:cNvPr>
          <p:cNvSpPr txBox="1"/>
          <p:nvPr/>
        </p:nvSpPr>
        <p:spPr>
          <a:xfrm>
            <a:off x="125002" y="481488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243C607-2604-576F-E55F-AAB25D7A6900}"/>
              </a:ext>
            </a:extLst>
          </p:cNvPr>
          <p:cNvSpPr/>
          <p:nvPr/>
        </p:nvSpPr>
        <p:spPr>
          <a:xfrm rot="5400000">
            <a:off x="6751262" y="3183575"/>
            <a:ext cx="791111" cy="4053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387D4-010A-A28F-BFE4-B8AEC7FC373E}"/>
              </a:ext>
            </a:extLst>
          </p:cNvPr>
          <p:cNvSpPr txBox="1"/>
          <p:nvPr/>
        </p:nvSpPr>
        <p:spPr>
          <a:xfrm>
            <a:off x="6638246" y="570681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Nibble</a:t>
            </a:r>
          </a:p>
        </p:txBody>
      </p:sp>
    </p:spTree>
    <p:extLst>
      <p:ext uri="{BB962C8B-B14F-4D97-AF65-F5344CB8AC3E}">
        <p14:creationId xmlns:p14="http://schemas.microsoft.com/office/powerpoint/2010/main" val="117039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670-C249-5222-F553-04EB068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3BB9-6FE0-E0C1-2DDE-19161F2E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Hexadecimal (hex)</a:t>
            </a:r>
            <a:r>
              <a:rPr lang="en-IN" dirty="0"/>
              <a:t> numbers: Used in microprocessor work</a:t>
            </a:r>
          </a:p>
          <a:p>
            <a:r>
              <a:rPr lang="en-IN" dirty="0"/>
              <a:t>Much shorter than binary numbers (e.g. 10101101011 in binary is 56B in hex)</a:t>
            </a:r>
          </a:p>
          <a:p>
            <a:r>
              <a:rPr lang="en-IN" dirty="0"/>
              <a:t>Hexadecimal: Hex + Decimal = 6 + 10 = 16 symbols: Digits 0 to 9 and letters A to F</a:t>
            </a:r>
          </a:p>
          <a:p>
            <a:r>
              <a:rPr lang="en-IN" dirty="0"/>
              <a:t>So, 0 to 9 then A to F then reset to 0</a:t>
            </a:r>
          </a:p>
        </p:txBody>
      </p:sp>
    </p:spTree>
    <p:extLst>
      <p:ext uri="{BB962C8B-B14F-4D97-AF65-F5344CB8AC3E}">
        <p14:creationId xmlns:p14="http://schemas.microsoft.com/office/powerpoint/2010/main" val="304816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0000	Zero</a:t>
            </a:r>
          </a:p>
          <a:p>
            <a:r>
              <a:rPr lang="en-IN" dirty="0"/>
              <a:t>0001	One</a:t>
            </a:r>
          </a:p>
          <a:p>
            <a:r>
              <a:rPr lang="en-IN" dirty="0"/>
              <a:t>0002	Two</a:t>
            </a:r>
          </a:p>
          <a:p>
            <a:r>
              <a:rPr lang="en-IN" dirty="0"/>
              <a:t>0003	Three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0009	Nine</a:t>
            </a:r>
          </a:p>
          <a:p>
            <a:r>
              <a:rPr lang="en-IN" dirty="0"/>
              <a:t>000A	Ten</a:t>
            </a:r>
          </a:p>
          <a:p>
            <a:r>
              <a:rPr lang="en-IN" dirty="0"/>
              <a:t>000B	Eleven</a:t>
            </a:r>
          </a:p>
          <a:p>
            <a:r>
              <a:rPr lang="en-IN" dirty="0"/>
              <a:t>000C	Twelve</a:t>
            </a:r>
          </a:p>
          <a:p>
            <a:r>
              <a:rPr lang="en-IN" dirty="0"/>
              <a:t>000D	Thirteen</a:t>
            </a:r>
          </a:p>
          <a:p>
            <a:r>
              <a:rPr lang="en-IN" dirty="0"/>
              <a:t>000E	Fourteen</a:t>
            </a:r>
          </a:p>
          <a:p>
            <a:r>
              <a:rPr lang="en-IN" dirty="0"/>
              <a:t>000F	Fifteen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8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000F	Fifteen</a:t>
            </a:r>
          </a:p>
          <a:p>
            <a:r>
              <a:rPr lang="en-IN" dirty="0"/>
              <a:t>0010	Sixteen</a:t>
            </a:r>
          </a:p>
          <a:p>
            <a:r>
              <a:rPr lang="en-IN" dirty="0"/>
              <a:t>0011	Seventeen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0019	Twenty five</a:t>
            </a:r>
          </a:p>
          <a:p>
            <a:r>
              <a:rPr lang="en-IN" dirty="0"/>
              <a:t>001A	Twenty six</a:t>
            </a:r>
          </a:p>
          <a:p>
            <a:r>
              <a:rPr lang="en-IN" dirty="0"/>
              <a:t>001B	Twenty seven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0020	Thirty two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7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83F-9826-4185-A634-3F75EB8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5A4-E3A6-D2D6-ABCF-0521269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11E4-76C5-B0F9-6681-F82DB73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53" y="279773"/>
            <a:ext cx="4924963" cy="60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5BC9-4B9F-772E-F148-A999484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9C12-F246-30DD-D69E-32900AA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car is just manufactured, it has run 0 kilometers</a:t>
            </a:r>
          </a:p>
          <a:p>
            <a:r>
              <a:rPr lang="en-IN" dirty="0"/>
              <a:t>Hence its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00000</a:t>
            </a:r>
          </a:p>
          <a:p>
            <a:r>
              <a:rPr lang="en-IN" dirty="0"/>
              <a:t>After running for 1 kilometer,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00001</a:t>
            </a:r>
          </a:p>
          <a:p>
            <a:r>
              <a:rPr lang="en-IN" dirty="0"/>
              <a:t>This goes on up 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00009</a:t>
            </a:r>
          </a:p>
          <a:p>
            <a:r>
              <a:rPr lang="en-IN" dirty="0"/>
              <a:t>After 10 kilometers are complete, the units wheel turns back from 9 to 0 and a tab on this wheel forces the tens wheel to advance by 1, so we now have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00010</a:t>
            </a:r>
          </a:p>
        </p:txBody>
      </p:sp>
    </p:spTree>
    <p:extLst>
      <p:ext uri="{BB962C8B-B14F-4D97-AF65-F5344CB8AC3E}">
        <p14:creationId xmlns:p14="http://schemas.microsoft.com/office/powerpoint/2010/main" val="14857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DFE7-2826-4EDE-C50C-448F7F8A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and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F246-7187-0142-BF55-F345D7F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has happened?</a:t>
            </a:r>
          </a:p>
          <a:p>
            <a:r>
              <a:rPr lang="en-IN" dirty="0"/>
              <a:t>The units wheel has </a:t>
            </a:r>
            <a:r>
              <a:rPr lang="en-IN" b="1" dirty="0"/>
              <a:t>reset </a:t>
            </a:r>
            <a:r>
              <a:rPr lang="en-IN" dirty="0"/>
              <a:t>to 0 and has sent a </a:t>
            </a:r>
            <a:r>
              <a:rPr lang="en-IN" b="1" dirty="0"/>
              <a:t>carry </a:t>
            </a:r>
            <a:r>
              <a:rPr lang="en-IN" dirty="0"/>
              <a:t>to the tens wheel</a:t>
            </a:r>
          </a:p>
          <a:p>
            <a:r>
              <a:rPr lang="en-IN" dirty="0"/>
              <a:t>This action can be called as </a:t>
            </a:r>
            <a:r>
              <a:rPr lang="en-IN" i="1" dirty="0"/>
              <a:t>reset and carry</a:t>
            </a:r>
            <a:endParaRPr lang="en-IN" dirty="0"/>
          </a:p>
          <a:p>
            <a:r>
              <a:rPr lang="en-IN" dirty="0"/>
              <a:t>The other wheels also reset and carry</a:t>
            </a:r>
          </a:p>
          <a:p>
            <a:r>
              <a:rPr lang="en-IN" dirty="0"/>
              <a:t>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00999</a:t>
            </a:r>
          </a:p>
          <a:p>
            <a:r>
              <a:rPr lang="en-IN" dirty="0"/>
              <a:t>After 1 more kilometer, the unit wheel resets and carries, the tens wheel resets and carries, the hundreds wheel resets and carries, and the thousands wheel advances by 1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/>
              <a:t>So, 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02EA-D2D8-D29D-CE0B-83AA821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9DA-D1B8-6CA8-C541-600F8B55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numbers on each odometer wheel are called as </a:t>
            </a:r>
            <a:r>
              <a:rPr lang="en-IN" b="1" dirty="0"/>
              <a:t>digits</a:t>
            </a:r>
            <a:endParaRPr lang="en-IN" dirty="0"/>
          </a:p>
          <a:p>
            <a:r>
              <a:rPr lang="en-IN" dirty="0"/>
              <a:t>The decimal number system uses ten digits, 0 through 9</a:t>
            </a:r>
          </a:p>
          <a:p>
            <a:r>
              <a:rPr lang="en-IN" dirty="0"/>
              <a:t>In a decimal odometer, each time the unit wheel runs out of digits, it resets to 0 and sends a carry to the tens wheel</a:t>
            </a:r>
          </a:p>
          <a:p>
            <a:r>
              <a:rPr lang="en-IN" dirty="0"/>
              <a:t>When the tens wheel runs out of digits, it resets to 0 and sends a carry to the hundreds wheel</a:t>
            </a:r>
          </a:p>
          <a:p>
            <a:r>
              <a:rPr lang="en-IN" dirty="0"/>
              <a:t>And so on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94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3E6-A121-1C0B-0324-5AC78DD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3764-D381-AB15-E490-185A49A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Computers work with just two voltage pulse levels, say -15v and +5 v</a:t>
            </a:r>
          </a:p>
          <a:p>
            <a:r>
              <a:rPr lang="en-IN" dirty="0"/>
              <a:t>We can codify -15v as 0 and +5v as 1</a:t>
            </a:r>
          </a:p>
          <a:p>
            <a:r>
              <a:rPr lang="en-IN" b="1" dirty="0"/>
              <a:t>Binary </a:t>
            </a:r>
            <a:r>
              <a:rPr lang="en-IN" dirty="0"/>
              <a:t>means two</a:t>
            </a:r>
          </a:p>
          <a:p>
            <a:r>
              <a:rPr lang="en-IN" dirty="0"/>
              <a:t>The binary number system uses only two digits: 0 and 1</a:t>
            </a:r>
          </a:p>
          <a:p>
            <a:r>
              <a:rPr lang="en-IN" dirty="0"/>
              <a:t>The other digits 2-9 are not used</a:t>
            </a:r>
          </a:p>
          <a:p>
            <a:r>
              <a:rPr lang="en-IN" dirty="0"/>
              <a:t>So, a binary odometer will only have two digits: 0 and 1</a:t>
            </a:r>
          </a:p>
          <a:p>
            <a:r>
              <a:rPr lang="en-IN" dirty="0"/>
              <a:t>When each wheel turns, it displays 0 and then 1</a:t>
            </a:r>
          </a:p>
          <a:p>
            <a:r>
              <a:rPr lang="en-IN" dirty="0"/>
              <a:t>Then it is back to 0 and again back to 1</a:t>
            </a:r>
          </a:p>
          <a:p>
            <a:r>
              <a:rPr lang="en-IN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418091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Starting position					</a:t>
            </a:r>
          </a:p>
          <a:p>
            <a:pPr marL="0" indent="0">
              <a:buNone/>
            </a:pPr>
            <a:r>
              <a:rPr lang="en-IN" dirty="0"/>
              <a:t>	0000			Zero</a:t>
            </a:r>
          </a:p>
          <a:p>
            <a:r>
              <a:rPr lang="en-IN" dirty="0"/>
              <a:t>After 1 kilometer					</a:t>
            </a:r>
          </a:p>
          <a:p>
            <a:pPr marL="0" indent="0">
              <a:buNone/>
            </a:pPr>
            <a:r>
              <a:rPr lang="en-IN" dirty="0"/>
              <a:t>	0001			One</a:t>
            </a:r>
          </a:p>
          <a:p>
            <a:r>
              <a:rPr lang="en-IN" dirty="0"/>
              <a:t>After 2 kilometers, reset and carry of units wheel			</a:t>
            </a:r>
          </a:p>
          <a:p>
            <a:pPr marL="0" indent="0">
              <a:buNone/>
            </a:pPr>
            <a:r>
              <a:rPr lang="en-IN" dirty="0"/>
              <a:t>	0010			Two</a:t>
            </a:r>
          </a:p>
          <a:p>
            <a:r>
              <a:rPr lang="en-IN" dirty="0"/>
              <a:t>After 3 kilometers			</a:t>
            </a:r>
          </a:p>
          <a:p>
            <a:pPr marL="0" indent="0">
              <a:buNone/>
            </a:pPr>
            <a:r>
              <a:rPr lang="en-IN" dirty="0"/>
              <a:t>	0011			Three</a:t>
            </a:r>
          </a:p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5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r>
              <a:rPr lang="en-IN" dirty="0"/>
              <a:t>Next few values</a:t>
            </a:r>
          </a:p>
          <a:p>
            <a:pPr marL="0" indent="0">
              <a:buNone/>
            </a:pPr>
            <a:r>
              <a:rPr lang="en-IN" dirty="0"/>
              <a:t>	0101			Five</a:t>
            </a:r>
          </a:p>
          <a:p>
            <a:pPr marL="0" indent="0">
              <a:buNone/>
            </a:pPr>
            <a:r>
              <a:rPr lang="en-IN" dirty="0"/>
              <a:t>	0110			Six</a:t>
            </a:r>
          </a:p>
          <a:p>
            <a:pPr marL="0" indent="0">
              <a:buNone/>
            </a:pPr>
            <a:r>
              <a:rPr lang="en-IN" dirty="0"/>
              <a:t>	0111			Seven</a:t>
            </a:r>
          </a:p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r>
              <a:rPr lang="en-IN" dirty="0"/>
              <a:t>After 9 kilometers, we have	</a:t>
            </a:r>
          </a:p>
          <a:p>
            <a:pPr marL="0" indent="0">
              <a:buNone/>
            </a:pPr>
            <a:r>
              <a:rPr lang="en-IN" dirty="0"/>
              <a:t>	1001			Nine</a:t>
            </a:r>
          </a:p>
          <a:p>
            <a:r>
              <a:rPr lang="en-IN" dirty="0"/>
              <a:t>After 10 kilometers, we have	</a:t>
            </a:r>
          </a:p>
          <a:p>
            <a:pPr marL="0" indent="0">
              <a:buNone/>
            </a:pPr>
            <a:r>
              <a:rPr lang="en-IN" dirty="0"/>
              <a:t>	1010			Ten</a:t>
            </a:r>
          </a:p>
          <a:p>
            <a:r>
              <a:rPr lang="en-IN" dirty="0"/>
              <a:t>And so on ..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0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Number Systems and Data Representation</vt:lpstr>
      <vt:lpstr>Number Systems</vt:lpstr>
      <vt:lpstr>Decimal Odometer</vt:lpstr>
      <vt:lpstr>Reset and Carry</vt:lpstr>
      <vt:lpstr>Digits</vt:lpstr>
      <vt:lpstr>Binary Odometer</vt:lpstr>
      <vt:lpstr>A Car with a Binary Odometer</vt:lpstr>
      <vt:lpstr>A Car with a Binary Odometer</vt:lpstr>
      <vt:lpstr>A Car with a Binary Odometer</vt:lpstr>
      <vt:lpstr>Binary Numbers</vt:lpstr>
      <vt:lpstr>Exercise</vt:lpstr>
      <vt:lpstr>Bit</vt:lpstr>
      <vt:lpstr>Decimal Weights</vt:lpstr>
      <vt:lpstr>Binary Weights</vt:lpstr>
      <vt:lpstr>Binary to Decimal Conversion</vt:lpstr>
      <vt:lpstr>Binary to Decimal Conversion – Faster/8421 Method</vt:lpstr>
      <vt:lpstr>Binary to Decimal – Even Shorter Method</vt:lpstr>
      <vt:lpstr>Base or Radix</vt:lpstr>
      <vt:lpstr>Measuring bits – the K Notation</vt:lpstr>
      <vt:lpstr>Decimal to Binary Conversion</vt:lpstr>
      <vt:lpstr>Decimal to Binary – Example </vt:lpstr>
      <vt:lpstr>Key Terminology</vt:lpstr>
      <vt:lpstr>Hexadecimal Numbers</vt:lpstr>
      <vt:lpstr>Hexadecimal Odometer</vt:lpstr>
      <vt:lpstr>Hexadecimal Odometer</vt:lpstr>
      <vt:lpstr>Equivalence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and Data Representation</dc:title>
  <dc:creator>Atul Kahate</dc:creator>
  <cp:lastModifiedBy>Gayatri Pandit</cp:lastModifiedBy>
  <cp:revision>2</cp:revision>
  <dcterms:created xsi:type="dcterms:W3CDTF">2024-09-07T05:40:12Z</dcterms:created>
  <dcterms:modified xsi:type="dcterms:W3CDTF">2024-09-07T06:40:32Z</dcterms:modified>
</cp:coreProperties>
</file>