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3" r:id="rId2"/>
    <p:sldId id="674" r:id="rId3"/>
    <p:sldId id="675" r:id="rId4"/>
    <p:sldId id="676" r:id="rId5"/>
    <p:sldId id="677" r:id="rId6"/>
    <p:sldId id="1304" r:id="rId7"/>
    <p:sldId id="678" r:id="rId8"/>
    <p:sldId id="1195" r:id="rId9"/>
    <p:sldId id="679" r:id="rId10"/>
    <p:sldId id="680" r:id="rId11"/>
    <p:sldId id="681" r:id="rId12"/>
    <p:sldId id="682" r:id="rId13"/>
    <p:sldId id="683" r:id="rId14"/>
    <p:sldId id="999" r:id="rId15"/>
    <p:sldId id="696" r:id="rId16"/>
    <p:sldId id="697" r:id="rId17"/>
    <p:sldId id="698" r:id="rId18"/>
    <p:sldId id="699" r:id="rId19"/>
    <p:sldId id="7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B488-4909-788E-EA36-9C745733E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97E9B-855E-FC93-F41D-9D17568E7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A8B1B-F920-E952-684C-9C890F36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C5FF-707C-4D38-8591-21BAE738CBE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A5CB7-91F3-0F01-C4CE-BB10160D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95BD-CD37-472C-9D66-0A9D8923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1BE6-8F90-455F-A4FB-BA29A461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9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A0C-384C-F1BA-432C-3D3D9D6F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5DA78-09A1-C579-7AD2-12F519646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0384A-7871-AA27-AC67-BBE0C6F2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C5FF-707C-4D38-8591-21BAE738CBE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71FD9-56AA-873F-6429-15829923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864FF-A164-9B2B-429A-5C466CEB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1BE6-8F90-455F-A4FB-BA29A461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98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7B288-8DB1-B766-0C9F-37E8260F9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65D81-A19F-2F0A-5D02-FD29C8E65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290A7-E2A0-35CB-B62B-6E85F7F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C5FF-707C-4D38-8591-21BAE738CBE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A8063-2A0C-E58E-2846-472DD49E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2D42-DE6D-457A-4704-BBE7C374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1BE6-8F90-455F-A4FB-BA29A461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6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B71C-ED24-5842-F3ED-87CC1C05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45640-B5E3-485C-35CD-CE353C916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21F9-EE36-3DEC-01F7-CB313BD3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C5FF-707C-4D38-8591-21BAE738CBE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04AED-60EB-8CEC-53EE-3BA59F3F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F9B4A-8A4F-79DA-5447-4EEB0E7A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1BE6-8F90-455F-A4FB-BA29A461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94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0274-F670-68FD-2723-076D7BBA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8B1D5-8F83-5396-B74A-BEAF8D081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AAB61-B405-76E6-D257-CE1A2FF0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C5FF-707C-4D38-8591-21BAE738CBE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A66DA-B36C-3197-6C48-D9B9BBFF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28845-1D52-5C70-CD47-62DF6760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1BE6-8F90-455F-A4FB-BA29A461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2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3D94-CC9B-5C52-2728-6CBB4AE5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266C-A355-59EC-B910-F672843D0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E9C4A-5455-AA69-547F-93E590C30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E2305-C748-0C3C-DE2B-2024D4E6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C5FF-707C-4D38-8591-21BAE738CBE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02694-DBAE-266E-96C7-BB36A185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9063E-2D25-02F5-7016-D882AF0C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1BE6-8F90-455F-A4FB-BA29A461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2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46F9-978A-5603-4743-8C06FD82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3396-BF32-0AE1-8F2A-5252296E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B74D8-65D3-90E4-03DB-1D2BAB9FF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C3D2C-EEAA-268E-427B-71831590A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E376E-FC26-3840-FE90-E518CE367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B13FB-EC8A-5971-8B7D-136583DE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C5FF-707C-4D38-8591-21BAE738CBE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5F474-FE8F-FF15-1412-CC1C4EB5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7C2B7-E4CC-25A5-D96C-A95BABA6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1BE6-8F90-455F-A4FB-BA29A461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56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2380-9F37-93F0-A1CF-D548D7B0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F2BD6-B1AB-F40C-955F-6652709D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C5FF-707C-4D38-8591-21BAE738CBE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A5EE9-4CF5-CC4D-7F9D-A7833076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B9A41-3A96-953B-6538-141E277D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1BE6-8F90-455F-A4FB-BA29A461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8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EDFF1-A841-E04C-DF7A-B0B67AFD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C5FF-707C-4D38-8591-21BAE738CBE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8199D-534F-EFDD-30BE-7F4E6BFF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7B72C-6281-BF99-2F07-413E7823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1BE6-8F90-455F-A4FB-BA29A461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87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4933-3DC9-8A0A-1C26-9005D063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32BB-66FC-31E4-B840-00AA15EA0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FD837-C1CA-2B7B-77A3-AE49CBC9C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5DDA3-4002-9754-3AD3-9A22EC48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C5FF-707C-4D38-8591-21BAE738CBE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CD27-D068-626F-5A94-EB1DBEEE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992F2-DA3C-0316-094C-22197E28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1BE6-8F90-455F-A4FB-BA29A461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75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C588-47EE-9A8A-6C4C-3E72997B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4589-7755-9CC1-2F0A-D0633D8FF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5AF45-B225-7140-D0A7-F655160A9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36737-4F1C-1359-E610-2CAFEF33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C5FF-707C-4D38-8591-21BAE738CBE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2C64F-69AA-E082-C111-2DC364A2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C3191-8A88-81B5-9CE3-CA4DA85B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1BE6-8F90-455F-A4FB-BA29A461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04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DC6EC-903D-BD97-AED4-A078DC19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AD73C-B3C4-1749-3681-A058CEE08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0C77F-6261-C014-072A-EDFC7AB19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DC5FF-707C-4D38-8591-21BAE738CBE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6D02-50C2-EC27-215F-ED8D394BC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881D-2C20-B3C2-2577-D539D6F22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31BE6-8F90-455F-A4FB-BA29A461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13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AB90-5E22-3E14-4194-61A570C3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Hexadecimal to Binary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68C03-EDC0-EA72-69CC-2205BF43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you remember the previous table, we can simply convert each hexadecimal digit to its 4-bit binary equivalent</a:t>
            </a:r>
          </a:p>
          <a:p>
            <a:r>
              <a:rPr lang="en-IN" dirty="0"/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DB8C7-FD4C-EA7E-E545-DBF7FC32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8357"/>
            <a:ext cx="3357796" cy="1715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1EEA9-5A78-ADCA-E81F-634812D56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76" y="3348357"/>
            <a:ext cx="3902299" cy="16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8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DC42-2E9B-1BCE-C1CB-8B4AB484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BCD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6CB5-D9B0-7F18-CF4D-04C89849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 four bits at a time and write the corresponding decimal digit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11DF6-A698-0DD9-B487-14284203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966" y="2739755"/>
            <a:ext cx="4341054" cy="171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1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83BF-0DB2-B07D-1F06-BDA1159A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ASCII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10A6-F7FA-089E-BA54-313A9E413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Computers need to deal with numbers, alphabets, and other symbols</a:t>
            </a:r>
          </a:p>
          <a:p>
            <a:r>
              <a:rPr lang="en-IN" dirty="0"/>
              <a:t>But they only understand binary (0 and 1)</a:t>
            </a:r>
          </a:p>
          <a:p>
            <a:r>
              <a:rPr lang="en-IN" b="1" dirty="0"/>
              <a:t>American Standard Code for Information Interchange (ASCII)</a:t>
            </a:r>
            <a:r>
              <a:rPr lang="en-IN" dirty="0"/>
              <a:t> = Code to map symbols to binary values</a:t>
            </a:r>
          </a:p>
          <a:p>
            <a:r>
              <a:rPr lang="en-IN" dirty="0"/>
              <a:t>Initially 7-bit, then modified to 8-bit (</a:t>
            </a:r>
            <a:r>
              <a:rPr lang="en-IN" b="1" dirty="0"/>
              <a:t>Extended ASCII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363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7FFA-4BB8-5C4A-2CB0-95F2454D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ASCII Table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0E6A351-C8EF-C223-4E7C-8587A28E3C21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DDCDE7-1277-A4BE-46C2-4F1753A9C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19" y="82193"/>
            <a:ext cx="8493607" cy="653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36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78A6-8177-46F0-C4C1-0FF62FDB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41E9-0366-62A3-7B7B-C3CC906B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Unicode </a:t>
            </a:r>
            <a:r>
              <a:rPr lang="en-US" dirty="0"/>
              <a:t>is a universal character encoding standard</a:t>
            </a:r>
          </a:p>
          <a:p>
            <a:r>
              <a:rPr lang="en-US" dirty="0"/>
              <a:t>This standard includes roughly 100000 characters to represent characters of different languages</a:t>
            </a:r>
          </a:p>
          <a:p>
            <a:r>
              <a:rPr lang="en-US" dirty="0"/>
              <a:t>While ASCII uses only 1 byte the Unicode uses 4 bytes to represent characters</a:t>
            </a:r>
          </a:p>
          <a:p>
            <a:r>
              <a:rPr lang="en-US" dirty="0"/>
              <a:t>Hence, it provides a very wide variety of encoding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16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D46F7F-0E26-AC76-64DB-2E0CF88C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Arithmetic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7865B-2B0B-224E-6F3A-B24AABA0A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432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E344-593A-791C-E833-AB902C0A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93DF-4D17-8B1C-C654-2580366C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Rules of binary addition</a:t>
            </a:r>
          </a:p>
          <a:p>
            <a:endParaRPr lang="en-IN" dirty="0"/>
          </a:p>
          <a:p>
            <a:r>
              <a:rPr lang="en-IN" dirty="0"/>
              <a:t>0 + 0 = 0</a:t>
            </a:r>
          </a:p>
          <a:p>
            <a:r>
              <a:rPr lang="en-IN" dirty="0"/>
              <a:t>0 + 1 = 1</a:t>
            </a:r>
          </a:p>
          <a:p>
            <a:r>
              <a:rPr lang="en-IN" dirty="0"/>
              <a:t>1 + 0 = 1</a:t>
            </a:r>
          </a:p>
          <a:p>
            <a:r>
              <a:rPr lang="en-IN" dirty="0"/>
              <a:t>1 + 1 = 10</a:t>
            </a:r>
          </a:p>
          <a:p>
            <a:r>
              <a:rPr lang="en-IN" dirty="0"/>
              <a:t>1 + 1 + 1 = 11</a:t>
            </a:r>
          </a:p>
        </p:txBody>
      </p:sp>
    </p:spTree>
    <p:extLst>
      <p:ext uri="{BB962C8B-B14F-4D97-AF65-F5344CB8AC3E}">
        <p14:creationId xmlns:p14="http://schemas.microsoft.com/office/powerpoint/2010/main" val="405508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E1FB-4841-A174-C571-93DF0164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Addition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01D9-957F-DD6D-7529-225F6A71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two binary numbers: 11100 and 11010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A10CC-0B34-D98B-6FF3-71369D98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51" y="2396035"/>
            <a:ext cx="1270963" cy="1282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312E4D-1F68-F83E-5FF9-6DEB5C7B0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290" y="2426857"/>
            <a:ext cx="1270963" cy="1260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56013B-25AC-66EA-3A7E-D19131C38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166" y="2396035"/>
            <a:ext cx="1230724" cy="1220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1B75A5-91F9-1C3C-7A73-E3F348C4C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965" y="2426857"/>
            <a:ext cx="2320303" cy="11896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DA24E7-2CFE-F24F-41DF-ED48D2408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3342" y="2396035"/>
            <a:ext cx="1230723" cy="1200947"/>
          </a:xfrm>
          <a:prstGeom prst="rect">
            <a:avLst/>
          </a:prstGeom>
        </p:spPr>
      </p:pic>
      <p:sp>
        <p:nvSpPr>
          <p:cNvPr id="14" name="Callout: Line 13">
            <a:extLst>
              <a:ext uri="{FF2B5EF4-FFF2-40B4-BE49-F238E27FC236}">
                <a16:creationId xmlns:a16="http://schemas.microsoft.com/office/drawing/2014/main" id="{3B3484B5-99FD-287A-B3A2-56E43FCB6B65}"/>
              </a:ext>
            </a:extLst>
          </p:cNvPr>
          <p:cNvSpPr/>
          <p:nvPr/>
        </p:nvSpPr>
        <p:spPr>
          <a:xfrm>
            <a:off x="8174268" y="4232953"/>
            <a:ext cx="2932096" cy="1189646"/>
          </a:xfrm>
          <a:prstGeom prst="borderCallout1">
            <a:avLst>
              <a:gd name="adj1" fmla="val 18750"/>
              <a:gd name="adj2" fmla="val -8333"/>
              <a:gd name="adj3" fmla="val -73181"/>
              <a:gd name="adj4" fmla="val 26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Here, 1 + 1 + 1 (carry) produces 11, recorded as 1 with a carry of 1 to the next higher column</a:t>
            </a:r>
          </a:p>
        </p:txBody>
      </p:sp>
    </p:spTree>
    <p:extLst>
      <p:ext uri="{BB962C8B-B14F-4D97-AF65-F5344CB8AC3E}">
        <p14:creationId xmlns:p14="http://schemas.microsoft.com/office/powerpoint/2010/main" val="1092053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FC3C-EC30-276C-F862-40134DAA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3CEE-4E6B-14F7-39D2-C42D0A2F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Rules of binary subtraction</a:t>
            </a:r>
          </a:p>
          <a:p>
            <a:endParaRPr lang="en-IN" dirty="0"/>
          </a:p>
          <a:p>
            <a:r>
              <a:rPr lang="en-IN" dirty="0"/>
              <a:t>0 – 0 = 0</a:t>
            </a:r>
          </a:p>
          <a:p>
            <a:r>
              <a:rPr lang="en-IN" dirty="0"/>
              <a:t>1 – 0 = 1</a:t>
            </a:r>
          </a:p>
          <a:p>
            <a:r>
              <a:rPr lang="en-IN" dirty="0"/>
              <a:t>1 – 1 = 0</a:t>
            </a:r>
          </a:p>
          <a:p>
            <a:r>
              <a:rPr lang="en-IN" dirty="0"/>
              <a:t>10 – 1 = 1</a:t>
            </a:r>
          </a:p>
        </p:txBody>
      </p:sp>
    </p:spTree>
    <p:extLst>
      <p:ext uri="{BB962C8B-B14F-4D97-AF65-F5344CB8AC3E}">
        <p14:creationId xmlns:p14="http://schemas.microsoft.com/office/powerpoint/2010/main" val="284977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1A2C-5681-50D4-78CB-E972E1FF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Subtraction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EEE7-FAC7-F37F-ADAD-88AE88E4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Computers use different techniques for binary subtraction, as we will discuss soon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ED3DC-9C61-A06E-FE7D-4AF40328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29" y="2089309"/>
            <a:ext cx="3991513" cy="2246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702054-9580-8D9E-2D87-6D82FC950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871" y="2329719"/>
            <a:ext cx="3845354" cy="190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8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DBC4-0A7F-98A7-2F5A-98416089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Signed Binary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1731-467E-531B-3AEA-0522E176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Negative decimal numbers are -1, -2, -3, etc</a:t>
            </a:r>
          </a:p>
          <a:p>
            <a:r>
              <a:rPr lang="en-IN" dirty="0"/>
              <a:t>For binary numbers, positive sign is 0 and negative sign is 1, so:</a:t>
            </a:r>
          </a:p>
          <a:p>
            <a:pPr lvl="1"/>
            <a:r>
              <a:rPr lang="en-IN" dirty="0"/>
              <a:t>In binary </a:t>
            </a:r>
            <a:r>
              <a:rPr lang="en-IN" dirty="0">
                <a:solidFill>
                  <a:srgbClr val="FF0000"/>
                </a:solidFill>
              </a:rPr>
              <a:t>0</a:t>
            </a:r>
            <a:r>
              <a:rPr lang="en-IN" dirty="0"/>
              <a:t>001 means +1 and </a:t>
            </a:r>
            <a:r>
              <a:rPr lang="en-IN" dirty="0">
                <a:solidFill>
                  <a:srgbClr val="FF0000"/>
                </a:solidFill>
              </a:rPr>
              <a:t>1</a:t>
            </a:r>
            <a:r>
              <a:rPr lang="en-IN" dirty="0"/>
              <a:t>001 means -1</a:t>
            </a:r>
          </a:p>
          <a:p>
            <a:pPr lvl="1"/>
            <a:r>
              <a:rPr lang="en-IN" dirty="0"/>
              <a:t>In binary </a:t>
            </a:r>
            <a:r>
              <a:rPr lang="en-IN" dirty="0">
                <a:solidFill>
                  <a:srgbClr val="FF0000"/>
                </a:solidFill>
              </a:rPr>
              <a:t>0</a:t>
            </a:r>
            <a:r>
              <a:rPr lang="en-IN" dirty="0"/>
              <a:t>010 means +2 and </a:t>
            </a:r>
            <a:r>
              <a:rPr lang="en-IN" dirty="0">
                <a:solidFill>
                  <a:srgbClr val="FF0000"/>
                </a:solidFill>
              </a:rPr>
              <a:t>1</a:t>
            </a:r>
            <a:r>
              <a:rPr lang="en-IN" dirty="0"/>
              <a:t>010 means -2, etc</a:t>
            </a:r>
          </a:p>
          <a:p>
            <a:r>
              <a:rPr lang="en-IN" dirty="0"/>
              <a:t>Such numbers are called </a:t>
            </a:r>
            <a:r>
              <a:rPr lang="en-IN" b="1" dirty="0"/>
              <a:t>signed binary numbers</a:t>
            </a:r>
            <a:r>
              <a:rPr lang="en-IN" dirty="0"/>
              <a:t> or </a:t>
            </a:r>
            <a:r>
              <a:rPr lang="en-IN" b="1" dirty="0"/>
              <a:t>sign-magnitude numbers</a:t>
            </a:r>
            <a:endParaRPr lang="en-IN" dirty="0"/>
          </a:p>
          <a:p>
            <a:r>
              <a:rPr lang="en-IN" dirty="0"/>
              <a:t>Example: Express the following as 16-bit signed binary numbers: </a:t>
            </a:r>
          </a:p>
          <a:p>
            <a:pPr lvl="1"/>
            <a:r>
              <a:rPr lang="en-IN" dirty="0"/>
              <a:t>+7, -7, +25, -25</a:t>
            </a:r>
          </a:p>
          <a:p>
            <a:r>
              <a:rPr lang="en-IN" dirty="0"/>
              <a:t>Solution: Next slide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88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AB90-5E22-3E14-4194-61A570C3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to Hexadecimal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68C03-EDC0-EA72-69CC-2205BF43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do the opposite!</a:t>
            </a:r>
          </a:p>
          <a:p>
            <a:r>
              <a:rPr lang="en-IN" dirty="0"/>
              <a:t>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160B45-774F-9F17-B6E7-7C7759D39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88" y="3207503"/>
            <a:ext cx="2028172" cy="1712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8516D5-1F8D-1A86-2CEE-5A56B21B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624" y="3136652"/>
            <a:ext cx="4216306" cy="174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2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9EE3-7C9B-E1CF-8E3E-71CEE455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663E-3F0B-0372-B6F8-4E3D8703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hexadecimal equivalent of</a:t>
            </a:r>
          </a:p>
          <a:p>
            <a:endParaRPr lang="en-IN" dirty="0"/>
          </a:p>
          <a:p>
            <a:r>
              <a:rPr lang="en-IN" dirty="0"/>
              <a:t>Find hexadecimal equivalents of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45AC5-A361-C86C-070E-2FAF1F04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65" y="1690688"/>
            <a:ext cx="3858983" cy="719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034E90-D536-B302-B6BC-EEC0B5920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65" y="2545096"/>
            <a:ext cx="2461698" cy="23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5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9EE3-7C9B-E1CF-8E3E-71CEE455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663E-3F0B-0372-B6F8-4E3D8703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binary equivalents of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0319C-5122-FDE4-36C9-971EE02D5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939" y="1483284"/>
            <a:ext cx="1310819" cy="232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7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D173-4360-E098-0CE0-4AE9AF4D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Hexadecimal to Decimal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2C1D-82D2-44DA-A55D-250CCD2F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F8E6 in hexadecimal to decimal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Exercise: Now convert 63,718 in decimal to Hex. Do you get F8E6?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B4A5C-25CF-5C45-64D7-A7E3C1F6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43" y="2522708"/>
            <a:ext cx="8080443" cy="20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AEA4-D051-B6F1-8C84-2E9AE228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4D44-876D-8142-2397-64391D500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16	63718	 	  6 in decimal  .... 6 in hex</a:t>
            </a:r>
          </a:p>
          <a:p>
            <a:r>
              <a:rPr lang="en-IN" dirty="0"/>
              <a:t>16	3982		14 in decimal  .... E in hex	 </a:t>
            </a:r>
          </a:p>
          <a:p>
            <a:r>
              <a:rPr lang="en-IN" dirty="0"/>
              <a:t>16	 248	 	  8 in decimal  .... 8 in hex</a:t>
            </a:r>
          </a:p>
          <a:p>
            <a:r>
              <a:rPr lang="en-IN" dirty="0"/>
              <a:t>16	  15		15 in decimal  .... F in hex</a:t>
            </a:r>
          </a:p>
          <a:p>
            <a:r>
              <a:rPr lang="en-IN" dirty="0"/>
              <a:t>	   0</a:t>
            </a:r>
          </a:p>
          <a:p>
            <a:endParaRPr lang="en-IN" dirty="0"/>
          </a:p>
          <a:p>
            <a:r>
              <a:rPr lang="en-IN" dirty="0"/>
              <a:t>63718 in decimal = F8E6 in hex</a:t>
            </a:r>
          </a:p>
        </p:txBody>
      </p:sp>
    </p:spTree>
    <p:extLst>
      <p:ext uri="{BB962C8B-B14F-4D97-AF65-F5344CB8AC3E}">
        <p14:creationId xmlns:p14="http://schemas.microsoft.com/office/powerpoint/2010/main" val="368770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D173-4360-E098-0CE0-4AE9AF4D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Decimal to Hexadecimal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2C1D-82D2-44DA-A55D-250CCD2F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3479 in decimal to hexadecimal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B37B6-1CD5-4F3E-91A2-4C56E4B4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34" y="2656326"/>
            <a:ext cx="5549775" cy="27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7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23B2-E812-01A4-6E84-C8A005B6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5165-B328-D8F2-5EAE-28676CE8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Binary-to-Decimal: 8-4-2-1 method or multiply by 2^0, 2^1 </a:t>
            </a:r>
            <a:r>
              <a:rPr lang="en-US" dirty="0" err="1">
                <a:solidFill>
                  <a:srgbClr val="7030A0"/>
                </a:solidFill>
              </a:rPr>
              <a:t>etc</a:t>
            </a:r>
            <a:r>
              <a:rPr lang="en-US" dirty="0">
                <a:solidFill>
                  <a:srgbClr val="7030A0"/>
                </a:solidFill>
              </a:rPr>
              <a:t> from RHS</a:t>
            </a:r>
          </a:p>
          <a:p>
            <a:r>
              <a:rPr lang="en-US" dirty="0">
                <a:solidFill>
                  <a:srgbClr val="7030A0"/>
                </a:solidFill>
              </a:rPr>
              <a:t>Decimal-to-Binary: Divide by 2, write quotient and remainder, finally write remainder in the reverse order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Hex-to-Decimal: multiply by 16^0, 16^1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from RHS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Decimal-to-Hex: Divide by 16, write quotient and remainder, finally write remainder in the reverse order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Binary-to-Hex: Write hex symbol for every four bits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Hex-to-Binary: Write 4-bit binary representation for every hex symbol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4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DC42-2E9B-1BCE-C1CB-8B4AB484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BCD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6CB5-D9B0-7F18-CF4D-04C89849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Binary-coded-Decimal (BCD)</a:t>
            </a:r>
            <a:r>
              <a:rPr lang="en-IN" dirty="0"/>
              <a:t> numbers express each decimal digit as a sequence of four bits</a:t>
            </a:r>
          </a:p>
          <a:p>
            <a:r>
              <a:rPr lang="en-IN" dirty="0"/>
              <a:t>Example: Decimal number 2945 in BCD is 0010 1001 0100 0101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6F666-4587-77D2-9A2C-7C40023F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35" y="3286530"/>
            <a:ext cx="4458782" cy="19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5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Hexadecimal to Binary Conversion</vt:lpstr>
      <vt:lpstr>Binary to Hexadecimal Conversion</vt:lpstr>
      <vt:lpstr>Exercise</vt:lpstr>
      <vt:lpstr>Exercise</vt:lpstr>
      <vt:lpstr>Hexadecimal to Decimal Conversion</vt:lpstr>
      <vt:lpstr>Solution</vt:lpstr>
      <vt:lpstr>Decimal to Hexadecimal Conversion</vt:lpstr>
      <vt:lpstr>Conversion: Summary</vt:lpstr>
      <vt:lpstr>BCD Numbers</vt:lpstr>
      <vt:lpstr>BCD to Decimal</vt:lpstr>
      <vt:lpstr>The ASCII Code</vt:lpstr>
      <vt:lpstr>The ASCII Table</vt:lpstr>
      <vt:lpstr>Unicode</vt:lpstr>
      <vt:lpstr>Binary Arithmetic</vt:lpstr>
      <vt:lpstr>Binary Addition</vt:lpstr>
      <vt:lpstr>Binary Addition Example</vt:lpstr>
      <vt:lpstr>Binary Subtraction</vt:lpstr>
      <vt:lpstr>Binary Subtraction Example</vt:lpstr>
      <vt:lpstr>Signed Binary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2024-09-09T08:22:28Z</dcterms:created>
  <dcterms:modified xsi:type="dcterms:W3CDTF">2024-09-09T08:22:39Z</dcterms:modified>
</cp:coreProperties>
</file>