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3" r:id="rId3"/>
    <p:sldId id="1091" r:id="rId4"/>
    <p:sldId id="727" r:id="rId5"/>
    <p:sldId id="728" r:id="rId6"/>
    <p:sldId id="729" r:id="rId7"/>
    <p:sldId id="730" r:id="rId8"/>
    <p:sldId id="297" r:id="rId9"/>
    <p:sldId id="299" r:id="rId10"/>
    <p:sldId id="298" r:id="rId11"/>
    <p:sldId id="296" r:id="rId12"/>
    <p:sldId id="316" r:id="rId13"/>
    <p:sldId id="317" r:id="rId14"/>
    <p:sldId id="1092" r:id="rId15"/>
    <p:sldId id="328" r:id="rId16"/>
    <p:sldId id="732" r:id="rId17"/>
    <p:sldId id="733" r:id="rId18"/>
    <p:sldId id="734" r:id="rId19"/>
    <p:sldId id="735" r:id="rId20"/>
    <p:sldId id="736" r:id="rId21"/>
    <p:sldId id="1093" r:id="rId22"/>
    <p:sldId id="1094" r:id="rId23"/>
    <p:sldId id="473" r:id="rId24"/>
    <p:sldId id="1095" r:id="rId25"/>
    <p:sldId id="1096" r:id="rId26"/>
    <p:sldId id="787" r:id="rId27"/>
    <p:sldId id="786" r:id="rId28"/>
    <p:sldId id="743" r:id="rId29"/>
    <p:sldId id="10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8FB6-F4D2-4E84-9767-1B50BE649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554D28-8E4D-DEB0-E77F-8186FC0A4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D69A16-BABC-370F-DC6A-65350209B996}"/>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5" name="Footer Placeholder 4">
            <a:extLst>
              <a:ext uri="{FF2B5EF4-FFF2-40B4-BE49-F238E27FC236}">
                <a16:creationId xmlns:a16="http://schemas.microsoft.com/office/drawing/2014/main" id="{74C1FD15-2280-CBE4-837E-9325FB254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381DE-4122-ADAF-DFFB-2F0AF3EB562C}"/>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145735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7F1C-5920-A02B-4B35-EFDCFC94B4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6E7878-72B6-F2B8-3BCD-9DC09BC2C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6ABF9-1DB3-28D2-A29E-86730D7366A7}"/>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5" name="Footer Placeholder 4">
            <a:extLst>
              <a:ext uri="{FF2B5EF4-FFF2-40B4-BE49-F238E27FC236}">
                <a16:creationId xmlns:a16="http://schemas.microsoft.com/office/drawing/2014/main" id="{14E87A90-4466-8AE5-254A-95BC8AE7E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04DEA-0A9C-D1A3-250C-C15EB8233A3D}"/>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142175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B59BC-767D-AEEF-B76F-5B9984B7BE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E07A3-E33C-ED69-5514-D287C874D1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58363-EC13-CC3F-C158-13FBC428B848}"/>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5" name="Footer Placeholder 4">
            <a:extLst>
              <a:ext uri="{FF2B5EF4-FFF2-40B4-BE49-F238E27FC236}">
                <a16:creationId xmlns:a16="http://schemas.microsoft.com/office/drawing/2014/main" id="{F02FD505-0ECA-FF32-1E96-77A06F7E1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AF6C9-849B-453F-7819-745DBFDA9401}"/>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371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8B11-18D9-030E-081C-ABE6AFDCA8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4B803C-89D9-D94D-5679-73FE26C8B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61393-9D7B-24F6-26D9-5DBBC0FC8A8C}"/>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5" name="Footer Placeholder 4">
            <a:extLst>
              <a:ext uri="{FF2B5EF4-FFF2-40B4-BE49-F238E27FC236}">
                <a16:creationId xmlns:a16="http://schemas.microsoft.com/office/drawing/2014/main" id="{6BC36264-54E7-805B-5A9D-BD74E449C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88FE-C12E-D8EF-47B3-6CFFEFA8C5E1}"/>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208551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E148-4B21-0879-3EA1-358D9819B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3DC26D-F23F-2D21-062C-0859D048B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A8C0E-DFF4-EBD8-C984-90C9A2BCF870}"/>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5" name="Footer Placeholder 4">
            <a:extLst>
              <a:ext uri="{FF2B5EF4-FFF2-40B4-BE49-F238E27FC236}">
                <a16:creationId xmlns:a16="http://schemas.microsoft.com/office/drawing/2014/main" id="{2ADA7BAE-710E-A2E7-F2BF-1ECFD95AF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70E40-6799-5638-5285-5263B9F94263}"/>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84517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F9D1-DE7E-0197-D681-C96851741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C1B90-E9BA-02BB-ADD6-EB7794369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2AC48D-3F9B-2ED5-4204-0466AB82D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AFAA96-2BD7-4EC0-6A82-742F2CC5AE00}"/>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6" name="Footer Placeholder 5">
            <a:extLst>
              <a:ext uri="{FF2B5EF4-FFF2-40B4-BE49-F238E27FC236}">
                <a16:creationId xmlns:a16="http://schemas.microsoft.com/office/drawing/2014/main" id="{F8C3562C-B7EE-59C3-8D62-7ED5462E77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4B9637-8CC8-5F6E-254D-9D77A8D6560C}"/>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224892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363B-562E-094F-E228-134187AC45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F27B45-E5B1-BC9A-B983-66456D8D3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73D13-303C-E46C-6106-1DF39E68C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49511A-8461-A53E-0D5E-51D087E5C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EB7D3-06DA-0A62-35BE-E8F01B0BE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5BDD89-2EC8-EE37-6D3A-7F523721D6C3}"/>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8" name="Footer Placeholder 7">
            <a:extLst>
              <a:ext uri="{FF2B5EF4-FFF2-40B4-BE49-F238E27FC236}">
                <a16:creationId xmlns:a16="http://schemas.microsoft.com/office/drawing/2014/main" id="{96E0E9E7-5C76-A3C7-24AA-BFF8D01C94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323FC7-43D8-7786-0A67-F03B5F8B09C0}"/>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51687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6D47-E99E-9B87-A571-5308887B0F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DBCFD7-3C94-78C4-3E91-9266FB144167}"/>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4" name="Footer Placeholder 3">
            <a:extLst>
              <a:ext uri="{FF2B5EF4-FFF2-40B4-BE49-F238E27FC236}">
                <a16:creationId xmlns:a16="http://schemas.microsoft.com/office/drawing/2014/main" id="{0DA749BE-34DE-A26B-1807-5D682011E8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A4EBEC-7E00-968C-AB5B-37FF6CED561D}"/>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174323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BEBC8-51A7-FEF3-B8C7-0A79D8C053EC}"/>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3" name="Footer Placeholder 2">
            <a:extLst>
              <a:ext uri="{FF2B5EF4-FFF2-40B4-BE49-F238E27FC236}">
                <a16:creationId xmlns:a16="http://schemas.microsoft.com/office/drawing/2014/main" id="{DAF64F30-5515-F2C8-A077-4D84906CAE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D7218-1C94-FB8E-6C27-C59355E71E6E}"/>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203004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2F07-EB30-B84D-0C02-983B5E4DB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A5A5CC-68D9-04A8-AB31-9EA21F1D3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14D77-5D51-ED55-67A8-33BF4080B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39660-964A-E87D-A8D6-AF3A6B985CBF}"/>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6" name="Footer Placeholder 5">
            <a:extLst>
              <a:ext uri="{FF2B5EF4-FFF2-40B4-BE49-F238E27FC236}">
                <a16:creationId xmlns:a16="http://schemas.microsoft.com/office/drawing/2014/main" id="{C1D172F3-0108-0702-A6A6-816EEE360C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72C508-93BA-2091-EAB1-50F72F2A6709}"/>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27767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62EE-76CA-5EEB-0CBF-6E28D3707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4DA3B4-DF97-9EA9-EFE6-F04291CF8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07032A-967B-6785-1426-6CC3217A1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F57DA-35D1-16C2-DA0B-FB5E425AAC35}"/>
              </a:ext>
            </a:extLst>
          </p:cNvPr>
          <p:cNvSpPr>
            <a:spLocks noGrp="1"/>
          </p:cNvSpPr>
          <p:nvPr>
            <p:ph type="dt" sz="half" idx="10"/>
          </p:nvPr>
        </p:nvSpPr>
        <p:spPr/>
        <p:txBody>
          <a:bodyPr/>
          <a:lstStyle/>
          <a:p>
            <a:fld id="{EC4A1D5A-C669-4061-BBF9-8F30B3220FF3}" type="datetimeFigureOut">
              <a:rPr lang="en-IN" smtClean="0"/>
              <a:t>20-09-2024</a:t>
            </a:fld>
            <a:endParaRPr lang="en-IN"/>
          </a:p>
        </p:txBody>
      </p:sp>
      <p:sp>
        <p:nvSpPr>
          <p:cNvPr id="6" name="Footer Placeholder 5">
            <a:extLst>
              <a:ext uri="{FF2B5EF4-FFF2-40B4-BE49-F238E27FC236}">
                <a16:creationId xmlns:a16="http://schemas.microsoft.com/office/drawing/2014/main" id="{1555EB9D-771C-E6B1-FF08-296659D32A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249EE-D4A4-1837-7BFF-26C44ED8FFA7}"/>
              </a:ext>
            </a:extLst>
          </p:cNvPr>
          <p:cNvSpPr>
            <a:spLocks noGrp="1"/>
          </p:cNvSpPr>
          <p:nvPr>
            <p:ph type="sldNum" sz="quarter" idx="12"/>
          </p:nvPr>
        </p:nvSpPr>
        <p:spPr/>
        <p:txBody>
          <a:bodyPr/>
          <a:lstStyle/>
          <a:p>
            <a:fld id="{A3D2BD86-026E-4185-A609-838E51355328}" type="slidenum">
              <a:rPr lang="en-IN" smtClean="0"/>
              <a:t>‹#›</a:t>
            </a:fld>
            <a:endParaRPr lang="en-IN"/>
          </a:p>
        </p:txBody>
      </p:sp>
    </p:spTree>
    <p:extLst>
      <p:ext uri="{BB962C8B-B14F-4D97-AF65-F5344CB8AC3E}">
        <p14:creationId xmlns:p14="http://schemas.microsoft.com/office/powerpoint/2010/main" val="175908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41BAD-A822-4266-CC59-6DF113BB4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A6DD0-096A-9973-B1DC-B379B7503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D550EB-7143-1307-D98B-2B8D30A7C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A1D5A-C669-4061-BBF9-8F30B3220FF3}" type="datetimeFigureOut">
              <a:rPr lang="en-IN" smtClean="0"/>
              <a:t>20-09-2024</a:t>
            </a:fld>
            <a:endParaRPr lang="en-IN"/>
          </a:p>
        </p:txBody>
      </p:sp>
      <p:sp>
        <p:nvSpPr>
          <p:cNvPr id="5" name="Footer Placeholder 4">
            <a:extLst>
              <a:ext uri="{FF2B5EF4-FFF2-40B4-BE49-F238E27FC236}">
                <a16:creationId xmlns:a16="http://schemas.microsoft.com/office/drawing/2014/main" id="{4B6D4813-A13A-D80C-71C1-19E987DF0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B4F3E9-BE9E-8ADE-B3BC-5B7D66430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2BD86-026E-4185-A609-838E51355328}" type="slidenum">
              <a:rPr lang="en-IN" smtClean="0"/>
              <a:t>‹#›</a:t>
            </a:fld>
            <a:endParaRPr lang="en-IN"/>
          </a:p>
        </p:txBody>
      </p:sp>
    </p:spTree>
    <p:extLst>
      <p:ext uri="{BB962C8B-B14F-4D97-AF65-F5344CB8AC3E}">
        <p14:creationId xmlns:p14="http://schemas.microsoft.com/office/powerpoint/2010/main" val="540795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illustrations/pc-computer-pc-laptop-laptop-2468060/"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EDC-C463-93EC-656F-C262A6699311}"/>
              </a:ext>
            </a:extLst>
          </p:cNvPr>
          <p:cNvSpPr>
            <a:spLocks noGrp="1"/>
          </p:cNvSpPr>
          <p:nvPr>
            <p:ph type="title"/>
          </p:nvPr>
        </p:nvSpPr>
        <p:spPr/>
        <p:txBody>
          <a:bodyPr/>
          <a:lstStyle/>
          <a:p>
            <a:r>
              <a:rPr lang="en-IN" dirty="0"/>
              <a:t>The Network Layer</a:t>
            </a:r>
          </a:p>
        </p:txBody>
      </p:sp>
      <p:sp>
        <p:nvSpPr>
          <p:cNvPr id="3" name="Content Placeholder 2">
            <a:extLst>
              <a:ext uri="{FF2B5EF4-FFF2-40B4-BE49-F238E27FC236}">
                <a16:creationId xmlns:a16="http://schemas.microsoft.com/office/drawing/2014/main" id="{9E808E33-1D19-6E40-DE36-079A69881C6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5CC4267-374E-9DF6-7904-C6690E67FE1D}"/>
              </a:ext>
            </a:extLst>
          </p:cNvPr>
          <p:cNvPicPr>
            <a:picLocks noChangeAspect="1"/>
          </p:cNvPicPr>
          <p:nvPr/>
        </p:nvPicPr>
        <p:blipFill>
          <a:blip r:embed="rId2"/>
          <a:stretch>
            <a:fillRect/>
          </a:stretch>
        </p:blipFill>
        <p:spPr>
          <a:xfrm>
            <a:off x="1285026" y="2046487"/>
            <a:ext cx="9430920" cy="3750730"/>
          </a:xfrm>
          <a:prstGeom prst="rect">
            <a:avLst/>
          </a:prstGeom>
        </p:spPr>
      </p:pic>
    </p:spTree>
    <p:extLst>
      <p:ext uri="{BB962C8B-B14F-4D97-AF65-F5344CB8AC3E}">
        <p14:creationId xmlns:p14="http://schemas.microsoft.com/office/powerpoint/2010/main" val="256880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B386-396B-4FD9-75E6-23A40F11781C}"/>
              </a:ext>
            </a:extLst>
          </p:cNvPr>
          <p:cNvSpPr>
            <a:spLocks noGrp="1"/>
          </p:cNvSpPr>
          <p:nvPr>
            <p:ph type="title"/>
          </p:nvPr>
        </p:nvSpPr>
        <p:spPr/>
        <p:txBody>
          <a:bodyPr/>
          <a:lstStyle/>
          <a:p>
            <a:r>
              <a:rPr lang="en-IN" dirty="0"/>
              <a:t>The Physical Layer</a:t>
            </a:r>
          </a:p>
        </p:txBody>
      </p:sp>
      <p:sp>
        <p:nvSpPr>
          <p:cNvPr id="3" name="Content Placeholder 2">
            <a:extLst>
              <a:ext uri="{FF2B5EF4-FFF2-40B4-BE49-F238E27FC236}">
                <a16:creationId xmlns:a16="http://schemas.microsoft.com/office/drawing/2014/main" id="{12B092A1-C0E8-50FE-0EA7-A887F63BF5C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83849A-DA63-1196-01B1-A6CE5D9FBCF1}"/>
              </a:ext>
            </a:extLst>
          </p:cNvPr>
          <p:cNvPicPr>
            <a:picLocks noChangeAspect="1"/>
          </p:cNvPicPr>
          <p:nvPr/>
        </p:nvPicPr>
        <p:blipFill>
          <a:blip r:embed="rId2"/>
          <a:stretch>
            <a:fillRect/>
          </a:stretch>
        </p:blipFill>
        <p:spPr>
          <a:xfrm>
            <a:off x="1042550" y="1486468"/>
            <a:ext cx="10074087" cy="4380038"/>
          </a:xfrm>
          <a:prstGeom prst="rect">
            <a:avLst/>
          </a:prstGeom>
        </p:spPr>
      </p:pic>
    </p:spTree>
    <p:extLst>
      <p:ext uri="{BB962C8B-B14F-4D97-AF65-F5344CB8AC3E}">
        <p14:creationId xmlns:p14="http://schemas.microsoft.com/office/powerpoint/2010/main" val="80283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1B68-76FD-1A65-A9D4-D2E91546DDFB}"/>
              </a:ext>
            </a:extLst>
          </p:cNvPr>
          <p:cNvSpPr>
            <a:spLocks noGrp="1"/>
          </p:cNvSpPr>
          <p:nvPr>
            <p:ph type="title"/>
          </p:nvPr>
        </p:nvSpPr>
        <p:spPr/>
        <p:txBody>
          <a:bodyPr/>
          <a:lstStyle/>
          <a:p>
            <a:r>
              <a:rPr lang="en-IN" dirty="0"/>
              <a:t>Physical Layer Functions</a:t>
            </a:r>
          </a:p>
        </p:txBody>
      </p:sp>
      <p:sp>
        <p:nvSpPr>
          <p:cNvPr id="3" name="Content Placeholder 2">
            <a:extLst>
              <a:ext uri="{FF2B5EF4-FFF2-40B4-BE49-F238E27FC236}">
                <a16:creationId xmlns:a16="http://schemas.microsoft.com/office/drawing/2014/main" id="{F20761AA-9264-C481-24CD-FFEE050BB080}"/>
              </a:ext>
            </a:extLst>
          </p:cNvPr>
          <p:cNvSpPr>
            <a:spLocks noGrp="1"/>
          </p:cNvSpPr>
          <p:nvPr>
            <p:ph idx="1"/>
          </p:nvPr>
        </p:nvSpPr>
        <p:spPr/>
        <p:txBody>
          <a:bodyPr>
            <a:normAutofit/>
          </a:bodyPr>
          <a:lstStyle/>
          <a:p>
            <a:pPr>
              <a:lnSpc>
                <a:spcPct val="80000"/>
              </a:lnSpc>
              <a:spcBef>
                <a:spcPts val="500"/>
              </a:spcBef>
              <a:buClr>
                <a:srgbClr val="3333CC"/>
              </a:buClr>
              <a:buSzPct val="60000"/>
            </a:pPr>
            <a:r>
              <a:rPr lang="en-US" altLang="en-US" sz="2800" dirty="0">
                <a:solidFill>
                  <a:srgbClr val="000000"/>
                </a:solidFill>
              </a:rPr>
              <a:t>Carries the data (0s and 1s) in the form of signals</a:t>
            </a:r>
          </a:p>
          <a:p>
            <a:pPr>
              <a:lnSpc>
                <a:spcPct val="80000"/>
              </a:lnSpc>
              <a:spcBef>
                <a:spcPts val="500"/>
              </a:spcBef>
              <a:buClr>
                <a:srgbClr val="3333CC"/>
              </a:buClr>
              <a:buSzPct val="60000"/>
            </a:pPr>
            <a:r>
              <a:rPr lang="en-US" dirty="0">
                <a:solidFill>
                  <a:srgbClr val="000000"/>
                </a:solidFill>
              </a:rPr>
              <a:t>Signals can be electric, optical, or wireless</a:t>
            </a:r>
          </a:p>
          <a:p>
            <a:pPr>
              <a:lnSpc>
                <a:spcPct val="80000"/>
              </a:lnSpc>
              <a:spcBef>
                <a:spcPts val="500"/>
              </a:spcBef>
              <a:buClr>
                <a:srgbClr val="3333CC"/>
              </a:buClr>
              <a:buSzPct val="60000"/>
            </a:pPr>
            <a:endParaRPr lang="en-IN" dirty="0"/>
          </a:p>
        </p:txBody>
      </p:sp>
    </p:spTree>
    <p:extLst>
      <p:ext uri="{BB962C8B-B14F-4D97-AF65-F5344CB8AC3E}">
        <p14:creationId xmlns:p14="http://schemas.microsoft.com/office/powerpoint/2010/main" val="366801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A6CBB-DAB7-95AA-E6E4-08A5D945729B}"/>
              </a:ext>
            </a:extLst>
          </p:cNvPr>
          <p:cNvSpPr>
            <a:spLocks noGrp="1"/>
          </p:cNvSpPr>
          <p:nvPr>
            <p:ph type="title"/>
          </p:nvPr>
        </p:nvSpPr>
        <p:spPr/>
        <p:txBody>
          <a:bodyPr/>
          <a:lstStyle/>
          <a:p>
            <a:r>
              <a:rPr lang="en-IN" dirty="0"/>
              <a:t>TCP/IP</a:t>
            </a:r>
          </a:p>
        </p:txBody>
      </p:sp>
      <p:sp>
        <p:nvSpPr>
          <p:cNvPr id="5" name="Text Placeholder 4">
            <a:extLst>
              <a:ext uri="{FF2B5EF4-FFF2-40B4-BE49-F238E27FC236}">
                <a16:creationId xmlns:a16="http://schemas.microsoft.com/office/drawing/2014/main" id="{BC07FE2F-7D46-1077-D5D8-FA0C828E56B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804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D95C-72C9-2FAE-6A3F-9F55B20938AE}"/>
              </a:ext>
            </a:extLst>
          </p:cNvPr>
          <p:cNvSpPr>
            <a:spLocks noGrp="1"/>
          </p:cNvSpPr>
          <p:nvPr>
            <p:ph type="title"/>
          </p:nvPr>
        </p:nvSpPr>
        <p:spPr/>
        <p:txBody>
          <a:bodyPr/>
          <a:lstStyle/>
          <a:p>
            <a:r>
              <a:rPr lang="en-IN" dirty="0"/>
              <a:t>Basics of TCP/IP</a:t>
            </a:r>
          </a:p>
        </p:txBody>
      </p:sp>
      <p:sp>
        <p:nvSpPr>
          <p:cNvPr id="3" name="Content Placeholder 2">
            <a:extLst>
              <a:ext uri="{FF2B5EF4-FFF2-40B4-BE49-F238E27FC236}">
                <a16:creationId xmlns:a16="http://schemas.microsoft.com/office/drawing/2014/main" id="{6A003D35-1BC8-247F-3FA9-DBA33D5D2561}"/>
              </a:ext>
            </a:extLst>
          </p:cNvPr>
          <p:cNvSpPr>
            <a:spLocks noGrp="1"/>
          </p:cNvSpPr>
          <p:nvPr>
            <p:ph idx="1"/>
          </p:nvPr>
        </p:nvSpPr>
        <p:spPr/>
        <p:txBody>
          <a:bodyPr/>
          <a:lstStyle/>
          <a:p>
            <a:r>
              <a:rPr lang="en-US" b="1" dirty="0"/>
              <a:t>TCP/IP </a:t>
            </a:r>
            <a:r>
              <a:rPr lang="en-US" dirty="0"/>
              <a:t>protocol suite: Came before OSI</a:t>
            </a:r>
          </a:p>
          <a:p>
            <a:r>
              <a:rPr lang="en-US" dirty="0"/>
              <a:t>Has 4 layers, not 7</a:t>
            </a:r>
          </a:p>
          <a:p>
            <a:r>
              <a:rPr lang="en-US" dirty="0"/>
              <a:t>Sometimes it is also called a 3-layer model</a:t>
            </a:r>
          </a:p>
          <a:p>
            <a:endParaRPr lang="en-IN" dirty="0"/>
          </a:p>
        </p:txBody>
      </p:sp>
      <p:pic>
        <p:nvPicPr>
          <p:cNvPr id="6" name="Picture 5">
            <a:extLst>
              <a:ext uri="{FF2B5EF4-FFF2-40B4-BE49-F238E27FC236}">
                <a16:creationId xmlns:a16="http://schemas.microsoft.com/office/drawing/2014/main" id="{4C140388-D305-6530-7C47-235E9FA9B294}"/>
              </a:ext>
            </a:extLst>
          </p:cNvPr>
          <p:cNvPicPr>
            <a:picLocks noChangeAspect="1"/>
          </p:cNvPicPr>
          <p:nvPr/>
        </p:nvPicPr>
        <p:blipFill>
          <a:blip r:embed="rId2"/>
          <a:stretch>
            <a:fillRect/>
          </a:stretch>
        </p:blipFill>
        <p:spPr>
          <a:xfrm>
            <a:off x="7305856" y="578731"/>
            <a:ext cx="5006868" cy="5598231"/>
          </a:xfrm>
          <a:prstGeom prst="rect">
            <a:avLst/>
          </a:prstGeom>
        </p:spPr>
      </p:pic>
    </p:spTree>
    <p:extLst>
      <p:ext uri="{BB962C8B-B14F-4D97-AF65-F5344CB8AC3E}">
        <p14:creationId xmlns:p14="http://schemas.microsoft.com/office/powerpoint/2010/main" val="311501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92F5-FBC3-CD6D-31BD-DD38450F1E89}"/>
              </a:ext>
            </a:extLst>
          </p:cNvPr>
          <p:cNvSpPr>
            <a:spLocks noGrp="1"/>
          </p:cNvSpPr>
          <p:nvPr>
            <p:ph type="title"/>
          </p:nvPr>
        </p:nvSpPr>
        <p:spPr/>
        <p:txBody>
          <a:bodyPr/>
          <a:lstStyle/>
          <a:p>
            <a:r>
              <a:rPr lang="en-IN" dirty="0"/>
              <a:t>Protocols within Each TCP/IP Layer</a:t>
            </a:r>
          </a:p>
        </p:txBody>
      </p:sp>
      <p:sp>
        <p:nvSpPr>
          <p:cNvPr id="3" name="Content Placeholder 2">
            <a:extLst>
              <a:ext uri="{FF2B5EF4-FFF2-40B4-BE49-F238E27FC236}">
                <a16:creationId xmlns:a16="http://schemas.microsoft.com/office/drawing/2014/main" id="{4828F76F-934E-B8EE-C2D6-CFCA6B01D2F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C295FDD-6C19-9B8A-3182-E7C2A344CEFF}"/>
              </a:ext>
            </a:extLst>
          </p:cNvPr>
          <p:cNvPicPr>
            <a:picLocks noChangeAspect="1"/>
          </p:cNvPicPr>
          <p:nvPr/>
        </p:nvPicPr>
        <p:blipFill>
          <a:blip r:embed="rId2"/>
          <a:stretch>
            <a:fillRect/>
          </a:stretch>
        </p:blipFill>
        <p:spPr>
          <a:xfrm>
            <a:off x="3127450" y="1502089"/>
            <a:ext cx="4516523" cy="4922583"/>
          </a:xfrm>
          <a:prstGeom prst="rect">
            <a:avLst/>
          </a:prstGeom>
        </p:spPr>
      </p:pic>
    </p:spTree>
    <p:extLst>
      <p:ext uri="{BB962C8B-B14F-4D97-AF65-F5344CB8AC3E}">
        <p14:creationId xmlns:p14="http://schemas.microsoft.com/office/powerpoint/2010/main" val="371404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11AE-EB87-7066-506A-CA736DF017F5}"/>
              </a:ext>
            </a:extLst>
          </p:cNvPr>
          <p:cNvSpPr>
            <a:spLocks noGrp="1"/>
          </p:cNvSpPr>
          <p:nvPr>
            <p:ph type="title"/>
          </p:nvPr>
        </p:nvSpPr>
        <p:spPr/>
        <p:txBody>
          <a:bodyPr/>
          <a:lstStyle/>
          <a:p>
            <a:r>
              <a:rPr lang="en-IN" dirty="0"/>
              <a:t>Transport Layer Protocols</a:t>
            </a:r>
          </a:p>
        </p:txBody>
      </p:sp>
      <p:sp>
        <p:nvSpPr>
          <p:cNvPr id="3" name="Content Placeholder 2">
            <a:extLst>
              <a:ext uri="{FF2B5EF4-FFF2-40B4-BE49-F238E27FC236}">
                <a16:creationId xmlns:a16="http://schemas.microsoft.com/office/drawing/2014/main" id="{9D8C2F72-0293-6F5F-0507-2152521B507A}"/>
              </a:ext>
            </a:extLst>
          </p:cNvPr>
          <p:cNvSpPr>
            <a:spLocks noGrp="1"/>
          </p:cNvSpPr>
          <p:nvPr>
            <p:ph idx="1"/>
          </p:nvPr>
        </p:nvSpPr>
        <p:spPr/>
        <p:txBody>
          <a:bodyPr>
            <a:normAutofit/>
          </a:bodyPr>
          <a:lstStyle/>
          <a:p>
            <a:r>
              <a:rPr lang="en-IN" b="1" dirty="0"/>
              <a:t>Transmission Control Protocol (TCP)</a:t>
            </a:r>
          </a:p>
          <a:p>
            <a:pPr lvl="1"/>
            <a:r>
              <a:rPr lang="en-IN" dirty="0"/>
              <a:t>Reliable protocol</a:t>
            </a:r>
          </a:p>
          <a:p>
            <a:pPr lvl="1"/>
            <a:r>
              <a:rPr lang="en-IN" dirty="0"/>
              <a:t>Guaranteed delivery</a:t>
            </a:r>
          </a:p>
          <a:p>
            <a:pPr lvl="1"/>
            <a:r>
              <a:rPr lang="en-IN" dirty="0"/>
              <a:t>Uses connections, acknowledgements</a:t>
            </a:r>
          </a:p>
          <a:p>
            <a:pPr lvl="1"/>
            <a:r>
              <a:rPr lang="en-IN" dirty="0"/>
              <a:t>Used for text-based data</a:t>
            </a:r>
          </a:p>
          <a:p>
            <a:r>
              <a:rPr lang="en-IN" b="1" dirty="0"/>
              <a:t>User Datagram Protocol (UDP)</a:t>
            </a:r>
          </a:p>
          <a:p>
            <a:pPr lvl="1"/>
            <a:r>
              <a:rPr lang="en-IN" dirty="0"/>
              <a:t>Unreliable protocol</a:t>
            </a:r>
          </a:p>
          <a:p>
            <a:pPr lvl="1"/>
            <a:r>
              <a:rPr lang="en-IN" dirty="0"/>
              <a:t>No guarantee of delivery</a:t>
            </a:r>
          </a:p>
          <a:p>
            <a:pPr lvl="1"/>
            <a:r>
              <a:rPr lang="en-IN" dirty="0"/>
              <a:t>No connections, no acknowledgements</a:t>
            </a:r>
          </a:p>
          <a:p>
            <a:pPr lvl="1"/>
            <a:r>
              <a:rPr lang="en-IN" dirty="0"/>
              <a:t>Useful for audio, video or wherever we need speed but not guarantee</a:t>
            </a:r>
          </a:p>
        </p:txBody>
      </p:sp>
    </p:spTree>
    <p:extLst>
      <p:ext uri="{BB962C8B-B14F-4D97-AF65-F5344CB8AC3E}">
        <p14:creationId xmlns:p14="http://schemas.microsoft.com/office/powerpoint/2010/main" val="126224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6A2-E2EA-5D78-B0C4-39286AAB6147}"/>
              </a:ext>
            </a:extLst>
          </p:cNvPr>
          <p:cNvSpPr>
            <a:spLocks noGrp="1"/>
          </p:cNvSpPr>
          <p:nvPr>
            <p:ph type="title"/>
          </p:nvPr>
        </p:nvSpPr>
        <p:spPr/>
        <p:txBody>
          <a:bodyPr/>
          <a:lstStyle/>
          <a:p>
            <a:r>
              <a:rPr lang="en-IN" dirty="0"/>
              <a:t>TCP – Connection Management</a:t>
            </a:r>
          </a:p>
        </p:txBody>
      </p:sp>
      <p:sp>
        <p:nvSpPr>
          <p:cNvPr id="3" name="Content Placeholder 2">
            <a:extLst>
              <a:ext uri="{FF2B5EF4-FFF2-40B4-BE49-F238E27FC236}">
                <a16:creationId xmlns:a16="http://schemas.microsoft.com/office/drawing/2014/main" id="{6609F43B-FADA-9603-5ED6-962993BD03A4}"/>
              </a:ext>
            </a:extLst>
          </p:cNvPr>
          <p:cNvSpPr>
            <a:spLocks noGrp="1"/>
          </p:cNvSpPr>
          <p:nvPr>
            <p:ph idx="1"/>
          </p:nvPr>
        </p:nvSpPr>
        <p:spPr/>
        <p:txBody>
          <a:bodyPr/>
          <a:lstStyle/>
          <a:p>
            <a:r>
              <a:rPr lang="en-IN" dirty="0"/>
              <a:t>Connection establishment</a:t>
            </a:r>
          </a:p>
          <a:p>
            <a:r>
              <a:rPr lang="en-IN" dirty="0"/>
              <a:t>Data transfer</a:t>
            </a:r>
          </a:p>
          <a:p>
            <a:r>
              <a:rPr lang="en-IN" dirty="0"/>
              <a:t>Connection termination</a:t>
            </a:r>
          </a:p>
        </p:txBody>
      </p:sp>
      <p:pic>
        <p:nvPicPr>
          <p:cNvPr id="5" name="Picture 4">
            <a:extLst>
              <a:ext uri="{FF2B5EF4-FFF2-40B4-BE49-F238E27FC236}">
                <a16:creationId xmlns:a16="http://schemas.microsoft.com/office/drawing/2014/main" id="{C0A5CDAC-ABA6-FCD5-F909-FD27C0A04A2A}"/>
              </a:ext>
            </a:extLst>
          </p:cNvPr>
          <p:cNvPicPr>
            <a:picLocks noChangeAspect="1"/>
          </p:cNvPicPr>
          <p:nvPr/>
        </p:nvPicPr>
        <p:blipFill>
          <a:blip r:embed="rId2"/>
          <a:stretch>
            <a:fillRect/>
          </a:stretch>
        </p:blipFill>
        <p:spPr>
          <a:xfrm>
            <a:off x="6264062" y="1482698"/>
            <a:ext cx="4102311" cy="2413124"/>
          </a:xfrm>
          <a:prstGeom prst="rect">
            <a:avLst/>
          </a:prstGeom>
        </p:spPr>
      </p:pic>
      <p:pic>
        <p:nvPicPr>
          <p:cNvPr id="7" name="Picture 6">
            <a:extLst>
              <a:ext uri="{FF2B5EF4-FFF2-40B4-BE49-F238E27FC236}">
                <a16:creationId xmlns:a16="http://schemas.microsoft.com/office/drawing/2014/main" id="{1DBDADB7-1B14-D705-E15F-D02A76D3E912}"/>
              </a:ext>
            </a:extLst>
          </p:cNvPr>
          <p:cNvPicPr>
            <a:picLocks noChangeAspect="1"/>
          </p:cNvPicPr>
          <p:nvPr/>
        </p:nvPicPr>
        <p:blipFill>
          <a:blip r:embed="rId3"/>
          <a:stretch>
            <a:fillRect/>
          </a:stretch>
        </p:blipFill>
        <p:spPr>
          <a:xfrm>
            <a:off x="7864785" y="4030758"/>
            <a:ext cx="2935470" cy="2298233"/>
          </a:xfrm>
          <a:prstGeom prst="rect">
            <a:avLst/>
          </a:prstGeom>
        </p:spPr>
      </p:pic>
      <p:pic>
        <p:nvPicPr>
          <p:cNvPr id="9" name="Picture 8">
            <a:extLst>
              <a:ext uri="{FF2B5EF4-FFF2-40B4-BE49-F238E27FC236}">
                <a16:creationId xmlns:a16="http://schemas.microsoft.com/office/drawing/2014/main" id="{CF696EAF-B192-11B5-5013-9ED14A50C818}"/>
              </a:ext>
            </a:extLst>
          </p:cNvPr>
          <p:cNvPicPr>
            <a:picLocks noChangeAspect="1"/>
          </p:cNvPicPr>
          <p:nvPr/>
        </p:nvPicPr>
        <p:blipFill>
          <a:blip r:embed="rId4"/>
          <a:stretch>
            <a:fillRect/>
          </a:stretch>
        </p:blipFill>
        <p:spPr>
          <a:xfrm>
            <a:off x="1391745" y="3381361"/>
            <a:ext cx="5188217" cy="3264068"/>
          </a:xfrm>
          <a:prstGeom prst="rect">
            <a:avLst/>
          </a:prstGeom>
        </p:spPr>
      </p:pic>
    </p:spTree>
    <p:extLst>
      <p:ext uri="{BB962C8B-B14F-4D97-AF65-F5344CB8AC3E}">
        <p14:creationId xmlns:p14="http://schemas.microsoft.com/office/powerpoint/2010/main" val="387517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6873-B4A3-A834-76C2-1FA997790AC4}"/>
              </a:ext>
            </a:extLst>
          </p:cNvPr>
          <p:cNvSpPr>
            <a:spLocks noGrp="1"/>
          </p:cNvSpPr>
          <p:nvPr>
            <p:ph type="title"/>
          </p:nvPr>
        </p:nvSpPr>
        <p:spPr/>
        <p:txBody>
          <a:bodyPr/>
          <a:lstStyle/>
          <a:p>
            <a:r>
              <a:rPr lang="en-IN" dirty="0"/>
              <a:t>UDP</a:t>
            </a:r>
          </a:p>
        </p:txBody>
      </p:sp>
      <p:sp>
        <p:nvSpPr>
          <p:cNvPr id="3" name="Content Placeholder 2">
            <a:extLst>
              <a:ext uri="{FF2B5EF4-FFF2-40B4-BE49-F238E27FC236}">
                <a16:creationId xmlns:a16="http://schemas.microsoft.com/office/drawing/2014/main" id="{08DB5ED8-6C6C-F443-908A-69F34B1039B5}"/>
              </a:ext>
            </a:extLst>
          </p:cNvPr>
          <p:cNvSpPr>
            <a:spLocks noGrp="1"/>
          </p:cNvSpPr>
          <p:nvPr>
            <p:ph idx="1"/>
          </p:nvPr>
        </p:nvSpPr>
        <p:spPr/>
        <p:txBody>
          <a:bodyPr/>
          <a:lstStyle/>
          <a:p>
            <a:r>
              <a:rPr lang="en-IN" dirty="0"/>
              <a:t>No connection</a:t>
            </a:r>
          </a:p>
          <a:p>
            <a:r>
              <a:rPr lang="en-IN" dirty="0"/>
              <a:t>No acknowledgement</a:t>
            </a:r>
          </a:p>
          <a:p>
            <a:r>
              <a:rPr lang="en-IN" dirty="0"/>
              <a:t>No retransmissions in the case of errors</a:t>
            </a:r>
          </a:p>
        </p:txBody>
      </p:sp>
    </p:spTree>
    <p:extLst>
      <p:ext uri="{BB962C8B-B14F-4D97-AF65-F5344CB8AC3E}">
        <p14:creationId xmlns:p14="http://schemas.microsoft.com/office/powerpoint/2010/main" val="1657193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2CF3-5A63-599D-3421-5DD3AE8099EA}"/>
              </a:ext>
            </a:extLst>
          </p:cNvPr>
          <p:cNvSpPr>
            <a:spLocks noGrp="1"/>
          </p:cNvSpPr>
          <p:nvPr>
            <p:ph type="title"/>
          </p:nvPr>
        </p:nvSpPr>
        <p:spPr/>
        <p:txBody>
          <a:bodyPr/>
          <a:lstStyle/>
          <a:p>
            <a:r>
              <a:rPr lang="en-IN" dirty="0"/>
              <a:t>Internet Layer</a:t>
            </a:r>
          </a:p>
        </p:txBody>
      </p:sp>
      <p:sp>
        <p:nvSpPr>
          <p:cNvPr id="3" name="Content Placeholder 2">
            <a:extLst>
              <a:ext uri="{FF2B5EF4-FFF2-40B4-BE49-F238E27FC236}">
                <a16:creationId xmlns:a16="http://schemas.microsoft.com/office/drawing/2014/main" id="{3ADCB628-B34E-3813-F7C1-DDA374F38ED0}"/>
              </a:ext>
            </a:extLst>
          </p:cNvPr>
          <p:cNvSpPr>
            <a:spLocks noGrp="1"/>
          </p:cNvSpPr>
          <p:nvPr>
            <p:ph idx="1"/>
          </p:nvPr>
        </p:nvSpPr>
        <p:spPr/>
        <p:txBody>
          <a:bodyPr/>
          <a:lstStyle/>
          <a:p>
            <a:r>
              <a:rPr lang="en-IN" dirty="0"/>
              <a:t>Provides </a:t>
            </a:r>
            <a:r>
              <a:rPr lang="en-IN" b="1" dirty="0"/>
              <a:t>logical addressing (IP addresses)</a:t>
            </a:r>
            <a:endParaRPr lang="en-IN" dirty="0"/>
          </a:p>
          <a:p>
            <a:r>
              <a:rPr lang="en-IN" dirty="0"/>
              <a:t>Performs </a:t>
            </a:r>
            <a:r>
              <a:rPr lang="en-IN" b="1" dirty="0"/>
              <a:t>routing</a:t>
            </a:r>
          </a:p>
          <a:p>
            <a:r>
              <a:rPr lang="en-IN" dirty="0"/>
              <a:t>Provides an </a:t>
            </a:r>
            <a:r>
              <a:rPr lang="en-IN" b="1" dirty="0"/>
              <a:t>IP datagram</a:t>
            </a:r>
            <a:r>
              <a:rPr lang="en-IN" dirty="0"/>
              <a:t> format (See next slide)</a:t>
            </a:r>
          </a:p>
        </p:txBody>
      </p:sp>
    </p:spTree>
    <p:extLst>
      <p:ext uri="{BB962C8B-B14F-4D97-AF65-F5344CB8AC3E}">
        <p14:creationId xmlns:p14="http://schemas.microsoft.com/office/powerpoint/2010/main" val="86179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2CF3-5A63-599D-3421-5DD3AE8099EA}"/>
              </a:ext>
            </a:extLst>
          </p:cNvPr>
          <p:cNvSpPr>
            <a:spLocks noGrp="1"/>
          </p:cNvSpPr>
          <p:nvPr>
            <p:ph type="title"/>
          </p:nvPr>
        </p:nvSpPr>
        <p:spPr/>
        <p:txBody>
          <a:bodyPr/>
          <a:lstStyle/>
          <a:p>
            <a:r>
              <a:rPr lang="en-IN" dirty="0"/>
              <a:t>IP Datagram Format</a:t>
            </a:r>
          </a:p>
        </p:txBody>
      </p:sp>
      <p:sp>
        <p:nvSpPr>
          <p:cNvPr id="3" name="Content Placeholder 2">
            <a:extLst>
              <a:ext uri="{FF2B5EF4-FFF2-40B4-BE49-F238E27FC236}">
                <a16:creationId xmlns:a16="http://schemas.microsoft.com/office/drawing/2014/main" id="{3ADCB628-B34E-3813-F7C1-DDA374F38ED0}"/>
              </a:ext>
            </a:extLst>
          </p:cNvPr>
          <p:cNvSpPr>
            <a:spLocks noGrp="1"/>
          </p:cNvSpPr>
          <p:nvPr>
            <p:ph idx="1"/>
          </p:nvPr>
        </p:nvSpPr>
        <p:spPr/>
        <p:txBody>
          <a:bodyPr/>
          <a:lstStyle/>
          <a:p>
            <a:endParaRPr lang="en-IN" dirty="0"/>
          </a:p>
        </p:txBody>
      </p:sp>
      <p:pic>
        <p:nvPicPr>
          <p:cNvPr id="3074" name="Picture 2" descr="Internet Protocol version 4 - Wikipedia">
            <a:extLst>
              <a:ext uri="{FF2B5EF4-FFF2-40B4-BE49-F238E27FC236}">
                <a16:creationId xmlns:a16="http://schemas.microsoft.com/office/drawing/2014/main" id="{5E7C3201-A1F2-CAAE-DB4A-CF8B1A90A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35" y="1282700"/>
            <a:ext cx="114300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20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3171-7D53-09D4-93FE-09F174A097EC}"/>
              </a:ext>
            </a:extLst>
          </p:cNvPr>
          <p:cNvSpPr>
            <a:spLocks noGrp="1"/>
          </p:cNvSpPr>
          <p:nvPr>
            <p:ph type="title"/>
          </p:nvPr>
        </p:nvSpPr>
        <p:spPr/>
        <p:txBody>
          <a:bodyPr/>
          <a:lstStyle/>
          <a:p>
            <a:r>
              <a:rPr lang="en-IN" dirty="0"/>
              <a:t>Network Layer</a:t>
            </a:r>
          </a:p>
        </p:txBody>
      </p:sp>
      <p:sp>
        <p:nvSpPr>
          <p:cNvPr id="3" name="Content Placeholder 2">
            <a:extLst>
              <a:ext uri="{FF2B5EF4-FFF2-40B4-BE49-F238E27FC236}">
                <a16:creationId xmlns:a16="http://schemas.microsoft.com/office/drawing/2014/main" id="{EB7C2101-6A61-C3B9-2D76-FC27C4ECEE8C}"/>
              </a:ext>
            </a:extLst>
          </p:cNvPr>
          <p:cNvSpPr>
            <a:spLocks noGrp="1"/>
          </p:cNvSpPr>
          <p:nvPr>
            <p:ph sz="half" idx="1"/>
          </p:nvPr>
        </p:nvSpPr>
        <p:spPr/>
        <p:txBody>
          <a:bodyPr>
            <a:normAutofit/>
          </a:bodyPr>
          <a:lstStyle/>
          <a:p>
            <a:pPr>
              <a:spcBef>
                <a:spcPts val="600"/>
              </a:spcBef>
              <a:buClr>
                <a:srgbClr val="3333CC"/>
              </a:buClr>
              <a:buSzPct val="60000"/>
            </a:pPr>
            <a:r>
              <a:rPr lang="en-US" altLang="en-US" dirty="0">
                <a:solidFill>
                  <a:srgbClr val="000000"/>
                </a:solidFill>
              </a:rPr>
              <a:t>Sender and receiver in the same network: MAC addresses</a:t>
            </a:r>
          </a:p>
          <a:p>
            <a:pPr>
              <a:spcBef>
                <a:spcPts val="600"/>
              </a:spcBef>
              <a:buClr>
                <a:srgbClr val="3333CC"/>
              </a:buClr>
              <a:buSzPct val="60000"/>
            </a:pPr>
            <a:r>
              <a:rPr lang="en-US" altLang="en-US" dirty="0">
                <a:solidFill>
                  <a:srgbClr val="000000"/>
                </a:solidFill>
              </a:rPr>
              <a:t>Problem: Sender and receiver in different networks: Cannot use MAC addresses</a:t>
            </a:r>
          </a:p>
          <a:p>
            <a:pPr>
              <a:spcBef>
                <a:spcPts val="600"/>
              </a:spcBef>
              <a:buClr>
                <a:srgbClr val="3333CC"/>
              </a:buClr>
              <a:buSzPct val="60000"/>
            </a:pPr>
            <a:r>
              <a:rPr lang="en-US" altLang="en-US" dirty="0">
                <a:solidFill>
                  <a:srgbClr val="000000"/>
                </a:solidFill>
              </a:rPr>
              <a:t>Solution: </a:t>
            </a:r>
            <a:r>
              <a:rPr lang="en-US" altLang="en-US" b="1" dirty="0">
                <a:solidFill>
                  <a:srgbClr val="000000"/>
                </a:solidFill>
              </a:rPr>
              <a:t>IP address</a:t>
            </a:r>
          </a:p>
          <a:p>
            <a:pPr>
              <a:spcBef>
                <a:spcPts val="600"/>
              </a:spcBef>
              <a:buClr>
                <a:srgbClr val="3333CC"/>
              </a:buClr>
              <a:buSzPct val="60000"/>
            </a:pPr>
            <a:r>
              <a:rPr lang="en-US" altLang="en-US" dirty="0">
                <a:solidFill>
                  <a:srgbClr val="000000"/>
                </a:solidFill>
              </a:rPr>
              <a:t>MAC address = Local address</a:t>
            </a:r>
          </a:p>
          <a:p>
            <a:pPr>
              <a:spcBef>
                <a:spcPts val="600"/>
              </a:spcBef>
              <a:buClr>
                <a:srgbClr val="3333CC"/>
              </a:buClr>
              <a:buSzPct val="60000"/>
            </a:pPr>
            <a:r>
              <a:rPr lang="en-US" altLang="en-US" dirty="0">
                <a:solidFill>
                  <a:srgbClr val="000000"/>
                </a:solidFill>
              </a:rPr>
              <a:t>IP address = Universal address</a:t>
            </a:r>
          </a:p>
          <a:p>
            <a:pPr>
              <a:spcBef>
                <a:spcPts val="600"/>
              </a:spcBef>
              <a:buClr>
                <a:srgbClr val="3333CC"/>
              </a:buClr>
              <a:buSzPct val="60000"/>
            </a:pPr>
            <a:r>
              <a:rPr lang="en-US" altLang="en-US" dirty="0">
                <a:solidFill>
                  <a:srgbClr val="000000"/>
                </a:solidFill>
              </a:rPr>
              <a:t>IP address = Global address</a:t>
            </a:r>
          </a:p>
        </p:txBody>
      </p:sp>
      <p:pic>
        <p:nvPicPr>
          <p:cNvPr id="6" name="Content Placeholder 5">
            <a:extLst>
              <a:ext uri="{FF2B5EF4-FFF2-40B4-BE49-F238E27FC236}">
                <a16:creationId xmlns:a16="http://schemas.microsoft.com/office/drawing/2014/main" id="{F5F0638A-2A66-5958-E646-6A74CED4201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87957" y="456893"/>
            <a:ext cx="1066912" cy="765731"/>
          </a:xfrm>
        </p:spPr>
      </p:pic>
      <p:pic>
        <p:nvPicPr>
          <p:cNvPr id="7" name="Content Placeholder 5">
            <a:extLst>
              <a:ext uri="{FF2B5EF4-FFF2-40B4-BE49-F238E27FC236}">
                <a16:creationId xmlns:a16="http://schemas.microsoft.com/office/drawing/2014/main" id="{D067CD24-EEFF-BBE2-2051-C2AFA8CC3C3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349333" y="483418"/>
            <a:ext cx="1066912" cy="765731"/>
          </a:xfrm>
          <a:prstGeom prst="rect">
            <a:avLst/>
          </a:prstGeom>
        </p:spPr>
      </p:pic>
      <p:sp>
        <p:nvSpPr>
          <p:cNvPr id="8" name="TextBox 7">
            <a:extLst>
              <a:ext uri="{FF2B5EF4-FFF2-40B4-BE49-F238E27FC236}">
                <a16:creationId xmlns:a16="http://schemas.microsoft.com/office/drawing/2014/main" id="{1EAAE2E3-0859-C189-6B92-589981CAC52C}"/>
              </a:ext>
            </a:extLst>
          </p:cNvPr>
          <p:cNvSpPr txBox="1"/>
          <p:nvPr/>
        </p:nvSpPr>
        <p:spPr>
          <a:xfrm>
            <a:off x="6172202" y="1283869"/>
            <a:ext cx="5630238" cy="707886"/>
          </a:xfrm>
          <a:prstGeom prst="rect">
            <a:avLst/>
          </a:prstGeom>
          <a:solidFill>
            <a:schemeClr val="bg2">
              <a:lumMod val="90000"/>
            </a:schemeClr>
          </a:solidFill>
        </p:spPr>
        <p:txBody>
          <a:bodyPr wrap="square" rtlCol="0">
            <a:spAutoFit/>
          </a:bodyPr>
          <a:lstStyle/>
          <a:p>
            <a:pPr algn="ctr"/>
            <a:r>
              <a:rPr lang="en-IN" sz="2000" b="1" dirty="0"/>
              <a:t>Sender and receiver in the </a:t>
            </a:r>
            <a:r>
              <a:rPr lang="en-IN" sz="2000" b="1" dirty="0">
                <a:solidFill>
                  <a:srgbClr val="FF0000"/>
                </a:solidFill>
              </a:rPr>
              <a:t>same</a:t>
            </a:r>
            <a:r>
              <a:rPr lang="en-IN" sz="2000" b="1" dirty="0"/>
              <a:t> network</a:t>
            </a:r>
          </a:p>
          <a:p>
            <a:pPr algn="ctr"/>
            <a:r>
              <a:rPr lang="en-IN" sz="2000" b="1" dirty="0"/>
              <a:t>Use MAC addresses</a:t>
            </a:r>
          </a:p>
        </p:txBody>
      </p:sp>
      <p:sp>
        <p:nvSpPr>
          <p:cNvPr id="9" name="Flowchart: Predefined Process 8">
            <a:extLst>
              <a:ext uri="{FF2B5EF4-FFF2-40B4-BE49-F238E27FC236}">
                <a16:creationId xmlns:a16="http://schemas.microsoft.com/office/drawing/2014/main" id="{A7D72EDB-F554-62C4-5920-20A09A021327}"/>
              </a:ext>
            </a:extLst>
          </p:cNvPr>
          <p:cNvSpPr/>
          <p:nvPr/>
        </p:nvSpPr>
        <p:spPr>
          <a:xfrm>
            <a:off x="8313617" y="456892"/>
            <a:ext cx="1191802" cy="765731"/>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Switch</a:t>
            </a:r>
          </a:p>
        </p:txBody>
      </p:sp>
      <p:cxnSp>
        <p:nvCxnSpPr>
          <p:cNvPr id="11" name="Straight Arrow Connector 10">
            <a:extLst>
              <a:ext uri="{FF2B5EF4-FFF2-40B4-BE49-F238E27FC236}">
                <a16:creationId xmlns:a16="http://schemas.microsoft.com/office/drawing/2014/main" id="{8E657A7A-D1CD-3D64-E72C-BEF51D463B07}"/>
              </a:ext>
            </a:extLst>
          </p:cNvPr>
          <p:cNvCxnSpPr>
            <a:cxnSpLocks/>
            <a:endCxn id="9" idx="1"/>
          </p:cNvCxnSpPr>
          <p:nvPr/>
        </p:nvCxnSpPr>
        <p:spPr>
          <a:xfrm>
            <a:off x="7352984" y="839758"/>
            <a:ext cx="9606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7BAE69-2A6A-A1F7-EAE6-6A533705B86F}"/>
              </a:ext>
            </a:extLst>
          </p:cNvPr>
          <p:cNvCxnSpPr>
            <a:cxnSpLocks/>
          </p:cNvCxnSpPr>
          <p:nvPr/>
        </p:nvCxnSpPr>
        <p:spPr>
          <a:xfrm>
            <a:off x="9505419" y="825048"/>
            <a:ext cx="9606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Content Placeholder 5">
            <a:extLst>
              <a:ext uri="{FF2B5EF4-FFF2-40B4-BE49-F238E27FC236}">
                <a16:creationId xmlns:a16="http://schemas.microsoft.com/office/drawing/2014/main" id="{9B451F66-1C95-4C8F-063F-8215EA7652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5512" y="3126462"/>
            <a:ext cx="1066912" cy="765731"/>
          </a:xfrm>
          <a:prstGeom prst="rect">
            <a:avLst/>
          </a:prstGeom>
        </p:spPr>
      </p:pic>
      <p:pic>
        <p:nvPicPr>
          <p:cNvPr id="16" name="Content Placeholder 5">
            <a:extLst>
              <a:ext uri="{FF2B5EF4-FFF2-40B4-BE49-F238E27FC236}">
                <a16:creationId xmlns:a16="http://schemas.microsoft.com/office/drawing/2014/main" id="{8785E35E-CAA0-6C50-7F43-303BC16AFA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86888" y="3152987"/>
            <a:ext cx="1066912" cy="765731"/>
          </a:xfrm>
          <a:prstGeom prst="rect">
            <a:avLst/>
          </a:prstGeom>
        </p:spPr>
      </p:pic>
      <p:sp>
        <p:nvSpPr>
          <p:cNvPr id="17" name="Flowchart: Predefined Process 16">
            <a:extLst>
              <a:ext uri="{FF2B5EF4-FFF2-40B4-BE49-F238E27FC236}">
                <a16:creationId xmlns:a16="http://schemas.microsoft.com/office/drawing/2014/main" id="{A131D488-1C71-75E1-3248-490FE801CBE7}"/>
              </a:ext>
            </a:extLst>
          </p:cNvPr>
          <p:cNvSpPr/>
          <p:nvPr/>
        </p:nvSpPr>
        <p:spPr>
          <a:xfrm>
            <a:off x="8251172" y="3126461"/>
            <a:ext cx="1191802" cy="765731"/>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Switch</a:t>
            </a:r>
          </a:p>
        </p:txBody>
      </p:sp>
      <p:cxnSp>
        <p:nvCxnSpPr>
          <p:cNvPr id="18" name="Straight Arrow Connector 17">
            <a:extLst>
              <a:ext uri="{FF2B5EF4-FFF2-40B4-BE49-F238E27FC236}">
                <a16:creationId xmlns:a16="http://schemas.microsoft.com/office/drawing/2014/main" id="{FB5E3DF9-A1E6-F360-6EB0-C01AAEB4C370}"/>
              </a:ext>
            </a:extLst>
          </p:cNvPr>
          <p:cNvCxnSpPr>
            <a:cxnSpLocks/>
            <a:endCxn id="17" idx="1"/>
          </p:cNvCxnSpPr>
          <p:nvPr/>
        </p:nvCxnSpPr>
        <p:spPr>
          <a:xfrm>
            <a:off x="7290539" y="3509327"/>
            <a:ext cx="9606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E8042B-52FE-5BD9-7F25-2E6F66BA55DE}"/>
              </a:ext>
            </a:extLst>
          </p:cNvPr>
          <p:cNvCxnSpPr>
            <a:cxnSpLocks/>
          </p:cNvCxnSpPr>
          <p:nvPr/>
        </p:nvCxnSpPr>
        <p:spPr>
          <a:xfrm>
            <a:off x="9442974" y="3494617"/>
            <a:ext cx="9606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Content Placeholder 5">
            <a:extLst>
              <a:ext uri="{FF2B5EF4-FFF2-40B4-BE49-F238E27FC236}">
                <a16:creationId xmlns:a16="http://schemas.microsoft.com/office/drawing/2014/main" id="{6486B02B-6CC4-E02A-9C79-85F4ABE66F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5512" y="5767572"/>
            <a:ext cx="1066912" cy="765731"/>
          </a:xfrm>
          <a:prstGeom prst="rect">
            <a:avLst/>
          </a:prstGeom>
        </p:spPr>
      </p:pic>
      <p:pic>
        <p:nvPicPr>
          <p:cNvPr id="21" name="Content Placeholder 5">
            <a:extLst>
              <a:ext uri="{FF2B5EF4-FFF2-40B4-BE49-F238E27FC236}">
                <a16:creationId xmlns:a16="http://schemas.microsoft.com/office/drawing/2014/main" id="{44B9C118-0F6E-3ABE-B4BE-071C1B7F62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86888" y="5794097"/>
            <a:ext cx="1066912" cy="765731"/>
          </a:xfrm>
          <a:prstGeom prst="rect">
            <a:avLst/>
          </a:prstGeom>
        </p:spPr>
      </p:pic>
      <p:sp>
        <p:nvSpPr>
          <p:cNvPr id="22" name="Flowchart: Predefined Process 21">
            <a:extLst>
              <a:ext uri="{FF2B5EF4-FFF2-40B4-BE49-F238E27FC236}">
                <a16:creationId xmlns:a16="http://schemas.microsoft.com/office/drawing/2014/main" id="{7AAD3373-FE43-A48F-2118-F7A3100B09AF}"/>
              </a:ext>
            </a:extLst>
          </p:cNvPr>
          <p:cNvSpPr/>
          <p:nvPr/>
        </p:nvSpPr>
        <p:spPr>
          <a:xfrm>
            <a:off x="8251172" y="5767571"/>
            <a:ext cx="1191802" cy="765731"/>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Switch</a:t>
            </a:r>
          </a:p>
        </p:txBody>
      </p:sp>
      <p:cxnSp>
        <p:nvCxnSpPr>
          <p:cNvPr id="23" name="Straight Arrow Connector 22">
            <a:extLst>
              <a:ext uri="{FF2B5EF4-FFF2-40B4-BE49-F238E27FC236}">
                <a16:creationId xmlns:a16="http://schemas.microsoft.com/office/drawing/2014/main" id="{55E14F21-DD1A-736F-EE98-269AF8FE2874}"/>
              </a:ext>
            </a:extLst>
          </p:cNvPr>
          <p:cNvCxnSpPr>
            <a:cxnSpLocks/>
            <a:endCxn id="22" idx="1"/>
          </p:cNvCxnSpPr>
          <p:nvPr/>
        </p:nvCxnSpPr>
        <p:spPr>
          <a:xfrm>
            <a:off x="7290539" y="6150437"/>
            <a:ext cx="9606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CAC56DC-78FD-C02D-B13E-2C0972B68646}"/>
              </a:ext>
            </a:extLst>
          </p:cNvPr>
          <p:cNvCxnSpPr>
            <a:cxnSpLocks/>
          </p:cNvCxnSpPr>
          <p:nvPr/>
        </p:nvCxnSpPr>
        <p:spPr>
          <a:xfrm>
            <a:off x="9442974" y="6135727"/>
            <a:ext cx="9606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569BBE-BD3C-33FA-B735-AF4F0E65619B}"/>
              </a:ext>
            </a:extLst>
          </p:cNvPr>
          <p:cNvSpPr txBox="1"/>
          <p:nvPr/>
        </p:nvSpPr>
        <p:spPr>
          <a:xfrm>
            <a:off x="8251172" y="4147131"/>
            <a:ext cx="1191802" cy="369332"/>
          </a:xfrm>
          <a:prstGeom prst="rect">
            <a:avLst/>
          </a:prstGeom>
          <a:solidFill>
            <a:srgbClr val="92D050"/>
          </a:solidFill>
        </p:spPr>
        <p:txBody>
          <a:bodyPr wrap="square" rtlCol="0">
            <a:spAutoFit/>
          </a:bodyPr>
          <a:lstStyle/>
          <a:p>
            <a:pPr algn="ctr"/>
            <a:r>
              <a:rPr lang="en-IN" b="1" dirty="0"/>
              <a:t>Router</a:t>
            </a:r>
          </a:p>
        </p:txBody>
      </p:sp>
      <p:sp>
        <p:nvSpPr>
          <p:cNvPr id="26" name="TextBox 25">
            <a:extLst>
              <a:ext uri="{FF2B5EF4-FFF2-40B4-BE49-F238E27FC236}">
                <a16:creationId xmlns:a16="http://schemas.microsoft.com/office/drawing/2014/main" id="{9BF03000-4FDD-0E83-121F-0BDE4B2C1CB4}"/>
              </a:ext>
            </a:extLst>
          </p:cNvPr>
          <p:cNvSpPr txBox="1"/>
          <p:nvPr/>
        </p:nvSpPr>
        <p:spPr>
          <a:xfrm>
            <a:off x="8251172" y="5214161"/>
            <a:ext cx="1191802" cy="369332"/>
          </a:xfrm>
          <a:prstGeom prst="rect">
            <a:avLst/>
          </a:prstGeom>
          <a:solidFill>
            <a:srgbClr val="92D050"/>
          </a:solidFill>
        </p:spPr>
        <p:txBody>
          <a:bodyPr wrap="square" rtlCol="0">
            <a:spAutoFit/>
          </a:bodyPr>
          <a:lstStyle/>
          <a:p>
            <a:pPr algn="ctr"/>
            <a:r>
              <a:rPr lang="en-IN" b="1" dirty="0"/>
              <a:t>Router</a:t>
            </a:r>
          </a:p>
        </p:txBody>
      </p:sp>
      <p:cxnSp>
        <p:nvCxnSpPr>
          <p:cNvPr id="28" name="Straight Arrow Connector 27">
            <a:extLst>
              <a:ext uri="{FF2B5EF4-FFF2-40B4-BE49-F238E27FC236}">
                <a16:creationId xmlns:a16="http://schemas.microsoft.com/office/drawing/2014/main" id="{2CD09AC1-CA56-0B07-B3B4-84EA1635BE0A}"/>
              </a:ext>
            </a:extLst>
          </p:cNvPr>
          <p:cNvCxnSpPr>
            <a:stCxn id="17" idx="2"/>
            <a:endCxn id="25" idx="0"/>
          </p:cNvCxnSpPr>
          <p:nvPr/>
        </p:nvCxnSpPr>
        <p:spPr>
          <a:xfrm>
            <a:off x="8847073" y="3892192"/>
            <a:ext cx="0" cy="2549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BBF9046-92F1-E3EC-0C8A-1902458FDE27}"/>
              </a:ext>
            </a:extLst>
          </p:cNvPr>
          <p:cNvCxnSpPr/>
          <p:nvPr/>
        </p:nvCxnSpPr>
        <p:spPr>
          <a:xfrm>
            <a:off x="8825836" y="5539158"/>
            <a:ext cx="0" cy="2549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0830C6B-5F74-FB19-DFE0-D3ECD66DCE37}"/>
              </a:ext>
            </a:extLst>
          </p:cNvPr>
          <p:cNvCxnSpPr>
            <a:cxnSpLocks/>
            <a:endCxn id="26" idx="0"/>
          </p:cNvCxnSpPr>
          <p:nvPr/>
        </p:nvCxnSpPr>
        <p:spPr>
          <a:xfrm>
            <a:off x="8847073" y="4516463"/>
            <a:ext cx="0" cy="69769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CF70F7-7305-9D03-0633-3E46F33083A3}"/>
              </a:ext>
            </a:extLst>
          </p:cNvPr>
          <p:cNvSpPr txBox="1"/>
          <p:nvPr/>
        </p:nvSpPr>
        <p:spPr>
          <a:xfrm>
            <a:off x="6173858" y="2381888"/>
            <a:ext cx="5630238" cy="707886"/>
          </a:xfrm>
          <a:prstGeom prst="rect">
            <a:avLst/>
          </a:prstGeom>
          <a:solidFill>
            <a:schemeClr val="accent4"/>
          </a:solidFill>
        </p:spPr>
        <p:txBody>
          <a:bodyPr wrap="square" rtlCol="0">
            <a:spAutoFit/>
          </a:bodyPr>
          <a:lstStyle/>
          <a:p>
            <a:pPr algn="ctr"/>
            <a:r>
              <a:rPr lang="en-IN" sz="2000" b="1" dirty="0"/>
              <a:t>Sender and receiver in </a:t>
            </a:r>
            <a:r>
              <a:rPr lang="en-IN" sz="2000" b="1" dirty="0">
                <a:solidFill>
                  <a:srgbClr val="FF0000"/>
                </a:solidFill>
              </a:rPr>
              <a:t>different </a:t>
            </a:r>
            <a:r>
              <a:rPr lang="en-IN" sz="2000" b="1" dirty="0"/>
              <a:t>networks</a:t>
            </a:r>
          </a:p>
          <a:p>
            <a:pPr algn="ctr"/>
            <a:r>
              <a:rPr lang="en-IN" sz="2000" b="1" dirty="0"/>
              <a:t>Use IP addresses</a:t>
            </a:r>
          </a:p>
        </p:txBody>
      </p:sp>
      <p:sp>
        <p:nvSpPr>
          <p:cNvPr id="34" name="TextBox 33">
            <a:extLst>
              <a:ext uri="{FF2B5EF4-FFF2-40B4-BE49-F238E27FC236}">
                <a16:creationId xmlns:a16="http://schemas.microsoft.com/office/drawing/2014/main" id="{75306B6B-8F47-89E5-BCF0-F40761EAD8EF}"/>
              </a:ext>
            </a:extLst>
          </p:cNvPr>
          <p:cNvSpPr txBox="1"/>
          <p:nvPr/>
        </p:nvSpPr>
        <p:spPr>
          <a:xfrm>
            <a:off x="6602030" y="659315"/>
            <a:ext cx="688509" cy="369332"/>
          </a:xfrm>
          <a:prstGeom prst="rect">
            <a:avLst/>
          </a:prstGeom>
          <a:noFill/>
        </p:spPr>
        <p:txBody>
          <a:bodyPr wrap="square" rtlCol="0">
            <a:spAutoFit/>
          </a:bodyPr>
          <a:lstStyle/>
          <a:p>
            <a:pPr algn="ctr"/>
            <a:r>
              <a:rPr lang="en-IN" b="1" dirty="0"/>
              <a:t>S</a:t>
            </a:r>
          </a:p>
        </p:txBody>
      </p:sp>
      <p:sp>
        <p:nvSpPr>
          <p:cNvPr id="37" name="TextBox 36">
            <a:extLst>
              <a:ext uri="{FF2B5EF4-FFF2-40B4-BE49-F238E27FC236}">
                <a16:creationId xmlns:a16="http://schemas.microsoft.com/office/drawing/2014/main" id="{CC3FD88B-B0C0-3C0C-247B-E2C2C4E6F955}"/>
              </a:ext>
            </a:extLst>
          </p:cNvPr>
          <p:cNvSpPr txBox="1"/>
          <p:nvPr/>
        </p:nvSpPr>
        <p:spPr>
          <a:xfrm>
            <a:off x="10546282" y="658574"/>
            <a:ext cx="688509" cy="369332"/>
          </a:xfrm>
          <a:prstGeom prst="rect">
            <a:avLst/>
          </a:prstGeom>
          <a:noFill/>
        </p:spPr>
        <p:txBody>
          <a:bodyPr wrap="square" rtlCol="0">
            <a:spAutoFit/>
          </a:bodyPr>
          <a:lstStyle/>
          <a:p>
            <a:pPr algn="ctr"/>
            <a:r>
              <a:rPr lang="en-IN" b="1" dirty="0"/>
              <a:t>R</a:t>
            </a:r>
          </a:p>
        </p:txBody>
      </p:sp>
      <p:sp>
        <p:nvSpPr>
          <p:cNvPr id="38" name="TextBox 37">
            <a:extLst>
              <a:ext uri="{FF2B5EF4-FFF2-40B4-BE49-F238E27FC236}">
                <a16:creationId xmlns:a16="http://schemas.microsoft.com/office/drawing/2014/main" id="{B74D0D5C-2599-49ED-EF30-C2AA435567C6}"/>
              </a:ext>
            </a:extLst>
          </p:cNvPr>
          <p:cNvSpPr txBox="1"/>
          <p:nvPr/>
        </p:nvSpPr>
        <p:spPr>
          <a:xfrm>
            <a:off x="6534293" y="3295241"/>
            <a:ext cx="688509" cy="369332"/>
          </a:xfrm>
          <a:prstGeom prst="rect">
            <a:avLst/>
          </a:prstGeom>
          <a:noFill/>
        </p:spPr>
        <p:txBody>
          <a:bodyPr wrap="square" rtlCol="0">
            <a:spAutoFit/>
          </a:bodyPr>
          <a:lstStyle/>
          <a:p>
            <a:pPr algn="ctr"/>
            <a:r>
              <a:rPr lang="en-IN" b="1" dirty="0"/>
              <a:t>S</a:t>
            </a:r>
          </a:p>
        </p:txBody>
      </p:sp>
      <p:sp>
        <p:nvSpPr>
          <p:cNvPr id="39" name="TextBox 38">
            <a:extLst>
              <a:ext uri="{FF2B5EF4-FFF2-40B4-BE49-F238E27FC236}">
                <a16:creationId xmlns:a16="http://schemas.microsoft.com/office/drawing/2014/main" id="{4269902A-E1D0-6F0E-0915-86B818D8C753}"/>
              </a:ext>
            </a:extLst>
          </p:cNvPr>
          <p:cNvSpPr txBox="1"/>
          <p:nvPr/>
        </p:nvSpPr>
        <p:spPr>
          <a:xfrm>
            <a:off x="10476089" y="5951061"/>
            <a:ext cx="688509" cy="369332"/>
          </a:xfrm>
          <a:prstGeom prst="rect">
            <a:avLst/>
          </a:prstGeom>
          <a:noFill/>
        </p:spPr>
        <p:txBody>
          <a:bodyPr wrap="square" rtlCol="0">
            <a:spAutoFit/>
          </a:bodyPr>
          <a:lstStyle/>
          <a:p>
            <a:pPr algn="ctr"/>
            <a:r>
              <a:rPr lang="en-IN" b="1" dirty="0"/>
              <a:t>R</a:t>
            </a:r>
          </a:p>
        </p:txBody>
      </p:sp>
    </p:spTree>
    <p:extLst>
      <p:ext uri="{BB962C8B-B14F-4D97-AF65-F5344CB8AC3E}">
        <p14:creationId xmlns:p14="http://schemas.microsoft.com/office/powerpoint/2010/main" val="6751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5FEC-3FF9-0C82-3AA9-42D3803BE22A}"/>
              </a:ext>
            </a:extLst>
          </p:cNvPr>
          <p:cNvSpPr>
            <a:spLocks noGrp="1"/>
          </p:cNvSpPr>
          <p:nvPr>
            <p:ph type="title"/>
          </p:nvPr>
        </p:nvSpPr>
        <p:spPr/>
        <p:txBody>
          <a:bodyPr/>
          <a:lstStyle/>
          <a:p>
            <a:r>
              <a:rPr lang="en-IN" dirty="0"/>
              <a:t>Address Resolution Protocol (ARP)</a:t>
            </a:r>
          </a:p>
        </p:txBody>
      </p:sp>
      <p:sp>
        <p:nvSpPr>
          <p:cNvPr id="3" name="Content Placeholder 2">
            <a:extLst>
              <a:ext uri="{FF2B5EF4-FFF2-40B4-BE49-F238E27FC236}">
                <a16:creationId xmlns:a16="http://schemas.microsoft.com/office/drawing/2014/main" id="{8C736A69-1270-AA42-919C-8356E88AF2C7}"/>
              </a:ext>
            </a:extLst>
          </p:cNvPr>
          <p:cNvSpPr>
            <a:spLocks noGrp="1"/>
          </p:cNvSpPr>
          <p:nvPr>
            <p:ph idx="1"/>
          </p:nvPr>
        </p:nvSpPr>
        <p:spPr/>
        <p:txBody>
          <a:bodyPr/>
          <a:lstStyle/>
          <a:p>
            <a:r>
              <a:rPr lang="en-IN" dirty="0"/>
              <a:t>Input: IP address of a computer</a:t>
            </a:r>
          </a:p>
          <a:p>
            <a:r>
              <a:rPr lang="en-IN" dirty="0"/>
              <a:t>Output: Its MAC address</a:t>
            </a:r>
          </a:p>
        </p:txBody>
      </p:sp>
      <p:pic>
        <p:nvPicPr>
          <p:cNvPr id="4" name="Picture 2" descr="Network Basics for Hackers: Address Resolution Protocol or ARP">
            <a:extLst>
              <a:ext uri="{FF2B5EF4-FFF2-40B4-BE49-F238E27FC236}">
                <a16:creationId xmlns:a16="http://schemas.microsoft.com/office/drawing/2014/main" id="{00AA03FA-A7B9-F390-1D67-01C4898E0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739" y="2187837"/>
            <a:ext cx="5679879" cy="418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06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B7D6-BD8C-AA51-264E-14B581554C84}"/>
              </a:ext>
            </a:extLst>
          </p:cNvPr>
          <p:cNvSpPr>
            <a:spLocks noGrp="1"/>
          </p:cNvSpPr>
          <p:nvPr>
            <p:ph type="title"/>
          </p:nvPr>
        </p:nvSpPr>
        <p:spPr/>
        <p:txBody>
          <a:bodyPr/>
          <a:lstStyle/>
          <a:p>
            <a:r>
              <a:rPr lang="en-IN" dirty="0"/>
              <a:t>Internet Control Message Protocol (ICMP)</a:t>
            </a:r>
          </a:p>
        </p:txBody>
      </p:sp>
      <p:sp>
        <p:nvSpPr>
          <p:cNvPr id="3" name="Content Placeholder 2">
            <a:extLst>
              <a:ext uri="{FF2B5EF4-FFF2-40B4-BE49-F238E27FC236}">
                <a16:creationId xmlns:a16="http://schemas.microsoft.com/office/drawing/2014/main" id="{1E4E38AC-D5C0-3514-990A-7B7DACAC8F9B}"/>
              </a:ext>
            </a:extLst>
          </p:cNvPr>
          <p:cNvSpPr>
            <a:spLocks noGrp="1"/>
          </p:cNvSpPr>
          <p:nvPr>
            <p:ph idx="1"/>
          </p:nvPr>
        </p:nvSpPr>
        <p:spPr/>
        <p:txBody>
          <a:bodyPr>
            <a:normAutofit lnSpcReduction="10000"/>
          </a:bodyPr>
          <a:lstStyle/>
          <a:p>
            <a:r>
              <a:rPr lang="en-US" dirty="0"/>
              <a:t>IP is </a:t>
            </a:r>
          </a:p>
          <a:p>
            <a:pPr lvl="1"/>
            <a:r>
              <a:rPr lang="en-US" dirty="0"/>
              <a:t>Connectionless</a:t>
            </a:r>
          </a:p>
          <a:p>
            <a:pPr lvl="1"/>
            <a:r>
              <a:rPr lang="en-US" dirty="0"/>
              <a:t>Unreliable</a:t>
            </a:r>
          </a:p>
          <a:p>
            <a:pPr lvl="1"/>
            <a:r>
              <a:rPr lang="en-US" dirty="0"/>
              <a:t>Unacknowledged</a:t>
            </a:r>
          </a:p>
          <a:p>
            <a:r>
              <a:rPr lang="en-US" b="1" dirty="0"/>
              <a:t>Internet Control Message Protocol (ICMP)</a:t>
            </a:r>
            <a:r>
              <a:rPr lang="en-US" dirty="0"/>
              <a:t>: Helps IP deal with problems</a:t>
            </a:r>
          </a:p>
          <a:p>
            <a:r>
              <a:rPr lang="en-US" dirty="0"/>
              <a:t>Example: </a:t>
            </a:r>
          </a:p>
          <a:p>
            <a:pPr lvl="1"/>
            <a:r>
              <a:rPr lang="en-US" dirty="0"/>
              <a:t>Machine A sends a packet to Machine B, but somehow machine B is not reachable</a:t>
            </a:r>
          </a:p>
          <a:p>
            <a:pPr lvl="1"/>
            <a:r>
              <a:rPr lang="en-US" dirty="0"/>
              <a:t>A router that knows this discards the packet and sends an ICMP error to Machine A</a:t>
            </a:r>
            <a:endParaRPr lang="en-IN" dirty="0"/>
          </a:p>
        </p:txBody>
      </p:sp>
    </p:spTree>
    <p:extLst>
      <p:ext uri="{BB962C8B-B14F-4D97-AF65-F5344CB8AC3E}">
        <p14:creationId xmlns:p14="http://schemas.microsoft.com/office/powerpoint/2010/main" val="856838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E9C4-AB61-F21F-E258-A59DD42427C7}"/>
              </a:ext>
            </a:extLst>
          </p:cNvPr>
          <p:cNvSpPr>
            <a:spLocks noGrp="1"/>
          </p:cNvSpPr>
          <p:nvPr>
            <p:ph type="title"/>
          </p:nvPr>
        </p:nvSpPr>
        <p:spPr/>
        <p:txBody>
          <a:bodyPr/>
          <a:lstStyle/>
          <a:p>
            <a:r>
              <a:rPr lang="en-IN" dirty="0"/>
              <a:t>ICMP Message Types</a:t>
            </a:r>
          </a:p>
        </p:txBody>
      </p:sp>
      <p:sp>
        <p:nvSpPr>
          <p:cNvPr id="3" name="Content Placeholder 2">
            <a:extLst>
              <a:ext uri="{FF2B5EF4-FFF2-40B4-BE49-F238E27FC236}">
                <a16:creationId xmlns:a16="http://schemas.microsoft.com/office/drawing/2014/main" id="{37C23556-25E4-3C42-A88A-BEF3995B8666}"/>
              </a:ext>
            </a:extLst>
          </p:cNvPr>
          <p:cNvSpPr>
            <a:spLocks noGrp="1"/>
          </p:cNvSpPr>
          <p:nvPr>
            <p:ph idx="1"/>
          </p:nvPr>
        </p:nvSpPr>
        <p:spPr/>
        <p:txBody>
          <a:bodyPr/>
          <a:lstStyle/>
          <a:p>
            <a:r>
              <a:rPr lang="en-IN" b="1" dirty="0"/>
              <a:t>Error-reporting messages</a:t>
            </a:r>
          </a:p>
          <a:p>
            <a:pPr lvl="1"/>
            <a:r>
              <a:rPr lang="en-US" dirty="0"/>
              <a:t>Used to report problems </a:t>
            </a:r>
          </a:p>
          <a:p>
            <a:r>
              <a:rPr lang="en-US" b="1" dirty="0"/>
              <a:t>Query messages</a:t>
            </a:r>
          </a:p>
          <a:p>
            <a:pPr lvl="1"/>
            <a:r>
              <a:rPr lang="en-US" dirty="0"/>
              <a:t>Used for gaining information</a:t>
            </a:r>
          </a:p>
          <a:p>
            <a:pPr lvl="1"/>
            <a:r>
              <a:rPr lang="en-US" dirty="0"/>
              <a:t>Example: Computer A </a:t>
            </a:r>
            <a:r>
              <a:rPr lang="en-US" b="1" dirty="0"/>
              <a:t>ping</a:t>
            </a:r>
            <a:r>
              <a:rPr lang="en-US" dirty="0"/>
              <a:t>s computer B … Ping = Send test packets … Computer B acknowledges</a:t>
            </a:r>
          </a:p>
          <a:p>
            <a:pPr lvl="1"/>
            <a:endParaRPr lang="en-US" dirty="0"/>
          </a:p>
          <a:p>
            <a:pPr lvl="1"/>
            <a:endParaRPr lang="en-US" dirty="0"/>
          </a:p>
          <a:p>
            <a:pPr lvl="1"/>
            <a:endParaRPr lang="en-IN" dirty="0"/>
          </a:p>
        </p:txBody>
      </p:sp>
    </p:spTree>
    <p:extLst>
      <p:ext uri="{BB962C8B-B14F-4D97-AF65-F5344CB8AC3E}">
        <p14:creationId xmlns:p14="http://schemas.microsoft.com/office/powerpoint/2010/main" val="3250104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73BA6-69E6-E91F-DB35-B6A61D6E1B2F}"/>
              </a:ext>
            </a:extLst>
          </p:cNvPr>
          <p:cNvSpPr>
            <a:spLocks noGrp="1"/>
          </p:cNvSpPr>
          <p:nvPr>
            <p:ph type="title"/>
          </p:nvPr>
        </p:nvSpPr>
        <p:spPr/>
        <p:txBody>
          <a:bodyPr/>
          <a:lstStyle/>
          <a:p>
            <a:r>
              <a:rPr lang="en-IN" dirty="0"/>
              <a:t>IP Addressing and Routing</a:t>
            </a:r>
          </a:p>
        </p:txBody>
      </p:sp>
      <p:sp>
        <p:nvSpPr>
          <p:cNvPr id="5" name="Text Placeholder 4">
            <a:extLst>
              <a:ext uri="{FF2B5EF4-FFF2-40B4-BE49-F238E27FC236}">
                <a16:creationId xmlns:a16="http://schemas.microsoft.com/office/drawing/2014/main" id="{D37E2236-600B-96C0-3B3C-216FF886F51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63467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BF1D9F-C212-54C0-E600-CDC7C0A3761E}"/>
              </a:ext>
            </a:extLst>
          </p:cNvPr>
          <p:cNvSpPr>
            <a:spLocks noGrp="1"/>
          </p:cNvSpPr>
          <p:nvPr>
            <p:ph type="title"/>
          </p:nvPr>
        </p:nvSpPr>
        <p:spPr/>
        <p:txBody>
          <a:bodyPr/>
          <a:lstStyle/>
          <a:p>
            <a:r>
              <a:rPr lang="en-IN" dirty="0"/>
              <a:t>IP Address</a:t>
            </a:r>
          </a:p>
        </p:txBody>
      </p:sp>
      <p:sp>
        <p:nvSpPr>
          <p:cNvPr id="5" name="Content Placeholder 4">
            <a:extLst>
              <a:ext uri="{FF2B5EF4-FFF2-40B4-BE49-F238E27FC236}">
                <a16:creationId xmlns:a16="http://schemas.microsoft.com/office/drawing/2014/main" id="{55B17B54-7215-A7ED-B47E-F9CDF7999F9C}"/>
              </a:ext>
            </a:extLst>
          </p:cNvPr>
          <p:cNvSpPr>
            <a:spLocks noGrp="1"/>
          </p:cNvSpPr>
          <p:nvPr>
            <p:ph idx="1"/>
          </p:nvPr>
        </p:nvSpPr>
        <p:spPr/>
        <p:txBody>
          <a:bodyPr>
            <a:normAutofit fontScale="92500"/>
          </a:bodyPr>
          <a:lstStyle/>
          <a:p>
            <a:r>
              <a:rPr lang="en-IN" dirty="0"/>
              <a:t>An IP address has two parts: </a:t>
            </a:r>
          </a:p>
          <a:p>
            <a:pPr lvl="1"/>
            <a:r>
              <a:rPr lang="en-IN" sz="2600" b="1" dirty="0">
                <a:solidFill>
                  <a:srgbClr val="FF0000"/>
                </a:solidFill>
              </a:rPr>
              <a:t>Network Id</a:t>
            </a:r>
            <a:r>
              <a:rPr lang="en-IN" dirty="0"/>
              <a:t>: Identifies which network it belongs to</a:t>
            </a:r>
          </a:p>
          <a:p>
            <a:pPr lvl="1"/>
            <a:r>
              <a:rPr lang="en-IN" sz="2800" b="1" dirty="0">
                <a:solidFill>
                  <a:schemeClr val="accent1">
                    <a:lumMod val="50000"/>
                  </a:schemeClr>
                </a:solidFill>
              </a:rPr>
              <a:t>Host Id</a:t>
            </a:r>
            <a:r>
              <a:rPr lang="en-IN" dirty="0"/>
              <a:t>: On a given network, what is the host number</a:t>
            </a:r>
          </a:p>
          <a:p>
            <a:r>
              <a:rPr lang="en-IN" dirty="0"/>
              <a:t>Examples: </a:t>
            </a:r>
          </a:p>
          <a:p>
            <a:endParaRPr lang="en-IN" dirty="0"/>
          </a:p>
          <a:p>
            <a:endParaRPr lang="en-IN" dirty="0"/>
          </a:p>
          <a:p>
            <a:r>
              <a:rPr lang="en-IN" dirty="0"/>
              <a:t>This notation is called as </a:t>
            </a:r>
            <a:r>
              <a:rPr lang="en-IN" b="1" dirty="0"/>
              <a:t>dotted decimal notation</a:t>
            </a:r>
          </a:p>
          <a:p>
            <a:r>
              <a:rPr lang="en-IN" dirty="0"/>
              <a:t>Some portion of the </a:t>
            </a:r>
            <a:r>
              <a:rPr lang="en-IN" b="1" dirty="0"/>
              <a:t>network id</a:t>
            </a:r>
            <a:r>
              <a:rPr lang="en-IN" dirty="0"/>
              <a:t> is reserved to indicate </a:t>
            </a:r>
            <a:r>
              <a:rPr lang="en-IN" b="1" dirty="0"/>
              <a:t>class</a:t>
            </a:r>
            <a:r>
              <a:rPr lang="en-IN" dirty="0"/>
              <a:t> of IP address</a:t>
            </a:r>
          </a:p>
          <a:p>
            <a:r>
              <a:rPr lang="en-IN" dirty="0"/>
              <a:t>Hence, this is called as </a:t>
            </a:r>
            <a:r>
              <a:rPr lang="en-IN" b="1" dirty="0"/>
              <a:t>classful addressing</a:t>
            </a:r>
            <a:endParaRPr lang="en-IN" dirty="0"/>
          </a:p>
        </p:txBody>
      </p:sp>
      <p:sp>
        <p:nvSpPr>
          <p:cNvPr id="6" name="TextBox 5">
            <a:extLst>
              <a:ext uri="{FF2B5EF4-FFF2-40B4-BE49-F238E27FC236}">
                <a16:creationId xmlns:a16="http://schemas.microsoft.com/office/drawing/2014/main" id="{DE0C8281-C59B-B185-DF70-BF497DEB7F78}"/>
              </a:ext>
            </a:extLst>
          </p:cNvPr>
          <p:cNvSpPr txBox="1"/>
          <p:nvPr/>
        </p:nvSpPr>
        <p:spPr>
          <a:xfrm>
            <a:off x="3729520" y="3081561"/>
            <a:ext cx="3071973" cy="1384995"/>
          </a:xfrm>
          <a:prstGeom prst="rect">
            <a:avLst/>
          </a:prstGeom>
          <a:noFill/>
        </p:spPr>
        <p:txBody>
          <a:bodyPr wrap="square" rtlCol="0">
            <a:spAutoFit/>
          </a:bodyPr>
          <a:lstStyle/>
          <a:p>
            <a:pPr algn="ctr"/>
            <a:r>
              <a:rPr lang="en-IN" sz="2800" b="1" dirty="0">
                <a:solidFill>
                  <a:srgbClr val="FF0000"/>
                </a:solidFill>
              </a:rPr>
              <a:t>14.</a:t>
            </a:r>
            <a:r>
              <a:rPr lang="en-IN" sz="2800" b="1" dirty="0">
                <a:solidFill>
                  <a:schemeClr val="accent1">
                    <a:lumMod val="50000"/>
                  </a:schemeClr>
                </a:solidFill>
              </a:rPr>
              <a:t>22.130.89</a:t>
            </a:r>
          </a:p>
          <a:p>
            <a:pPr algn="ctr"/>
            <a:r>
              <a:rPr lang="en-IN" sz="2800" b="1" dirty="0">
                <a:solidFill>
                  <a:srgbClr val="FF0000"/>
                </a:solidFill>
              </a:rPr>
              <a:t>143.1</a:t>
            </a:r>
            <a:r>
              <a:rPr lang="en-IN" sz="2800" dirty="0"/>
              <a:t>.</a:t>
            </a:r>
            <a:r>
              <a:rPr lang="en-IN" sz="2800" b="1" dirty="0">
                <a:solidFill>
                  <a:schemeClr val="accent1">
                    <a:lumMod val="50000"/>
                  </a:schemeClr>
                </a:solidFill>
              </a:rPr>
              <a:t>99.204</a:t>
            </a:r>
            <a:endParaRPr lang="en-IN" sz="2800" b="1" dirty="0">
              <a:solidFill>
                <a:srgbClr val="FF0000"/>
              </a:solidFill>
            </a:endParaRPr>
          </a:p>
          <a:p>
            <a:pPr algn="ctr"/>
            <a:r>
              <a:rPr lang="en-IN" sz="2800" b="1" dirty="0">
                <a:solidFill>
                  <a:srgbClr val="FF0000"/>
                </a:solidFill>
              </a:rPr>
              <a:t>193.56. 78</a:t>
            </a:r>
            <a:r>
              <a:rPr lang="en-IN" sz="2800" b="1" dirty="0">
                <a:solidFill>
                  <a:schemeClr val="accent1">
                    <a:lumMod val="50000"/>
                  </a:schemeClr>
                </a:solidFill>
              </a:rPr>
              <a:t>.21</a:t>
            </a:r>
          </a:p>
        </p:txBody>
      </p:sp>
    </p:spTree>
    <p:extLst>
      <p:ext uri="{BB962C8B-B14F-4D97-AF65-F5344CB8AC3E}">
        <p14:creationId xmlns:p14="http://schemas.microsoft.com/office/powerpoint/2010/main" val="48006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8D57-008E-0020-6B60-1846EB18D775}"/>
              </a:ext>
            </a:extLst>
          </p:cNvPr>
          <p:cNvSpPr>
            <a:spLocks noGrp="1"/>
          </p:cNvSpPr>
          <p:nvPr>
            <p:ph type="title"/>
          </p:nvPr>
        </p:nvSpPr>
        <p:spPr/>
        <p:txBody>
          <a:bodyPr/>
          <a:lstStyle/>
          <a:p>
            <a:r>
              <a:rPr lang="en-IN" dirty="0"/>
              <a:t>IP Address Classes</a:t>
            </a:r>
          </a:p>
        </p:txBody>
      </p:sp>
      <p:sp>
        <p:nvSpPr>
          <p:cNvPr id="3" name="Content Placeholder 2">
            <a:extLst>
              <a:ext uri="{FF2B5EF4-FFF2-40B4-BE49-F238E27FC236}">
                <a16:creationId xmlns:a16="http://schemas.microsoft.com/office/drawing/2014/main" id="{83D707E6-D5D9-F5D2-2E86-06AC1F404237}"/>
              </a:ext>
            </a:extLst>
          </p:cNvPr>
          <p:cNvSpPr>
            <a:spLocks noGrp="1"/>
          </p:cNvSpPr>
          <p:nvPr>
            <p:ph idx="1"/>
          </p:nvPr>
        </p:nvSpPr>
        <p:spPr/>
        <p:txBody>
          <a:bodyPr/>
          <a:lstStyle/>
          <a:p>
            <a:endParaRPr lang="en-IN"/>
          </a:p>
        </p:txBody>
      </p:sp>
      <p:pic>
        <p:nvPicPr>
          <p:cNvPr id="1026" name="Picture 2" descr="Introduction of Classful IP Addressing - GeeksforGeeks">
            <a:extLst>
              <a:ext uri="{FF2B5EF4-FFF2-40B4-BE49-F238E27FC236}">
                <a16:creationId xmlns:a16="http://schemas.microsoft.com/office/drawing/2014/main" id="{02C83EB2-2491-DD53-E29E-6FC8AC5A0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28" y="1556436"/>
            <a:ext cx="9412144" cy="493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53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0322-3EF0-313A-6488-710022762150}"/>
              </a:ext>
            </a:extLst>
          </p:cNvPr>
          <p:cNvSpPr>
            <a:spLocks noGrp="1"/>
          </p:cNvSpPr>
          <p:nvPr>
            <p:ph type="title"/>
          </p:nvPr>
        </p:nvSpPr>
        <p:spPr/>
        <p:txBody>
          <a:bodyPr/>
          <a:lstStyle/>
          <a:p>
            <a:r>
              <a:rPr lang="en-IN" dirty="0"/>
              <a:t>Classful Addressing</a:t>
            </a:r>
          </a:p>
        </p:txBody>
      </p:sp>
      <p:sp>
        <p:nvSpPr>
          <p:cNvPr id="3" name="Content Placeholder 2">
            <a:extLst>
              <a:ext uri="{FF2B5EF4-FFF2-40B4-BE49-F238E27FC236}">
                <a16:creationId xmlns:a16="http://schemas.microsoft.com/office/drawing/2014/main" id="{FFD2D0C3-177C-DE3D-7CFD-CE1E866ED2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F950CFD-A141-491A-5428-5509622BE85E}"/>
              </a:ext>
            </a:extLst>
          </p:cNvPr>
          <p:cNvPicPr>
            <a:picLocks noChangeAspect="1"/>
          </p:cNvPicPr>
          <p:nvPr/>
        </p:nvPicPr>
        <p:blipFill>
          <a:blip r:embed="rId2"/>
          <a:stretch>
            <a:fillRect/>
          </a:stretch>
        </p:blipFill>
        <p:spPr>
          <a:xfrm>
            <a:off x="922127" y="2041382"/>
            <a:ext cx="10178463" cy="3445018"/>
          </a:xfrm>
          <a:prstGeom prst="rect">
            <a:avLst/>
          </a:prstGeom>
        </p:spPr>
      </p:pic>
    </p:spTree>
    <p:extLst>
      <p:ext uri="{BB962C8B-B14F-4D97-AF65-F5344CB8AC3E}">
        <p14:creationId xmlns:p14="http://schemas.microsoft.com/office/powerpoint/2010/main" val="764535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34FE-DFAE-E145-94C6-C632C0DAA7CA}"/>
              </a:ext>
            </a:extLst>
          </p:cNvPr>
          <p:cNvSpPr>
            <a:spLocks noGrp="1"/>
          </p:cNvSpPr>
          <p:nvPr>
            <p:ph type="title"/>
          </p:nvPr>
        </p:nvSpPr>
        <p:spPr/>
        <p:txBody>
          <a:bodyPr/>
          <a:lstStyle/>
          <a:p>
            <a:r>
              <a:rPr lang="en-IN" dirty="0"/>
              <a:t>Dotted Decimal Notation</a:t>
            </a:r>
          </a:p>
        </p:txBody>
      </p:sp>
      <p:sp>
        <p:nvSpPr>
          <p:cNvPr id="3" name="Content Placeholder 2">
            <a:extLst>
              <a:ext uri="{FF2B5EF4-FFF2-40B4-BE49-F238E27FC236}">
                <a16:creationId xmlns:a16="http://schemas.microsoft.com/office/drawing/2014/main" id="{043D5D79-49E4-544D-9EEF-4AB0652854E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2B2F0C-59D8-566E-B2E0-C1D8B35E8F8C}"/>
              </a:ext>
            </a:extLst>
          </p:cNvPr>
          <p:cNvPicPr>
            <a:picLocks noChangeAspect="1"/>
          </p:cNvPicPr>
          <p:nvPr/>
        </p:nvPicPr>
        <p:blipFill>
          <a:blip r:embed="rId2"/>
          <a:stretch>
            <a:fillRect/>
          </a:stretch>
        </p:blipFill>
        <p:spPr>
          <a:xfrm>
            <a:off x="2103730" y="1873170"/>
            <a:ext cx="7697815" cy="4025538"/>
          </a:xfrm>
          <a:prstGeom prst="rect">
            <a:avLst/>
          </a:prstGeom>
        </p:spPr>
      </p:pic>
    </p:spTree>
    <p:extLst>
      <p:ext uri="{BB962C8B-B14F-4D97-AF65-F5344CB8AC3E}">
        <p14:creationId xmlns:p14="http://schemas.microsoft.com/office/powerpoint/2010/main" val="2142107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25F7-08DF-2A4C-C498-983C9CFA0481}"/>
              </a:ext>
            </a:extLst>
          </p:cNvPr>
          <p:cNvSpPr>
            <a:spLocks noGrp="1"/>
          </p:cNvSpPr>
          <p:nvPr>
            <p:ph type="title"/>
          </p:nvPr>
        </p:nvSpPr>
        <p:spPr/>
        <p:txBody>
          <a:bodyPr/>
          <a:lstStyle/>
          <a:p>
            <a:r>
              <a:rPr lang="en-IN" dirty="0"/>
              <a:t>Private/Local/Internal IP Addresses</a:t>
            </a:r>
          </a:p>
        </p:txBody>
      </p:sp>
      <p:sp>
        <p:nvSpPr>
          <p:cNvPr id="3" name="Content Placeholder 2">
            <a:extLst>
              <a:ext uri="{FF2B5EF4-FFF2-40B4-BE49-F238E27FC236}">
                <a16:creationId xmlns:a16="http://schemas.microsoft.com/office/drawing/2014/main" id="{FD9E05D6-A989-A9E8-F913-864DC4D718C8}"/>
              </a:ext>
            </a:extLst>
          </p:cNvPr>
          <p:cNvSpPr>
            <a:spLocks noGrp="1"/>
          </p:cNvSpPr>
          <p:nvPr>
            <p:ph idx="1"/>
          </p:nvPr>
        </p:nvSpPr>
        <p:spPr/>
        <p:txBody>
          <a:bodyPr/>
          <a:lstStyle/>
          <a:p>
            <a:r>
              <a:rPr lang="en-IN" dirty="0"/>
              <a:t>IP address classification: </a:t>
            </a:r>
            <a:r>
              <a:rPr lang="en-IN" b="1" dirty="0"/>
              <a:t>Public/External </a:t>
            </a:r>
            <a:r>
              <a:rPr lang="en-IN" dirty="0"/>
              <a:t>IP addresses (Accessible on the Internet)  and </a:t>
            </a:r>
            <a:r>
              <a:rPr lang="en-IN" b="1" dirty="0"/>
              <a:t>Private/Local/Internal </a:t>
            </a:r>
            <a:r>
              <a:rPr lang="en-IN" dirty="0"/>
              <a:t>(Known only inside a network, so can repeat in different networks)</a:t>
            </a:r>
          </a:p>
          <a:p>
            <a:r>
              <a:rPr lang="en-IN" dirty="0"/>
              <a:t>Some address ranges are reserved as private IP addresses:</a:t>
            </a:r>
          </a:p>
          <a:p>
            <a:r>
              <a:rPr lang="en-US" b="1" dirty="0"/>
              <a:t>Class A</a:t>
            </a:r>
            <a:r>
              <a:rPr lang="en-US" dirty="0"/>
              <a:t>: 	10.0.0.0 		to 	10.255.255.255</a:t>
            </a:r>
          </a:p>
          <a:p>
            <a:r>
              <a:rPr lang="en-US" b="1" dirty="0"/>
              <a:t>Class B</a:t>
            </a:r>
            <a:r>
              <a:rPr lang="en-US" dirty="0"/>
              <a:t>: 	172.16.0.0 		to 	172.31.255.255</a:t>
            </a:r>
          </a:p>
          <a:p>
            <a:r>
              <a:rPr lang="en-US" b="1" dirty="0"/>
              <a:t>Class C</a:t>
            </a:r>
            <a:r>
              <a:rPr lang="en-US" dirty="0"/>
              <a:t>: 	192.168.0.0 		to 	192.168.255.255</a:t>
            </a:r>
            <a:endParaRPr lang="en-IN" dirty="0"/>
          </a:p>
        </p:txBody>
      </p:sp>
    </p:spTree>
    <p:extLst>
      <p:ext uri="{BB962C8B-B14F-4D97-AF65-F5344CB8AC3E}">
        <p14:creationId xmlns:p14="http://schemas.microsoft.com/office/powerpoint/2010/main" val="254892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A0C9-2F00-047A-5BF9-782D22F9DDAD}"/>
              </a:ext>
            </a:extLst>
          </p:cNvPr>
          <p:cNvSpPr>
            <a:spLocks noGrp="1"/>
          </p:cNvSpPr>
          <p:nvPr>
            <p:ph type="title"/>
          </p:nvPr>
        </p:nvSpPr>
        <p:spPr/>
        <p:txBody>
          <a:bodyPr/>
          <a:lstStyle/>
          <a:p>
            <a:r>
              <a:rPr lang="en-IN" dirty="0"/>
              <a:t>Range of IP Addresses in Each Class </a:t>
            </a:r>
          </a:p>
        </p:txBody>
      </p:sp>
      <p:sp>
        <p:nvSpPr>
          <p:cNvPr id="3" name="Content Placeholder 2">
            <a:extLst>
              <a:ext uri="{FF2B5EF4-FFF2-40B4-BE49-F238E27FC236}">
                <a16:creationId xmlns:a16="http://schemas.microsoft.com/office/drawing/2014/main" id="{03C9F01E-EE90-FB32-1C20-DA12F78BCD5B}"/>
              </a:ext>
            </a:extLst>
          </p:cNvPr>
          <p:cNvSpPr>
            <a:spLocks noGrp="1"/>
          </p:cNvSpPr>
          <p:nvPr>
            <p:ph idx="1"/>
          </p:nvPr>
        </p:nvSpPr>
        <p:spPr/>
        <p:txBody>
          <a:bodyPr/>
          <a:lstStyle/>
          <a:p>
            <a:endParaRPr lang="en-IN"/>
          </a:p>
        </p:txBody>
      </p:sp>
      <p:pic>
        <p:nvPicPr>
          <p:cNvPr id="2050" name="Picture 2" descr="Private vs. Public IP Address Classes – Life Less Ordinary">
            <a:extLst>
              <a:ext uri="{FF2B5EF4-FFF2-40B4-BE49-F238E27FC236}">
                <a16:creationId xmlns:a16="http://schemas.microsoft.com/office/drawing/2014/main" id="{A529EE41-B425-1644-F7EB-6893F85C9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636" y="1244260"/>
            <a:ext cx="6328880" cy="564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2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3178-10AC-E97A-DA0E-073CB39983E8}"/>
              </a:ext>
            </a:extLst>
          </p:cNvPr>
          <p:cNvSpPr>
            <a:spLocks noGrp="1"/>
          </p:cNvSpPr>
          <p:nvPr>
            <p:ph type="title"/>
          </p:nvPr>
        </p:nvSpPr>
        <p:spPr/>
        <p:txBody>
          <a:bodyPr/>
          <a:lstStyle/>
          <a:p>
            <a:r>
              <a:rPr lang="en-IN" dirty="0"/>
              <a:t>Physical and Logical Address</a:t>
            </a:r>
          </a:p>
        </p:txBody>
      </p:sp>
      <p:sp>
        <p:nvSpPr>
          <p:cNvPr id="3" name="Content Placeholder 2">
            <a:extLst>
              <a:ext uri="{FF2B5EF4-FFF2-40B4-BE49-F238E27FC236}">
                <a16:creationId xmlns:a16="http://schemas.microsoft.com/office/drawing/2014/main" id="{D3E8C122-82A5-8A07-5E81-F60B2D818CD6}"/>
              </a:ext>
            </a:extLst>
          </p:cNvPr>
          <p:cNvSpPr>
            <a:spLocks noGrp="1"/>
          </p:cNvSpPr>
          <p:nvPr>
            <p:ph idx="1"/>
          </p:nvPr>
        </p:nvSpPr>
        <p:spPr/>
        <p:txBody>
          <a:bodyPr/>
          <a:lstStyle/>
          <a:p>
            <a:r>
              <a:rPr lang="en-IN" dirty="0"/>
              <a:t>Each computer on the Internet has two addresses:</a:t>
            </a:r>
          </a:p>
          <a:p>
            <a:r>
              <a:rPr lang="en-IN" b="1" dirty="0"/>
              <a:t>Physical address/MAC address/Hardware address</a:t>
            </a:r>
            <a:endParaRPr lang="en-IN" dirty="0"/>
          </a:p>
          <a:p>
            <a:pPr lvl="1"/>
            <a:r>
              <a:rPr lang="en-IN" dirty="0"/>
              <a:t>Fixed address, hardcoded on the Network Interface Card (NIC)</a:t>
            </a:r>
          </a:p>
          <a:p>
            <a:pPr lvl="1"/>
            <a:r>
              <a:rPr lang="en-IN" dirty="0"/>
              <a:t>Different for different network type (e.g. Ethernet card, </a:t>
            </a:r>
            <a:r>
              <a:rPr lang="en-IN" dirty="0" err="1"/>
              <a:t>WiFi</a:t>
            </a:r>
            <a:r>
              <a:rPr lang="en-IN" dirty="0"/>
              <a:t> card)</a:t>
            </a:r>
          </a:p>
          <a:p>
            <a:pPr lvl="1"/>
            <a:r>
              <a:rPr lang="en-IN" dirty="0"/>
              <a:t>Useful </a:t>
            </a:r>
            <a:r>
              <a:rPr lang="en-IN" b="1" dirty="0">
                <a:solidFill>
                  <a:srgbClr val="FF0000"/>
                </a:solidFill>
              </a:rPr>
              <a:t>within</a:t>
            </a:r>
            <a:r>
              <a:rPr lang="en-IN" dirty="0"/>
              <a:t> or </a:t>
            </a:r>
            <a:r>
              <a:rPr lang="en-IN" b="1" dirty="0">
                <a:solidFill>
                  <a:srgbClr val="FF0000"/>
                </a:solidFill>
              </a:rPr>
              <a:t>inside</a:t>
            </a:r>
            <a:r>
              <a:rPr lang="en-IN" dirty="0"/>
              <a:t> a network only</a:t>
            </a:r>
          </a:p>
          <a:p>
            <a:r>
              <a:rPr lang="en-IN" b="1" dirty="0"/>
              <a:t>Logical address/IP address/Virtual address</a:t>
            </a:r>
          </a:p>
          <a:p>
            <a:pPr lvl="1"/>
            <a:r>
              <a:rPr lang="en-IN" dirty="0"/>
              <a:t>Exists in software</a:t>
            </a:r>
          </a:p>
          <a:p>
            <a:pPr lvl="1"/>
            <a:r>
              <a:rPr lang="en-IN" dirty="0"/>
              <a:t>Given by the network provider or your organization (usually temporary)</a:t>
            </a:r>
          </a:p>
          <a:p>
            <a:pPr lvl="1"/>
            <a:r>
              <a:rPr lang="en-IN" dirty="0"/>
              <a:t>Useful </a:t>
            </a:r>
            <a:r>
              <a:rPr lang="en-IN" b="1" dirty="0">
                <a:solidFill>
                  <a:srgbClr val="FF0000"/>
                </a:solidFill>
              </a:rPr>
              <a:t>outside</a:t>
            </a:r>
            <a:r>
              <a:rPr lang="en-IN" dirty="0"/>
              <a:t> a network (e.g. to reach another computer on the Internet, anywhere in the world)</a:t>
            </a:r>
          </a:p>
          <a:p>
            <a:endParaRPr lang="en-IN" b="1" dirty="0"/>
          </a:p>
          <a:p>
            <a:endParaRPr lang="en-IN" dirty="0"/>
          </a:p>
        </p:txBody>
      </p:sp>
    </p:spTree>
    <p:extLst>
      <p:ext uri="{BB962C8B-B14F-4D97-AF65-F5344CB8AC3E}">
        <p14:creationId xmlns:p14="http://schemas.microsoft.com/office/powerpoint/2010/main" val="148924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3C4A-C573-A17E-435F-522C19C2886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AB7B6A-A4F0-D1B8-331D-CFB1E6803A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0F939E-E169-D920-61C2-6886FB98FA65}"/>
              </a:ext>
            </a:extLst>
          </p:cNvPr>
          <p:cNvPicPr>
            <a:picLocks noChangeAspect="1"/>
          </p:cNvPicPr>
          <p:nvPr/>
        </p:nvPicPr>
        <p:blipFill>
          <a:blip r:embed="rId2"/>
          <a:stretch>
            <a:fillRect/>
          </a:stretch>
        </p:blipFill>
        <p:spPr>
          <a:xfrm>
            <a:off x="647456" y="2662789"/>
            <a:ext cx="10552232" cy="2101719"/>
          </a:xfrm>
          <a:prstGeom prst="rect">
            <a:avLst/>
          </a:prstGeom>
        </p:spPr>
      </p:pic>
      <p:sp>
        <p:nvSpPr>
          <p:cNvPr id="6" name="Rectangle 5">
            <a:extLst>
              <a:ext uri="{FF2B5EF4-FFF2-40B4-BE49-F238E27FC236}">
                <a16:creationId xmlns:a16="http://schemas.microsoft.com/office/drawing/2014/main" id="{51291684-7A66-E289-A149-E40CD7322776}"/>
              </a:ext>
            </a:extLst>
          </p:cNvPr>
          <p:cNvSpPr/>
          <p:nvPr/>
        </p:nvSpPr>
        <p:spPr>
          <a:xfrm>
            <a:off x="739739" y="3328827"/>
            <a:ext cx="7479587" cy="308225"/>
          </a:xfrm>
          <a:prstGeom prst="rect">
            <a:avLst/>
          </a:prstGeom>
          <a:solidFill>
            <a:srgbClr val="FF0000">
              <a:alpha val="20000"/>
            </a:srgb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4E58883-6989-C151-46F5-294F146B34CE}"/>
              </a:ext>
            </a:extLst>
          </p:cNvPr>
          <p:cNvSpPr/>
          <p:nvPr/>
        </p:nvSpPr>
        <p:spPr>
          <a:xfrm>
            <a:off x="739738" y="4456283"/>
            <a:ext cx="8280972" cy="308225"/>
          </a:xfrm>
          <a:prstGeom prst="rect">
            <a:avLst/>
          </a:prstGeom>
          <a:solidFill>
            <a:srgbClr val="FF0000">
              <a:alpha val="20000"/>
            </a:srgb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550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214F-47C6-BD0F-B2D2-AA0B5E21DFF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9BB77F4-C47D-95EB-9296-8F746837B167}"/>
              </a:ext>
            </a:extLst>
          </p:cNvPr>
          <p:cNvSpPr>
            <a:spLocks noGrp="1"/>
          </p:cNvSpPr>
          <p:nvPr>
            <p:ph idx="1"/>
          </p:nvPr>
        </p:nvSpPr>
        <p:spPr/>
        <p:txBody>
          <a:bodyPr/>
          <a:lstStyle/>
          <a:p>
            <a:r>
              <a:rPr lang="en-IN" dirty="0"/>
              <a:t>Suppose we have used our web browser to access a web page located on our company’s web server</a:t>
            </a:r>
          </a:p>
          <a:p>
            <a:r>
              <a:rPr lang="en-IN" dirty="0"/>
              <a:t>Consider that the following are the details of the two computers</a:t>
            </a:r>
          </a:p>
          <a:p>
            <a:endParaRPr lang="en-IN" dirty="0"/>
          </a:p>
        </p:txBody>
      </p:sp>
      <p:graphicFrame>
        <p:nvGraphicFramePr>
          <p:cNvPr id="4" name="Table 4">
            <a:extLst>
              <a:ext uri="{FF2B5EF4-FFF2-40B4-BE49-F238E27FC236}">
                <a16:creationId xmlns:a16="http://schemas.microsoft.com/office/drawing/2014/main" id="{E6AA7DC9-C06B-1641-01BF-BBE0F9AD3C57}"/>
              </a:ext>
            </a:extLst>
          </p:cNvPr>
          <p:cNvGraphicFramePr>
            <a:graphicFrameLocks noGrp="1"/>
          </p:cNvGraphicFramePr>
          <p:nvPr/>
        </p:nvGraphicFramePr>
        <p:xfrm>
          <a:off x="1415551" y="3445034"/>
          <a:ext cx="8128000" cy="1371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54878132"/>
                    </a:ext>
                  </a:extLst>
                </a:gridCol>
                <a:gridCol w="2032000">
                  <a:extLst>
                    <a:ext uri="{9D8B030D-6E8A-4147-A177-3AD203B41FA5}">
                      <a16:colId xmlns:a16="http://schemas.microsoft.com/office/drawing/2014/main" val="2084449721"/>
                    </a:ext>
                  </a:extLst>
                </a:gridCol>
                <a:gridCol w="2032000">
                  <a:extLst>
                    <a:ext uri="{9D8B030D-6E8A-4147-A177-3AD203B41FA5}">
                      <a16:colId xmlns:a16="http://schemas.microsoft.com/office/drawing/2014/main" val="485928054"/>
                    </a:ext>
                  </a:extLst>
                </a:gridCol>
                <a:gridCol w="2032000">
                  <a:extLst>
                    <a:ext uri="{9D8B030D-6E8A-4147-A177-3AD203B41FA5}">
                      <a16:colId xmlns:a16="http://schemas.microsoft.com/office/drawing/2014/main" val="3403518049"/>
                    </a:ext>
                  </a:extLst>
                </a:gridCol>
              </a:tblGrid>
              <a:tr h="370840">
                <a:tc>
                  <a:txBody>
                    <a:bodyPr/>
                    <a:lstStyle/>
                    <a:p>
                      <a:r>
                        <a:rPr lang="en-IN" sz="2400" dirty="0"/>
                        <a:t>Computer</a:t>
                      </a:r>
                    </a:p>
                  </a:txBody>
                  <a:tcPr/>
                </a:tc>
                <a:tc>
                  <a:txBody>
                    <a:bodyPr/>
                    <a:lstStyle/>
                    <a:p>
                      <a:r>
                        <a:rPr lang="en-IN" sz="2400" dirty="0"/>
                        <a:t>IP Address</a:t>
                      </a:r>
                    </a:p>
                  </a:txBody>
                  <a:tcPr/>
                </a:tc>
                <a:tc>
                  <a:txBody>
                    <a:bodyPr/>
                    <a:lstStyle/>
                    <a:p>
                      <a:r>
                        <a:rPr lang="en-IN" sz="2400" dirty="0"/>
                        <a:t>MAC Address</a:t>
                      </a:r>
                    </a:p>
                  </a:txBody>
                  <a:tcPr/>
                </a:tc>
                <a:tc>
                  <a:txBody>
                    <a:bodyPr/>
                    <a:lstStyle/>
                    <a:p>
                      <a:r>
                        <a:rPr lang="en-IN" sz="2400" dirty="0"/>
                        <a:t>Port Number</a:t>
                      </a:r>
                    </a:p>
                  </a:txBody>
                  <a:tcPr/>
                </a:tc>
                <a:extLst>
                  <a:ext uri="{0D108BD9-81ED-4DB2-BD59-A6C34878D82A}">
                    <a16:rowId xmlns:a16="http://schemas.microsoft.com/office/drawing/2014/main" val="3955619883"/>
                  </a:ext>
                </a:extLst>
              </a:tr>
              <a:tr h="370840">
                <a:tc>
                  <a:txBody>
                    <a:bodyPr/>
                    <a:lstStyle/>
                    <a:p>
                      <a:r>
                        <a:rPr lang="en-IN" sz="2400" dirty="0"/>
                        <a:t>Web server</a:t>
                      </a:r>
                    </a:p>
                  </a:txBody>
                  <a:tcPr/>
                </a:tc>
                <a:tc>
                  <a:txBody>
                    <a:bodyPr/>
                    <a:lstStyle/>
                    <a:p>
                      <a:r>
                        <a:rPr lang="en-IN" sz="2400" dirty="0"/>
                        <a:t>192.168.5.1</a:t>
                      </a:r>
                    </a:p>
                  </a:txBody>
                  <a:tcPr/>
                </a:tc>
                <a:tc>
                  <a:txBody>
                    <a:bodyPr/>
                    <a:lstStyle/>
                    <a:p>
                      <a:r>
                        <a:rPr lang="en-IN" sz="2400" dirty="0"/>
                        <a:t>5-5-5-5-5-5</a:t>
                      </a:r>
                    </a:p>
                  </a:txBody>
                  <a:tcPr/>
                </a:tc>
                <a:tc>
                  <a:txBody>
                    <a:bodyPr/>
                    <a:lstStyle/>
                    <a:p>
                      <a:r>
                        <a:rPr lang="en-IN" sz="2400" dirty="0"/>
                        <a:t>TCP 80</a:t>
                      </a:r>
                    </a:p>
                  </a:txBody>
                  <a:tcPr/>
                </a:tc>
                <a:extLst>
                  <a:ext uri="{0D108BD9-81ED-4DB2-BD59-A6C34878D82A}">
                    <a16:rowId xmlns:a16="http://schemas.microsoft.com/office/drawing/2014/main" val="2330133203"/>
                  </a:ext>
                </a:extLst>
              </a:tr>
              <a:tr h="370840">
                <a:tc>
                  <a:txBody>
                    <a:bodyPr/>
                    <a:lstStyle/>
                    <a:p>
                      <a:r>
                        <a:rPr lang="en-IN" sz="2400" dirty="0"/>
                        <a:t>Laptop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192.168.5.2</a:t>
                      </a:r>
                    </a:p>
                  </a:txBody>
                  <a:tcPr/>
                </a:tc>
                <a:tc>
                  <a:txBody>
                    <a:bodyPr/>
                    <a:lstStyle/>
                    <a:p>
                      <a:r>
                        <a:rPr lang="en-IN" sz="2400" dirty="0"/>
                        <a:t>6-6-6-6-6-6</a:t>
                      </a:r>
                    </a:p>
                  </a:txBody>
                  <a:tcPr/>
                </a:tc>
                <a:tc>
                  <a:txBody>
                    <a:bodyPr/>
                    <a:lstStyle/>
                    <a:p>
                      <a:r>
                        <a:rPr lang="en-IN" sz="2400" dirty="0"/>
                        <a:t>TCP 5091</a:t>
                      </a:r>
                    </a:p>
                  </a:txBody>
                  <a:tcPr/>
                </a:tc>
                <a:extLst>
                  <a:ext uri="{0D108BD9-81ED-4DB2-BD59-A6C34878D82A}">
                    <a16:rowId xmlns:a16="http://schemas.microsoft.com/office/drawing/2014/main" val="3032046717"/>
                  </a:ext>
                </a:extLst>
              </a:tr>
            </a:tbl>
          </a:graphicData>
        </a:graphic>
      </p:graphicFrame>
    </p:spTree>
    <p:extLst>
      <p:ext uri="{BB962C8B-B14F-4D97-AF65-F5344CB8AC3E}">
        <p14:creationId xmlns:p14="http://schemas.microsoft.com/office/powerpoint/2010/main" val="15103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15BB-271E-9EFC-570A-71AB154045E4}"/>
              </a:ext>
            </a:extLst>
          </p:cNvPr>
          <p:cNvSpPr>
            <a:spLocks noGrp="1"/>
          </p:cNvSpPr>
          <p:nvPr>
            <p:ph type="title"/>
          </p:nvPr>
        </p:nvSpPr>
        <p:spPr/>
        <p:txBody>
          <a:bodyPr/>
          <a:lstStyle/>
          <a:p>
            <a:r>
              <a:rPr lang="en-IN" dirty="0"/>
              <a:t>How will the Web Server Respond?</a:t>
            </a:r>
          </a:p>
        </p:txBody>
      </p:sp>
      <p:sp>
        <p:nvSpPr>
          <p:cNvPr id="3" name="Content Placeholder 2">
            <a:extLst>
              <a:ext uri="{FF2B5EF4-FFF2-40B4-BE49-F238E27FC236}">
                <a16:creationId xmlns:a16="http://schemas.microsoft.com/office/drawing/2014/main" id="{343E814F-5410-1065-C8A7-83BE19FB4F90}"/>
              </a:ext>
            </a:extLst>
          </p:cNvPr>
          <p:cNvSpPr>
            <a:spLocks noGrp="1"/>
          </p:cNvSpPr>
          <p:nvPr>
            <p:ph idx="1"/>
          </p:nvPr>
        </p:nvSpPr>
        <p:spPr/>
        <p:txBody>
          <a:bodyPr>
            <a:normAutofit fontScale="85000" lnSpcReduction="20000"/>
          </a:bodyPr>
          <a:lstStyle/>
          <a:p>
            <a:r>
              <a:rPr lang="en-US" dirty="0"/>
              <a:t>Layer 7 obtains the data in the form of the HTML document.</a:t>
            </a:r>
          </a:p>
          <a:p>
            <a:r>
              <a:rPr lang="en-US" dirty="0"/>
              <a:t>Layer 6 adds information about the formatting.</a:t>
            </a:r>
          </a:p>
          <a:p>
            <a:r>
              <a:rPr lang="en-US" dirty="0"/>
              <a:t>Layer 5 adds information required to create a session between the web server and the web browser on the laptop.</a:t>
            </a:r>
          </a:p>
          <a:p>
            <a:r>
              <a:rPr lang="en-US" dirty="0"/>
              <a:t>Layer 4 adds the transport protocol and the source and destination port numbers, in this case TCP (it's a unicast) and port 80 (HTTP).</a:t>
            </a:r>
          </a:p>
          <a:p>
            <a:r>
              <a:rPr lang="en-US" dirty="0"/>
              <a:t>Layer 3 adds the source and destination IP addresses, in this case a source of 192.168.5.1 and a destination of 192.168.5.2.</a:t>
            </a:r>
          </a:p>
          <a:p>
            <a:r>
              <a:rPr lang="en-US" dirty="0"/>
              <a:t>Layer 2 learns the destination MAC address and adds the source and destination MAC addresses, in this case, a source of 5-5-5-5-5-5 and destination of 6-6-6-6-6-6.</a:t>
            </a:r>
          </a:p>
          <a:p>
            <a:r>
              <a:rPr lang="en-US" dirty="0"/>
              <a:t>Layer 1 converts the entire package into bits and sends it across the network to the laptop.</a:t>
            </a:r>
            <a:endParaRPr lang="en-IN" dirty="0"/>
          </a:p>
        </p:txBody>
      </p:sp>
    </p:spTree>
    <p:extLst>
      <p:ext uri="{BB962C8B-B14F-4D97-AF65-F5344CB8AC3E}">
        <p14:creationId xmlns:p14="http://schemas.microsoft.com/office/powerpoint/2010/main" val="428922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15BB-271E-9EFC-570A-71AB154045E4}"/>
              </a:ext>
            </a:extLst>
          </p:cNvPr>
          <p:cNvSpPr>
            <a:spLocks noGrp="1"/>
          </p:cNvSpPr>
          <p:nvPr>
            <p:ph type="title"/>
          </p:nvPr>
        </p:nvSpPr>
        <p:spPr/>
        <p:txBody>
          <a:bodyPr/>
          <a:lstStyle/>
          <a:p>
            <a:r>
              <a:rPr lang="en-IN" dirty="0"/>
              <a:t>How will the Laptop Handle this?</a:t>
            </a:r>
          </a:p>
        </p:txBody>
      </p:sp>
      <p:sp>
        <p:nvSpPr>
          <p:cNvPr id="3" name="Content Placeholder 2">
            <a:extLst>
              <a:ext uri="{FF2B5EF4-FFF2-40B4-BE49-F238E27FC236}">
                <a16:creationId xmlns:a16="http://schemas.microsoft.com/office/drawing/2014/main" id="{343E814F-5410-1065-C8A7-83BE19FB4F90}"/>
              </a:ext>
            </a:extLst>
          </p:cNvPr>
          <p:cNvSpPr>
            <a:spLocks noGrp="1"/>
          </p:cNvSpPr>
          <p:nvPr>
            <p:ph idx="1"/>
          </p:nvPr>
        </p:nvSpPr>
        <p:spPr/>
        <p:txBody>
          <a:bodyPr>
            <a:normAutofit fontScale="70000" lnSpcReduction="20000"/>
          </a:bodyPr>
          <a:lstStyle/>
          <a:p>
            <a:r>
              <a:rPr lang="en-US" dirty="0"/>
              <a:t>Layer 1 receives the bits in electrical format, converts them to be read by layer 2, and hands them to layer 2.</a:t>
            </a:r>
          </a:p>
          <a:p>
            <a:r>
              <a:rPr lang="en-US" dirty="0"/>
              <a:t>Layer 2 examines the destination MAC address to see whether it is addressed to it, sees the MAC address of 6-6-6-6-6 (its own), drops that part of the transmission, and hands the remaining data to layer 3.</a:t>
            </a:r>
          </a:p>
          <a:p>
            <a:r>
              <a:rPr lang="en-US" dirty="0"/>
              <a:t>Layer 3 examines the destination IP address to ensure that it is its own (192. 168.5.2), drops that part, and hands the rest of the package to layer 4.</a:t>
            </a:r>
          </a:p>
          <a:p>
            <a:r>
              <a:rPr lang="en-US" dirty="0"/>
              <a:t>Layer 4 examines the destination port number (port 5091), alerts the browser that HTTP data is coming in, drops that part, and hands the rest of the package to layer 5.</a:t>
            </a:r>
          </a:p>
          <a:p>
            <a:r>
              <a:rPr lang="en-US" dirty="0"/>
              <a:t>Layer 5 uses the information that was placed on this layer by the web server to create the session between the web server and the web browser and then hands the rest of the information to layer 6.</a:t>
            </a:r>
          </a:p>
          <a:p>
            <a:r>
              <a:rPr lang="en-US" dirty="0"/>
              <a:t>Layer 6 performs any format translation that may be required and hands the remaining data (the HTML document) to layer 7.</a:t>
            </a:r>
          </a:p>
          <a:p>
            <a:r>
              <a:rPr lang="en-US" dirty="0"/>
              <a:t>The layer 7 application (the web browser) receives the HTML document and opens the document in the browser window.</a:t>
            </a:r>
            <a:endParaRPr lang="en-IN" dirty="0"/>
          </a:p>
        </p:txBody>
      </p:sp>
    </p:spTree>
    <p:extLst>
      <p:ext uri="{BB962C8B-B14F-4D97-AF65-F5344CB8AC3E}">
        <p14:creationId xmlns:p14="http://schemas.microsoft.com/office/powerpoint/2010/main" val="47863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602A-D7FA-33E5-2D88-7B7339AD7E98}"/>
              </a:ext>
            </a:extLst>
          </p:cNvPr>
          <p:cNvSpPr>
            <a:spLocks noGrp="1"/>
          </p:cNvSpPr>
          <p:nvPr>
            <p:ph type="title"/>
          </p:nvPr>
        </p:nvSpPr>
        <p:spPr/>
        <p:txBody>
          <a:bodyPr/>
          <a:lstStyle/>
          <a:p>
            <a:r>
              <a:rPr lang="en-IN" dirty="0"/>
              <a:t>The Data Link Layer</a:t>
            </a:r>
          </a:p>
        </p:txBody>
      </p:sp>
      <p:sp>
        <p:nvSpPr>
          <p:cNvPr id="3" name="Content Placeholder 2">
            <a:extLst>
              <a:ext uri="{FF2B5EF4-FFF2-40B4-BE49-F238E27FC236}">
                <a16:creationId xmlns:a16="http://schemas.microsoft.com/office/drawing/2014/main" id="{20E3A319-E492-83A8-0308-40C8C2197A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4D52E9-1E5C-2B46-C9B9-DDFA59C45AB1}"/>
              </a:ext>
            </a:extLst>
          </p:cNvPr>
          <p:cNvPicPr>
            <a:picLocks noChangeAspect="1"/>
          </p:cNvPicPr>
          <p:nvPr/>
        </p:nvPicPr>
        <p:blipFill>
          <a:blip r:embed="rId2"/>
          <a:stretch>
            <a:fillRect/>
          </a:stretch>
        </p:blipFill>
        <p:spPr>
          <a:xfrm>
            <a:off x="1183739" y="1825625"/>
            <a:ext cx="9824522" cy="4107914"/>
          </a:xfrm>
          <a:prstGeom prst="rect">
            <a:avLst/>
          </a:prstGeom>
        </p:spPr>
      </p:pic>
    </p:spTree>
    <p:extLst>
      <p:ext uri="{BB962C8B-B14F-4D97-AF65-F5344CB8AC3E}">
        <p14:creationId xmlns:p14="http://schemas.microsoft.com/office/powerpoint/2010/main" val="347129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9DE4-B238-8748-52ED-75641120EA73}"/>
              </a:ext>
            </a:extLst>
          </p:cNvPr>
          <p:cNvSpPr>
            <a:spLocks noGrp="1"/>
          </p:cNvSpPr>
          <p:nvPr>
            <p:ph type="title"/>
          </p:nvPr>
        </p:nvSpPr>
        <p:spPr/>
        <p:txBody>
          <a:bodyPr/>
          <a:lstStyle/>
          <a:p>
            <a:r>
              <a:rPr lang="en-IN" dirty="0"/>
              <a:t>Data Link Layer</a:t>
            </a:r>
          </a:p>
        </p:txBody>
      </p:sp>
      <p:sp>
        <p:nvSpPr>
          <p:cNvPr id="3" name="Content Placeholder 2">
            <a:extLst>
              <a:ext uri="{FF2B5EF4-FFF2-40B4-BE49-F238E27FC236}">
                <a16:creationId xmlns:a16="http://schemas.microsoft.com/office/drawing/2014/main" id="{C4FD5012-0ACD-93CB-AD79-5076509C4B78}"/>
              </a:ext>
            </a:extLst>
          </p:cNvPr>
          <p:cNvSpPr>
            <a:spLocks noGrp="1"/>
          </p:cNvSpPr>
          <p:nvPr>
            <p:ph idx="1"/>
          </p:nvPr>
        </p:nvSpPr>
        <p:spPr/>
        <p:txBody>
          <a:bodyPr>
            <a:normAutofit/>
          </a:bodyPr>
          <a:lstStyle/>
          <a:p>
            <a:pPr>
              <a:lnSpc>
                <a:spcPct val="80000"/>
              </a:lnSpc>
              <a:spcBef>
                <a:spcPts val="500"/>
              </a:spcBef>
              <a:buClr>
                <a:srgbClr val="3333CC"/>
              </a:buClr>
              <a:buSzPct val="60000"/>
            </a:pPr>
            <a:r>
              <a:rPr lang="en-US" altLang="en-US" dirty="0">
                <a:solidFill>
                  <a:srgbClr val="000000"/>
                </a:solidFill>
              </a:rPr>
              <a:t>Responsible for delivery of packets between two hosts connected to the same physical network (</a:t>
            </a:r>
            <a:r>
              <a:rPr lang="en-US" altLang="en-US" b="1" dirty="0">
                <a:solidFill>
                  <a:srgbClr val="000000"/>
                </a:solidFill>
              </a:rPr>
              <a:t>hop-to-hop</a:t>
            </a:r>
            <a:r>
              <a:rPr lang="en-US" altLang="en-US" dirty="0">
                <a:solidFill>
                  <a:srgbClr val="000000"/>
                </a:solidFill>
              </a:rPr>
              <a:t> – see next slide)</a:t>
            </a:r>
          </a:p>
          <a:p>
            <a:pPr lvl="1">
              <a:lnSpc>
                <a:spcPct val="80000"/>
              </a:lnSpc>
              <a:spcBef>
                <a:spcPts val="450"/>
              </a:spcBef>
              <a:buClr>
                <a:srgbClr val="FF0000"/>
              </a:buClr>
              <a:buSzPct val="55000"/>
            </a:pPr>
            <a:r>
              <a:rPr lang="en-US" altLang="en-US" dirty="0">
                <a:solidFill>
                  <a:srgbClr val="000000"/>
                </a:solidFill>
              </a:rPr>
              <a:t>Cannot work across networks</a:t>
            </a:r>
            <a:endParaRPr lang="en-US" altLang="en-US" sz="3200" dirty="0">
              <a:solidFill>
                <a:srgbClr val="000000"/>
              </a:solidFill>
            </a:endParaRPr>
          </a:p>
          <a:p>
            <a:pPr>
              <a:lnSpc>
                <a:spcPct val="80000"/>
              </a:lnSpc>
              <a:spcBef>
                <a:spcPts val="500"/>
              </a:spcBef>
              <a:buClr>
                <a:srgbClr val="3333CC"/>
              </a:buClr>
              <a:buSzPct val="60000"/>
            </a:pPr>
            <a:r>
              <a:rPr lang="en-US" altLang="en-US" dirty="0">
                <a:solidFill>
                  <a:srgbClr val="000000"/>
                </a:solidFill>
              </a:rPr>
              <a:t>Uses </a:t>
            </a:r>
            <a:r>
              <a:rPr lang="en-US" altLang="en-US" b="1" dirty="0">
                <a:solidFill>
                  <a:srgbClr val="000000"/>
                </a:solidFill>
              </a:rPr>
              <a:t>frames</a:t>
            </a:r>
          </a:p>
          <a:p>
            <a:pPr>
              <a:lnSpc>
                <a:spcPct val="80000"/>
              </a:lnSpc>
              <a:spcBef>
                <a:spcPts val="500"/>
              </a:spcBef>
              <a:buClr>
                <a:srgbClr val="3333CC"/>
              </a:buClr>
              <a:buSzPct val="60000"/>
            </a:pPr>
            <a:r>
              <a:rPr lang="en-US" altLang="en-US" b="1" dirty="0">
                <a:solidFill>
                  <a:srgbClr val="000000"/>
                </a:solidFill>
              </a:rPr>
              <a:t>Physical addressing</a:t>
            </a:r>
            <a:r>
              <a:rPr lang="en-US" altLang="en-US" dirty="0">
                <a:solidFill>
                  <a:srgbClr val="000000"/>
                </a:solidFill>
              </a:rPr>
              <a:t>: Adding sender’s and receiver’s </a:t>
            </a:r>
            <a:r>
              <a:rPr lang="en-US" altLang="en-US" b="1" dirty="0">
                <a:solidFill>
                  <a:srgbClr val="000000"/>
                </a:solidFill>
              </a:rPr>
              <a:t>physical addresses </a:t>
            </a:r>
            <a:r>
              <a:rPr lang="en-US" altLang="en-US" dirty="0">
                <a:solidFill>
                  <a:srgbClr val="000000"/>
                </a:solidFill>
              </a:rPr>
              <a:t>(also called </a:t>
            </a:r>
            <a:r>
              <a:rPr lang="en-US" altLang="en-US" b="1" dirty="0">
                <a:solidFill>
                  <a:srgbClr val="000000"/>
                </a:solidFill>
              </a:rPr>
              <a:t>MAC addresses</a:t>
            </a:r>
            <a:r>
              <a:rPr lang="en-US" altLang="en-US" dirty="0">
                <a:solidFill>
                  <a:srgbClr val="000000"/>
                </a:solidFill>
              </a:rPr>
              <a:t>) to the frame header</a:t>
            </a:r>
          </a:p>
          <a:p>
            <a:pPr>
              <a:lnSpc>
                <a:spcPct val="80000"/>
              </a:lnSpc>
              <a:spcBef>
                <a:spcPts val="500"/>
              </a:spcBef>
              <a:buClr>
                <a:srgbClr val="3333CC"/>
              </a:buClr>
              <a:buSzPct val="60000"/>
            </a:pPr>
            <a:r>
              <a:rPr lang="en-US" altLang="en-US" dirty="0">
                <a:solidFill>
                  <a:srgbClr val="000000"/>
                </a:solidFill>
              </a:rPr>
              <a:t>LAN/WAN operates at this layer (e.g. Ethernet or </a:t>
            </a:r>
            <a:r>
              <a:rPr lang="en-US" altLang="en-US" dirty="0" err="1">
                <a:solidFill>
                  <a:srgbClr val="000000"/>
                </a:solidFill>
              </a:rPr>
              <a:t>WiFi</a:t>
            </a:r>
            <a:r>
              <a:rPr lang="en-US" altLang="en-US" dirty="0">
                <a:solidFill>
                  <a:srgbClr val="000000"/>
                </a:solidFill>
              </a:rPr>
              <a:t>)</a:t>
            </a:r>
          </a:p>
          <a:p>
            <a:pPr>
              <a:lnSpc>
                <a:spcPct val="80000"/>
              </a:lnSpc>
              <a:spcBef>
                <a:spcPts val="500"/>
              </a:spcBef>
              <a:buClr>
                <a:srgbClr val="3333CC"/>
              </a:buClr>
              <a:buSzPct val="60000"/>
            </a:pPr>
            <a:r>
              <a:rPr lang="en-US" altLang="en-US" dirty="0">
                <a:solidFill>
                  <a:srgbClr val="000000"/>
                </a:solidFill>
              </a:rPr>
              <a:t>What if we know the IP address of a computer but do not know its MAC address?</a:t>
            </a:r>
          </a:p>
          <a:p>
            <a:pPr lvl="1">
              <a:lnSpc>
                <a:spcPct val="80000"/>
              </a:lnSpc>
              <a:buClr>
                <a:srgbClr val="3333CC"/>
              </a:buClr>
              <a:buSzPct val="60000"/>
            </a:pPr>
            <a:r>
              <a:rPr lang="en-US" altLang="en-US" dirty="0">
                <a:solidFill>
                  <a:srgbClr val="000000"/>
                </a:solidFill>
              </a:rPr>
              <a:t>Use </a:t>
            </a:r>
            <a:r>
              <a:rPr lang="en-US" altLang="en-US" b="1" dirty="0">
                <a:solidFill>
                  <a:srgbClr val="000000"/>
                </a:solidFill>
              </a:rPr>
              <a:t>Address Resolution Protocol (ARP)</a:t>
            </a:r>
          </a:p>
        </p:txBody>
      </p:sp>
    </p:spTree>
    <p:extLst>
      <p:ext uri="{BB962C8B-B14F-4D97-AF65-F5344CB8AC3E}">
        <p14:creationId xmlns:p14="http://schemas.microsoft.com/office/powerpoint/2010/main" val="429105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1136</Words>
  <Application>Microsoft Office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The Network Layer</vt:lpstr>
      <vt:lpstr>Network Layer</vt:lpstr>
      <vt:lpstr>Physical and Logical Address</vt:lpstr>
      <vt:lpstr>Example</vt:lpstr>
      <vt:lpstr>Example</vt:lpstr>
      <vt:lpstr>How will the Web Server Respond?</vt:lpstr>
      <vt:lpstr>How will the Laptop Handle this?</vt:lpstr>
      <vt:lpstr>The Data Link Layer</vt:lpstr>
      <vt:lpstr>Data Link Layer</vt:lpstr>
      <vt:lpstr>The Physical Layer</vt:lpstr>
      <vt:lpstr>Physical Layer Functions</vt:lpstr>
      <vt:lpstr>TCP/IP</vt:lpstr>
      <vt:lpstr>Basics of TCP/IP</vt:lpstr>
      <vt:lpstr>Protocols within Each TCP/IP Layer</vt:lpstr>
      <vt:lpstr>Transport Layer Protocols</vt:lpstr>
      <vt:lpstr>TCP – Connection Management</vt:lpstr>
      <vt:lpstr>UDP</vt:lpstr>
      <vt:lpstr>Internet Layer</vt:lpstr>
      <vt:lpstr>IP Datagram Format</vt:lpstr>
      <vt:lpstr>Address Resolution Protocol (ARP)</vt:lpstr>
      <vt:lpstr>Internet Control Message Protocol (ICMP)</vt:lpstr>
      <vt:lpstr>ICMP Message Types</vt:lpstr>
      <vt:lpstr>IP Addressing and Routing</vt:lpstr>
      <vt:lpstr>IP Address</vt:lpstr>
      <vt:lpstr>IP Address Classes</vt:lpstr>
      <vt:lpstr>Classful Addressing</vt:lpstr>
      <vt:lpstr>Dotted Decimal Notation</vt:lpstr>
      <vt:lpstr>Private/Local/Internal IP Addresses</vt:lpstr>
      <vt:lpstr>Range of IP Addresses in Each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Kahate</dc:creator>
  <cp:lastModifiedBy>Atul Kahate</cp:lastModifiedBy>
  <cp:revision>1</cp:revision>
  <dcterms:created xsi:type="dcterms:W3CDTF">2024-09-20T04:19:22Z</dcterms:created>
  <dcterms:modified xsi:type="dcterms:W3CDTF">2024-09-20T04:19:34Z</dcterms:modified>
</cp:coreProperties>
</file>