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369" r:id="rId3"/>
    <p:sldId id="472" r:id="rId4"/>
    <p:sldId id="441" r:id="rId5"/>
    <p:sldId id="442" r:id="rId6"/>
    <p:sldId id="443" r:id="rId7"/>
    <p:sldId id="1098" r:id="rId8"/>
    <p:sldId id="1099" r:id="rId9"/>
    <p:sldId id="1100" r:id="rId10"/>
    <p:sldId id="1101" r:id="rId11"/>
    <p:sldId id="1102" r:id="rId12"/>
    <p:sldId id="1111" r:id="rId13"/>
    <p:sldId id="802" r:id="rId14"/>
    <p:sldId id="799" r:id="rId15"/>
    <p:sldId id="1112" r:id="rId16"/>
    <p:sldId id="805" r:id="rId17"/>
    <p:sldId id="1233" r:id="rId18"/>
    <p:sldId id="1234" r:id="rId19"/>
    <p:sldId id="1235" r:id="rId20"/>
    <p:sldId id="12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2168-3218-79C0-24F7-389EA1A8E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718E7-4CC3-A422-E896-592BFDD3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0569-CD3F-F3CB-7038-A1E910ED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A88E-642D-269E-1BC8-3CDB71C6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5507-15E7-44FD-B4D1-D3E35CF3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4B7F-8147-DF2B-88BE-B6D16494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FC8FE-BAC5-6536-6FEB-A450DED9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C1D0-7BE7-48F4-215B-09269F0C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5AC3-88C2-5B39-A72D-1F6500C8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F550-1F37-F0AC-BCCD-2580721C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4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18B36-C9C9-E571-FC81-A1C13F9E1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582F6-625B-BCE5-82B9-4F14E60C2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8401-CDB1-7C68-D795-B6120077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1DCF-8C4E-631F-1C1F-F03B17A9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02EA-B00F-7E66-2DD1-5C1C7BBD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D920-52DC-DD3D-75D4-938003C6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A58D-B00D-9D49-A359-C9987AFD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F1AF-AC53-31C6-9435-E29041CC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1313-7ABE-031B-09B4-9C0DF337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60E9-1766-F6A4-81CA-1A021BAB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7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BEEB-A022-ABA5-1068-1F0A3467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B8237-E95C-A265-CE6F-AF7F37EE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8E8B-2DCA-9A47-E87E-E10AD83E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A2B2-F68C-1A45-4FE2-78A035D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B2AA-D782-544C-088B-09B4D88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D1E3-30E4-4084-5467-6358492E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D688-CA0D-5AA0-232B-5FB6848F8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E5A41-9E49-B691-875A-E892E328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B2E34-5F92-83B5-9B15-FF42E618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25F8-5A5E-C304-1AAD-32C34A30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0285-294D-F2F6-F385-CD2FCFD8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5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08FC-7F58-9453-B20D-6642EA8E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80C2-C26F-9379-8FF8-3E5BE917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2F6E7-98F8-08A7-B543-599675B4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936B-99CB-0EEC-5FCF-6682B4732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04F66-88E1-7667-5D82-CC1D0379C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65BDB-4051-6E81-AB0C-C7BB2D7A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B5689-1138-6F81-F4D6-F47CE7E1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EC21-005F-3E8B-B74E-9B90CA77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5CAA-46F9-AB70-D3E3-FD607CD0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52C42-11D6-53B1-6B62-BEAD92F2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82A07-22A7-AEC4-7CF6-31B6AB78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3FE91-13B5-A6DB-00D0-293AE4EA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4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35ED8-D7AB-AC4D-3757-B73B3749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B770D-56D2-F6F2-D576-A214E564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06D6-9E0E-2112-8F30-BE267DFC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1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7763-3BA5-1EF1-D2CA-864D4555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D938-6AF0-A1F4-1D89-B5CDD953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D70A-B297-BEAF-8815-38EE494F1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56C3E-448D-3313-96FD-DD39DE10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CA5BD-2EA6-80BB-9204-EE8BA058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FAD51-2CFC-7D91-CBF6-6D66975F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0C3F-A1C7-50EC-BEF0-D364340F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6757E-0A30-3E05-2888-AC1E5F673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E67E4-18E3-4002-FB38-E5E5B1BD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EFD6-D58B-61B3-6096-F543813D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E199-AB9C-6C5D-E0C0-1EF512D6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D0555-B56C-FD91-777B-F9AFE7C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6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844BF-365B-0FB4-C5F8-2A396AB0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B77A9-4E0C-6C41-5551-C88355C3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8798-EE8D-45E0-D4D9-E6D88F9A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23D7-BE25-4F76-8784-9ABBCF40A4D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D7A5-1137-57D0-4D69-557785DC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A527-4678-BBC8-8F2D-EA701810E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417-901D-46ED-BEBE-FEF98F2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eople-traveler-passenger-tourist-1606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imageslive.co.uk/free_stock_image/airport-display-jpg" TargetMode="Externa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-educ.com/pc-portable-actualites-intel-education-tablette-pc-portable" TargetMode="External"/><Relationship Id="rId7" Type="http://schemas.openxmlformats.org/officeDocument/2006/relationships/hyperlink" Target="https://pixabay.com/en/router-switch-symbol-network-30140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geeksvgs.com/id/227756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agonzap.com/downloa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7CED-45DF-CC27-5FA0-CE5F145D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CF3B-FC73-3F5C-753D-5956CC25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Inside a network (Use of MAC addresses, Layer: Data Link Layer, Layer-2 Device)</a:t>
            </a:r>
          </a:p>
          <a:p>
            <a:pPr lvl="1"/>
            <a:r>
              <a:rPr lang="en-IN" b="1" dirty="0"/>
              <a:t>Hub</a:t>
            </a:r>
            <a:r>
              <a:rPr lang="en-IN" dirty="0"/>
              <a:t>: Older device</a:t>
            </a:r>
          </a:p>
          <a:p>
            <a:pPr lvl="1"/>
            <a:r>
              <a:rPr lang="en-IN" b="1" dirty="0"/>
              <a:t>Switch</a:t>
            </a:r>
            <a:r>
              <a:rPr lang="en-IN" dirty="0"/>
              <a:t>: Modern device</a:t>
            </a:r>
          </a:p>
          <a:p>
            <a:r>
              <a:rPr lang="en-IN" dirty="0"/>
              <a:t>To connect different networks (Use of IP addresses, Layer: Network Layer, Layer-3 Device)</a:t>
            </a:r>
          </a:p>
          <a:p>
            <a:pPr lvl="1"/>
            <a:r>
              <a:rPr lang="en-IN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2077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6E26-3F27-6640-6E7B-F1FAF995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49-8ED2-995C-BF19-89171621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perform routing, a router needs to build a </a:t>
            </a:r>
            <a:r>
              <a:rPr lang="en-IN" b="1" dirty="0"/>
              <a:t>routing table</a:t>
            </a:r>
            <a:r>
              <a:rPr lang="en-IN" dirty="0"/>
              <a:t> – Initial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EC4E4-10CB-ECBF-F32D-41673F20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74" y="2377174"/>
            <a:ext cx="8297286" cy="4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4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6E26-3F27-6640-6E7B-F1FAF995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 after it is Updated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49-8ED2-995C-BF19-89171621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Called as </a:t>
            </a:r>
            <a:r>
              <a:rPr lang="en-IN" b="1" dirty="0"/>
              <a:t>converged</a:t>
            </a:r>
            <a:r>
              <a:rPr lang="en-IN" dirty="0"/>
              <a:t> routing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AE4CA-20D7-F5B5-7D1D-AD45BF1C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8" y="2271579"/>
            <a:ext cx="8916163" cy="4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3FA1-7C67-6D8F-9BF9-F1862AEB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188F-A0F8-79AD-2A70-BDA11216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passenger traveling from Pune to Sioux Falls, USA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EC9F93-0908-8767-7464-3584DFD0269D}"/>
              </a:ext>
            </a:extLst>
          </p:cNvPr>
          <p:cNvGraphicFramePr>
            <a:graphicFrameLocks noGrp="1"/>
          </p:cNvGraphicFramePr>
          <p:nvPr/>
        </p:nvGraphicFramePr>
        <p:xfrm>
          <a:off x="1251165" y="4330700"/>
          <a:ext cx="8128000" cy="1981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0662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0010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3118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6755478"/>
                    </a:ext>
                  </a:extLst>
                </a:gridCol>
              </a:tblGrid>
              <a:tr h="135009">
                <a:tc>
                  <a:txBody>
                    <a:bodyPr/>
                    <a:lstStyle/>
                    <a:p>
                      <a:r>
                        <a:rPr lang="en-IN" sz="2000" dirty="0"/>
                        <a:t>Hop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Passenger’s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Mumbai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5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Sioux 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80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8C9C50-F5FC-5CE3-1DF3-73F59510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229" y="2618689"/>
            <a:ext cx="1350980" cy="918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9C910-8E7A-03F6-AE65-597540C1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02820" y="2618689"/>
            <a:ext cx="1350980" cy="918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4EEC0-B355-5BA7-EE10-4EEA4A645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739" y="2618689"/>
            <a:ext cx="1372845" cy="918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ED876-967F-964F-F00A-FD7D64D45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0172" y="2618689"/>
            <a:ext cx="1372845" cy="918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4AB0-939D-302A-0668-C23B7DFB5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8605" y="2618689"/>
            <a:ext cx="1372845" cy="918948"/>
          </a:xfrm>
          <a:prstGeom prst="rect">
            <a:avLst/>
          </a:prstGeom>
        </p:spPr>
      </p:pic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317ECC1-BFE1-B5B1-F197-F6F26A163419}"/>
              </a:ext>
            </a:extLst>
          </p:cNvPr>
          <p:cNvSpPr/>
          <p:nvPr/>
        </p:nvSpPr>
        <p:spPr>
          <a:xfrm>
            <a:off x="1857856" y="2888091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FF2DBCB-38DF-E216-701C-BDFDFE01442F}"/>
              </a:ext>
            </a:extLst>
          </p:cNvPr>
          <p:cNvSpPr/>
          <p:nvPr/>
        </p:nvSpPr>
        <p:spPr>
          <a:xfrm>
            <a:off x="4176362" y="2888091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Go Forward or Next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D26958-6ADE-D5DB-C114-FF2627B2CC9C}"/>
              </a:ext>
            </a:extLst>
          </p:cNvPr>
          <p:cNvSpPr/>
          <p:nvPr/>
        </p:nvSpPr>
        <p:spPr>
          <a:xfrm>
            <a:off x="6600256" y="2904555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ED4A7C-02E3-7BD8-B3D1-92840CFA2E96}"/>
              </a:ext>
            </a:extLst>
          </p:cNvPr>
          <p:cNvSpPr/>
          <p:nvPr/>
        </p:nvSpPr>
        <p:spPr>
          <a:xfrm>
            <a:off x="9123455" y="2904555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271D3-5147-673F-5E54-C19D67133167}"/>
              </a:ext>
            </a:extLst>
          </p:cNvPr>
          <p:cNvSpPr txBox="1"/>
          <p:nvPr/>
        </p:nvSpPr>
        <p:spPr>
          <a:xfrm>
            <a:off x="510984" y="3631962"/>
            <a:ext cx="9115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Pune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4FE9D-E6C3-5DAC-0A93-B2BA72495B9D}"/>
              </a:ext>
            </a:extLst>
          </p:cNvPr>
          <p:cNvSpPr txBox="1"/>
          <p:nvPr/>
        </p:nvSpPr>
        <p:spPr>
          <a:xfrm>
            <a:off x="2653826" y="3631962"/>
            <a:ext cx="12086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Mumbai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C69EA-4D12-95AC-CDC8-FB37C63E083B}"/>
              </a:ext>
            </a:extLst>
          </p:cNvPr>
          <p:cNvSpPr txBox="1"/>
          <p:nvPr/>
        </p:nvSpPr>
        <p:spPr>
          <a:xfrm>
            <a:off x="4819307" y="3631962"/>
            <a:ext cx="15611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San Francisco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95D13-0769-F978-DA7F-B1EE195EAA4A}"/>
              </a:ext>
            </a:extLst>
          </p:cNvPr>
          <p:cNvSpPr txBox="1"/>
          <p:nvPr/>
        </p:nvSpPr>
        <p:spPr>
          <a:xfrm>
            <a:off x="7482219" y="3631962"/>
            <a:ext cx="12086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Chicago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8FA37-B83F-8782-CF87-59D6E5BE8BB5}"/>
              </a:ext>
            </a:extLst>
          </p:cNvPr>
          <p:cNvSpPr txBox="1"/>
          <p:nvPr/>
        </p:nvSpPr>
        <p:spPr>
          <a:xfrm>
            <a:off x="9998368" y="3631962"/>
            <a:ext cx="16826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Sioux Falls</a:t>
            </a:r>
          </a:p>
        </p:txBody>
      </p:sp>
    </p:spTree>
    <p:extLst>
      <p:ext uri="{BB962C8B-B14F-4D97-AF65-F5344CB8AC3E}">
        <p14:creationId xmlns:p14="http://schemas.microsoft.com/office/powerpoint/2010/main" val="229134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AEB5-E36A-75A3-A758-4CBB39DE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78E4-8EFC-3C0A-DC27-B8E5FFA0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datagram/packet going from computer A to computer B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A4424-7D5A-CA2A-F0C4-C0F92CD6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6108" y="2462230"/>
            <a:ext cx="1403919" cy="966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D8129-8C44-6726-541B-CDDEB596F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69153" y="2232961"/>
            <a:ext cx="1133531" cy="1603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2CBE-A0A6-F8F4-8BCF-9AFFA8354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61326" y="2591584"/>
            <a:ext cx="1287384" cy="708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42E25-91FB-16EC-301A-127C46571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68557" y="2591583"/>
            <a:ext cx="1287384" cy="70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45EC39-90B3-79F0-709D-9C47E05C6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02226" y="2591582"/>
            <a:ext cx="1287384" cy="7080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E5E6E9-8E8C-5639-8C41-D9FF57EB5831}"/>
              </a:ext>
            </a:extLst>
          </p:cNvPr>
          <p:cNvSpPr txBox="1"/>
          <p:nvPr/>
        </p:nvSpPr>
        <p:spPr>
          <a:xfrm>
            <a:off x="3424136" y="3765619"/>
            <a:ext cx="911558" cy="36933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809DB-B623-930C-4FD5-FA04CE909B5F}"/>
              </a:ext>
            </a:extLst>
          </p:cNvPr>
          <p:cNvSpPr txBox="1"/>
          <p:nvPr/>
        </p:nvSpPr>
        <p:spPr>
          <a:xfrm>
            <a:off x="5586521" y="3765619"/>
            <a:ext cx="911558" cy="36933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82C32-14D5-4166-8FA0-08FC2F78A3A3}"/>
              </a:ext>
            </a:extLst>
          </p:cNvPr>
          <p:cNvSpPr txBox="1"/>
          <p:nvPr/>
        </p:nvSpPr>
        <p:spPr>
          <a:xfrm>
            <a:off x="7757501" y="3765619"/>
            <a:ext cx="911558" cy="36933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62754-88D5-B1F9-4B4A-A53853C50514}"/>
              </a:ext>
            </a:extLst>
          </p:cNvPr>
          <p:cNvSpPr txBox="1"/>
          <p:nvPr/>
        </p:nvSpPr>
        <p:spPr>
          <a:xfrm>
            <a:off x="1230175" y="3765619"/>
            <a:ext cx="9115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349C9-8E8B-24BF-1084-AEF152AEE61F}"/>
              </a:ext>
            </a:extLst>
          </p:cNvPr>
          <p:cNvSpPr txBox="1"/>
          <p:nvPr/>
        </p:nvSpPr>
        <p:spPr>
          <a:xfrm>
            <a:off x="10291126" y="3765619"/>
            <a:ext cx="9115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</a:p>
        </p:txBody>
      </p:sp>
      <p:sp>
        <p:nvSpPr>
          <p:cNvPr id="18" name="Action Button: Go Forward or Next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AAD4DE-3995-30DC-773F-4791291257CE}"/>
              </a:ext>
            </a:extLst>
          </p:cNvPr>
          <p:cNvSpPr/>
          <p:nvPr/>
        </p:nvSpPr>
        <p:spPr>
          <a:xfrm>
            <a:off x="2400566" y="2722652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68D413-0B06-FDC1-A025-64DF557C2CAC}"/>
              </a:ext>
            </a:extLst>
          </p:cNvPr>
          <p:cNvSpPr/>
          <p:nvPr/>
        </p:nvSpPr>
        <p:spPr>
          <a:xfrm>
            <a:off x="4565013" y="2722652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Go Forward or Next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62525E-767D-368E-3BDB-DEFCA9A8798B}"/>
              </a:ext>
            </a:extLst>
          </p:cNvPr>
          <p:cNvSpPr/>
          <p:nvPr/>
        </p:nvSpPr>
        <p:spPr>
          <a:xfrm>
            <a:off x="6738984" y="2722652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Go Forward or Next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A01A30-0A8B-D0E7-9267-1D8D7DC0F4BF}"/>
              </a:ext>
            </a:extLst>
          </p:cNvPr>
          <p:cNvSpPr/>
          <p:nvPr/>
        </p:nvSpPr>
        <p:spPr>
          <a:xfrm>
            <a:off x="9081489" y="2695886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D308A008-B386-2520-3A97-BAB9DDAE4535}"/>
              </a:ext>
            </a:extLst>
          </p:cNvPr>
          <p:cNvGraphicFramePr>
            <a:graphicFrameLocks noGrp="1"/>
          </p:cNvGraphicFramePr>
          <p:nvPr/>
        </p:nvGraphicFramePr>
        <p:xfrm>
          <a:off x="1290107" y="4428750"/>
          <a:ext cx="8128000" cy="2377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0662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0010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3118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6755478"/>
                    </a:ext>
                  </a:extLst>
                </a:gridCol>
              </a:tblGrid>
              <a:tr h="135009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Data Link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57516"/>
                  </a:ext>
                </a:extLst>
              </a:tr>
              <a:tr h="135009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Hop </a:t>
                      </a:r>
                      <a:r>
                        <a:rPr lang="en-I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IP  View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5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3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5894-00B4-280B-34DA-88325ABC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 Addresses and 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5E06-8D8F-1F10-B977-9548147E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DC82-55EF-E18C-6862-1E771416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89" y="2192570"/>
            <a:ext cx="10099462" cy="39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5894-00B4-280B-34DA-88325ABC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Addresses and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5E06-8D8F-1F10-B977-9548147E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884B7-27DA-593D-D308-FD863D41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95" y="1401594"/>
            <a:ext cx="7370153" cy="53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1F2C-FC4E-20E8-CF64-54B43E4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Hubs versus Switches versus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3F8-79D7-BF26-D761-0BC1F985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A54DBA-9A3C-F084-1B27-6CF2BE69E815}"/>
              </a:ext>
            </a:extLst>
          </p:cNvPr>
          <p:cNvGraphicFramePr>
            <a:graphicFrameLocks noGrp="1"/>
          </p:cNvGraphicFramePr>
          <p:nvPr/>
        </p:nvGraphicFramePr>
        <p:xfrm>
          <a:off x="452062" y="1541124"/>
          <a:ext cx="11291298" cy="48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766">
                  <a:extLst>
                    <a:ext uri="{9D8B030D-6E8A-4147-A177-3AD203B41FA5}">
                      <a16:colId xmlns:a16="http://schemas.microsoft.com/office/drawing/2014/main" val="3846452234"/>
                    </a:ext>
                  </a:extLst>
                </a:gridCol>
                <a:gridCol w="3763766">
                  <a:extLst>
                    <a:ext uri="{9D8B030D-6E8A-4147-A177-3AD203B41FA5}">
                      <a16:colId xmlns:a16="http://schemas.microsoft.com/office/drawing/2014/main" val="4090830739"/>
                    </a:ext>
                  </a:extLst>
                </a:gridCol>
                <a:gridCol w="3763766">
                  <a:extLst>
                    <a:ext uri="{9D8B030D-6E8A-4147-A177-3AD203B41FA5}">
                      <a16:colId xmlns:a16="http://schemas.microsoft.com/office/drawing/2014/main" val="1946536835"/>
                    </a:ext>
                  </a:extLst>
                </a:gridCol>
              </a:tblGrid>
              <a:tr h="485650">
                <a:tc>
                  <a:txBody>
                    <a:bodyPr/>
                    <a:lstStyle/>
                    <a:p>
                      <a:r>
                        <a:rPr lang="en-IN" sz="2400" dirty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4463"/>
                  </a:ext>
                </a:extLst>
              </a:tr>
              <a:tr h="874170">
                <a:tc>
                  <a:txBody>
                    <a:bodyPr/>
                    <a:lstStyle/>
                    <a:p>
                      <a:r>
                        <a:rPr lang="en-IN" sz="2400" dirty="0"/>
                        <a:t>Operates at layer 1 (Physical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Operates at layer 2 (Data link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Operates at layer 3 (Network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00801"/>
                  </a:ext>
                </a:extLst>
              </a:tr>
              <a:tr h="485650">
                <a:tc>
                  <a:txBody>
                    <a:bodyPr/>
                    <a:lstStyle/>
                    <a:p>
                      <a:r>
                        <a:rPr lang="en-IN" sz="2400" dirty="0"/>
                        <a:t>Works inside a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Works inside a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Works across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75890"/>
                  </a:ext>
                </a:extLst>
              </a:tr>
              <a:tr h="874170">
                <a:tc>
                  <a:txBody>
                    <a:bodyPr/>
                    <a:lstStyle/>
                    <a:p>
                      <a:r>
                        <a:rPr lang="en-IN" sz="2400" dirty="0"/>
                        <a:t>Generally works only for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Generally works only for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Supports Ethernet, ISDN, ADSL,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17813"/>
                  </a:ext>
                </a:extLst>
              </a:tr>
              <a:tr h="485650">
                <a:tc>
                  <a:txBody>
                    <a:bodyPr/>
                    <a:lstStyle/>
                    <a:p>
                      <a:r>
                        <a:rPr lang="en-IN" sz="2400" dirty="0"/>
                        <a:t>Has many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Has more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Has less 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01613"/>
                  </a:ext>
                </a:extLst>
              </a:tr>
              <a:tr h="1651210">
                <a:tc>
                  <a:txBody>
                    <a:bodyPr/>
                    <a:lstStyle/>
                    <a:p>
                      <a:r>
                        <a:rPr lang="en-IN" sz="2400" dirty="0"/>
                        <a:t>A dumb device – floods out all the ports; so does not know about MAC or IP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Works with MAC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Woks with IP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2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1867F-68A7-2974-734B-F7DD6ABD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x86 Assembly Language (32-bit)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344B1-9C7F-EABA-1489-F68E1DDD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2"/>
              </a:rPr>
              <a:t>https://dragonzap.com/downloads</a:t>
            </a:r>
            <a:endParaRPr lang="en-IN" dirty="0"/>
          </a:p>
          <a:p>
            <a:r>
              <a:rPr lang="en-IN" dirty="0"/>
              <a:t>Click on </a:t>
            </a:r>
            <a:r>
              <a:rPr lang="en-IN" dirty="0" err="1"/>
              <a:t>Nasm</a:t>
            </a:r>
            <a:r>
              <a:rPr lang="en-IN" dirty="0"/>
              <a:t> 2.14 under Installing x86 Assembler Dependencies</a:t>
            </a:r>
          </a:p>
          <a:p>
            <a:r>
              <a:rPr lang="en-IN" dirty="0"/>
              <a:t>Add its installation path (e.g. </a:t>
            </a:r>
            <a:r>
              <a:rPr lang="nn-NO" dirty="0"/>
              <a:t>C:\Users\akaha\AppData\Local\bin\NASM</a:t>
            </a:r>
            <a:r>
              <a:rPr lang="en-IN" dirty="0"/>
              <a:t>) to the PATH variable by using environment variables option</a:t>
            </a:r>
          </a:p>
          <a:p>
            <a:r>
              <a:rPr lang="en-IN" dirty="0"/>
              <a:t>Then download the </a:t>
            </a:r>
            <a:r>
              <a:rPr lang="en-IN" dirty="0" err="1"/>
              <a:t>Mingw</a:t>
            </a:r>
            <a:r>
              <a:rPr lang="en-IN" dirty="0"/>
              <a:t> C compiler from the same link and install it also</a:t>
            </a:r>
          </a:p>
          <a:p>
            <a:r>
              <a:rPr lang="en-IN" dirty="0"/>
              <a:t>Extract it under c: to create a directory such as C:\mingw-w64</a:t>
            </a:r>
          </a:p>
          <a:p>
            <a:r>
              <a:rPr lang="en-IN" dirty="0"/>
              <a:t>Copy the path C:\mingw-w64\i686-8.1.0-posix-dwarf-rt_v6-rev0\mingw32\bin and add it to the PATH variable</a:t>
            </a:r>
          </a:p>
          <a:p>
            <a:r>
              <a:rPr lang="en-IN" dirty="0"/>
              <a:t>On the command prompt, try </a:t>
            </a:r>
            <a:r>
              <a:rPr lang="en-IN" b="1" dirty="0" err="1"/>
              <a:t>nasm</a:t>
            </a:r>
            <a:r>
              <a:rPr lang="en-IN" b="1" dirty="0"/>
              <a:t> </a:t>
            </a:r>
            <a:r>
              <a:rPr lang="en-IN" dirty="0"/>
              <a:t>and then try </a:t>
            </a:r>
            <a:r>
              <a:rPr lang="en-IN" b="1" dirty="0" err="1"/>
              <a:t>gcc</a:t>
            </a:r>
            <a:r>
              <a:rPr lang="en-IN" b="1" dirty="0"/>
              <a:t>    -v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43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7E91-4B92-E0F9-5E2E-41B4E49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32-bit Hello World (C:\code\assembly\1_hello_world.asm)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5CD0-D3D1-E94B-5DE1-FF62A753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global	_main</a:t>
            </a:r>
          </a:p>
          <a:p>
            <a:r>
              <a:rPr lang="en-IN" dirty="0"/>
              <a:t>extern	_</a:t>
            </a:r>
            <a:r>
              <a:rPr lang="en-IN" dirty="0" err="1"/>
              <a:t>printf</a:t>
            </a:r>
            <a:endParaRPr lang="en-IN" dirty="0"/>
          </a:p>
          <a:p>
            <a:endParaRPr lang="en-IN" dirty="0"/>
          </a:p>
          <a:p>
            <a:r>
              <a:rPr lang="en-IN" dirty="0"/>
              <a:t>section	.text</a:t>
            </a:r>
          </a:p>
          <a:p>
            <a:r>
              <a:rPr lang="en-IN" dirty="0"/>
              <a:t>_main:</a:t>
            </a:r>
          </a:p>
          <a:p>
            <a:r>
              <a:rPr lang="en-IN" dirty="0"/>
              <a:t>	push	message</a:t>
            </a:r>
          </a:p>
          <a:p>
            <a:r>
              <a:rPr lang="en-IN" dirty="0"/>
              <a:t>	call	_</a:t>
            </a:r>
            <a:r>
              <a:rPr lang="en-IN" dirty="0" err="1"/>
              <a:t>printf</a:t>
            </a:r>
            <a:endParaRPr lang="en-IN" dirty="0"/>
          </a:p>
          <a:p>
            <a:r>
              <a:rPr lang="en-IN" dirty="0"/>
              <a:t>	add		</a:t>
            </a:r>
            <a:r>
              <a:rPr lang="en-IN" dirty="0" err="1"/>
              <a:t>esp</a:t>
            </a:r>
            <a:r>
              <a:rPr lang="en-IN" dirty="0"/>
              <a:t>, 4</a:t>
            </a:r>
          </a:p>
          <a:p>
            <a:r>
              <a:rPr lang="en-IN" dirty="0"/>
              <a:t>	ret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message:</a:t>
            </a:r>
          </a:p>
          <a:p>
            <a:r>
              <a:rPr lang="en-IN" dirty="0"/>
              <a:t>	</a:t>
            </a:r>
            <a:r>
              <a:rPr lang="en-IN" dirty="0" err="1"/>
              <a:t>db</a:t>
            </a:r>
            <a:r>
              <a:rPr lang="en-IN" dirty="0"/>
              <a:t> 'Hello World!', 10, 0</a:t>
            </a:r>
          </a:p>
        </p:txBody>
      </p:sp>
    </p:spTree>
    <p:extLst>
      <p:ext uri="{BB962C8B-B14F-4D97-AF65-F5344CB8AC3E}">
        <p14:creationId xmlns:p14="http://schemas.microsoft.com/office/powerpoint/2010/main" val="160540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7E91-4B92-E0F9-5E2E-41B4E49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5CD0-D3D1-E94B-5DE1-FF62A753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5993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global	_main</a:t>
            </a:r>
          </a:p>
          <a:p>
            <a:r>
              <a:rPr lang="en-IN" dirty="0"/>
              <a:t>extern	_</a:t>
            </a:r>
            <a:r>
              <a:rPr lang="en-IN" dirty="0" err="1"/>
              <a:t>printf</a:t>
            </a:r>
            <a:endParaRPr lang="en-IN" dirty="0"/>
          </a:p>
          <a:p>
            <a:endParaRPr lang="en-IN" dirty="0"/>
          </a:p>
          <a:p>
            <a:r>
              <a:rPr lang="en-IN" dirty="0"/>
              <a:t>section	.text</a:t>
            </a:r>
          </a:p>
          <a:p>
            <a:r>
              <a:rPr lang="en-IN" dirty="0"/>
              <a:t>_main:</a:t>
            </a:r>
          </a:p>
          <a:p>
            <a:r>
              <a:rPr lang="en-IN" dirty="0"/>
              <a:t>	push	message</a:t>
            </a:r>
          </a:p>
          <a:p>
            <a:r>
              <a:rPr lang="en-IN" dirty="0"/>
              <a:t>	call	_</a:t>
            </a:r>
            <a:r>
              <a:rPr lang="en-IN" dirty="0" err="1"/>
              <a:t>printf</a:t>
            </a:r>
            <a:endParaRPr lang="en-IN" dirty="0"/>
          </a:p>
          <a:p>
            <a:r>
              <a:rPr lang="en-IN" dirty="0"/>
              <a:t>	add	</a:t>
            </a:r>
            <a:r>
              <a:rPr lang="en-IN" dirty="0" err="1"/>
              <a:t>esp</a:t>
            </a:r>
            <a:r>
              <a:rPr lang="en-IN" dirty="0"/>
              <a:t>, 4</a:t>
            </a:r>
          </a:p>
          <a:p>
            <a:r>
              <a:rPr lang="en-IN" dirty="0"/>
              <a:t>	ret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message:</a:t>
            </a:r>
          </a:p>
          <a:p>
            <a:r>
              <a:rPr lang="en-IN" dirty="0"/>
              <a:t>	</a:t>
            </a:r>
            <a:r>
              <a:rPr lang="en-IN" dirty="0" err="1"/>
              <a:t>db</a:t>
            </a:r>
            <a:r>
              <a:rPr lang="en-IN" dirty="0"/>
              <a:t> 'Hello World!', 10,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AEA4C-3EA6-6273-D781-FE44EFE3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8580" y="1825625"/>
            <a:ext cx="6535220" cy="4351338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global _main</a:t>
            </a:r>
            <a:r>
              <a:rPr lang="en-IN" sz="2400" dirty="0"/>
              <a:t>: We make the </a:t>
            </a:r>
            <a:r>
              <a:rPr lang="en-IN" sz="2400" i="1" dirty="0"/>
              <a:t>_main</a:t>
            </a:r>
            <a:r>
              <a:rPr lang="en-IN" sz="2400" dirty="0"/>
              <a:t> declaration and its code accessible from other programs when we assemble and link it by using the keyword </a:t>
            </a:r>
            <a:r>
              <a:rPr lang="en-IN" sz="2400" i="1" dirty="0"/>
              <a:t>global</a:t>
            </a:r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extern _</a:t>
            </a:r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/>
              <a:t>: We have _</a:t>
            </a:r>
            <a:r>
              <a:rPr lang="en-IN" sz="2400" dirty="0" err="1"/>
              <a:t>printf</a:t>
            </a:r>
            <a:r>
              <a:rPr lang="en-IN" sz="2400" dirty="0"/>
              <a:t> somewhere in the code, resolve it at the link time</a:t>
            </a:r>
          </a:p>
          <a:p>
            <a:r>
              <a:rPr lang="en-IN" sz="2400" dirty="0">
                <a:solidFill>
                  <a:srgbClr val="FF0000"/>
                </a:solidFill>
              </a:rPr>
              <a:t>section .text</a:t>
            </a:r>
            <a:r>
              <a:rPr lang="en-IN" sz="2400" dirty="0"/>
              <a:t>: The code segment</a:t>
            </a:r>
          </a:p>
          <a:p>
            <a:r>
              <a:rPr lang="en-IN" sz="2400" dirty="0"/>
              <a:t>When the _main part runs: (1) Push the address of message on to the stack, (2) Call _</a:t>
            </a:r>
            <a:r>
              <a:rPr lang="en-IN" sz="2400" dirty="0" err="1"/>
              <a:t>printf</a:t>
            </a:r>
            <a:r>
              <a:rPr lang="en-IN" sz="2400" dirty="0"/>
              <a:t> to print the message, (3) Add 4 to the stack pointer, so take our message off the stack (like pop) … </a:t>
            </a:r>
            <a:r>
              <a:rPr lang="en-IN" sz="2400" i="1" dirty="0"/>
              <a:t>Note that on 32-bit machines, word = 4 bytes</a:t>
            </a:r>
          </a:p>
        </p:txBody>
      </p:sp>
    </p:spTree>
    <p:extLst>
      <p:ext uri="{BB962C8B-B14F-4D97-AF65-F5344CB8AC3E}">
        <p14:creationId xmlns:p14="http://schemas.microsoft.com/office/powerpoint/2010/main" val="164239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9AE-D199-81C8-BB11-B0256F2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0018-25AF-B8C1-7A19-46F76C0B3F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Earlier, </a:t>
            </a:r>
            <a:r>
              <a:rPr lang="en-US" b="1" dirty="0"/>
              <a:t>hubs</a:t>
            </a:r>
            <a:r>
              <a:rPr lang="en-US" dirty="0"/>
              <a:t> were used as connection devices in Ethernet</a:t>
            </a:r>
          </a:p>
          <a:p>
            <a:r>
              <a:rPr lang="en-US" dirty="0"/>
              <a:t>Hub is a dumb device, works only at the physical layer (Layer 1)</a:t>
            </a:r>
          </a:p>
          <a:p>
            <a:r>
              <a:rPr lang="en-US" dirty="0"/>
              <a:t>So, it does not know about MAC addresses, and hence floods out all the ports</a:t>
            </a:r>
          </a:p>
          <a:p>
            <a:r>
              <a:rPr lang="en-US" sz="2800" b="0" i="0" u="none" strike="noStrike" baseline="0" dirty="0"/>
              <a:t>All devices that use the same physical media and listen to each frame are considered to be in the same </a:t>
            </a:r>
            <a:r>
              <a:rPr lang="en-US" sz="2800" b="1" i="0" u="none" strike="noStrike" baseline="0" dirty="0"/>
              <a:t>collision domain</a:t>
            </a:r>
            <a:endParaRPr lang="en-US" sz="2800" b="0" i="0" u="none" strike="noStrike" baseline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7F35-D773-B4F4-8931-E5FDF1D61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pic>
        <p:nvPicPr>
          <p:cNvPr id="3074" name="Picture 2" descr="What are Hub and Switch in Computer Network? | Hubs and switches, Computer  network, What is hub">
            <a:extLst>
              <a:ext uri="{FF2B5EF4-FFF2-40B4-BE49-F238E27FC236}">
                <a16:creationId xmlns:a16="http://schemas.microsoft.com/office/drawing/2014/main" id="{28F24AAE-7B0F-A0BA-9D1E-0770D178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28" y="681037"/>
            <a:ext cx="6407584" cy="51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4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48E0AB-204E-0E82-B861-EAFE2AC1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Assemble, Link, Run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A1164-EAB7-B302-8BC2-B731DD52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 command prompt in the code directory and assemble the code:       </a:t>
            </a:r>
            <a:r>
              <a:rPr lang="en-IN" dirty="0" err="1">
                <a:solidFill>
                  <a:srgbClr val="FF0000"/>
                </a:solidFill>
              </a:rPr>
              <a:t>nasm</a:t>
            </a:r>
            <a:r>
              <a:rPr lang="en-IN" dirty="0">
                <a:solidFill>
                  <a:srgbClr val="FF0000"/>
                </a:solidFill>
              </a:rPr>
              <a:t>    -fwin32     1_hello_world.asm</a:t>
            </a:r>
          </a:p>
          <a:p>
            <a:r>
              <a:rPr lang="en-IN" dirty="0"/>
              <a:t>If there are no syntax errors, it should create a file</a:t>
            </a:r>
            <a:r>
              <a:rPr lang="en-IN" dirty="0">
                <a:solidFill>
                  <a:srgbClr val="FF0000"/>
                </a:solidFill>
              </a:rPr>
              <a:t> 1_hello_world.obj</a:t>
            </a:r>
            <a:endParaRPr lang="en-IN" dirty="0"/>
          </a:p>
          <a:p>
            <a:r>
              <a:rPr lang="en-IN" dirty="0"/>
              <a:t>Now link the code: </a:t>
            </a:r>
            <a:r>
              <a:rPr lang="en-IN" dirty="0" err="1">
                <a:solidFill>
                  <a:srgbClr val="FF0000"/>
                </a:solidFill>
              </a:rPr>
              <a:t>gcc</a:t>
            </a:r>
            <a:r>
              <a:rPr lang="en-IN" dirty="0">
                <a:solidFill>
                  <a:srgbClr val="FF0000"/>
                </a:solidFill>
              </a:rPr>
              <a:t>   1_hello_world.obj</a:t>
            </a:r>
            <a:endParaRPr lang="en-IN" dirty="0"/>
          </a:p>
          <a:p>
            <a:r>
              <a:rPr lang="en-IN" dirty="0"/>
              <a:t>We should see a file named </a:t>
            </a:r>
            <a:r>
              <a:rPr lang="en-IN" dirty="0">
                <a:solidFill>
                  <a:srgbClr val="FF0000"/>
                </a:solidFill>
              </a:rPr>
              <a:t>a.exe</a:t>
            </a:r>
          </a:p>
          <a:p>
            <a:r>
              <a:rPr lang="en-IN" dirty="0"/>
              <a:t>Run: </a:t>
            </a:r>
            <a:r>
              <a:rPr lang="en-IN" dirty="0">
                <a:solidFill>
                  <a:srgbClr val="FF0000"/>
                </a:solidFill>
              </a:rPr>
              <a:t>a.exe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11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9AE-D199-81C8-BB11-B0256F2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0018-25AF-B8C1-7A19-46F76C0B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Hubs are obsolete</a:t>
            </a:r>
          </a:p>
          <a:p>
            <a:r>
              <a:rPr lang="en-US" b="1" dirty="0"/>
              <a:t>Switch</a:t>
            </a:r>
            <a:r>
              <a:rPr lang="en-US" dirty="0"/>
              <a:t>: An intelligent device – can filter traffic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a hub connects two branches of a network, it will flood both the branches for every received frame</a:t>
            </a:r>
          </a:p>
          <a:p>
            <a:pPr lvl="1"/>
            <a:r>
              <a:rPr lang="en-US" dirty="0"/>
              <a:t>A switch will check whether it should send it to the other branch of the network by comparing addresses, as discussed shortly</a:t>
            </a:r>
          </a:p>
        </p:txBody>
      </p:sp>
    </p:spTree>
    <p:extLst>
      <p:ext uri="{BB962C8B-B14F-4D97-AF65-F5344CB8AC3E}">
        <p14:creationId xmlns:p14="http://schemas.microsoft.com/office/powerpoint/2010/main" val="17741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804-50F5-00CE-B9A8-4E05E52B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Example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F9DA-4863-2FCE-D6B3-510C0DE1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switch maintains a mapping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E97AF-61B0-354E-09BC-7E73D5DE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89" y="2495326"/>
            <a:ext cx="9138120" cy="43626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1DF9A-AAC2-E578-6F9B-99FCA7843CAB}"/>
              </a:ext>
            </a:extLst>
          </p:cNvPr>
          <p:cNvSpPr/>
          <p:nvPr/>
        </p:nvSpPr>
        <p:spPr>
          <a:xfrm>
            <a:off x="8794679" y="4676663"/>
            <a:ext cx="1572430" cy="218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6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804-50F5-00CE-B9A8-4E05E52B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Example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F9DA-4863-2FCE-D6B3-510C0DE1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 1.1.1 sends a frame to host 2.2.2</a:t>
            </a:r>
          </a:p>
          <a:p>
            <a:endParaRPr lang="en-IN" dirty="0"/>
          </a:p>
          <a:p>
            <a:r>
              <a:rPr lang="en-IN" dirty="0"/>
              <a:t>Switch sees the frame and updates its mapping table</a:t>
            </a:r>
          </a:p>
          <a:p>
            <a:endParaRPr lang="en-IN" dirty="0"/>
          </a:p>
          <a:p>
            <a:r>
              <a:rPr lang="en-IN" dirty="0"/>
              <a:t>The switch does not know where 2.2.2 is, so it floods out the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2C25E-CE72-6420-6400-4F145192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32" y="681037"/>
            <a:ext cx="2775093" cy="1866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05BBE0-DCC4-B3F8-226C-51176D10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499" y="2389890"/>
            <a:ext cx="2165953" cy="1491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50A72-9A1D-8B9D-BD27-23E61E19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07" y="4309968"/>
            <a:ext cx="5245546" cy="22084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7E6094-132D-414A-C885-9D7E9DB93BDE}"/>
              </a:ext>
            </a:extLst>
          </p:cNvPr>
          <p:cNvSpPr/>
          <p:nvPr/>
        </p:nvSpPr>
        <p:spPr>
          <a:xfrm>
            <a:off x="3114707" y="5876818"/>
            <a:ext cx="1549760" cy="6415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C7AFD-37C7-4B24-8510-6939FE568AC7}"/>
              </a:ext>
            </a:extLst>
          </p:cNvPr>
          <p:cNvSpPr/>
          <p:nvPr/>
        </p:nvSpPr>
        <p:spPr>
          <a:xfrm>
            <a:off x="7407132" y="5599416"/>
            <a:ext cx="953121" cy="12585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0775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804-50F5-00CE-B9A8-4E05E52B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Example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F9DA-4863-2FCE-D6B3-510C0DE1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host 2.2.2 sends a reply to 1.1.1</a:t>
            </a:r>
          </a:p>
          <a:p>
            <a:endParaRPr lang="en-IN" dirty="0"/>
          </a:p>
          <a:p>
            <a:r>
              <a:rPr lang="en-IN" dirty="0"/>
              <a:t>Switch sees the frame and updates its mapping table</a:t>
            </a:r>
          </a:p>
          <a:p>
            <a:endParaRPr lang="en-IN" dirty="0"/>
          </a:p>
          <a:p>
            <a:r>
              <a:rPr lang="en-IN" dirty="0"/>
              <a:t>The switch will send the frame only to 1.1.1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CF4EB-2619-B74D-5B0D-EB7C7BE8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207" y="271418"/>
            <a:ext cx="2933851" cy="1746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64794-7C58-736C-E0CF-3F829CFE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574" y="2017758"/>
            <a:ext cx="2927500" cy="142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EE0E-345A-6166-A2EC-59C1C227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666" y="4345596"/>
            <a:ext cx="7734698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7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EF1-8A78-6104-306A-2BF462C1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4E30-D1B0-2D9A-6E4F-01DCB6E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router</a:t>
            </a:r>
            <a:r>
              <a:rPr lang="en-IN" dirty="0"/>
              <a:t> works at layer 3 (network layer) and uses IP addresses to decide where to deliver packets</a:t>
            </a:r>
          </a:p>
          <a:p>
            <a:r>
              <a:rPr lang="en-IN" dirty="0"/>
              <a:t>Remember: A </a:t>
            </a:r>
            <a:r>
              <a:rPr lang="en-IN" b="1" dirty="0"/>
              <a:t>switch </a:t>
            </a:r>
            <a:r>
              <a:rPr lang="en-IN" dirty="0"/>
              <a:t>works at layer 2 (data link layer) and uses MAC addresses to decide where to deliver packets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DCC91B-1019-71FB-9B32-D86DBA9D8E6D}"/>
              </a:ext>
            </a:extLst>
          </p:cNvPr>
          <p:cNvGraphicFramePr>
            <a:graphicFrameLocks noGrp="1"/>
          </p:cNvGraphicFramePr>
          <p:nvPr/>
        </p:nvGraphicFramePr>
        <p:xfrm>
          <a:off x="1415551" y="3771090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0643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873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226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 (Network)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IP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2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 (Data link)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MAC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9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78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3C9-1439-332A-B574-F298F1A8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491-8559-859E-ACF6-42CDE44D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means taking a packet from one device and sending it through the network to another device </a:t>
            </a:r>
            <a:r>
              <a:rPr lang="en-US" u="sng" dirty="0"/>
              <a:t>on a different network</a:t>
            </a:r>
          </a:p>
          <a:p>
            <a:endParaRPr lang="en-IN" u="sng" dirty="0"/>
          </a:p>
          <a:p>
            <a:r>
              <a:rPr lang="en-US" dirty="0"/>
              <a:t>Switching means taking a packet from one device and sending it through the network to another device </a:t>
            </a:r>
            <a:r>
              <a:rPr lang="en-US" u="sng" dirty="0"/>
              <a:t>on the same network</a:t>
            </a:r>
          </a:p>
          <a:p>
            <a:endParaRPr lang="en-US" u="sng" dirty="0"/>
          </a:p>
          <a:p>
            <a:r>
              <a:rPr lang="en-US" dirty="0"/>
              <a:t>A switch can be used for sending traffic </a:t>
            </a:r>
            <a:r>
              <a:rPr lang="en-US" u="sng" dirty="0"/>
              <a:t>inside a network</a:t>
            </a:r>
          </a:p>
          <a:p>
            <a:r>
              <a:rPr lang="en-US" dirty="0"/>
              <a:t>For sending traffic </a:t>
            </a:r>
            <a:r>
              <a:rPr lang="en-US" u="sng" dirty="0"/>
              <a:t>outside a network</a:t>
            </a:r>
            <a:r>
              <a:rPr lang="en-US" dirty="0"/>
              <a:t> we need a router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8272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77A4-D858-3B0F-57FA-2A18D039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C5DC-7261-D36C-C923-D2E8B29F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A and B are on different networks</a:t>
            </a:r>
          </a:p>
          <a:p>
            <a:r>
              <a:rPr lang="en-US" dirty="0"/>
              <a:t>On a command prompt, the user types ping 172.16.20.2</a:t>
            </a:r>
          </a:p>
          <a:p>
            <a:r>
              <a:rPr lang="en-US" dirty="0"/>
              <a:t>A packet is generated on the Host A machine using the Internet Protocol (IP)</a:t>
            </a:r>
          </a:p>
          <a:p>
            <a:r>
              <a:rPr lang="en-US" dirty="0"/>
              <a:t>Host A sends this packet to the router</a:t>
            </a:r>
          </a:p>
          <a:p>
            <a:r>
              <a:rPr lang="en-US" dirty="0"/>
              <a:t>The router opens the packet and understands that the destination host B is not on the same network</a:t>
            </a:r>
          </a:p>
          <a:p>
            <a:r>
              <a:rPr lang="en-US" dirty="0"/>
              <a:t>Router forwards the packet to host B</a:t>
            </a:r>
          </a:p>
          <a:p>
            <a:r>
              <a:rPr lang="en-US" i="1" dirty="0"/>
              <a:t>Note: Several additional steps are needed for this, which are not described here for simplicity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896D7-E768-1441-02E5-AFFC80CC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25" y="117443"/>
            <a:ext cx="6092575" cy="1820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C5C06-2052-06CD-B661-06F8C4FBF895}"/>
              </a:ext>
            </a:extLst>
          </p:cNvPr>
          <p:cNvSpPr txBox="1"/>
          <p:nvPr/>
        </p:nvSpPr>
        <p:spPr>
          <a:xfrm>
            <a:off x="10520737" y="149637"/>
            <a:ext cx="6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2007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Networking devices</vt:lpstr>
      <vt:lpstr>Hub</vt:lpstr>
      <vt:lpstr>Switch</vt:lpstr>
      <vt:lpstr>Switching Example – 1</vt:lpstr>
      <vt:lpstr>Switching Example – 2</vt:lpstr>
      <vt:lpstr>Switching Example – 3</vt:lpstr>
      <vt:lpstr>Router</vt:lpstr>
      <vt:lpstr>Routing</vt:lpstr>
      <vt:lpstr>Routing Example</vt:lpstr>
      <vt:lpstr>Routing Table</vt:lpstr>
      <vt:lpstr>Routing Table after it is Updated</vt:lpstr>
      <vt:lpstr>Understanding Routing</vt:lpstr>
      <vt:lpstr>Understanding Routing</vt:lpstr>
      <vt:lpstr>MAC Addresses and LAN</vt:lpstr>
      <vt:lpstr>IP Addresses and the Internet</vt:lpstr>
      <vt:lpstr>Hubs versus Switches versus Routers</vt:lpstr>
      <vt:lpstr>Modern x86 Assembly Language (32-bit)</vt:lpstr>
      <vt:lpstr>32-bit Hello World (C:\code\assembly\1_hello_world.asm)</vt:lpstr>
      <vt:lpstr>Code Explanation</vt:lpstr>
      <vt:lpstr>Assemble, Link,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2024-09-21T06:53:05Z</dcterms:created>
  <dcterms:modified xsi:type="dcterms:W3CDTF">2024-09-21T06:53:44Z</dcterms:modified>
</cp:coreProperties>
</file>