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89" r:id="rId2"/>
    <p:sldId id="1088" r:id="rId3"/>
    <p:sldId id="260" r:id="rId4"/>
    <p:sldId id="466" r:id="rId5"/>
    <p:sldId id="266" r:id="rId6"/>
    <p:sldId id="269" r:id="rId7"/>
    <p:sldId id="407" r:id="rId8"/>
    <p:sldId id="1332" r:id="rId9"/>
    <p:sldId id="358" r:id="rId10"/>
    <p:sldId id="467" r:id="rId11"/>
    <p:sldId id="468" r:id="rId12"/>
    <p:sldId id="469" r:id="rId13"/>
    <p:sldId id="1107" r:id="rId14"/>
    <p:sldId id="1109" r:id="rId15"/>
    <p:sldId id="1110" r:id="rId16"/>
    <p:sldId id="470" r:id="rId17"/>
    <p:sldId id="471" r:id="rId18"/>
    <p:sldId id="410" r:id="rId19"/>
    <p:sldId id="411" r:id="rId20"/>
    <p:sldId id="334" r:id="rId21"/>
    <p:sldId id="336" r:id="rId22"/>
    <p:sldId id="338" r:id="rId23"/>
    <p:sldId id="339" r:id="rId24"/>
    <p:sldId id="341" r:id="rId25"/>
    <p:sldId id="275" r:id="rId26"/>
    <p:sldId id="263" r:id="rId27"/>
    <p:sldId id="318" r:id="rId28"/>
    <p:sldId id="278" r:id="rId29"/>
    <p:sldId id="283" r:id="rId30"/>
    <p:sldId id="1090" r:id="rId31"/>
    <p:sldId id="292" r:id="rId32"/>
    <p:sldId id="313" r:id="rId33"/>
    <p:sldId id="314" r:id="rId34"/>
    <p:sldId id="311" r:id="rId35"/>
    <p:sldId id="312" r:id="rId36"/>
    <p:sldId id="308" r:id="rId37"/>
    <p:sldId id="310" r:id="rId38"/>
    <p:sldId id="724" r:id="rId39"/>
    <p:sldId id="725" r:id="rId40"/>
    <p:sldId id="72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248B-7C8E-7ACF-3149-90D5B5270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86A1E-3464-A89C-C42F-2D9533CE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B1E6-0649-5D73-71B8-05A6E215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9981-B01A-4AA8-8572-E9F93DBE638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F84CE-8EFF-59E5-5B04-5CC6697C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B8B2-D524-32BC-A631-02B1EDED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9A6F-E6C8-49A4-9B1B-F96B4107F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52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0B72-DAE5-BFC8-E4F4-B6A486E2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97C35-D459-089A-E5FD-4D2954E6F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528E-DDE4-F16E-89AF-E691BFB7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9981-B01A-4AA8-8572-E9F93DBE638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D87D3-9712-A57F-4889-30A39036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CF618-3DEE-231D-D1C7-0A5C56B1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9A6F-E6C8-49A4-9B1B-F96B4107F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75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33F4B-94C3-B637-5F46-8E63368D4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B75B6-42C2-B8A8-2EA3-D6E072D5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0C22-5090-1A86-8951-2DCF47F3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9981-B01A-4AA8-8572-E9F93DBE638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5ED8-93FA-F314-E6F9-59DFB619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A7F9-78D5-B83B-45DB-39CDDC7B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9A6F-E6C8-49A4-9B1B-F96B4107F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2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BBE8-3AA5-55D8-4DDE-62638C9D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7C44-6E9C-B8D7-2D26-38E77503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95B29-1087-B9C6-070A-066448A3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9981-B01A-4AA8-8572-E9F93DBE638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CB3B-E049-D0B2-581D-E1F80EAE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A63FA-50B5-2217-F371-462BCE31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9A6F-E6C8-49A4-9B1B-F96B4107F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55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0EA6-F2EF-2B15-F50A-3F644F73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3A70E-29B4-87FA-59D8-BC8A116B5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A487-5C10-4D98-8202-4691F45D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9981-B01A-4AA8-8572-E9F93DBE638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03340-988B-7748-81DB-0A94CE0A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3FBCE-A452-B5C8-7960-62BBE5CD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9A6F-E6C8-49A4-9B1B-F96B4107F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96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34DA-9B6E-7C23-1513-EC349FAB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3971-F23E-6E88-492F-0806A7F57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C3D5-3144-E5B2-5FD6-C92E75B02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A723E-92BB-3974-DDA2-474EF402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9981-B01A-4AA8-8572-E9F93DBE638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9952B-50B6-2830-159A-5067DBD9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4CEB9-0CAB-28A8-97F4-F2636B54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9A6F-E6C8-49A4-9B1B-F96B4107F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15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0EC-178C-1296-7C45-02872532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4AA70-881C-F4AC-DE09-581EDD719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BED32-56B3-A399-041A-88FCF93D5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E5B85-555E-EE97-577A-20DEED958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4F537-BBF3-7C5B-FAFC-2C57CCB61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F3FB5-C091-2D61-725A-06D9FC50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9981-B01A-4AA8-8572-E9F93DBE638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88889-1315-BD4A-0CDB-EA9AD50F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AED72-9872-579F-898A-C4E5F0A0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9A6F-E6C8-49A4-9B1B-F96B4107F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7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B11E-EFE9-4192-2D20-6061E19E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398A4-53F8-5EA0-44EC-30E170D4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9981-B01A-4AA8-8572-E9F93DBE638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1B05C-B701-5439-AF4C-2F25AE53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2E8BB-2078-4E93-BB43-52653C90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9A6F-E6C8-49A4-9B1B-F96B4107F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13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C7C5D-849D-F451-D30A-1B522B5F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9981-B01A-4AA8-8572-E9F93DBE638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392FC-3049-173D-0F20-73B2AB43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82931-7B22-1AAD-9EB7-BB129A7B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9A6F-E6C8-49A4-9B1B-F96B4107F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1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174C-29F1-FE8F-5A37-4564DF92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003E-3E0A-3A3C-7438-FC36B784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A1482-1C8D-7E44-4BAF-B5CAEBCE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F419C-DA42-879F-F19F-7CA4E75C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9981-B01A-4AA8-8572-E9F93DBE638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4D6C2-F7FA-E6D2-8A46-BFCCD5AF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3F8D4-1D21-4882-0F55-39BCBC05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9A6F-E6C8-49A4-9B1B-F96B4107F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79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F300-7AB6-CD86-3AA8-F6F4B568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AA533-1FE8-8AD9-198C-C940FBDAB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F7E62-D6DA-6B0E-4793-AC65ED897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F7F41-81FC-A701-0C4D-01759C18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9981-B01A-4AA8-8572-E9F93DBE638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40C1C-D2B3-B483-F6D1-681CC949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0BDA8-3929-67D5-84B0-5D268B5B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9A6F-E6C8-49A4-9B1B-F96B4107F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59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82518-078A-53D3-8A6B-2ABEF9B7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0B29-B0AF-5433-8CB3-29B167E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F7F8F-87C4-EA26-5425-25F3AD26F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19981-B01A-4AA8-8572-E9F93DBE638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F55FD-FCDE-BEF1-2990-81988CDB4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7583-FF99-78F6-D4F4-3DEDFFA10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D9A6F-E6C8-49A4-9B1B-F96B4107F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8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15108/monitor-silver-with-keyboard-pc-by-keistuti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kibit.it/l/cosa-significa-lan-1591/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F5C16-EB33-ECFB-3A99-72E4B90D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EDA82-3699-7DD3-09F9-2F8947A5E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08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AF0F-95D3-0BD8-A723-FBC4CEE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9A99-88BD-4EAA-0529-5A0FDF6F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nodes are connected to a common wire, called as </a:t>
            </a:r>
            <a:r>
              <a:rPr lang="en-IN" b="1" dirty="0"/>
              <a:t>bus</a:t>
            </a:r>
            <a:endParaRPr lang="en-IN" dirty="0"/>
          </a:p>
          <a:p>
            <a:r>
              <a:rPr lang="en-IN" dirty="0"/>
              <a:t>Simple and cost-effective, but all depends on a single cable, not fast</a:t>
            </a:r>
          </a:p>
        </p:txBody>
      </p:sp>
      <p:pic>
        <p:nvPicPr>
          <p:cNvPr id="2050" name="Picture 2" descr="Difference between the Bus topology and Ring topology - javatpoint">
            <a:extLst>
              <a:ext uri="{FF2B5EF4-FFF2-40B4-BE49-F238E27FC236}">
                <a16:creationId xmlns:a16="http://schemas.microsoft.com/office/drawing/2014/main" id="{04348248-C684-FE88-A6C7-A44A4DDB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39" y="2952750"/>
            <a:ext cx="8582121" cy="35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0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AF0F-95D3-0BD8-A723-FBC4CEE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Ring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9A99-88BD-4EAA-0529-5A0FDF6F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computer is connected to the next, and so on, to complete a </a:t>
            </a:r>
            <a:r>
              <a:rPr lang="en-IN" b="1" dirty="0"/>
              <a:t>ring</a:t>
            </a:r>
          </a:p>
          <a:p>
            <a:r>
              <a:rPr lang="en-IN" dirty="0"/>
              <a:t>A transmitting computer needs to have a </a:t>
            </a:r>
            <a:r>
              <a:rPr lang="en-IN" b="1" dirty="0"/>
              <a:t>token</a:t>
            </a:r>
            <a:r>
              <a:rPr lang="en-IN" dirty="0"/>
              <a:t>, before transmitting</a:t>
            </a:r>
          </a:p>
          <a:p>
            <a:r>
              <a:rPr lang="en-IN" dirty="0"/>
              <a:t>Inexpensive, Tough to add or remove nodes, One node crashing can disconnect the whole network</a:t>
            </a:r>
          </a:p>
        </p:txBody>
      </p:sp>
      <p:pic>
        <p:nvPicPr>
          <p:cNvPr id="3074" name="Picture 2" descr="Ring Topology – Advantages And Disadvantages of a Ring Topology - OFBIT">
            <a:extLst>
              <a:ext uri="{FF2B5EF4-FFF2-40B4-BE49-F238E27FC236}">
                <a16:creationId xmlns:a16="http://schemas.microsoft.com/office/drawing/2014/main" id="{5AC0FF96-286B-7EE6-A4C6-8CCC2978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09" y="3429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04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AF0F-95D3-0BD8-A723-FBC4CEE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9A99-88BD-4EAA-0529-5A0FDF6F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device is connected to a central hub</a:t>
            </a:r>
          </a:p>
          <a:p>
            <a:r>
              <a:rPr lang="en-IN" dirty="0"/>
              <a:t>All communication goes through the hub only</a:t>
            </a:r>
          </a:p>
          <a:p>
            <a:r>
              <a:rPr lang="en-IN" dirty="0"/>
              <a:t>Simple, too much of dependence on the hub, but the hub can be upgraded easily, Easy to troubleshoot, Cost is high</a:t>
            </a:r>
          </a:p>
        </p:txBody>
      </p:sp>
      <p:pic>
        <p:nvPicPr>
          <p:cNvPr id="4098" name="Picture 2" descr="What is Star Topology?">
            <a:extLst>
              <a:ext uri="{FF2B5EF4-FFF2-40B4-BE49-F238E27FC236}">
                <a16:creationId xmlns:a16="http://schemas.microsoft.com/office/drawing/2014/main" id="{F70E7DE8-4915-9D0C-B586-E33E3FE2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61" y="3733800"/>
            <a:ext cx="39052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80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E6D0-8542-D693-CE11-F93F3695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Ethernet – Earlier and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8F406-9375-AFF0-09BD-69FD78AB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Classic Ethernet </a:t>
            </a:r>
            <a:r>
              <a:rPr lang="en-US" dirty="0"/>
              <a:t>(Bus topology)</a:t>
            </a:r>
            <a:endParaRPr lang="en-US" b="1" dirty="0"/>
          </a:p>
          <a:p>
            <a:pPr lvl="1"/>
            <a:r>
              <a:rPr lang="en-US" b="1" dirty="0"/>
              <a:t>Carrier Sense Multiple Access with Collision Detection (CSMA/CD)</a:t>
            </a:r>
            <a:endParaRPr lang="en-US" dirty="0"/>
          </a:p>
          <a:p>
            <a:pPr lvl="1"/>
            <a:r>
              <a:rPr lang="en-US" dirty="0"/>
              <a:t>Allow any host to send data</a:t>
            </a:r>
          </a:p>
          <a:p>
            <a:pPr lvl="1"/>
            <a:r>
              <a:rPr lang="en-US" dirty="0"/>
              <a:t>If two hosts transmit at the same time, collision happens, Recovery: CSMA/CD</a:t>
            </a:r>
          </a:p>
          <a:p>
            <a:r>
              <a:rPr lang="en-US" b="1" dirty="0"/>
              <a:t>Gigabit Ethernet/Switched Ethernet </a:t>
            </a:r>
            <a:r>
              <a:rPr lang="en-US" dirty="0"/>
              <a:t>(Star topology)</a:t>
            </a:r>
            <a:endParaRPr lang="en-US" b="1" dirty="0"/>
          </a:p>
          <a:p>
            <a:pPr lvl="1"/>
            <a:r>
              <a:rPr lang="en-US" b="1" dirty="0"/>
              <a:t>Switches </a:t>
            </a:r>
            <a:r>
              <a:rPr lang="en-US" dirty="0"/>
              <a:t>are used to connect different computers</a:t>
            </a:r>
          </a:p>
          <a:p>
            <a:pPr lvl="1"/>
            <a:r>
              <a:rPr lang="en-US" dirty="0"/>
              <a:t>Switched Ethernet </a:t>
            </a:r>
          </a:p>
          <a:p>
            <a:pPr lvl="2"/>
            <a:r>
              <a:rPr lang="en-US" b="1" dirty="0"/>
              <a:t>Fast Ethernet</a:t>
            </a:r>
            <a:r>
              <a:rPr lang="en-US" dirty="0"/>
              <a:t>: 100 Mbps</a:t>
            </a:r>
          </a:p>
          <a:p>
            <a:pPr lvl="2"/>
            <a:r>
              <a:rPr lang="en-US" b="1" dirty="0"/>
              <a:t>Gigabit Ethernet</a:t>
            </a:r>
            <a:r>
              <a:rPr lang="en-US" dirty="0"/>
              <a:t>: 1000 Mbps (1 Gbps)</a:t>
            </a:r>
          </a:p>
          <a:p>
            <a:pPr lvl="2"/>
            <a:r>
              <a:rPr lang="en-US" b="1" dirty="0"/>
              <a:t>10 Gigabit Ethernet</a:t>
            </a:r>
            <a:r>
              <a:rPr lang="en-US" dirty="0"/>
              <a:t>: 10,000 Mbps (10 Gbps)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6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9DD5-B381-1893-154A-802941F0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Switched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5815-1AB8-0D97-8033-863670DA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Hosts connect into switches, and switches connect to each other</a:t>
            </a:r>
          </a:p>
        </p:txBody>
      </p:sp>
      <p:pic>
        <p:nvPicPr>
          <p:cNvPr id="1028" name="Picture 4" descr="Repeaters, Hubs, Bridges and Switches">
            <a:extLst>
              <a:ext uri="{FF2B5EF4-FFF2-40B4-BE49-F238E27FC236}">
                <a16:creationId xmlns:a16="http://schemas.microsoft.com/office/drawing/2014/main" id="{7E37CE3B-C6E6-AAC4-6533-59E8BE19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41" y="2320474"/>
            <a:ext cx="4772882" cy="385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53C71AD-34B4-F78A-3D88-C93CBD00356E}"/>
              </a:ext>
            </a:extLst>
          </p:cNvPr>
          <p:cNvSpPr/>
          <p:nvPr/>
        </p:nvSpPr>
        <p:spPr>
          <a:xfrm>
            <a:off x="7202184" y="3429000"/>
            <a:ext cx="1520576" cy="680663"/>
          </a:xfrm>
          <a:prstGeom prst="wedgeRoundRectCallout">
            <a:avLst>
              <a:gd name="adj1" fmla="val -145157"/>
              <a:gd name="adj2" fmla="val 45896"/>
              <a:gd name="adj3" fmla="val 16667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Ethernet switch</a:t>
            </a:r>
          </a:p>
        </p:txBody>
      </p:sp>
    </p:spTree>
    <p:extLst>
      <p:ext uri="{BB962C8B-B14F-4D97-AF65-F5344CB8AC3E}">
        <p14:creationId xmlns:p14="http://schemas.microsoft.com/office/powerpoint/2010/main" val="162779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8533-F6FE-A618-A41C-AF027D39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 – Earlier and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FCAC-0626-D87D-0D7A-E135BBF9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297F2-4C40-852A-A6D0-C9C5084D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32" y="1825625"/>
            <a:ext cx="7329757" cy="42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7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AF0F-95D3-0BD8-A723-FBC4CEE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Mesh Topology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69A99-88BD-4EAA-0529-5A0FDF6FE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All nodes are connected to each other</a:t>
                </a:r>
              </a:p>
              <a:p>
                <a:r>
                  <a:rPr lang="en-IN" dirty="0"/>
                  <a:t>Point-to-point connection, so for n nodes: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÷2</m:t>
                    </m:r>
                  </m:oMath>
                </a14:m>
                <a:r>
                  <a:rPr lang="en-IN" dirty="0"/>
                  <a:t> links</a:t>
                </a:r>
              </a:p>
              <a:p>
                <a:r>
                  <a:rPr lang="en-IN" dirty="0"/>
                  <a:t>Very robust, Easy to diagnose errors, Privacy and security are better, Costly, Too much of wiring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69A99-88BD-4EAA-0529-5A0FDF6FE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What is Mesh Topology | EdrawMax">
            <a:extLst>
              <a:ext uri="{FF2B5EF4-FFF2-40B4-BE49-F238E27FC236}">
                <a16:creationId xmlns:a16="http://schemas.microsoft.com/office/drawing/2014/main" id="{CAB84AD6-6DBD-B327-8798-73F7C6371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402" y="3448847"/>
            <a:ext cx="4149100" cy="286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724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AF0F-95D3-0BD8-A723-FBC4CEE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9A99-88BD-4EAA-0529-5A0FDF6F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Nodes are connected hierarchically, ultimately connecting to the top node, called as the </a:t>
            </a:r>
            <a:r>
              <a:rPr lang="en-IN" b="1" dirty="0"/>
              <a:t>root node</a:t>
            </a:r>
            <a:endParaRPr lang="en-IN" dirty="0"/>
          </a:p>
          <a:p>
            <a:r>
              <a:rPr lang="en-IN" dirty="0"/>
              <a:t>Has at least three levels of hierarchy</a:t>
            </a:r>
          </a:p>
          <a:p>
            <a:r>
              <a:rPr lang="en-IN" dirty="0"/>
              <a:t>Easy to expand and manage, debug</a:t>
            </a:r>
          </a:p>
          <a:p>
            <a:r>
              <a:rPr lang="en-IN" dirty="0"/>
              <a:t>Expensive, lot of cabling</a:t>
            </a:r>
          </a:p>
          <a:p>
            <a:endParaRPr lang="en-IN" dirty="0"/>
          </a:p>
        </p:txBody>
      </p:sp>
      <p:pic>
        <p:nvPicPr>
          <p:cNvPr id="6146" name="Picture 2" descr="Tree topology network vector illustration, in computer network technology  concept 12325648 Vector Art at Vecteezy">
            <a:extLst>
              <a:ext uri="{FF2B5EF4-FFF2-40B4-BE49-F238E27FC236}">
                <a16:creationId xmlns:a16="http://schemas.microsoft.com/office/drawing/2014/main" id="{0D7A562E-8F41-AD81-5225-FC1AC2DE8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635" y="2617342"/>
            <a:ext cx="3206393" cy="32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4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F493-00F3-5DD8-5264-D16F3463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Transmission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FF31-EF8D-4256-9EA3-35DB4213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04D2E-2C7C-51ED-916D-216C279D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45" y="1908096"/>
            <a:ext cx="9716747" cy="37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6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3C9A-2066-34C0-B360-9D2D5262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Transmission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8026-01BA-F242-C8D6-68AD32F6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FE921-DAC9-185F-C7FD-D421BCB0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44" y="1690688"/>
            <a:ext cx="8765266" cy="41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8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571C-DB03-0CB5-8672-34032D56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Communication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146D-8AF3-129C-FE4B-10DAA9626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Enables exchange of information between the sender and the receiver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278E5-4E31-BE65-14C7-D3CFF63E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74" y="2302411"/>
            <a:ext cx="8887326" cy="42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2AC8-81DF-335A-61AB-434A6E77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Transmission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04F3-E53A-FFFE-D2C0-9A76FA922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Transmission medium: </a:t>
            </a:r>
            <a:r>
              <a:rPr lang="en-US" dirty="0"/>
              <a:t>Carries information from a source to a destination</a:t>
            </a:r>
          </a:p>
          <a:p>
            <a:r>
              <a:rPr lang="en-US" b="1" dirty="0"/>
              <a:t>Guided media (Wired) </a:t>
            </a:r>
            <a:r>
              <a:rPr lang="en-US" dirty="0"/>
              <a:t>include twisted-pair cable (uses electric current), coaxial cable (uses electric current), fiber-optic cable (uses light)</a:t>
            </a:r>
          </a:p>
          <a:p>
            <a:r>
              <a:rPr lang="en-US" b="1" dirty="0"/>
              <a:t>Unguided medium (Wireless) </a:t>
            </a:r>
            <a:r>
              <a:rPr lang="en-US" dirty="0"/>
              <a:t>is air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312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4DD1-EC8F-9008-9452-4A5B1AC5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Twisted-pair 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1057-1687-4B5E-C73B-7E66DBC4A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483867" cy="4351338"/>
          </a:xfrm>
        </p:spPr>
        <p:txBody>
          <a:bodyPr>
            <a:normAutofit/>
          </a:bodyPr>
          <a:lstStyle/>
          <a:p>
            <a:r>
              <a:rPr lang="en-US" dirty="0"/>
              <a:t>Consists of two copper wires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sz="2000" b="1" dirty="0"/>
              <a:t>Unshielded twisted-pair (UTP)</a:t>
            </a:r>
          </a:p>
          <a:p>
            <a:pPr lvl="1"/>
            <a:r>
              <a:rPr lang="en-US" sz="2000" dirty="0"/>
              <a:t>S</a:t>
            </a:r>
            <a:r>
              <a:rPr lang="en-US" sz="2000" b="1" dirty="0"/>
              <a:t>hielded twisted-pair (STP)</a:t>
            </a:r>
          </a:p>
          <a:p>
            <a:r>
              <a:rPr lang="en-US" dirty="0"/>
              <a:t>Used in telephone networks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85B28-C4A0-2DB2-E38B-930349B7F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37096" y="1825625"/>
            <a:ext cx="2816703" cy="435133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FBC49-6498-724E-B9AB-364EB93F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475" y="1121046"/>
            <a:ext cx="3237087" cy="505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85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D1FC-BAB9-73E2-DC50-B667C5C3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Coaxial cables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45D26-E863-4B98-9A0D-245A184E0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59193" cy="4351338"/>
          </a:xfrm>
        </p:spPr>
        <p:txBody>
          <a:bodyPr>
            <a:normAutofit/>
          </a:bodyPr>
          <a:lstStyle/>
          <a:p>
            <a:r>
              <a:rPr lang="en-US" b="1" dirty="0"/>
              <a:t>Coaxial cable </a:t>
            </a:r>
            <a:r>
              <a:rPr lang="en-US" dirty="0"/>
              <a:t>(or </a:t>
            </a:r>
            <a:r>
              <a:rPr lang="en-US" b="1" dirty="0"/>
              <a:t>coax</a:t>
            </a:r>
            <a:r>
              <a:rPr lang="en-US" dirty="0"/>
              <a:t>) carries signals of higher frequency ranges than those in twisted-pair cable</a:t>
            </a:r>
          </a:p>
          <a:p>
            <a:r>
              <a:rPr lang="en-US" dirty="0"/>
              <a:t>Instead of having two wires, coax has a single copper wire</a:t>
            </a:r>
          </a:p>
          <a:p>
            <a:r>
              <a:rPr lang="en-US" dirty="0"/>
              <a:t>Usage: Telephone, Cable TV, 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FA14E1-FF2D-326B-AE42-86CC8C2A0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61780" y="1825625"/>
            <a:ext cx="3792020" cy="435133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F130C-DB07-474C-F64B-A3CB82A9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946" y="2771226"/>
            <a:ext cx="3335129" cy="279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93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3B78-A9AC-B40A-82F0-392A1765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Fiber</a:t>
            </a:r>
            <a:r>
              <a:rPr lang="en-IN" dirty="0"/>
              <a:t>-optic cable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0BCC4-7320-BE8F-419F-62AB92FDA1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Made of glass or plastic and transmits signals in the form of light</a:t>
            </a:r>
          </a:p>
          <a:p>
            <a:r>
              <a:rPr lang="en-US" dirty="0"/>
              <a:t>Modern Ethernet is fiber optic-based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8208F-9B32-86A2-E588-B93ED18BA7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DE0EFF-5D9E-D3FD-0F2D-21A1FD1D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872959"/>
            <a:ext cx="6121715" cy="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22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8311-AA9B-B0E9-AD0D-7B3BED0E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Unguided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C166-BB7E-563E-2BE4-A2358083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b="1" dirty="0"/>
              <a:t>electromagnetic waves </a:t>
            </a:r>
            <a:r>
              <a:rPr lang="en-US" dirty="0"/>
              <a:t>– no wire is needed</a:t>
            </a:r>
          </a:p>
          <a:p>
            <a:r>
              <a:rPr lang="en-US" dirty="0"/>
              <a:t>Also called as </a:t>
            </a:r>
            <a:r>
              <a:rPr lang="en-US" b="1" dirty="0"/>
              <a:t>wireless communication</a:t>
            </a:r>
          </a:p>
          <a:p>
            <a:r>
              <a:rPr lang="en-US" dirty="0"/>
              <a:t>Signals are normally broadcast through free space and thus are available to anyone who has a device capable of receiving them</a:t>
            </a:r>
          </a:p>
          <a:p>
            <a:r>
              <a:rPr lang="en-US" dirty="0"/>
              <a:t>The part of the electromagnetic spectrum, ranging from 3 kHz to 900 THz is used for wireless communication.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E86C7-103E-A736-2A0E-5D12740A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09" y="4676847"/>
            <a:ext cx="9234449" cy="16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88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FDC6-B872-B086-EE94-8C090B14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Wide Area Network (WAN)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1FD3-B973-48A4-C3A1-C4B73F22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Wide Area Network (WAN)</a:t>
            </a:r>
            <a:r>
              <a:rPr lang="en-US" dirty="0"/>
              <a:t> spans a large geographical area, often a  country or continent</a:t>
            </a:r>
          </a:p>
          <a:p>
            <a:r>
              <a:rPr lang="en-US" dirty="0"/>
              <a:t>Example: Two LANs can be connected to form a WAN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69C63-A386-15CC-7C28-3F294DE26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05" y="3654252"/>
            <a:ext cx="10370789" cy="22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C5A2CF-DCEB-AD52-9F29-D88D3AD8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17414-4461-9A52-035C-B61F1E929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48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456A-E86E-FED0-07C7-0C7A407E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33E1-FE41-81FC-2844-7F13799A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Protocol</a:t>
            </a:r>
            <a:r>
              <a:rPr lang="en-US" dirty="0"/>
              <a:t>: Set of official/implicit rules</a:t>
            </a:r>
          </a:p>
          <a:p>
            <a:r>
              <a:rPr lang="en-US" dirty="0"/>
              <a:t>Use: Communication between two people or two devices</a:t>
            </a:r>
            <a:endParaRPr lang="en-US" b="1" dirty="0"/>
          </a:p>
          <a:p>
            <a:r>
              <a:rPr lang="en-US" dirty="0"/>
              <a:t>Example: How to start a conversation, How to speak, What to say, How to end a conversation</a:t>
            </a:r>
          </a:p>
        </p:txBody>
      </p:sp>
    </p:spTree>
    <p:extLst>
      <p:ext uri="{BB962C8B-B14F-4D97-AF65-F5344CB8AC3E}">
        <p14:creationId xmlns:p14="http://schemas.microsoft.com/office/powerpoint/2010/main" val="2093805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91A8-A98B-4070-F359-C19D52A4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0BF2-49AA-B839-85A5-34B08475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software uses a </a:t>
            </a:r>
            <a:r>
              <a:rPr lang="en-US" b="1" dirty="0"/>
              <a:t>protocol stack</a:t>
            </a:r>
            <a:endParaRPr lang="en-US" dirty="0"/>
          </a:p>
          <a:p>
            <a:r>
              <a:rPr lang="en-US" dirty="0"/>
              <a:t>A protocol stack contains many </a:t>
            </a:r>
            <a:r>
              <a:rPr lang="en-US" b="1" dirty="0"/>
              <a:t>layers </a:t>
            </a:r>
            <a:r>
              <a:rPr lang="en-US" dirty="0"/>
              <a:t>or </a:t>
            </a:r>
            <a:r>
              <a:rPr lang="en-US" b="1" dirty="0"/>
              <a:t>levels</a:t>
            </a:r>
          </a:p>
          <a:p>
            <a:r>
              <a:rPr lang="en-US" dirty="0"/>
              <a:t>Each layer provides some services to the layer above it</a:t>
            </a:r>
          </a:p>
          <a:p>
            <a:r>
              <a:rPr lang="en-US" dirty="0"/>
              <a:t>Each layer hides complexity of its work from the layer above it</a:t>
            </a:r>
          </a:p>
          <a:p>
            <a:r>
              <a:rPr lang="en-US" dirty="0"/>
              <a:t>Creates a protocol hierarchy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980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FC75-618F-B6F7-8355-AB564D62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 Hierarchy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1F99-F66C-C842-D84F-A48A8B7B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84C5E5-5BC1-DA5F-EA4A-299447817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136" y="1372992"/>
            <a:ext cx="6493727" cy="500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0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555A-568F-C017-716B-958A15AA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 Data Communication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DFB1-E754-655B-1FA0-23B6F1E0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Source</a:t>
            </a:r>
            <a:r>
              <a:rPr lang="en-US" dirty="0"/>
              <a:t>: Sender of information</a:t>
            </a:r>
          </a:p>
          <a:p>
            <a:r>
              <a:rPr lang="en-US" b="1" dirty="0"/>
              <a:t>Transmitter</a:t>
            </a:r>
            <a:r>
              <a:rPr lang="en-US" dirty="0"/>
              <a:t>: Converts information into a suitable form for transmission, e.g. by modulation and amplification</a:t>
            </a:r>
          </a:p>
          <a:p>
            <a:r>
              <a:rPr lang="en-US" b="1" dirty="0"/>
              <a:t>Channel</a:t>
            </a:r>
            <a:r>
              <a:rPr lang="en-US" dirty="0"/>
              <a:t>: Medium through which the signal travels (wired - copper or fiber-optic cables or wireless - radio waves, microwaves, or infrared)</a:t>
            </a:r>
          </a:p>
          <a:p>
            <a:r>
              <a:rPr lang="en-US" b="1" dirty="0"/>
              <a:t>Receiver</a:t>
            </a:r>
            <a:r>
              <a:rPr lang="en-US" dirty="0"/>
              <a:t>: Receives the transmitted signal and converts it back into a form that can be understood by the destination, e.g. by demodulation</a:t>
            </a:r>
          </a:p>
          <a:p>
            <a:r>
              <a:rPr lang="en-US" b="1" dirty="0"/>
              <a:t>Destination</a:t>
            </a:r>
            <a:r>
              <a:rPr lang="en-US" dirty="0"/>
              <a:t>: Receiver of the transmitted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630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1011-24A2-5248-2DE6-47B095B0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E505-8932-D305-676F-8B5AAC051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107075" cy="4351338"/>
          </a:xfrm>
        </p:spPr>
        <p:txBody>
          <a:bodyPr/>
          <a:lstStyle/>
          <a:p>
            <a:r>
              <a:rPr lang="en-IN" b="1" dirty="0"/>
              <a:t>Open Systems Interconnection</a:t>
            </a:r>
          </a:p>
          <a:p>
            <a:r>
              <a:rPr lang="en-IN" dirty="0"/>
              <a:t>Good in theory, not used in practice</a:t>
            </a:r>
          </a:p>
          <a:p>
            <a:r>
              <a:rPr lang="en-IN" dirty="0"/>
              <a:t>Contains 7 layers</a:t>
            </a:r>
          </a:p>
          <a:p>
            <a:r>
              <a:rPr lang="en-IN" dirty="0"/>
              <a:t>Sometimes also called ISO/OSI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02B09F-DC88-4ABC-A405-9A514A46CA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D358F88E-3F95-F1CF-C215-3734C74573CD}"/>
              </a:ext>
            </a:extLst>
          </p:cNvPr>
          <p:cNvGrpSpPr>
            <a:grpSpLocks/>
          </p:cNvGrpSpPr>
          <p:nvPr/>
        </p:nvGrpSpPr>
        <p:grpSpPr bwMode="auto">
          <a:xfrm>
            <a:off x="4068566" y="1421828"/>
            <a:ext cx="7285233" cy="4351338"/>
            <a:chOff x="528" y="1056"/>
            <a:chExt cx="4655" cy="2687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30E0C8DF-0F30-67B8-D168-602E201C9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056"/>
              <a:ext cx="4655" cy="2687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F5991C6E-199E-5E55-AC04-D38C97895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1295"/>
              <a:ext cx="3531" cy="255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Application Layer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EDD2D715-20AD-E9F9-77AA-74F532479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1637"/>
              <a:ext cx="3531" cy="255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Presentation Layer</a:t>
              </a:r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B6EA4112-E4EF-5C25-5416-403672BF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1979"/>
              <a:ext cx="3531" cy="255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Session Layer</a:t>
              </a: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B6E77F74-A442-8C0C-F5CB-34C7B6DAD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2320"/>
              <a:ext cx="3531" cy="256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Transport Layer</a:t>
              </a: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0DD5A870-FBEC-7D51-2B81-D49C3FB1D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2648"/>
              <a:ext cx="3531" cy="256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Network Layer</a:t>
              </a:r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A462F05C-BB92-BA7D-433F-EF4EF03FF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2990"/>
              <a:ext cx="3531" cy="256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Data Link Layer</a:t>
              </a:r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20C3AB24-1B7E-4209-2A58-802A01133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3332"/>
              <a:ext cx="3531" cy="255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Physical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64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9FCF-C56E-71D6-EB26-53E61CBF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Exchange using the 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3569-C2EA-F373-CCFB-7544847E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69DDA-2A6E-E431-B5FA-99536E146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751" y="1541455"/>
            <a:ext cx="7169910" cy="44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4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501C-FBE5-43B1-CBD1-4BD5D4D8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D9CC-9CF3-05CF-8007-C1D5D67E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0BD88-1B0F-DD6E-9C0F-A30C1841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2" y="1441681"/>
            <a:ext cx="9234781" cy="48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9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DD3E-2EB6-AEDE-CA38-8C8C2C36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81BE-E01B-71AF-0EDF-D270FDBCD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800" dirty="0">
                <a:solidFill>
                  <a:srgbClr val="000000"/>
                </a:solidFill>
              </a:rPr>
              <a:t>Provides an “application view” to a network (e.g. email, file transmission) </a:t>
            </a: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800" dirty="0">
                <a:solidFill>
                  <a:srgbClr val="000000"/>
                </a:solidFill>
              </a:rPr>
              <a:t>Example: Hypertext Transfer Protocol (HTTP) is used to access Web pages</a:t>
            </a: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800" b="1" dirty="0">
                <a:solidFill>
                  <a:srgbClr val="000000"/>
                </a:solidFill>
              </a:rPr>
              <a:t>Encapsulation</a:t>
            </a:r>
            <a:r>
              <a:rPr lang="en-US" altLang="en-US" sz="2800" dirty="0">
                <a:solidFill>
                  <a:srgbClr val="000000"/>
                </a:solidFill>
              </a:rPr>
              <a:t> begins here</a:t>
            </a: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dirty="0">
                <a:solidFill>
                  <a:srgbClr val="000000"/>
                </a:solidFill>
              </a:rPr>
              <a:t>Other programs: Email (SMTP), File transfers (FTP), Querying domain names (DNS)</a:t>
            </a:r>
            <a:endParaRPr lang="en-US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21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DFCF-A9B8-F882-8397-F1CDC02F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E92E-D0D3-DC69-BB9F-DEC761AF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DEBFE-1118-3768-DB57-A8CB3A1A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10" y="1965423"/>
            <a:ext cx="9625779" cy="40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59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E673-B13B-9DCC-0B27-2EC81116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C3A1-F4BA-8362-346B-D80561D4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Clr>
                <a:srgbClr val="3333CC"/>
              </a:buClr>
              <a:buSzPct val="60000"/>
            </a:pPr>
            <a:r>
              <a:rPr lang="en-US" altLang="en-US" sz="2800" dirty="0">
                <a:solidFill>
                  <a:srgbClr val="000000"/>
                </a:solidFill>
              </a:rPr>
              <a:t>Translation: Use of a common format to take care of differences (</a:t>
            </a:r>
            <a:r>
              <a:rPr lang="en-US" altLang="en-US" sz="2800" b="1" dirty="0">
                <a:solidFill>
                  <a:srgbClr val="000000"/>
                </a:solidFill>
              </a:rPr>
              <a:t>encoding</a:t>
            </a:r>
            <a:r>
              <a:rPr lang="en-US" altLang="en-US" sz="2800" dirty="0">
                <a:solidFill>
                  <a:srgbClr val="000000"/>
                </a:solidFill>
              </a:rPr>
              <a:t>, number representation </a:t>
            </a:r>
            <a:r>
              <a:rPr lang="en-US" altLang="en-US" sz="2800" dirty="0" err="1">
                <a:solidFill>
                  <a:srgbClr val="000000"/>
                </a:solidFill>
              </a:rPr>
              <a:t>etc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</a:pPr>
            <a:r>
              <a:rPr lang="en-US" altLang="en-US" sz="2800" b="1" dirty="0">
                <a:solidFill>
                  <a:srgbClr val="000000"/>
                </a:solidFill>
              </a:rPr>
              <a:t>Encryption</a:t>
            </a:r>
            <a:r>
              <a:rPr lang="en-US" altLang="en-US" sz="2800" dirty="0">
                <a:solidFill>
                  <a:srgbClr val="000000"/>
                </a:solidFill>
              </a:rPr>
              <a:t>: To achieve confidentiality or privacy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</a:pPr>
            <a:r>
              <a:rPr lang="en-US" altLang="en-US" sz="2800" b="1" dirty="0">
                <a:solidFill>
                  <a:srgbClr val="000000"/>
                </a:solidFill>
              </a:rPr>
              <a:t>Compression</a:t>
            </a:r>
            <a:r>
              <a:rPr lang="en-US" altLang="en-US" sz="2800" dirty="0">
                <a:solidFill>
                  <a:srgbClr val="000000"/>
                </a:solidFill>
              </a:rPr>
              <a:t>: Reduces the number of bits needed to be transmitted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184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7B3-7657-3C8A-720B-7879B0F3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Session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AAA9-0EBE-28B3-A41F-2C8C843A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9BF2A-2811-2191-1569-E642EF56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93" y="1837806"/>
            <a:ext cx="9008750" cy="433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46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20F1-9804-8D9A-89A8-08DF5D23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A3A2-48F2-0151-A05E-3E66360E5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Clr>
                <a:srgbClr val="3333CC"/>
              </a:buClr>
              <a:buSzPct val="60000"/>
            </a:pPr>
            <a:r>
              <a:rPr lang="en-IN" dirty="0"/>
              <a:t>Manages the session between applications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</a:pPr>
            <a:r>
              <a:rPr lang="en-IN" dirty="0"/>
              <a:t>Example: Between browser of the source computer and server of the destination computer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928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3C20-6CB5-4142-62E7-106177EF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8C67-1D09-BAA2-5CB0-AAFD4427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6D815-8C6C-7CD5-0264-A1578FF87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55" y="1986520"/>
            <a:ext cx="10089396" cy="390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88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BFC4-904F-BC38-6BD5-C8FAA43A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0ADF-3E61-9C3F-C846-4C9EE0DC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>
                <a:srgbClr val="3333CC"/>
              </a:buClr>
              <a:buSzPct val="60000"/>
            </a:pPr>
            <a:r>
              <a:rPr lang="en-US" sz="2400" dirty="0">
                <a:solidFill>
                  <a:srgbClr val="000000"/>
                </a:solidFill>
              </a:rPr>
              <a:t>Identifies the application on the destination computer using </a:t>
            </a:r>
            <a:r>
              <a:rPr lang="en-US" sz="2400" b="1" dirty="0">
                <a:solidFill>
                  <a:srgbClr val="000000"/>
                </a:solidFill>
              </a:rPr>
              <a:t>port numbers</a:t>
            </a:r>
          </a:p>
          <a:p>
            <a:pPr>
              <a:spcBef>
                <a:spcPts val="600"/>
              </a:spcBef>
              <a:buClr>
                <a:srgbClr val="3333CC"/>
              </a:buClr>
              <a:buSzPct val="60000"/>
            </a:pPr>
            <a:r>
              <a:rPr lang="en-US" sz="2400" dirty="0">
                <a:solidFill>
                  <a:srgbClr val="000000"/>
                </a:solidFill>
              </a:rPr>
              <a:t>Example: One server, multiple applications</a:t>
            </a:r>
          </a:p>
          <a:p>
            <a:pPr>
              <a:spcBef>
                <a:spcPts val="600"/>
              </a:spcBef>
              <a:buClr>
                <a:srgbClr val="3333CC"/>
              </a:buClr>
              <a:buSzPct val="60000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Clr>
                <a:srgbClr val="3333CC"/>
              </a:buClr>
              <a:buSzPct val="60000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2A05D-55CA-3E80-773A-212B5234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880" y="2691829"/>
            <a:ext cx="5605557" cy="39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6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4EEC-C1C4-B74E-05AE-A2B6D023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Computer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DD8F-BD74-9B4F-772A-3D94CB1C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Bandwidth Limitations</a:t>
            </a:r>
          </a:p>
          <a:p>
            <a:r>
              <a:rPr lang="en-IN" dirty="0"/>
              <a:t>Latency</a:t>
            </a:r>
          </a:p>
          <a:p>
            <a:r>
              <a:rPr lang="en-IN" dirty="0"/>
              <a:t>Packet loss</a:t>
            </a:r>
          </a:p>
          <a:p>
            <a:r>
              <a:rPr lang="en-IN" dirty="0"/>
              <a:t>Network congestion</a:t>
            </a:r>
          </a:p>
          <a:p>
            <a:r>
              <a:rPr lang="en-IN" dirty="0"/>
              <a:t>Security threats</a:t>
            </a:r>
          </a:p>
          <a:p>
            <a:r>
              <a:rPr lang="en-IN" dirty="0"/>
              <a:t>Data privacy</a:t>
            </a:r>
          </a:p>
          <a:p>
            <a:r>
              <a:rPr lang="en-IN" dirty="0"/>
              <a:t>Scalability</a:t>
            </a:r>
          </a:p>
          <a:p>
            <a:r>
              <a:rPr lang="en-IN" dirty="0"/>
              <a:t>Interoperability</a:t>
            </a:r>
          </a:p>
          <a:p>
            <a:r>
              <a:rPr lang="en-IN" dirty="0"/>
              <a:t>Network management</a:t>
            </a:r>
          </a:p>
          <a:p>
            <a:r>
              <a:rPr lang="en-IN" dirty="0"/>
              <a:t>Quality of Service</a:t>
            </a:r>
          </a:p>
        </p:txBody>
      </p:sp>
    </p:spTree>
    <p:extLst>
      <p:ext uri="{BB962C8B-B14F-4D97-AF65-F5344CB8AC3E}">
        <p14:creationId xmlns:p14="http://schemas.microsoft.com/office/powerpoint/2010/main" val="3338576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47F-BF6D-030C-C2F1-DEF68E66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097A-6A08-E55D-6A73-25CDD54B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Port number is a 16-bit value, so it can store a number between 0 and 65,535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D0FCF8-4C74-45B8-5933-C05FF5E7CF2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021077"/>
          <a:ext cx="95386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566">
                  <a:extLst>
                    <a:ext uri="{9D8B030D-6E8A-4147-A177-3AD203B41FA5}">
                      <a16:colId xmlns:a16="http://schemas.microsoft.com/office/drawing/2014/main" val="661714690"/>
                    </a:ext>
                  </a:extLst>
                </a:gridCol>
                <a:gridCol w="3179566">
                  <a:extLst>
                    <a:ext uri="{9D8B030D-6E8A-4147-A177-3AD203B41FA5}">
                      <a16:colId xmlns:a16="http://schemas.microsoft.com/office/drawing/2014/main" val="286530024"/>
                    </a:ext>
                  </a:extLst>
                </a:gridCol>
                <a:gridCol w="3179566">
                  <a:extLst>
                    <a:ext uri="{9D8B030D-6E8A-4147-A177-3AD203B41FA5}">
                      <a16:colId xmlns:a16="http://schemas.microsoft.com/office/drawing/2014/main" val="2272761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Port Number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Where used?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Called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0-1023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Well-known 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5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1024-49151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Temporary/</a:t>
                      </a:r>
                      <a:r>
                        <a:rPr lang="en-IN" sz="2400" b="1" dirty="0"/>
                        <a:t>Ephemeral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49152-65535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Dynamic</a:t>
                      </a:r>
                      <a:r>
                        <a:rPr lang="en-IN" sz="2400" dirty="0"/>
                        <a:t>, Usage-based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7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33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146A-C9A9-6AD7-A075-49515878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8938-4C3C-A1C2-7DD1-A8B05ABA7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B4FA0-482E-E8C8-F0DE-DEB3AFEC5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526" y="1273928"/>
            <a:ext cx="8117179" cy="53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7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A104-AB69-1EF2-277D-29C12AFE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 Area Network (LAN)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70DF-F12A-BB86-8297-428132BDC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Local Area Network (LAN):</a:t>
            </a:r>
            <a:r>
              <a:rPr lang="en-US" dirty="0"/>
              <a:t> A privately  owned network that operates within a single building like a home, office or factory</a:t>
            </a:r>
          </a:p>
          <a:p>
            <a:r>
              <a:rPr lang="en-US" b="1" dirty="0"/>
              <a:t>Wireless LANs: </a:t>
            </a:r>
            <a:r>
              <a:rPr lang="en-US" dirty="0"/>
              <a:t>Every computer has a wireless modem and an antenna that  it uses to communicate with other computers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access point </a:t>
            </a:r>
            <a:r>
              <a:rPr lang="en-US" dirty="0"/>
              <a:t>or </a:t>
            </a:r>
            <a:r>
              <a:rPr lang="en-US" b="1" dirty="0"/>
              <a:t>base station </a:t>
            </a:r>
            <a:r>
              <a:rPr lang="en-US" dirty="0"/>
              <a:t>controls the network</a:t>
            </a:r>
          </a:p>
          <a:p>
            <a:pPr lvl="1"/>
            <a:r>
              <a:rPr lang="en-US" b="1" dirty="0"/>
              <a:t>IEEE 802.11</a:t>
            </a:r>
            <a:r>
              <a:rPr lang="en-US" dirty="0"/>
              <a:t> standard (also called </a:t>
            </a:r>
            <a:r>
              <a:rPr lang="en-US" b="1" dirty="0" err="1"/>
              <a:t>WiFi</a:t>
            </a:r>
            <a:r>
              <a:rPr lang="en-US" dirty="0"/>
              <a:t>) describes this</a:t>
            </a:r>
          </a:p>
        </p:txBody>
      </p:sp>
    </p:spTree>
    <p:extLst>
      <p:ext uri="{BB962C8B-B14F-4D97-AF65-F5344CB8AC3E}">
        <p14:creationId xmlns:p14="http://schemas.microsoft.com/office/powerpoint/2010/main" val="136297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27AD-D81F-158D-B05F-3ABB87C2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81F0-D962-E182-AF2E-DF7B851E8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Network Topology</a:t>
            </a:r>
            <a:r>
              <a:rPr lang="en-US" dirty="0"/>
              <a:t> represents a network arrangement consisting of several nodes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EC20E5-C104-4830-BDEF-7701D9DC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548" y="2558715"/>
            <a:ext cx="6676805" cy="37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5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172D-423E-A247-1CBB-F7675238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Interface Card (NIC)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45A0-78D7-0D45-9D52-267A791F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Network Interface Card (NIC)</a:t>
            </a:r>
            <a:r>
              <a:rPr lang="en-IN" dirty="0"/>
              <a:t>: Interface between a computer and a network</a:t>
            </a:r>
          </a:p>
          <a:p>
            <a:r>
              <a:rPr lang="en-IN" dirty="0"/>
              <a:t>Also called </a:t>
            </a:r>
            <a:r>
              <a:rPr lang="en-IN" b="1" dirty="0"/>
              <a:t>LAN card</a:t>
            </a:r>
          </a:p>
          <a:p>
            <a:r>
              <a:rPr lang="en-IN" dirty="0"/>
              <a:t>Has a hardcoded address: </a:t>
            </a:r>
            <a:r>
              <a:rPr lang="en-IN" b="1" dirty="0"/>
              <a:t>MAC address, Physical address, Hardware address</a:t>
            </a:r>
          </a:p>
          <a:p>
            <a:r>
              <a:rPr lang="en-IN" dirty="0"/>
              <a:t>Speed:</a:t>
            </a:r>
          </a:p>
          <a:p>
            <a:pPr lvl="1"/>
            <a:r>
              <a:rPr lang="en-IN" b="1" dirty="0"/>
              <a:t>Classical Ethernet</a:t>
            </a:r>
            <a:r>
              <a:rPr lang="en-IN" dirty="0"/>
              <a:t>: 10 Mbps</a:t>
            </a:r>
          </a:p>
          <a:p>
            <a:pPr lvl="1"/>
            <a:r>
              <a:rPr lang="en-IN" b="1" dirty="0"/>
              <a:t>Fast Ethernet</a:t>
            </a:r>
            <a:r>
              <a:rPr lang="en-IN" dirty="0"/>
              <a:t>: 100 Mbps</a:t>
            </a:r>
          </a:p>
          <a:p>
            <a:pPr lvl="1"/>
            <a:r>
              <a:rPr lang="en-IN" b="1" dirty="0"/>
              <a:t>Gigabit Ethernet</a:t>
            </a:r>
            <a:r>
              <a:rPr lang="en-IN" dirty="0"/>
              <a:t>: 1000 Mbps = 1 GBPS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AC4C9-9C6E-B6E8-D189-5DB7774F8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59075" y="3716496"/>
            <a:ext cx="1746545" cy="1746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22441-5C6B-83B8-7BF0-B5B6D6312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40165" y="3624779"/>
            <a:ext cx="2061681" cy="1849136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07AA53D-9A02-7E5F-FAC1-C181A31FD650}"/>
              </a:ext>
            </a:extLst>
          </p:cNvPr>
          <p:cNvSpPr/>
          <p:nvPr/>
        </p:nvSpPr>
        <p:spPr>
          <a:xfrm>
            <a:off x="7941924" y="4112696"/>
            <a:ext cx="1715784" cy="87330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380325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0364-13BF-3BE5-7579-8CE08B7C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783E-A01D-5ED6-080A-C6D99C51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Wired LAN technologies: Ethernet, Token Ring, Token Bus</a:t>
            </a:r>
          </a:p>
          <a:p>
            <a:r>
              <a:rPr lang="en-US" dirty="0"/>
              <a:t>Most popular: </a:t>
            </a:r>
            <a:r>
              <a:rPr lang="en-US" b="1" dirty="0"/>
              <a:t>Ethernet</a:t>
            </a:r>
          </a:p>
          <a:p>
            <a:r>
              <a:rPr lang="en-US" dirty="0"/>
              <a:t>Ethernet generations</a:t>
            </a:r>
          </a:p>
          <a:p>
            <a:pPr lvl="1"/>
            <a:r>
              <a:rPr lang="en-US" b="1" dirty="0"/>
              <a:t>Classic/Standard Ethernet (10 Mbps)</a:t>
            </a:r>
          </a:p>
          <a:p>
            <a:pPr lvl="1"/>
            <a:r>
              <a:rPr lang="en-US" b="1" dirty="0"/>
              <a:t>Fast Ethernet (100 Mbps)</a:t>
            </a:r>
          </a:p>
          <a:p>
            <a:pPr lvl="1"/>
            <a:r>
              <a:rPr lang="en-US" b="1" dirty="0"/>
              <a:t>Gigabit Ethernet (1 Gbps)</a:t>
            </a:r>
          </a:p>
          <a:p>
            <a:pPr lvl="1"/>
            <a:r>
              <a:rPr lang="en-US" b="1" dirty="0"/>
              <a:t>10 Gigabit Ethernet (10 Gbps)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31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Microsoft Office PowerPoint</Application>
  <PresentationFormat>Widescreen</PresentationFormat>
  <Paragraphs>165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Office Theme</vt:lpstr>
      <vt:lpstr>Communication Systems</vt:lpstr>
      <vt:lpstr>Introduction to Communication System</vt:lpstr>
      <vt:lpstr>Components of a Data Communication System</vt:lpstr>
      <vt:lpstr>Issues in Computer Networking</vt:lpstr>
      <vt:lpstr>Network Types</vt:lpstr>
      <vt:lpstr>Local Area Network (LAN)</vt:lpstr>
      <vt:lpstr>Network Topology</vt:lpstr>
      <vt:lpstr>Network Interface Card (NIC)</vt:lpstr>
      <vt:lpstr>Ethernet</vt:lpstr>
      <vt:lpstr>Bus Topology</vt:lpstr>
      <vt:lpstr>Ring Topology</vt:lpstr>
      <vt:lpstr>Star Topology</vt:lpstr>
      <vt:lpstr>Ethernet – Earlier and Now</vt:lpstr>
      <vt:lpstr>Switched Ethernet</vt:lpstr>
      <vt:lpstr>LAN – Earlier and Now</vt:lpstr>
      <vt:lpstr>Mesh Topology</vt:lpstr>
      <vt:lpstr>Tree Topology</vt:lpstr>
      <vt:lpstr>Transmission media</vt:lpstr>
      <vt:lpstr>Transmission media</vt:lpstr>
      <vt:lpstr>Transmission Media</vt:lpstr>
      <vt:lpstr>Twisted-pair cable</vt:lpstr>
      <vt:lpstr>Coaxial cables</vt:lpstr>
      <vt:lpstr>Fiber-optic cable</vt:lpstr>
      <vt:lpstr>Unguided media</vt:lpstr>
      <vt:lpstr>Wide Area Network (WAN)</vt:lpstr>
      <vt:lpstr>Protocols</vt:lpstr>
      <vt:lpstr>Protocol</vt:lpstr>
      <vt:lpstr>Network Software</vt:lpstr>
      <vt:lpstr>Protocol Hierarchy Example</vt:lpstr>
      <vt:lpstr>OSI</vt:lpstr>
      <vt:lpstr>An Exchange using the OSI Model</vt:lpstr>
      <vt:lpstr>The Application Layer</vt:lpstr>
      <vt:lpstr>Application Layer</vt:lpstr>
      <vt:lpstr>The Presentation Layer</vt:lpstr>
      <vt:lpstr>Presentation Layer</vt:lpstr>
      <vt:lpstr>The Session Layer</vt:lpstr>
      <vt:lpstr>Session Layer</vt:lpstr>
      <vt:lpstr>The Transport Layer</vt:lpstr>
      <vt:lpstr>Transport Layer</vt:lpstr>
      <vt:lpstr>Port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2024-09-18T06:51:31Z</dcterms:created>
  <dcterms:modified xsi:type="dcterms:W3CDTF">2024-09-18T06:51:45Z</dcterms:modified>
</cp:coreProperties>
</file>