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3" r:id="rId5"/>
    <p:sldId id="264" r:id="rId6"/>
    <p:sldId id="271" r:id="rId7"/>
    <p:sldId id="258" r:id="rId8"/>
    <p:sldId id="265" r:id="rId9"/>
    <p:sldId id="266" r:id="rId10"/>
    <p:sldId id="270"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0775" autoAdjust="0"/>
  </p:normalViewPr>
  <p:slideViewPr>
    <p:cSldViewPr snapToGrid="0">
      <p:cViewPr varScale="1">
        <p:scale>
          <a:sx n="69" d="100"/>
          <a:sy n="69"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AD425-9E6E-464F-8BE1-FC83A8F42EDD}"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DC505-0F7A-4241-A381-8E9F41DE3926}" type="slidenum">
              <a:rPr lang="en-US" smtClean="0"/>
              <a:t>‹#›</a:t>
            </a:fld>
            <a:endParaRPr lang="en-US"/>
          </a:p>
        </p:txBody>
      </p:sp>
    </p:spTree>
    <p:extLst>
      <p:ext uri="{BB962C8B-B14F-4D97-AF65-F5344CB8AC3E}">
        <p14:creationId xmlns:p14="http://schemas.microsoft.com/office/powerpoint/2010/main" val="179004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ignup.live.com/signup?ru=https://login.live.com/oauth20_authorize.srf%3flc%3d1033%26response_type%3dcode%26client_id%3d51483342-085c-4d86-bf88-cf50c7252078%26scope%3dopenid%2bprofile%2bemail%2boffline_access%26response_mode%3dform_post%26redirect_uri%3dhttps%253a%252f%252flogin.microsoftonline.com%252fcommon%252ffederation%252foauth2%26state%3drQIIAa2Ty2sTQRzHs0mbPhAt4kE8FWxysG6yO_sO5JCkiaQWVGq1ejBMdifJ6O7MujObNBVy8FTwUgQvPfbYoycRvHkSxJ77F0hPIgi9CM6maoUeVBSW2Xn8Ht_fZ-Z3JaMW1NKC7jhtW4eurGpAlXVgdWQIVUsGpuVC07EMy7GXs4ai6oYenZ-dW_TWm4vvh9Xdr1Nvvmy9eLojzbR83EcFlwZ70tUe5yErFYswDAt9xkJW6GMWQ5_x2MM0MSq2GO4S5GHySpL2JemjJO2lhQzDNnXQll1PDEKGI0PQ8WTFansdw7bFMThIn7tRiXkPJAON8CY6TJ9lyEcub0HXpTHhn9MzHRoFrZAyvpP5MBkh6AdliDYKHuoX4GYcjYXmIxT6wxan5bHenFbJgYb4ThmKvURtHIpJiEPkY4KEeQO6j2PMMMeUNL2ctgRU6BiWqsme1TFl3XLbsq1pjuwplmYrjguhrueA6cIghCKe8IAi-micZ_Qz8CiMsItJd9RDERXmYUQfiuLuiExt7GM-FH71PoqGlKAcMEDtZGF2Me_FbYaFCY_iZOcuaq8xFB3rU2oKMGp1s-FUTaBWNcW2Qb1hmlWxVuuWMP-lpNvDECUSY07zPV7W8gQN4shvjamdgtZnp7FpFV3XEngo6mMXLQlHOgwQ4eyYsqjMix8xVay69ASy1hgfuFxkP8GdaBvf7ndNvyXzfzn_I9q8eJAuKqt5Qon4_8lDzwtBQci5uIby6vh9V44B7GUWfjRYAAnsogSpAC6oDzDx6IAVCOLFl5msqDqgZH9COpw4o2RK09Ozc6mLqfnU0YS0OynaGK7Ei_zt5ZVnT0aXHhw9T7-bLPL2uhfGy83aNaIsrdmrhPpr5uagBpobunJz5d71JoxtvIxvbbhls6RuZ6XtbPZTVtqaSr2e-avGP5i9ABTVkVUgK_a8YpcMpaTa978B0%26estsfed%3d1%26lw%3d1%26fl%3deasi2%26cobrandid%3d31ffa2bb-717b-40bc-831f-f7f1a66612db%26fci%3d499b84ac-1321-427f-aa17-267ca6975798%26wsucxt%3d1%26mkt%3dEN-US%26uaid%3d4958642bcd2b4279a2fd07bdf5889582&amp;mkt=EN-US&amp;uiflavor=web&amp;lw=1&amp;fl=easi2&amp;cobrandid=31ffa2bb-717b-40bc-831f-f7f1a66612db&amp;client_id=51483342-085c-4d86-bf88-cf50c7252078&amp;wsucxt=1&amp;uaid=4958642bcd2b4279a2fd07bdf5889582&amp;suc=499b84ac-1321-427f-aa17-267ca697579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devops/pipelines/agents/agents?view=azure-devops&amp;tabs=brows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devops/pipelines/agents/agents?view=azure-devops&amp;tabs=brows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evops/pipelines/agents/agents?view=azure-devops&amp;tabs=brows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evops/pipelines/agents/agents?view=azure-devops&amp;tabs=brows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ignup.live.com/signup?ru=https://login.live.com/oauth20_authorize.srf%3flc%3d1033%26response_type%3dcode%26client_id%3d51483342-085c-4d86-bf88-cf50c7252078%26scope%3dopenid%2bprofile%2bemail%2boffline_access%26response_mode%3dform_post%26redirect_uri%3dhttps%253a%252f%252flogin.microsoftonline.com%252fcommon%252ffederation%252foauth2%26state%3drQIIAa2Ty2sTQRzHs0mbPhAt4kE8FWxysG6yO_sO5JCkiaQWVGq1ejBMdifJ6O7MujObNBVy8FTwUgQvPfbYoycRvHkSxJ77F0hPIgi9CM6maoUeVBSW2Xn8Ht_fZ-Z3JaMW1NKC7jhtW4eurGpAlXVgdWQIVUsGpuVC07EMy7GXs4ai6oYenZ-dW_TWm4vvh9Xdr1Nvvmy9eLojzbR83EcFlwZ70tUe5yErFYswDAt9xkJW6GMWQ5_x2MM0MSq2GO4S5GHySpL2JemjJO2lhQzDNnXQll1PDEKGI0PQ8WTFansdw7bFMThIn7tRiXkPJAON8CY6TJ9lyEcub0HXpTHhn9MzHRoFrZAyvpP5MBkh6AdliDYKHuoX4GYcjYXmIxT6wxan5bHenFbJgYb4ThmKvURtHIpJiEPkY4KEeQO6j2PMMMeUNL2ctgRU6BiWqsme1TFl3XLbsq1pjuwplmYrjguhrueA6cIghCKe8IAi-micZ_Qz8CiMsItJd9RDERXmYUQfiuLuiExt7GM-FH71PoqGlKAcMEDtZGF2Me_FbYaFCY_iZOcuaq8xFB3rU2oKMGp1s-FUTaBWNcW2Qb1hmlWxVuuWMP-lpNvDECUSY07zPV7W8gQN4shvjamdgtZnp7FpFV3XEngo6mMXLQlHOgwQ4eyYsqjMix8xVay69ASy1hgfuFxkP8GdaBvf7ndNvyXzfzn_I9q8eJAuKqt5Qon4_8lDzwtBQci5uIby6vh9V44B7GUWfjRYAAnsogSpAC6oDzDx6IAVCOLFl5msqDqgZH9COpw4o2RK09Ozc6mLqfnU0YS0OynaGK7Ei_zt5ZVnT0aXHhw9T7-bLPL2uhfGy83aNaIsrdmrhPpr5uagBpobunJz5d71JoxtvIxvbbhls6RuZ6XtbPZTVtqaSr2e-avGP5i9ABTVkVUgK_a8YpcMpaTa978B0%26estsfed%3d1%26lw%3d1%26fl%3deasi2%26cobrandid%3d31ffa2bb-717b-40bc-831f-f7f1a66612db%26fci%3d499b84ac-1321-427f-aa17-267ca6975798%26wsucxt%3d1%26mkt%3dEN-US%26uaid%3d4958642bcd2b4279a2fd07bdf5889582&amp;mkt=EN-US&amp;uiflavor=web&amp;lw=1&amp;fl=easi2&amp;cobrandid=31ffa2bb-717b-40bc-831f-f7f1a66612db&amp;client_id=51483342-085c-4d86-bf88-cf50c7252078&amp;wsucxt=1&amp;uaid=4958642bcd2b4279a2fd07bdf5889582&amp;suc=499b84ac-1321-427f-aa17-267ca6975798</a:t>
            </a:r>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4</a:t>
            </a:fld>
            <a:endParaRPr lang="en-US"/>
          </a:p>
        </p:txBody>
      </p:sp>
    </p:spTree>
    <p:extLst>
      <p:ext uri="{BB962C8B-B14F-4D97-AF65-F5344CB8AC3E}">
        <p14:creationId xmlns:p14="http://schemas.microsoft.com/office/powerpoint/2010/main" val="316781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https://docs.microsoft.com/en-us/azure/devops/pipelines/agents/agents?view=azure-devops&amp;tabs=browser</a:t>
            </a:r>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8</a:t>
            </a:fld>
            <a:endParaRPr lang="en-US"/>
          </a:p>
        </p:txBody>
      </p:sp>
    </p:spTree>
    <p:extLst>
      <p:ext uri="{BB962C8B-B14F-4D97-AF65-F5344CB8AC3E}">
        <p14:creationId xmlns:p14="http://schemas.microsoft.com/office/powerpoint/2010/main" val="102508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https://docs.microsoft.com/en-us/azure/devops/pipelines/agents/agents?view=azure-devops&amp;tabs=browser</a:t>
            </a:r>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9</a:t>
            </a:fld>
            <a:endParaRPr lang="en-US"/>
          </a:p>
        </p:txBody>
      </p:sp>
    </p:spTree>
    <p:extLst>
      <p:ext uri="{BB962C8B-B14F-4D97-AF65-F5344CB8AC3E}">
        <p14:creationId xmlns:p14="http://schemas.microsoft.com/office/powerpoint/2010/main" val="63713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https://docs.microsoft.com/en-us/azure/devops/pipelines/agents/agents?view=azure-devops&amp;tabs=browser</a:t>
            </a:r>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10</a:t>
            </a:fld>
            <a:endParaRPr lang="en-US"/>
          </a:p>
        </p:txBody>
      </p:sp>
    </p:spTree>
    <p:extLst>
      <p:ext uri="{BB962C8B-B14F-4D97-AF65-F5344CB8AC3E}">
        <p14:creationId xmlns:p14="http://schemas.microsoft.com/office/powerpoint/2010/main" val="360410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https://docs.microsoft.com/en-us/azure/devops/pipelines/agents/agents?view=azure-devops&amp;tabs=browser</a:t>
            </a:r>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11</a:t>
            </a:fld>
            <a:endParaRPr lang="en-US"/>
          </a:p>
        </p:txBody>
      </p:sp>
    </p:spTree>
    <p:extLst>
      <p:ext uri="{BB962C8B-B14F-4D97-AF65-F5344CB8AC3E}">
        <p14:creationId xmlns:p14="http://schemas.microsoft.com/office/powerpoint/2010/main" val="70101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DC505-0F7A-4241-A381-8E9F41DE3926}" type="slidenum">
              <a:rPr lang="en-US" smtClean="0"/>
              <a:t>12</a:t>
            </a:fld>
            <a:endParaRPr lang="en-US"/>
          </a:p>
        </p:txBody>
      </p:sp>
    </p:spTree>
    <p:extLst>
      <p:ext uri="{BB962C8B-B14F-4D97-AF65-F5344CB8AC3E}">
        <p14:creationId xmlns:p14="http://schemas.microsoft.com/office/powerpoint/2010/main" val="437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7453-5D35-457A-AD46-D5E567C64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85E28C-D56B-40A5-8B19-96CA2F83D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5E12A-398A-4088-BE73-95671B820442}"/>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4D9B4079-D010-4F30-B058-6970CB869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830C2-57B6-484D-95B8-C796A7B64CF2}"/>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342591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8148-332A-4779-98CB-281D75E8A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7573B9-FEBE-4B54-A028-6204734E6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3CF64-7665-4D2A-844C-A288853D1CFF}"/>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6217DED1-7D49-4DD3-BE6D-CCADBB89F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50C1-2FC8-4942-BE77-EE8EB0767D0D}"/>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168068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620B5-E6F0-44E7-987D-1A28FD5139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B24CB8-512A-4616-A40D-B4163C65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37E46-4541-4D14-9159-1340ABAB1EF8}"/>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B7A34F47-08B6-4A6B-B54A-785BFA90D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9A61B-CF62-4BA0-8E1F-FAD17573188C}"/>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418425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F0C2-CA48-4C52-8506-3D93777E9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BDA2C-4CD1-4A25-AE21-58A6D6225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DE1E0-509D-40A6-94F3-14FCDDF95361}"/>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2E4FD2B1-EFEE-4C28-AE7E-1A1688BF5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A4FB0-1C9C-4C56-8D77-AE7F455BB6F7}"/>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138552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24DA-D13D-46F3-91D9-986A7D593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923B0-A42B-44BE-8767-EF08E59CC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CB731-AB61-4F11-AA94-2074A41A9118}"/>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1A3B9457-D093-4F68-9C6C-C2539A8C9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AEFCD-CBD6-45B5-8200-E43D80CD5E02}"/>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86480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26F4-AD8A-4443-B4A2-75CAFF40D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42986-FE9B-45CA-9308-C0A77551D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B6218-D82A-4041-9795-41470A41E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EBA91-CE0C-436A-97AB-14D48A06C57A}"/>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6" name="Footer Placeholder 5">
            <a:extLst>
              <a:ext uri="{FF2B5EF4-FFF2-40B4-BE49-F238E27FC236}">
                <a16:creationId xmlns:a16="http://schemas.microsoft.com/office/drawing/2014/main" id="{8E4BD7B3-27B1-487C-9168-752D00FD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E65B8-6A0B-4A60-BA9A-6C7C56FB3ABF}"/>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245794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68DC-9E79-4A65-BF6D-591EA585C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1129C-DA7A-4076-A771-200BF3964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B484F-BF13-4C3D-8D0F-554C4F342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C59A5-95E5-477D-BAA2-2FFF68AC5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32006-914F-4CB0-8172-78C112743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7B02E-692B-40B4-AB16-6F0B47A037E9}"/>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8" name="Footer Placeholder 7">
            <a:extLst>
              <a:ext uri="{FF2B5EF4-FFF2-40B4-BE49-F238E27FC236}">
                <a16:creationId xmlns:a16="http://schemas.microsoft.com/office/drawing/2014/main" id="{358783A6-9DD0-4001-8564-14AA6D884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335C52-6554-447B-BB8B-89CDF063BBED}"/>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121350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3695-9FFD-41F3-86F1-DCEDEE6A0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8D31A-2F55-4837-814C-5AD1B5AFD580}"/>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4" name="Footer Placeholder 3">
            <a:extLst>
              <a:ext uri="{FF2B5EF4-FFF2-40B4-BE49-F238E27FC236}">
                <a16:creationId xmlns:a16="http://schemas.microsoft.com/office/drawing/2014/main" id="{52F8F752-D15C-47C0-9BDE-1D7D109C90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2AD36-8B32-4491-BAFE-FC9294141541}"/>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151498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9EDA5-BA16-44ED-BC28-602A937A6F42}"/>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3" name="Footer Placeholder 2">
            <a:extLst>
              <a:ext uri="{FF2B5EF4-FFF2-40B4-BE49-F238E27FC236}">
                <a16:creationId xmlns:a16="http://schemas.microsoft.com/office/drawing/2014/main" id="{74EE2324-7A36-436F-848A-B4799549F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8A7DE-83F4-402D-9B3A-E1AAEC97EAB4}"/>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256670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9371-DED6-4911-B595-A922FE36F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E1E167-7A67-420D-A106-CD7DD0026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3577B8-47B5-496A-8DDA-1EE1CDDE7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58642-51B8-4193-8E5E-855E6ABB82F4}"/>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6" name="Footer Placeholder 5">
            <a:extLst>
              <a:ext uri="{FF2B5EF4-FFF2-40B4-BE49-F238E27FC236}">
                <a16:creationId xmlns:a16="http://schemas.microsoft.com/office/drawing/2014/main" id="{BB99E65E-22EF-493E-A0C5-C0F358056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FECB9-7644-4D31-B3E3-1A93C44C5D7E}"/>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332613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7EC9-A284-4AD0-96E9-DEF543F40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482815-EF16-432A-BCB5-AD1216709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1A12D-6F09-4A73-995D-AF4FFC151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30DED-87AD-44AB-BFD5-403CED82A5F8}"/>
              </a:ext>
            </a:extLst>
          </p:cNvPr>
          <p:cNvSpPr>
            <a:spLocks noGrp="1"/>
          </p:cNvSpPr>
          <p:nvPr>
            <p:ph type="dt" sz="half" idx="10"/>
          </p:nvPr>
        </p:nvSpPr>
        <p:spPr/>
        <p:txBody>
          <a:bodyPr/>
          <a:lstStyle/>
          <a:p>
            <a:fld id="{C3DEBCE3-DC50-4903-B712-9A381AB195EF}" type="datetimeFigureOut">
              <a:rPr lang="en-US" smtClean="0"/>
              <a:t>12/13/2019</a:t>
            </a:fld>
            <a:endParaRPr lang="en-US"/>
          </a:p>
        </p:txBody>
      </p:sp>
      <p:sp>
        <p:nvSpPr>
          <p:cNvPr id="6" name="Footer Placeholder 5">
            <a:extLst>
              <a:ext uri="{FF2B5EF4-FFF2-40B4-BE49-F238E27FC236}">
                <a16:creationId xmlns:a16="http://schemas.microsoft.com/office/drawing/2014/main" id="{A3998063-67F5-4429-8192-403888912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B5A77-0C5A-4200-A2A6-58DA5AC12FC6}"/>
              </a:ext>
            </a:extLst>
          </p:cNvPr>
          <p:cNvSpPr>
            <a:spLocks noGrp="1"/>
          </p:cNvSpPr>
          <p:nvPr>
            <p:ph type="sldNum" sz="quarter" idx="12"/>
          </p:nvPr>
        </p:nvSpPr>
        <p:spPr/>
        <p:txBody>
          <a:bodyPr/>
          <a:lstStyle/>
          <a:p>
            <a:fld id="{3B2E39A3-EFEE-4A1F-A22C-392503190675}" type="slidenum">
              <a:rPr lang="en-US" smtClean="0"/>
              <a:t>‹#›</a:t>
            </a:fld>
            <a:endParaRPr lang="en-US"/>
          </a:p>
        </p:txBody>
      </p:sp>
    </p:spTree>
    <p:extLst>
      <p:ext uri="{BB962C8B-B14F-4D97-AF65-F5344CB8AC3E}">
        <p14:creationId xmlns:p14="http://schemas.microsoft.com/office/powerpoint/2010/main" val="405621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D3AD1-CF7B-4898-BE9F-44E60C09A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27E2D-21AB-4840-85B0-6BDD2A30D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7BE0B-0DE1-42B0-A9BC-E1FED4CF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EBCE3-DC50-4903-B712-9A381AB195EF}" type="datetimeFigureOut">
              <a:rPr lang="en-US" smtClean="0"/>
              <a:t>12/13/2019</a:t>
            </a:fld>
            <a:endParaRPr lang="en-US"/>
          </a:p>
        </p:txBody>
      </p:sp>
      <p:sp>
        <p:nvSpPr>
          <p:cNvPr id="5" name="Footer Placeholder 4">
            <a:extLst>
              <a:ext uri="{FF2B5EF4-FFF2-40B4-BE49-F238E27FC236}">
                <a16:creationId xmlns:a16="http://schemas.microsoft.com/office/drawing/2014/main" id="{63BC2CA7-FC7F-4DEB-815A-301AEE0A6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B51F7-BC73-487C-BF3B-9AF61518D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E39A3-EFEE-4A1F-A22C-392503190675}" type="slidenum">
              <a:rPr lang="en-US" smtClean="0"/>
              <a:t>‹#›</a:t>
            </a:fld>
            <a:endParaRPr lang="en-US"/>
          </a:p>
        </p:txBody>
      </p:sp>
    </p:spTree>
    <p:extLst>
      <p:ext uri="{BB962C8B-B14F-4D97-AF65-F5344CB8AC3E}">
        <p14:creationId xmlns:p14="http://schemas.microsoft.com/office/powerpoint/2010/main" val="292693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otnetcurry.com/visualstudio/1322/what-is-visual-studio-team-system-v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evops/repos/get-started/what-is-repos?view=azure-devops#git"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microsoft.com/en-us/azure/devops/repos/get-started/what-is-repos?view=azure-devops#tfv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6" name="Rectangle 7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mage result for azure devops">
            <a:extLst>
              <a:ext uri="{FF2B5EF4-FFF2-40B4-BE49-F238E27FC236}">
                <a16:creationId xmlns:a16="http://schemas.microsoft.com/office/drawing/2014/main" id="{61B37CE8-97F6-469D-A57A-1A0F7BD8F7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2" r="2" b="2"/>
          <a:stretch/>
        </p:blipFill>
        <p:spPr bwMode="auto">
          <a:xfrm>
            <a:off x="4110127" y="10"/>
            <a:ext cx="8081873" cy="6857990"/>
          </a:xfrm>
          <a:custGeom>
            <a:avLst/>
            <a:gdLst>
              <a:gd name="connsiteX0" fmla="*/ 0 w 8081873"/>
              <a:gd name="connsiteY0" fmla="*/ 0 h 6858000"/>
              <a:gd name="connsiteX1" fmla="*/ 8081873 w 8081873"/>
              <a:gd name="connsiteY1" fmla="*/ 0 h 6858000"/>
              <a:gd name="connsiteX2" fmla="*/ 8081873 w 8081873"/>
              <a:gd name="connsiteY2" fmla="*/ 6858000 h 6858000"/>
              <a:gd name="connsiteX3" fmla="*/ 0 w 8081873"/>
              <a:gd name="connsiteY3" fmla="*/ 6858000 h 6858000"/>
              <a:gd name="connsiteX4" fmla="*/ 68897 w 8081873"/>
              <a:gd name="connsiteY4" fmla="*/ 6734633 h 6858000"/>
              <a:gd name="connsiteX5" fmla="*/ 848920 w 8081873"/>
              <a:gd name="connsiteY5" fmla="*/ 3429000 h 6858000"/>
              <a:gd name="connsiteX6" fmla="*/ 68897 w 8081873"/>
              <a:gd name="connsiteY6" fmla="*/ 123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247" name="Freeform: Shape 7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E8B565-4868-4D93-8A43-B4B4659CC1DA}"/>
              </a:ext>
            </a:extLst>
          </p:cNvPr>
          <p:cNvSpPr>
            <a:spLocks noGrp="1"/>
          </p:cNvSpPr>
          <p:nvPr>
            <p:ph type="ctrTitle"/>
          </p:nvPr>
        </p:nvSpPr>
        <p:spPr>
          <a:xfrm>
            <a:off x="477981" y="1122363"/>
            <a:ext cx="4023360" cy="3204134"/>
          </a:xfrm>
        </p:spPr>
        <p:txBody>
          <a:bodyPr anchor="b">
            <a:normAutofit/>
          </a:bodyPr>
          <a:lstStyle/>
          <a:p>
            <a:pPr algn="l"/>
            <a:r>
              <a:rPr lang="en-IN" sz="4800" b="1"/>
              <a:t>Building a CI/CD Pipeline in Azure DevOps</a:t>
            </a:r>
            <a:endParaRPr lang="en-US" sz="4800"/>
          </a:p>
        </p:txBody>
      </p:sp>
      <p:sp>
        <p:nvSpPr>
          <p:cNvPr id="3" name="Subtitle 2">
            <a:extLst>
              <a:ext uri="{FF2B5EF4-FFF2-40B4-BE49-F238E27FC236}">
                <a16:creationId xmlns:a16="http://schemas.microsoft.com/office/drawing/2014/main" id="{C319EF4B-B334-44EF-96BB-FD9128448175}"/>
              </a:ext>
            </a:extLst>
          </p:cNvPr>
          <p:cNvSpPr>
            <a:spLocks noGrp="1"/>
          </p:cNvSpPr>
          <p:nvPr>
            <p:ph type="subTitle" idx="1"/>
          </p:nvPr>
        </p:nvSpPr>
        <p:spPr>
          <a:xfrm>
            <a:off x="477981" y="4872922"/>
            <a:ext cx="3933306" cy="1208141"/>
          </a:xfrm>
        </p:spPr>
        <p:txBody>
          <a:bodyPr>
            <a:normAutofit/>
          </a:bodyPr>
          <a:lstStyle/>
          <a:p>
            <a:pPr algn="l"/>
            <a:r>
              <a:rPr lang="en-US" sz="2000" dirty="0"/>
              <a:t>By </a:t>
            </a:r>
            <a:r>
              <a:rPr lang="en-IN" sz="2000" b="1" dirty="0"/>
              <a:t>Nabin Ghosh </a:t>
            </a:r>
          </a:p>
          <a:p>
            <a:pPr algn="l"/>
            <a:r>
              <a:rPr lang="en-IN" sz="2000" b="1" dirty="0"/>
              <a:t>&amp; </a:t>
            </a:r>
          </a:p>
          <a:p>
            <a:pPr algn="l"/>
            <a:r>
              <a:rPr lang="en-IN" sz="2000" b="1" dirty="0"/>
              <a:t>Aliasgar Chaiwala</a:t>
            </a:r>
            <a:endParaRPr lang="en-US" sz="2000" dirty="0"/>
          </a:p>
        </p:txBody>
      </p:sp>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80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838200" y="365125"/>
            <a:ext cx="10515600" cy="1325563"/>
          </a:xfrm>
        </p:spPr>
        <p:txBody>
          <a:bodyPr>
            <a:normAutofit/>
          </a:bodyPr>
          <a:lstStyle/>
          <a:p>
            <a:r>
              <a:rPr lang="en-US" b="1" dirty="0"/>
              <a:t>Build Definitions</a:t>
            </a:r>
          </a:p>
        </p:txBody>
      </p:sp>
      <p:pic>
        <p:nvPicPr>
          <p:cNvPr id="9" name="Content Placeholder 8">
            <a:extLst>
              <a:ext uri="{FF2B5EF4-FFF2-40B4-BE49-F238E27FC236}">
                <a16:creationId xmlns:a16="http://schemas.microsoft.com/office/drawing/2014/main" id="{C4BDC6EB-9EC8-40D9-A5F5-4BCF9697A6DC}"/>
              </a:ext>
            </a:extLst>
          </p:cNvPr>
          <p:cNvPicPr>
            <a:picLocks noGrp="1" noChangeAspect="1"/>
          </p:cNvPicPr>
          <p:nvPr>
            <p:ph idx="1"/>
          </p:nvPr>
        </p:nvPicPr>
        <p:blipFill>
          <a:blip r:embed="rId3"/>
          <a:stretch>
            <a:fillRect/>
          </a:stretch>
        </p:blipFill>
        <p:spPr>
          <a:xfrm>
            <a:off x="6436780" y="1825625"/>
            <a:ext cx="5071945" cy="4649980"/>
          </a:xfrm>
          <a:prstGeom prst="rect">
            <a:avLst/>
          </a:prstGeom>
        </p:spPr>
      </p:pic>
      <p:pic>
        <p:nvPicPr>
          <p:cNvPr id="8" name="Picture 7">
            <a:extLst>
              <a:ext uri="{FF2B5EF4-FFF2-40B4-BE49-F238E27FC236}">
                <a16:creationId xmlns:a16="http://schemas.microsoft.com/office/drawing/2014/main" id="{E0B7D6C1-2FFB-4F3B-9748-C72DA4330266}"/>
              </a:ext>
            </a:extLst>
          </p:cNvPr>
          <p:cNvPicPr>
            <a:picLocks noChangeAspect="1"/>
          </p:cNvPicPr>
          <p:nvPr/>
        </p:nvPicPr>
        <p:blipFill>
          <a:blip r:embed="rId4"/>
          <a:stretch>
            <a:fillRect/>
          </a:stretch>
        </p:blipFill>
        <p:spPr>
          <a:xfrm>
            <a:off x="838200" y="1825625"/>
            <a:ext cx="5071946" cy="4649981"/>
          </a:xfrm>
          <a:prstGeom prst="rect">
            <a:avLst/>
          </a:prstGeom>
        </p:spPr>
      </p:pic>
    </p:spTree>
    <p:extLst>
      <p:ext uri="{BB962C8B-B14F-4D97-AF65-F5344CB8AC3E}">
        <p14:creationId xmlns:p14="http://schemas.microsoft.com/office/powerpoint/2010/main" val="336649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838200" y="365125"/>
            <a:ext cx="10515600" cy="1325563"/>
          </a:xfrm>
        </p:spPr>
        <p:txBody>
          <a:bodyPr>
            <a:normAutofit/>
          </a:bodyPr>
          <a:lstStyle/>
          <a:p>
            <a:r>
              <a:rPr lang="en-US" b="1"/>
              <a:t>Publishing Test Results</a:t>
            </a:r>
            <a:endParaRPr lang="en-US" b="1" dirty="0"/>
          </a:p>
        </p:txBody>
      </p:sp>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4661848" cy="4351338"/>
          </a:xfrm>
        </p:spPr>
        <p:txBody>
          <a:bodyPr>
            <a:normAutofit/>
          </a:bodyPr>
          <a:lstStyle/>
          <a:p>
            <a:pPr marL="0" indent="0">
              <a:buNone/>
            </a:pPr>
            <a:r>
              <a:rPr lang="en-US" sz="1300"/>
              <a:t>Junit Report Published in Azure Devops</a:t>
            </a:r>
            <a:endParaRPr lang="en-US" sz="1300" dirty="0"/>
          </a:p>
        </p:txBody>
      </p:sp>
      <p:pic>
        <p:nvPicPr>
          <p:cNvPr id="6" name="Picture 5">
            <a:extLst>
              <a:ext uri="{FF2B5EF4-FFF2-40B4-BE49-F238E27FC236}">
                <a16:creationId xmlns:a16="http://schemas.microsoft.com/office/drawing/2014/main" id="{11A1625C-9771-403B-91EA-11FBE86E9E11}"/>
              </a:ext>
            </a:extLst>
          </p:cNvPr>
          <p:cNvPicPr>
            <a:picLocks noChangeAspect="1"/>
          </p:cNvPicPr>
          <p:nvPr/>
        </p:nvPicPr>
        <p:blipFill>
          <a:blip r:embed="rId3"/>
          <a:stretch>
            <a:fillRect/>
          </a:stretch>
        </p:blipFill>
        <p:spPr>
          <a:xfrm>
            <a:off x="955343" y="2290100"/>
            <a:ext cx="10515600" cy="3886863"/>
          </a:xfrm>
          <a:prstGeom prst="rect">
            <a:avLst/>
          </a:prstGeom>
        </p:spPr>
      </p:pic>
    </p:spTree>
    <p:extLst>
      <p:ext uri="{BB962C8B-B14F-4D97-AF65-F5344CB8AC3E}">
        <p14:creationId xmlns:p14="http://schemas.microsoft.com/office/powerpoint/2010/main" val="377138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9FDC1-A342-4E3B-B6F6-4B7B0EE7D962}"/>
              </a:ext>
            </a:extLst>
          </p:cNvPr>
          <p:cNvSpPr>
            <a:spLocks noGrp="1"/>
          </p:cNvSpPr>
          <p:nvPr>
            <p:ph type="title"/>
          </p:nvPr>
        </p:nvSpPr>
        <p:spPr>
          <a:xfrm>
            <a:off x="841248" y="600426"/>
            <a:ext cx="9875520" cy="3360625"/>
          </a:xfrm>
        </p:spPr>
        <p:txBody>
          <a:bodyPr vert="horz" lIns="91440" tIns="45720" rIns="91440" bIns="45720" rtlCol="0" anchor="b">
            <a:normAutofit/>
          </a:bodyPr>
          <a:lstStyle/>
          <a:p>
            <a:r>
              <a:rPr lang="en-US" sz="8200" kern="1200">
                <a:solidFill>
                  <a:schemeClr val="tx1"/>
                </a:solidFill>
                <a:latin typeface="+mj-lt"/>
                <a:ea typeface="+mj-ea"/>
                <a:cs typeface="+mj-cs"/>
              </a:rPr>
              <a:t>Thank You</a:t>
            </a:r>
          </a:p>
        </p:txBody>
      </p:sp>
      <p:sp>
        <p:nvSpPr>
          <p:cNvPr id="5" name="Text Placeholder 4">
            <a:extLst>
              <a:ext uri="{FF2B5EF4-FFF2-40B4-BE49-F238E27FC236}">
                <a16:creationId xmlns:a16="http://schemas.microsoft.com/office/drawing/2014/main" id="{3AC5243C-3DF5-439E-AE69-607CE56859DE}"/>
              </a:ext>
            </a:extLst>
          </p:cNvPr>
          <p:cNvSpPr>
            <a:spLocks noGrp="1"/>
          </p:cNvSpPr>
          <p:nvPr>
            <p:ph type="body" idx="1"/>
          </p:nvPr>
        </p:nvSpPr>
        <p:spPr>
          <a:xfrm>
            <a:off x="859536" y="4119928"/>
            <a:ext cx="9875520" cy="1366472"/>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63801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838200" y="365125"/>
            <a:ext cx="10515600" cy="1325563"/>
          </a:xfrm>
        </p:spPr>
        <p:txBody>
          <a:bodyPr>
            <a:normAutofit/>
          </a:bodyPr>
          <a:lstStyle/>
          <a:p>
            <a:r>
              <a:rPr lang="en-IN" b="1"/>
              <a:t>Introduction to Azure DevOps </a:t>
            </a:r>
            <a:endParaRPr lang="en-US" dirty="0"/>
          </a:p>
        </p:txBody>
      </p:sp>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4662353" cy="4351338"/>
          </a:xfrm>
        </p:spPr>
        <p:txBody>
          <a:bodyPr>
            <a:normAutofit/>
          </a:bodyPr>
          <a:lstStyle/>
          <a:p>
            <a:pPr lvl="0"/>
            <a:r>
              <a:rPr lang="en-IN" sz="2000" b="1"/>
              <a:t>Evolution of VSTS</a:t>
            </a:r>
          </a:p>
          <a:p>
            <a:pPr marL="457200" lvl="1" indent="0">
              <a:buNone/>
            </a:pPr>
            <a:r>
              <a:rPr lang="en-US" sz="2000" b="1"/>
              <a:t>Azure DevOps</a:t>
            </a:r>
            <a:r>
              <a:rPr lang="en-US" sz="2000"/>
              <a:t> (formerly known as </a:t>
            </a:r>
            <a:r>
              <a:rPr lang="en-US" sz="2000">
                <a:hlinkClick r:id="rId2"/>
              </a:rPr>
              <a:t>VSTS</a:t>
            </a:r>
            <a:r>
              <a:rPr lang="en-US" sz="2000"/>
              <a:t>) is everything you need to build your software product from beginning to end. Azure DevOps is a one stop shop that helps every developer on this planet to plan projects using Agile tools, manage code using Git, test the application, and deploy code using the best CI/CD system.</a:t>
            </a:r>
          </a:p>
          <a:p>
            <a:pPr marL="0" lvl="0" indent="0">
              <a:buNone/>
            </a:pPr>
            <a:endParaRPr lang="en-US" sz="2000" dirty="0"/>
          </a:p>
        </p:txBody>
      </p:sp>
      <p:pic>
        <p:nvPicPr>
          <p:cNvPr id="4" name="Picture 3">
            <a:extLst>
              <a:ext uri="{FF2B5EF4-FFF2-40B4-BE49-F238E27FC236}">
                <a16:creationId xmlns:a16="http://schemas.microsoft.com/office/drawing/2014/main" id="{A9E45E35-7635-4957-A118-1E63F09D5F45}"/>
              </a:ext>
            </a:extLst>
          </p:cNvPr>
          <p:cNvPicPr>
            <a:picLocks noChangeAspect="1"/>
          </p:cNvPicPr>
          <p:nvPr/>
        </p:nvPicPr>
        <p:blipFill>
          <a:blip r:embed="rId3"/>
          <a:stretch>
            <a:fillRect/>
          </a:stretch>
        </p:blipFill>
        <p:spPr>
          <a:xfrm>
            <a:off x="5500553" y="1825625"/>
            <a:ext cx="6212476" cy="4621965"/>
          </a:xfrm>
          <a:prstGeom prst="rect">
            <a:avLst/>
          </a:prstGeom>
        </p:spPr>
      </p:pic>
    </p:spTree>
    <p:extLst>
      <p:ext uri="{BB962C8B-B14F-4D97-AF65-F5344CB8AC3E}">
        <p14:creationId xmlns:p14="http://schemas.microsoft.com/office/powerpoint/2010/main" val="428062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p:txBody>
          <a:bodyPr/>
          <a:lstStyle/>
          <a:p>
            <a:r>
              <a:rPr lang="en-IN" b="1" dirty="0"/>
              <a:t>Introduction to Azure DevOps </a:t>
            </a:r>
            <a:endParaRPr lang="en-US" dirty="0"/>
          </a:p>
        </p:txBody>
      </p:sp>
      <p:pic>
        <p:nvPicPr>
          <p:cNvPr id="8" name="Picture 7">
            <a:extLst>
              <a:ext uri="{FF2B5EF4-FFF2-40B4-BE49-F238E27FC236}">
                <a16:creationId xmlns:a16="http://schemas.microsoft.com/office/drawing/2014/main" id="{417369A4-8BD9-4BED-8715-EDD2852D0E09}"/>
              </a:ext>
            </a:extLst>
          </p:cNvPr>
          <p:cNvPicPr>
            <a:picLocks noChangeAspect="1"/>
          </p:cNvPicPr>
          <p:nvPr/>
        </p:nvPicPr>
        <p:blipFill>
          <a:blip r:embed="rId2"/>
          <a:stretch>
            <a:fillRect/>
          </a:stretch>
        </p:blipFill>
        <p:spPr>
          <a:xfrm>
            <a:off x="0" y="1465262"/>
            <a:ext cx="12192000" cy="4605056"/>
          </a:xfrm>
          <a:prstGeom prst="rect">
            <a:avLst/>
          </a:prstGeom>
        </p:spPr>
      </p:pic>
    </p:spTree>
    <p:extLst>
      <p:ext uri="{BB962C8B-B14F-4D97-AF65-F5344CB8AC3E}">
        <p14:creationId xmlns:p14="http://schemas.microsoft.com/office/powerpoint/2010/main" val="93898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p:txBody>
          <a:bodyPr/>
          <a:lstStyle/>
          <a:p>
            <a:r>
              <a:rPr lang="en-IN" b="1" dirty="0"/>
              <a:t>Introduction to Azure DevOps </a:t>
            </a:r>
            <a:endParaRPr lang="en-US" dirty="0"/>
          </a:p>
        </p:txBody>
      </p:sp>
      <p:sp>
        <p:nvSpPr>
          <p:cNvPr id="3" name="Content Placeholder 2">
            <a:extLst>
              <a:ext uri="{FF2B5EF4-FFF2-40B4-BE49-F238E27FC236}">
                <a16:creationId xmlns:a16="http://schemas.microsoft.com/office/drawing/2014/main" id="{6E6FBD97-BCF1-4FE3-B451-F5B1E62E3701}"/>
              </a:ext>
            </a:extLst>
          </p:cNvPr>
          <p:cNvSpPr>
            <a:spLocks noGrp="1"/>
          </p:cNvSpPr>
          <p:nvPr>
            <p:ph idx="1"/>
          </p:nvPr>
        </p:nvSpPr>
        <p:spPr/>
        <p:txBody>
          <a:bodyPr/>
          <a:lstStyle/>
          <a:p>
            <a:r>
              <a:rPr lang="en-US" dirty="0"/>
              <a:t>Create Azure Account</a:t>
            </a:r>
          </a:p>
          <a:p>
            <a:endParaRPr lang="en-US" dirty="0"/>
          </a:p>
        </p:txBody>
      </p:sp>
      <p:pic>
        <p:nvPicPr>
          <p:cNvPr id="5" name="Picture 4">
            <a:extLst>
              <a:ext uri="{FF2B5EF4-FFF2-40B4-BE49-F238E27FC236}">
                <a16:creationId xmlns:a16="http://schemas.microsoft.com/office/drawing/2014/main" id="{11A7E507-B0DD-4556-B187-9D6683970CC9}"/>
              </a:ext>
            </a:extLst>
          </p:cNvPr>
          <p:cNvPicPr>
            <a:picLocks noChangeAspect="1"/>
          </p:cNvPicPr>
          <p:nvPr/>
        </p:nvPicPr>
        <p:blipFill>
          <a:blip r:embed="rId3"/>
          <a:stretch>
            <a:fillRect/>
          </a:stretch>
        </p:blipFill>
        <p:spPr>
          <a:xfrm>
            <a:off x="1808922" y="2574494"/>
            <a:ext cx="7673009" cy="3737406"/>
          </a:xfrm>
          <a:prstGeom prst="rect">
            <a:avLst/>
          </a:prstGeom>
        </p:spPr>
      </p:pic>
    </p:spTree>
    <p:extLst>
      <p:ext uri="{BB962C8B-B14F-4D97-AF65-F5344CB8AC3E}">
        <p14:creationId xmlns:p14="http://schemas.microsoft.com/office/powerpoint/2010/main" val="104357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1913468" y="365125"/>
            <a:ext cx="9440332" cy="1325563"/>
          </a:xfrm>
        </p:spPr>
        <p:txBody>
          <a:bodyPr>
            <a:normAutofit/>
          </a:bodyPr>
          <a:lstStyle/>
          <a:p>
            <a:r>
              <a:rPr lang="en-US" b="1" dirty="0"/>
              <a:t>Azure Repos</a:t>
            </a:r>
          </a:p>
        </p:txBody>
      </p:sp>
      <p:pic>
        <p:nvPicPr>
          <p:cNvPr id="10" name="Picture 9" descr="A picture containing stop, sign, outdoor, sitting&#10;&#10;Description automatically generated">
            <a:extLst>
              <a:ext uri="{FF2B5EF4-FFF2-40B4-BE49-F238E27FC236}">
                <a16:creationId xmlns:a16="http://schemas.microsoft.com/office/drawing/2014/main" id="{68186EC0-5723-478A-AF05-EAE3B152B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5011056" cy="4351338"/>
          </a:xfrm>
        </p:spPr>
        <p:txBody>
          <a:bodyPr>
            <a:normAutofit lnSpcReduction="10000"/>
          </a:bodyPr>
          <a:lstStyle/>
          <a:p>
            <a:r>
              <a:rPr lang="en-US" sz="2600" dirty="0"/>
              <a:t>Azure Repos is a set of version control tools that you can use to manage your code. Whether your software project is large or small, using version control as soon as possible is a good idea.</a:t>
            </a:r>
          </a:p>
          <a:p>
            <a:r>
              <a:rPr lang="en-US" sz="2600" dirty="0"/>
              <a:t>Azure Repos provides two types of version control:</a:t>
            </a:r>
          </a:p>
          <a:p>
            <a:pPr lvl="1"/>
            <a:r>
              <a:rPr lang="en-US" dirty="0">
                <a:hlinkClick r:id="rId3"/>
              </a:rPr>
              <a:t>Git</a:t>
            </a:r>
            <a:r>
              <a:rPr lang="en-US" dirty="0"/>
              <a:t>: distributed version control</a:t>
            </a:r>
          </a:p>
          <a:p>
            <a:pPr lvl="1"/>
            <a:r>
              <a:rPr lang="en-US" dirty="0">
                <a:hlinkClick r:id="rId4"/>
              </a:rPr>
              <a:t>Team Foundation Version Control (TFVC)</a:t>
            </a:r>
            <a:r>
              <a:rPr lang="en-US" dirty="0"/>
              <a:t>: centralized version control</a:t>
            </a:r>
          </a:p>
          <a:p>
            <a:pPr marL="0" lvl="0" indent="0">
              <a:buNone/>
            </a:pPr>
            <a:endParaRPr lang="en-US" b="1" dirty="0"/>
          </a:p>
        </p:txBody>
      </p:sp>
      <p:pic>
        <p:nvPicPr>
          <p:cNvPr id="8" name="Picture 7">
            <a:extLst>
              <a:ext uri="{FF2B5EF4-FFF2-40B4-BE49-F238E27FC236}">
                <a16:creationId xmlns:a16="http://schemas.microsoft.com/office/drawing/2014/main" id="{02E280D5-CE9F-4096-9A11-C9DBE16B4CBA}"/>
              </a:ext>
            </a:extLst>
          </p:cNvPr>
          <p:cNvPicPr>
            <a:picLocks noChangeAspect="1"/>
          </p:cNvPicPr>
          <p:nvPr/>
        </p:nvPicPr>
        <p:blipFill>
          <a:blip r:embed="rId5"/>
          <a:stretch>
            <a:fillRect/>
          </a:stretch>
        </p:blipFill>
        <p:spPr>
          <a:xfrm>
            <a:off x="5849256" y="2031207"/>
            <a:ext cx="6052458" cy="3824392"/>
          </a:xfrm>
          <a:prstGeom prst="rect">
            <a:avLst/>
          </a:prstGeom>
        </p:spPr>
      </p:pic>
    </p:spTree>
    <p:extLst>
      <p:ext uri="{BB962C8B-B14F-4D97-AF65-F5344CB8AC3E}">
        <p14:creationId xmlns:p14="http://schemas.microsoft.com/office/powerpoint/2010/main" val="92067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1913468" y="365125"/>
            <a:ext cx="9440332" cy="1325563"/>
          </a:xfrm>
        </p:spPr>
        <p:txBody>
          <a:bodyPr>
            <a:normAutofit/>
          </a:bodyPr>
          <a:lstStyle/>
          <a:p>
            <a:r>
              <a:rPr lang="en-US" b="1" dirty="0"/>
              <a:t>Azure Repos</a:t>
            </a:r>
          </a:p>
        </p:txBody>
      </p:sp>
      <p:pic>
        <p:nvPicPr>
          <p:cNvPr id="10" name="Picture 9" descr="A picture containing stop, sign, outdoor, sitting&#10;&#10;Description automatically generated">
            <a:extLst>
              <a:ext uri="{FF2B5EF4-FFF2-40B4-BE49-F238E27FC236}">
                <a16:creationId xmlns:a16="http://schemas.microsoft.com/office/drawing/2014/main" id="{68186EC0-5723-478A-AF05-EAE3B152B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5011056" cy="4351338"/>
          </a:xfrm>
        </p:spPr>
        <p:txBody>
          <a:bodyPr>
            <a:normAutofit/>
          </a:bodyPr>
          <a:lstStyle/>
          <a:p>
            <a:pPr marL="0" lvl="0" indent="0">
              <a:buNone/>
            </a:pPr>
            <a:endParaRPr lang="en-US" b="1" dirty="0"/>
          </a:p>
        </p:txBody>
      </p:sp>
      <p:pic>
        <p:nvPicPr>
          <p:cNvPr id="5" name="Picture 4">
            <a:extLst>
              <a:ext uri="{FF2B5EF4-FFF2-40B4-BE49-F238E27FC236}">
                <a16:creationId xmlns:a16="http://schemas.microsoft.com/office/drawing/2014/main" id="{A9EF47CB-0E91-49DD-8816-5A1967B8DC44}"/>
              </a:ext>
            </a:extLst>
          </p:cNvPr>
          <p:cNvPicPr>
            <a:picLocks noChangeAspect="1"/>
          </p:cNvPicPr>
          <p:nvPr/>
        </p:nvPicPr>
        <p:blipFill>
          <a:blip r:embed="rId3"/>
          <a:stretch>
            <a:fillRect/>
          </a:stretch>
        </p:blipFill>
        <p:spPr>
          <a:xfrm>
            <a:off x="838200" y="1825624"/>
            <a:ext cx="2685585" cy="4461669"/>
          </a:xfrm>
          <a:prstGeom prst="rect">
            <a:avLst/>
          </a:prstGeom>
        </p:spPr>
      </p:pic>
      <p:pic>
        <p:nvPicPr>
          <p:cNvPr id="6" name="Picture 5">
            <a:extLst>
              <a:ext uri="{FF2B5EF4-FFF2-40B4-BE49-F238E27FC236}">
                <a16:creationId xmlns:a16="http://schemas.microsoft.com/office/drawing/2014/main" id="{17786A89-52ED-404E-A1D7-B8308D0DEFA1}"/>
              </a:ext>
            </a:extLst>
          </p:cNvPr>
          <p:cNvPicPr>
            <a:picLocks noChangeAspect="1"/>
          </p:cNvPicPr>
          <p:nvPr/>
        </p:nvPicPr>
        <p:blipFill>
          <a:blip r:embed="rId4"/>
          <a:stretch>
            <a:fillRect/>
          </a:stretch>
        </p:blipFill>
        <p:spPr>
          <a:xfrm>
            <a:off x="3523785" y="1825623"/>
            <a:ext cx="8300224" cy="4461669"/>
          </a:xfrm>
          <a:prstGeom prst="rect">
            <a:avLst/>
          </a:prstGeom>
        </p:spPr>
      </p:pic>
    </p:spTree>
    <p:extLst>
      <p:ext uri="{BB962C8B-B14F-4D97-AF65-F5344CB8AC3E}">
        <p14:creationId xmlns:p14="http://schemas.microsoft.com/office/powerpoint/2010/main" val="356804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1913468" y="365125"/>
            <a:ext cx="9440332" cy="1325563"/>
          </a:xfrm>
        </p:spPr>
        <p:txBody>
          <a:bodyPr>
            <a:normAutofit/>
          </a:bodyPr>
          <a:lstStyle/>
          <a:p>
            <a:r>
              <a:rPr lang="en-IN" b="1" dirty="0"/>
              <a:t>Azure Pipeline </a:t>
            </a:r>
            <a:endParaRPr lang="en-US" dirty="0"/>
          </a:p>
        </p:txBody>
      </p:sp>
      <p:pic>
        <p:nvPicPr>
          <p:cNvPr id="5" name="Picture 4">
            <a:extLst>
              <a:ext uri="{FF2B5EF4-FFF2-40B4-BE49-F238E27FC236}">
                <a16:creationId xmlns:a16="http://schemas.microsoft.com/office/drawing/2014/main" id="{EB9A03DC-6208-48F9-A59E-F802B1F8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8799"/>
            <a:ext cx="5412475" cy="4348163"/>
          </a:xfrm>
        </p:spPr>
        <p:txBody>
          <a:bodyPr>
            <a:normAutofit fontScale="92500" lnSpcReduction="10000"/>
          </a:bodyPr>
          <a:lstStyle/>
          <a:p>
            <a:r>
              <a:rPr lang="en-US" dirty="0"/>
              <a:t>Azure Pipelines is a cloud service that you can use to automatically build and test your code project and make it available to other users. It works with just about any language or project type.</a:t>
            </a:r>
          </a:p>
          <a:p>
            <a:endParaRPr lang="en-US" dirty="0"/>
          </a:p>
          <a:p>
            <a:r>
              <a:rPr lang="en-US" dirty="0"/>
              <a:t>Azure Pipelines combines continuous integration (CI) and continuous delivery (CD) to constantly and consistently test and build your code and ship it to any target.</a:t>
            </a:r>
          </a:p>
        </p:txBody>
      </p:sp>
      <p:pic>
        <p:nvPicPr>
          <p:cNvPr id="6146" name="Picture 2" descr="https://azurecomcdn.azureedge.net/cvt-d3cfdbe2263e1aa5aad91fc6f67873bc89f2a1c5f6c2243b856a239b8a2d6240/images/page/services/devops/pipelines/screenshot.jpg">
            <a:extLst>
              <a:ext uri="{FF2B5EF4-FFF2-40B4-BE49-F238E27FC236}">
                <a16:creationId xmlns:a16="http://schemas.microsoft.com/office/drawing/2014/main" id="{E47BBE17-53C8-45D2-A57E-126CEFD91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71" y="1828799"/>
            <a:ext cx="5515429" cy="423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0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838200" y="365125"/>
            <a:ext cx="10515600" cy="1325563"/>
          </a:xfrm>
        </p:spPr>
        <p:txBody>
          <a:bodyPr>
            <a:normAutofit/>
          </a:bodyPr>
          <a:lstStyle/>
          <a:p>
            <a:r>
              <a:rPr lang="en-IN" b="1" dirty="0"/>
              <a:t>Build Agents</a:t>
            </a:r>
            <a:endParaRPr lang="en-US" dirty="0"/>
          </a:p>
        </p:txBody>
      </p:sp>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3797807" cy="4351338"/>
          </a:xfrm>
        </p:spPr>
        <p:txBody>
          <a:bodyPr>
            <a:normAutofit lnSpcReduction="10000"/>
          </a:bodyPr>
          <a:lstStyle/>
          <a:p>
            <a:pPr lvl="0"/>
            <a:r>
              <a:rPr lang="en-IN" sz="1300" b="1" dirty="0"/>
              <a:t>What is an agent</a:t>
            </a:r>
          </a:p>
          <a:p>
            <a:pPr marL="0" lvl="0" indent="0">
              <a:buNone/>
            </a:pPr>
            <a:r>
              <a:rPr lang="en-US" sz="1300" dirty="0"/>
              <a:t>To build your code or deploy your software using Azure Pipelines, you need at least one agent. As you add more code and people, you'll eventually need more.</a:t>
            </a:r>
          </a:p>
          <a:p>
            <a:pPr lvl="1"/>
            <a:r>
              <a:rPr lang="en-US" sz="1700" b="1" dirty="0"/>
              <a:t>Microsoft-hosted agents </a:t>
            </a:r>
          </a:p>
          <a:p>
            <a:pPr marL="914400" lvl="2" indent="0">
              <a:buNone/>
            </a:pPr>
            <a:r>
              <a:rPr lang="en-US" sz="1500" dirty="0"/>
              <a:t>With Microsoft-hosted agents, maintenance and upgrades are taken care of for you. Each time you run a pipeline, you get a fresh virtual machine. The virtual machine is discarded after one use. </a:t>
            </a:r>
            <a:endParaRPr lang="en-US" sz="1500" b="1" dirty="0"/>
          </a:p>
          <a:p>
            <a:pPr lvl="1"/>
            <a:r>
              <a:rPr lang="en-US" sz="1700" b="1" dirty="0"/>
              <a:t>Self-hosted agents</a:t>
            </a:r>
          </a:p>
          <a:p>
            <a:pPr marL="914400" lvl="2" indent="0">
              <a:buNone/>
            </a:pPr>
            <a:r>
              <a:rPr lang="en-US" sz="1500" dirty="0"/>
              <a:t>Self-hosted agents give you more control to install dependent software needed for your builds and deployments. Also, machine-level caches and configuration persist from run to run, which can boost speed.</a:t>
            </a:r>
            <a:endParaRPr lang="en-US" sz="1500" b="1" dirty="0"/>
          </a:p>
          <a:p>
            <a:endParaRPr lang="en-US" sz="1300" dirty="0"/>
          </a:p>
        </p:txBody>
      </p:sp>
      <p:pic>
        <p:nvPicPr>
          <p:cNvPr id="3074" name="Picture 2" descr="Choose Manage pools">
            <a:extLst>
              <a:ext uri="{FF2B5EF4-FFF2-40B4-BE49-F238E27FC236}">
                <a16:creationId xmlns:a16="http://schemas.microsoft.com/office/drawing/2014/main" id="{62F685D8-92DA-490B-B1F8-5DABDF35AA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742" b="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72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4916-2A77-4133-A5D4-06D45DA1A05A}"/>
              </a:ext>
            </a:extLst>
          </p:cNvPr>
          <p:cNvSpPr>
            <a:spLocks noGrp="1"/>
          </p:cNvSpPr>
          <p:nvPr>
            <p:ph type="title"/>
          </p:nvPr>
        </p:nvSpPr>
        <p:spPr>
          <a:xfrm>
            <a:off x="838200" y="365125"/>
            <a:ext cx="10515600" cy="1325563"/>
          </a:xfrm>
        </p:spPr>
        <p:txBody>
          <a:bodyPr>
            <a:normAutofit/>
          </a:bodyPr>
          <a:lstStyle/>
          <a:p>
            <a:r>
              <a:rPr lang="en-US" b="1" dirty="0"/>
              <a:t>Build Definition for Maven</a:t>
            </a:r>
          </a:p>
        </p:txBody>
      </p:sp>
      <p:sp>
        <p:nvSpPr>
          <p:cNvPr id="3" name="Content Placeholder 2">
            <a:extLst>
              <a:ext uri="{FF2B5EF4-FFF2-40B4-BE49-F238E27FC236}">
                <a16:creationId xmlns:a16="http://schemas.microsoft.com/office/drawing/2014/main" id="{B2AC475E-B165-42FB-B42E-9F5A29E2688A}"/>
              </a:ext>
            </a:extLst>
          </p:cNvPr>
          <p:cNvSpPr>
            <a:spLocks noGrp="1"/>
          </p:cNvSpPr>
          <p:nvPr>
            <p:ph idx="1"/>
          </p:nvPr>
        </p:nvSpPr>
        <p:spPr>
          <a:xfrm>
            <a:off x="838200" y="1825625"/>
            <a:ext cx="4661848" cy="4351338"/>
          </a:xfrm>
        </p:spPr>
        <p:txBody>
          <a:bodyPr>
            <a:normAutofit/>
          </a:bodyPr>
          <a:lstStyle/>
          <a:p>
            <a:pPr marL="0" indent="0">
              <a:buNone/>
            </a:pPr>
            <a:r>
              <a:rPr lang="en-US" sz="1300" dirty="0"/>
              <a:t>For Java Code we will use Maven task</a:t>
            </a:r>
          </a:p>
        </p:txBody>
      </p:sp>
      <p:pic>
        <p:nvPicPr>
          <p:cNvPr id="4" name="Picture 3">
            <a:extLst>
              <a:ext uri="{FF2B5EF4-FFF2-40B4-BE49-F238E27FC236}">
                <a16:creationId xmlns:a16="http://schemas.microsoft.com/office/drawing/2014/main" id="{6261BB8E-9DF9-47B0-995A-F8B4C0651493}"/>
              </a:ext>
            </a:extLst>
          </p:cNvPr>
          <p:cNvPicPr>
            <a:picLocks noChangeAspect="1"/>
          </p:cNvPicPr>
          <p:nvPr/>
        </p:nvPicPr>
        <p:blipFill>
          <a:blip r:embed="rId3"/>
          <a:stretch>
            <a:fillRect/>
          </a:stretch>
        </p:blipFill>
        <p:spPr>
          <a:xfrm>
            <a:off x="634348" y="2248704"/>
            <a:ext cx="4865699" cy="3647128"/>
          </a:xfrm>
          <a:prstGeom prst="rect">
            <a:avLst/>
          </a:prstGeom>
        </p:spPr>
      </p:pic>
      <p:pic>
        <p:nvPicPr>
          <p:cNvPr id="5" name="Picture 4">
            <a:extLst>
              <a:ext uri="{FF2B5EF4-FFF2-40B4-BE49-F238E27FC236}">
                <a16:creationId xmlns:a16="http://schemas.microsoft.com/office/drawing/2014/main" id="{90575D19-1311-47B2-8F99-097189B7717D}"/>
              </a:ext>
            </a:extLst>
          </p:cNvPr>
          <p:cNvPicPr>
            <a:picLocks noChangeAspect="1"/>
          </p:cNvPicPr>
          <p:nvPr/>
        </p:nvPicPr>
        <p:blipFill>
          <a:blip r:embed="rId4"/>
          <a:stretch>
            <a:fillRect/>
          </a:stretch>
        </p:blipFill>
        <p:spPr>
          <a:xfrm>
            <a:off x="5703899" y="2177729"/>
            <a:ext cx="5853751" cy="3718103"/>
          </a:xfrm>
          <a:prstGeom prst="rect">
            <a:avLst/>
          </a:prstGeom>
        </p:spPr>
      </p:pic>
    </p:spTree>
    <p:extLst>
      <p:ext uri="{BB962C8B-B14F-4D97-AF65-F5344CB8AC3E}">
        <p14:creationId xmlns:p14="http://schemas.microsoft.com/office/powerpoint/2010/main" val="14767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542</Words>
  <Application>Microsoft Office PowerPoint</Application>
  <PresentationFormat>Widescreen</PresentationFormat>
  <Paragraphs>44</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Building a CI/CD Pipeline in Azure DevOps</vt:lpstr>
      <vt:lpstr>Introduction to Azure DevOps </vt:lpstr>
      <vt:lpstr>Introduction to Azure DevOps </vt:lpstr>
      <vt:lpstr>Introduction to Azure DevOps </vt:lpstr>
      <vt:lpstr>Azure Repos</vt:lpstr>
      <vt:lpstr>Azure Repos</vt:lpstr>
      <vt:lpstr>Azure Pipeline </vt:lpstr>
      <vt:lpstr>Build Agents</vt:lpstr>
      <vt:lpstr>Build Definition for Maven</vt:lpstr>
      <vt:lpstr>Build Definitions</vt:lpstr>
      <vt:lpstr>Publishing Test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CI/CD Pipeline in Azure DevOps</dc:title>
  <dc:creator>Chaiwala, Aliasgar (Capita Software)</dc:creator>
  <cp:lastModifiedBy>Ghosh, Nabin (Capita Software)</cp:lastModifiedBy>
  <cp:revision>5</cp:revision>
  <dcterms:created xsi:type="dcterms:W3CDTF">2019-12-08T16:19:01Z</dcterms:created>
  <dcterms:modified xsi:type="dcterms:W3CDTF">2019-12-13T17:07:33Z</dcterms:modified>
</cp:coreProperties>
</file>