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66" r:id="rId7"/>
    <p:sldId id="267" r:id="rId8"/>
    <p:sldId id="268" r:id="rId9"/>
    <p:sldId id="269" r:id="rId10"/>
    <p:sldId id="270" r:id="rId11"/>
    <p:sldId id="273" r:id="rId12"/>
    <p:sldId id="271" r:id="rId13"/>
    <p:sldId id="261" r:id="rId14"/>
    <p:sldId id="272" r:id="rId15"/>
    <p:sldId id="278"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Real World Application of DAA</a:t>
            </a:r>
            <a:endParaRPr lang="en-US" dirty="0"/>
          </a:p>
        </p:txBody>
      </p:sp>
      <p:sp>
        <p:nvSpPr>
          <p:cNvPr id="3" name="Subtitle 2"/>
          <p:cNvSpPr>
            <a:spLocks noGrp="1"/>
          </p:cNvSpPr>
          <p:nvPr>
            <p:ph type="subTitle" idx="1"/>
          </p:nvPr>
        </p:nvSpPr>
        <p:spPr/>
        <p:txBody>
          <a:bodyPr/>
          <a:lstStyle/>
          <a:p>
            <a:r>
              <a:rPr lang="en-US" dirty="0"/>
              <a:t>Maze problem</a:t>
            </a:r>
            <a:endParaRPr lang="en-US" dirty="0"/>
          </a:p>
          <a:p>
            <a:r>
              <a:rPr lang="en-US"/>
              <a:t>Using DFS algorithm</a:t>
            </a:r>
            <a:endParaRPr lang="en-US"/>
          </a:p>
        </p:txBody>
      </p:sp>
      <p:sp>
        <p:nvSpPr>
          <p:cNvPr id="4" name="Text Box 3"/>
          <p:cNvSpPr txBox="1"/>
          <p:nvPr/>
        </p:nvSpPr>
        <p:spPr>
          <a:xfrm>
            <a:off x="782955" y="4483100"/>
            <a:ext cx="3455035" cy="1753235"/>
          </a:xfrm>
          <a:prstGeom prst="rect">
            <a:avLst/>
          </a:prstGeom>
          <a:noFill/>
        </p:spPr>
        <p:txBody>
          <a:bodyPr wrap="square" rtlCol="0">
            <a:spAutoFit/>
          </a:bodyPr>
          <a:p>
            <a:r>
              <a:rPr lang="en-US"/>
              <a:t>Submitted by :</a:t>
            </a:r>
            <a:endParaRPr lang="en-US"/>
          </a:p>
          <a:p>
            <a:r>
              <a:rPr lang="en-US"/>
              <a:t>Alok Kumar Sah</a:t>
            </a:r>
            <a:endParaRPr lang="en-US"/>
          </a:p>
          <a:p>
            <a:r>
              <a:rPr lang="en-US"/>
              <a:t>RA2211031010180</a:t>
            </a:r>
            <a:endParaRPr lang="en-US"/>
          </a:p>
          <a:p>
            <a:r>
              <a:rPr lang="en-US"/>
              <a:t>CSE-IT(4th Semester)</a:t>
            </a:r>
            <a:endParaRPr lang="en-US"/>
          </a:p>
          <a:p>
            <a:r>
              <a:rPr lang="en-US"/>
              <a:t>U2 section</a:t>
            </a:r>
            <a:endParaRPr lang="en-US"/>
          </a:p>
          <a:p>
            <a:endParaRPr lang="en-US"/>
          </a:p>
        </p:txBody>
      </p:sp>
      <p:sp>
        <p:nvSpPr>
          <p:cNvPr id="5" name="Text Box 4"/>
          <p:cNvSpPr txBox="1"/>
          <p:nvPr/>
        </p:nvSpPr>
        <p:spPr>
          <a:xfrm>
            <a:off x="7515225" y="4583430"/>
            <a:ext cx="2741295" cy="1476375"/>
          </a:xfrm>
          <a:prstGeom prst="rect">
            <a:avLst/>
          </a:prstGeom>
          <a:noFill/>
        </p:spPr>
        <p:txBody>
          <a:bodyPr wrap="square" rtlCol="0">
            <a:spAutoFit/>
          </a:bodyPr>
          <a:p>
            <a:r>
              <a:rPr lang="en-US"/>
              <a:t>Mukund Hariharan</a:t>
            </a:r>
            <a:endParaRPr lang="en-US"/>
          </a:p>
          <a:p>
            <a:r>
              <a:rPr lang="en-US">
                <a:sym typeface="+mn-ea"/>
              </a:rPr>
              <a:t>RA2211031010181</a:t>
            </a:r>
            <a:endParaRPr lang="en-US"/>
          </a:p>
          <a:p>
            <a:r>
              <a:rPr lang="en-US">
                <a:sym typeface="+mn-ea"/>
              </a:rPr>
              <a:t>CSE-IT(4th Semester)</a:t>
            </a:r>
            <a:endParaRPr lang="en-US"/>
          </a:p>
          <a:p>
            <a:r>
              <a:rPr lang="en-US">
                <a:sym typeface="+mn-ea"/>
              </a:rPr>
              <a:t>U2 section</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Dry Run</a:t>
            </a:r>
            <a:endParaRPr lang="en-US"/>
          </a:p>
        </p:txBody>
      </p:sp>
      <p:pic>
        <p:nvPicPr>
          <p:cNvPr id="5" name="Content Placeholder 4" descr="daa6"/>
          <p:cNvPicPr>
            <a:picLocks noChangeAspect="1"/>
          </p:cNvPicPr>
          <p:nvPr>
            <p:ph sz="half" idx="1"/>
          </p:nvPr>
        </p:nvPicPr>
        <p:blipFill>
          <a:blip r:embed="rId1"/>
          <a:stretch>
            <a:fillRect/>
          </a:stretch>
        </p:blipFill>
        <p:spPr>
          <a:xfrm>
            <a:off x="2230120" y="1550035"/>
            <a:ext cx="8451215" cy="4576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Sample Input Output(Screenshot)</a:t>
            </a:r>
            <a:endParaRPr lang="en-US"/>
          </a:p>
        </p:txBody>
      </p:sp>
      <p:pic>
        <p:nvPicPr>
          <p:cNvPr id="5" name="Content Placeholder 4" descr="daa5"/>
          <p:cNvPicPr>
            <a:picLocks noChangeAspect="1"/>
          </p:cNvPicPr>
          <p:nvPr>
            <p:ph sz="half" idx="1"/>
          </p:nvPr>
        </p:nvPicPr>
        <p:blipFill>
          <a:blip r:embed="rId1"/>
          <a:stretch>
            <a:fillRect/>
          </a:stretch>
        </p:blipFill>
        <p:spPr>
          <a:xfrm>
            <a:off x="609600" y="1418590"/>
            <a:ext cx="10841990" cy="5225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Time Complexity Analysis</a:t>
            </a:r>
            <a:endParaRPr lang="en-US"/>
          </a:p>
        </p:txBody>
      </p:sp>
      <p:sp>
        <p:nvSpPr>
          <p:cNvPr id="6" name="Text Box 5"/>
          <p:cNvSpPr txBox="1"/>
          <p:nvPr/>
        </p:nvSpPr>
        <p:spPr>
          <a:xfrm>
            <a:off x="394970" y="1364615"/>
            <a:ext cx="11502390" cy="3692525"/>
          </a:xfrm>
          <a:prstGeom prst="rect">
            <a:avLst/>
          </a:prstGeom>
          <a:noFill/>
        </p:spPr>
        <p:txBody>
          <a:bodyPr wrap="square" rtlCol="0">
            <a:spAutoFit/>
          </a:bodyPr>
          <a:p>
            <a:r>
              <a:rPr lang="en-US"/>
              <a:t>For a Maze:</a:t>
            </a:r>
            <a:endParaRPr lang="en-US"/>
          </a:p>
          <a:p>
            <a:endParaRPr lang="en-US"/>
          </a:p>
          <a:p>
            <a:r>
              <a:rPr lang="en-US"/>
              <a:t>In the context of a maze represented as a 2D grid with n rows and m columns, the time complexity can be expressed as O(n*m).</a:t>
            </a:r>
            <a:endParaRPr lang="en-US"/>
          </a:p>
          <a:p>
            <a:r>
              <a:rPr lang="en-US"/>
              <a:t>The reason for this is that DFS visits each cell of the maze exactly once.</a:t>
            </a:r>
            <a:endParaRPr lang="en-US"/>
          </a:p>
          <a:p>
            <a:endParaRPr lang="en-US"/>
          </a:p>
          <a:p>
            <a:r>
              <a:rPr lang="en-US"/>
              <a:t>Let T(n,m) represent the time complexity of solving a maze of size n×m.</a:t>
            </a:r>
            <a:endParaRPr lang="en-US"/>
          </a:p>
          <a:p>
            <a:endParaRPr lang="en-US"/>
          </a:p>
          <a:p>
            <a:r>
              <a:rPr lang="en-US"/>
              <a:t>In each step of the DFS algorithm, we visit each cell of the maze at most once. Therefore, the time complexity at each step can be considered as constant. Let's denote this constant time as c.</a:t>
            </a:r>
            <a:endParaRPr lang="en-US"/>
          </a:p>
          <a:p>
            <a:endParaRPr lang="en-US"/>
          </a:p>
          <a:p>
            <a:r>
              <a:rPr lang="en-US"/>
              <a:t>The number of cells in the maze is n×m, so the total number of steps taken to solve the maze is proportional to the number of cells visited.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Time Complexity Analysis</a:t>
            </a:r>
            <a:endParaRPr lang="en-US"/>
          </a:p>
        </p:txBody>
      </p:sp>
      <p:sp>
        <p:nvSpPr>
          <p:cNvPr id="5" name="Text Box 4"/>
          <p:cNvSpPr txBox="1"/>
          <p:nvPr/>
        </p:nvSpPr>
        <p:spPr>
          <a:xfrm>
            <a:off x="334010" y="1344295"/>
            <a:ext cx="11583670" cy="3692525"/>
          </a:xfrm>
          <a:prstGeom prst="rect">
            <a:avLst/>
          </a:prstGeom>
          <a:noFill/>
        </p:spPr>
        <p:txBody>
          <a:bodyPr wrap="square" rtlCol="0">
            <a:spAutoFit/>
          </a:bodyPr>
          <a:p>
            <a:r>
              <a:rPr lang="en-US"/>
              <a:t>Thus, we can write the recurrence relation as follows:</a:t>
            </a:r>
            <a:endParaRPr lang="en-US"/>
          </a:p>
          <a:p>
            <a:endParaRPr lang="en-US"/>
          </a:p>
          <a:p>
            <a:r>
              <a:rPr lang="en-US"/>
              <a:t>		T(n,m)=c*(n*m)</a:t>
            </a:r>
            <a:endParaRPr lang="en-US"/>
          </a:p>
          <a:p>
            <a:r>
              <a:rPr lang="en-US"/>
              <a:t>Where:</a:t>
            </a:r>
            <a:endParaRPr lang="en-US"/>
          </a:p>
          <a:p>
            <a:r>
              <a:rPr lang="en-US"/>
              <a:t>c is a constant representing the time taken to process each cell.</a:t>
            </a:r>
            <a:endParaRPr lang="en-US"/>
          </a:p>
          <a:p>
            <a:r>
              <a:rPr lang="en-US"/>
              <a:t>n is the number of rows in the maze.</a:t>
            </a:r>
            <a:endParaRPr lang="en-US"/>
          </a:p>
          <a:p>
            <a:r>
              <a:rPr lang="en-US"/>
              <a:t>m is the number of columns in the maze.</a:t>
            </a:r>
            <a:endParaRPr lang="en-US"/>
          </a:p>
          <a:p>
            <a:endParaRPr lang="en-US"/>
          </a:p>
          <a:p>
            <a:r>
              <a:rPr lang="en-US"/>
              <a:t>Now, let's analyze this recurrence relation to find the time complexity:</a:t>
            </a:r>
            <a:endParaRPr lang="en-US"/>
          </a:p>
          <a:p>
            <a:r>
              <a:rPr lang="en-US"/>
              <a:t>Each cell in the maze is visited exactly once during the DFS traversal.</a:t>
            </a:r>
            <a:endParaRPr lang="en-US"/>
          </a:p>
          <a:p>
            <a:r>
              <a:rPr lang="en-US"/>
              <a:t>Therefore, the time complexity of solving the maze using DFS is O(n*m).</a:t>
            </a:r>
            <a:endParaRPr lang="en-US"/>
          </a:p>
          <a:p>
            <a:r>
              <a:rPr lang="en-US"/>
              <a:t>So, the time complexity of the maze problem solution using DFS is O(n*m), where n is the number of rows and m is the number of columns in the maze.</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Space Complexity Analysis</a:t>
            </a:r>
            <a:endParaRPr lang="en-US"/>
          </a:p>
        </p:txBody>
      </p:sp>
      <p:sp>
        <p:nvSpPr>
          <p:cNvPr id="5" name="Text Box 4"/>
          <p:cNvSpPr txBox="1"/>
          <p:nvPr/>
        </p:nvSpPr>
        <p:spPr>
          <a:xfrm>
            <a:off x="537210" y="1273175"/>
            <a:ext cx="11370310" cy="2491740"/>
          </a:xfrm>
          <a:prstGeom prst="rect">
            <a:avLst/>
          </a:prstGeom>
          <a:noFill/>
        </p:spPr>
        <p:txBody>
          <a:bodyPr wrap="square" rtlCol="0">
            <a:spAutoFit/>
          </a:bodyPr>
          <a:p>
            <a:r>
              <a:rPr lang="en-US" sz="2800"/>
              <a:t>The space complexity of the program is proportional to the maximum depth of recursion, which is O(n*m), where n is the number of rows and m is the number of columns in the maze.</a:t>
            </a:r>
            <a:endParaRPr lang="en-US" sz="2800"/>
          </a:p>
          <a:p>
            <a:endParaRPr lang="en-US"/>
          </a:p>
          <a:p>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Conclusion:</a:t>
            </a:r>
            <a:endParaRPr lang="en-US"/>
          </a:p>
        </p:txBody>
      </p:sp>
      <p:sp>
        <p:nvSpPr>
          <p:cNvPr id="3" name="Content Placeholder 2"/>
          <p:cNvSpPr>
            <a:spLocks noGrp="1"/>
          </p:cNvSpPr>
          <p:nvPr>
            <p:ph sz="half" idx="1"/>
          </p:nvPr>
        </p:nvSpPr>
        <p:spPr>
          <a:xfrm>
            <a:off x="609600" y="1174750"/>
            <a:ext cx="11358880" cy="4953000"/>
          </a:xfrm>
        </p:spPr>
        <p:txBody>
          <a:bodyPr/>
          <a:p>
            <a:pPr marL="0" indent="0">
              <a:buNone/>
            </a:pPr>
            <a:r>
              <a:rPr lang="en-US"/>
              <a:t>Thus, DFS algorithm was implemented to solve a real world problem i.e. Maze Probelm. </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Problem Statement</a:t>
            </a:r>
            <a:endParaRPr lang="en-US"/>
          </a:p>
        </p:txBody>
      </p:sp>
      <p:sp>
        <p:nvSpPr>
          <p:cNvPr id="3" name="Content Placeholder 2"/>
          <p:cNvSpPr>
            <a:spLocks noGrp="1"/>
          </p:cNvSpPr>
          <p:nvPr>
            <p:ph idx="1"/>
          </p:nvPr>
        </p:nvSpPr>
        <p:spPr/>
        <p:txBody>
          <a:bodyPr/>
          <a:p>
            <a:pPr marL="0" indent="0">
              <a:buNone/>
            </a:pPr>
            <a:r>
              <a:rPr lang="en-US" sz="2800"/>
              <a:t>In the ever-evolving landscape of computer science, the significance of efficient maze-solving algorithms is undeniable. However, the complexities inherent in comprehending and teaching the intricacies of depth-first search (DFS) for maze solving pose substantial challenges. The abstract nature of these algorithms often creates a cognitive barrier, impeding learners from grasping the fundamental workings of DFS. Traditional educational methods, with their static representations and lack of interactive learning experiences, struggle to foster enthusiasm and effective understanding of maze-solving algorithms.</a:t>
            </a: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sz="half" idx="1"/>
          </p:nvPr>
        </p:nvSpPr>
        <p:spPr>
          <a:xfrm>
            <a:off x="609600" y="1417955"/>
            <a:ext cx="8759190" cy="4937125"/>
          </a:xfrm>
        </p:spPr>
        <p:txBody>
          <a:bodyPr/>
          <a:p>
            <a:pPr marL="0" indent="0">
              <a:buNone/>
            </a:pPr>
            <a:r>
              <a:rPr lang="en-US"/>
              <a:t>The "DEPTH-FIRST SEARCH FOR MAZE SOLVING"  is a data structure algorithm implementation designed to solve mazes efficiently using the depth-first search (DFS) technique. The project aims to explore and demonstrate the application of DFS, a fundamental graph traversal algorithm, in solving maze structures. By utilizing DFS, the algorithm systematically explores possible paths within a maze, providing a solution to navigate from the start to the destination.</a:t>
            </a:r>
            <a:endParaRPr lang="en-US"/>
          </a:p>
        </p:txBody>
      </p:sp>
      <p:pic>
        <p:nvPicPr>
          <p:cNvPr id="6" name="Content Placeholder 5" descr="daa3"/>
          <p:cNvPicPr>
            <a:picLocks noChangeAspect="1"/>
          </p:cNvPicPr>
          <p:nvPr>
            <p:ph sz="half" idx="2"/>
          </p:nvPr>
        </p:nvPicPr>
        <p:blipFill>
          <a:blip r:embed="rId1"/>
          <a:stretch>
            <a:fillRect/>
          </a:stretch>
        </p:blipFill>
        <p:spPr>
          <a:xfrm>
            <a:off x="9044305" y="2027555"/>
            <a:ext cx="2661285" cy="3449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Objective:</a:t>
            </a:r>
            <a:endParaRPr lang="en-US"/>
          </a:p>
        </p:txBody>
      </p:sp>
      <p:sp>
        <p:nvSpPr>
          <p:cNvPr id="3" name="Content Placeholder 2"/>
          <p:cNvSpPr>
            <a:spLocks noGrp="1"/>
          </p:cNvSpPr>
          <p:nvPr>
            <p:ph sz="half" idx="1"/>
          </p:nvPr>
        </p:nvSpPr>
        <p:spPr/>
        <p:txBody>
          <a:bodyPr/>
          <a:p>
            <a:r>
              <a:rPr lang="en-US" sz="2800"/>
              <a:t>To implement the principles and applications of the depth-first search algorithm in maze solving as a real world application.</a:t>
            </a:r>
            <a:endParaRPr lang="en-US" sz="2800"/>
          </a:p>
          <a:p>
            <a:r>
              <a:rPr lang="en-US" sz="2800"/>
              <a:t>To provide insights into how the algorithm efficiently explores and navigates mazes.</a:t>
            </a:r>
            <a:endParaRPr lang="en-US" sz="2800"/>
          </a:p>
        </p:txBody>
      </p:sp>
      <p:pic>
        <p:nvPicPr>
          <p:cNvPr id="6" name="Content Placeholder 5" descr="daa4"/>
          <p:cNvPicPr>
            <a:picLocks noChangeAspect="1"/>
          </p:cNvPicPr>
          <p:nvPr>
            <p:ph sz="half" idx="2"/>
          </p:nvPr>
        </p:nvPicPr>
        <p:blipFill>
          <a:blip r:embed="rId1"/>
          <a:stretch>
            <a:fillRect/>
          </a:stretch>
        </p:blipFill>
        <p:spPr>
          <a:xfrm>
            <a:off x="6661785" y="1316355"/>
            <a:ext cx="4097655" cy="3187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Pseudocode</a:t>
            </a:r>
            <a:endParaRPr lang="en-US"/>
          </a:p>
        </p:txBody>
      </p:sp>
      <p:sp>
        <p:nvSpPr>
          <p:cNvPr id="5" name="Text Box 4"/>
          <p:cNvSpPr txBox="1"/>
          <p:nvPr/>
        </p:nvSpPr>
        <p:spPr>
          <a:xfrm>
            <a:off x="871855" y="1364615"/>
            <a:ext cx="10873105" cy="5354320"/>
          </a:xfrm>
          <a:prstGeom prst="rect">
            <a:avLst/>
          </a:prstGeom>
          <a:noFill/>
        </p:spPr>
        <p:txBody>
          <a:bodyPr wrap="square" rtlCol="0">
            <a:spAutoFit/>
          </a:bodyPr>
          <a:p>
            <a:r>
              <a:rPr lang="en-US"/>
              <a:t>// Define constant for maximum maze size</a:t>
            </a:r>
            <a:endParaRPr lang="en-US"/>
          </a:p>
          <a:p>
            <a:r>
              <a:rPr lang="en-US"/>
              <a:t>MAX_SIZE = 100</a:t>
            </a:r>
            <a:endParaRPr lang="en-US"/>
          </a:p>
          <a:p>
            <a:endParaRPr lang="en-US"/>
          </a:p>
          <a:p>
            <a:r>
              <a:rPr lang="en-US"/>
              <a:t>// Function to perform Depth-First Search for maze solving</a:t>
            </a:r>
            <a:endParaRPr lang="en-US"/>
          </a:p>
          <a:p>
            <a:r>
              <a:rPr lang="en-US"/>
              <a:t>function dfsMazeSolver(maze[MAX_SIZE][MAX_SIZE], rows, cols, x, y):</a:t>
            </a:r>
            <a:endParaRPr lang="en-US"/>
          </a:p>
          <a:p>
            <a:r>
              <a:rPr lang="en-US"/>
              <a:t>    if (x &lt; 0 || x &gt;= rows || y &lt; 0 || y &gt;= cols || maze[x][y] == '0' || maze[x][y] == 'V'):</a:t>
            </a:r>
            <a:endParaRPr lang="en-US"/>
          </a:p>
          <a:p>
            <a:r>
              <a:rPr lang="en-US"/>
              <a:t>        return 0 // Cannot move to this position</a:t>
            </a:r>
            <a:endParaRPr lang="en-US"/>
          </a:p>
          <a:p>
            <a:r>
              <a:rPr lang="en-US"/>
              <a:t>    if (maze[x][y] == 'E'):</a:t>
            </a:r>
            <a:endParaRPr lang="en-US"/>
          </a:p>
          <a:p>
            <a:r>
              <a:rPr lang="en-US"/>
              <a:t>        return 1 // Exit found</a:t>
            </a:r>
            <a:endParaRPr lang="en-US"/>
          </a:p>
          <a:p>
            <a:r>
              <a:rPr lang="en-US"/>
              <a:t>    if (maze[x][y] == 'S'):</a:t>
            </a:r>
            <a:endParaRPr lang="en-US"/>
          </a:p>
          <a:p>
            <a:r>
              <a:rPr lang="en-US"/>
              <a:t>        maze[x][y] = 'S'</a:t>
            </a:r>
            <a:endParaRPr lang="en-US"/>
          </a:p>
          <a:p>
            <a:r>
              <a:rPr lang="en-US"/>
              <a:t>    original = maze[x][y]</a:t>
            </a:r>
            <a:endParaRPr lang="en-US"/>
          </a:p>
          <a:p>
            <a:r>
              <a:rPr lang="en-US"/>
              <a:t>    maze[x][y] = 'V'</a:t>
            </a:r>
            <a:endParaRPr lang="en-US"/>
          </a:p>
          <a:p>
            <a:r>
              <a:rPr lang="en-US"/>
              <a:t>    if (dfsMazeSolver(maze, rows, cols, x - 1, y) || dfsMazeSolver(maze, rows, cols, x + 1, y) ||</a:t>
            </a:r>
            <a:endParaRPr lang="en-US"/>
          </a:p>
          <a:p>
            <a:r>
              <a:rPr lang="en-US"/>
              <a:t>        dfsMazeSolver(maze, rows, cols, x, y - 1) || dfsMazeSolver(maze, rows, cols, x, y + 1)):</a:t>
            </a:r>
            <a:endParaRPr lang="en-US"/>
          </a:p>
          <a:p>
            <a:r>
              <a:rPr lang="en-US"/>
              <a:t>        return 1 // Path found</a:t>
            </a:r>
            <a:endParaRPr lang="en-US"/>
          </a:p>
          <a:p>
            <a:r>
              <a:rPr lang="en-US"/>
              <a:t>    maze[x][y] = original</a:t>
            </a:r>
            <a:endParaRPr lang="en-US"/>
          </a:p>
          <a:p>
            <a:r>
              <a:rPr lang="en-US"/>
              <a:t>    return 0 // No path found from this position</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60095" y="1252855"/>
            <a:ext cx="11147425" cy="5631180"/>
          </a:xfrm>
          <a:prstGeom prst="rect">
            <a:avLst/>
          </a:prstGeom>
          <a:noFill/>
        </p:spPr>
        <p:txBody>
          <a:bodyPr wrap="square" rtlCol="0">
            <a:spAutoFit/>
          </a:bodyPr>
          <a:p>
            <a:endParaRPr lang="en-US"/>
          </a:p>
          <a:p>
            <a:r>
              <a:rPr lang="en-US">
                <a:sym typeface="+mn-ea"/>
              </a:rPr>
              <a:t>// Function to display the maze</a:t>
            </a:r>
            <a:endParaRPr lang="en-US"/>
          </a:p>
          <a:p>
            <a:r>
              <a:rPr lang="en-US">
                <a:sym typeface="+mn-ea"/>
              </a:rPr>
              <a:t>function displayMaze(maze[MAX_SIZE][MAX_SIZE], rows, cols):</a:t>
            </a:r>
            <a:endParaRPr lang="en-US"/>
          </a:p>
          <a:p>
            <a:r>
              <a:rPr lang="en-US">
                <a:sym typeface="+mn-ea"/>
              </a:rPr>
              <a:t>    for i from 0 to rows - 1:</a:t>
            </a:r>
            <a:endParaRPr lang="en-US"/>
          </a:p>
          <a:p>
            <a:r>
              <a:rPr lang="en-US">
                <a:sym typeface="+mn-ea"/>
              </a:rPr>
              <a:t>        for j from 0 to cols - 1:</a:t>
            </a:r>
            <a:endParaRPr lang="en-US"/>
          </a:p>
          <a:p>
            <a:r>
              <a:rPr lang="en-US">
                <a:sym typeface="+mn-ea"/>
              </a:rPr>
              <a:t>            if (maze[i][j] == 'V'):</a:t>
            </a:r>
            <a:endParaRPr lang="en-US"/>
          </a:p>
          <a:p>
            <a:r>
              <a:rPr lang="en-US">
                <a:sym typeface="+mn-ea"/>
              </a:rPr>
              <a:t>                print("* ")</a:t>
            </a:r>
            <a:endParaRPr lang="en-US"/>
          </a:p>
          <a:p>
            <a:r>
              <a:rPr lang="en-US">
                <a:sym typeface="+mn-ea"/>
              </a:rPr>
              <a:t>            else if (maze[i][j] == 'S'):</a:t>
            </a:r>
            <a:endParaRPr lang="en-US"/>
          </a:p>
          <a:p>
            <a:r>
              <a:rPr lang="en-US">
                <a:sym typeface="+mn-ea"/>
              </a:rPr>
              <a:t>                print("S ")</a:t>
            </a:r>
            <a:endParaRPr lang="en-US"/>
          </a:p>
          <a:p>
            <a:r>
              <a:rPr lang="en-US">
                <a:sym typeface="+mn-ea"/>
              </a:rPr>
              <a:t>            else:</a:t>
            </a:r>
            <a:endParaRPr lang="en-US"/>
          </a:p>
          <a:p>
            <a:r>
              <a:rPr lang="en-US">
                <a:sym typeface="+mn-ea"/>
              </a:rPr>
              <a:t>                print(maze[i][j] + " ")</a:t>
            </a:r>
            <a:endParaRPr lang="en-US"/>
          </a:p>
          <a:p>
            <a:r>
              <a:rPr lang="en-US">
                <a:sym typeface="+mn-ea"/>
              </a:rPr>
              <a:t>        print("\n")</a:t>
            </a:r>
            <a:endParaRPr lang="en-US"/>
          </a:p>
          <a:p>
            <a:endParaRPr lang="en-US"/>
          </a:p>
          <a:p>
            <a:r>
              <a:rPr lang="en-US">
                <a:sym typeface="+mn-ea"/>
              </a:rPr>
              <a:t>// Function to convert lowercase 's' to 'S' and 'e' to 'E'</a:t>
            </a:r>
            <a:endParaRPr lang="en-US"/>
          </a:p>
          <a:p>
            <a:r>
              <a:rPr lang="en-US">
                <a:sym typeface="+mn-ea"/>
              </a:rPr>
              <a:t>function convertToLowercase(maze[MAX_SIZE][MAX_SIZE], rows, cols):</a:t>
            </a:r>
            <a:endParaRPr lang="en-US"/>
          </a:p>
          <a:p>
            <a:r>
              <a:rPr lang="en-US">
                <a:sym typeface="+mn-ea"/>
              </a:rPr>
              <a:t>    for i from 0 to rows - 1:</a:t>
            </a:r>
            <a:endParaRPr lang="en-US"/>
          </a:p>
          <a:p>
            <a:r>
              <a:rPr lang="en-US">
                <a:sym typeface="+mn-ea"/>
              </a:rPr>
              <a:t>        for j from 0 to cols - 1:</a:t>
            </a:r>
            <a:endParaRPr lang="en-US"/>
          </a:p>
          <a:p>
            <a:r>
              <a:rPr lang="en-US">
                <a:sym typeface="+mn-ea"/>
              </a:rPr>
              <a:t>            if (maze[i][j] == 's'):</a:t>
            </a:r>
            <a:endParaRPr lang="en-US"/>
          </a:p>
          <a:p>
            <a:r>
              <a:rPr lang="en-US">
                <a:sym typeface="+mn-ea"/>
              </a:rPr>
              <a:t>                maze[i][j] = 'S'</a:t>
            </a:r>
            <a:endParaRPr lang="en-US"/>
          </a:p>
          <a:p>
            <a:r>
              <a:rPr lang="en-US">
                <a:sym typeface="+mn-ea"/>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74650" y="1019175"/>
            <a:ext cx="11421110" cy="5077460"/>
          </a:xfrm>
          <a:prstGeom prst="rect">
            <a:avLst/>
          </a:prstGeom>
          <a:noFill/>
        </p:spPr>
        <p:txBody>
          <a:bodyPr wrap="square" rtlCol="0">
            <a:spAutoFit/>
          </a:bodyPr>
          <a:p>
            <a:r>
              <a:rPr lang="en-US">
                <a:sym typeface="+mn-ea"/>
              </a:rPr>
              <a:t>else if (maze[i][j] == 'e'):</a:t>
            </a:r>
            <a:endParaRPr lang="en-US"/>
          </a:p>
          <a:p>
            <a:r>
              <a:rPr lang="en-US">
                <a:sym typeface="+mn-ea"/>
              </a:rPr>
              <a:t>                maze[i][j] = 'E'</a:t>
            </a:r>
            <a:endParaRPr lang="en-US"/>
          </a:p>
          <a:p>
            <a:endParaRPr lang="en-US"/>
          </a:p>
          <a:p>
            <a:r>
              <a:rPr lang="en-US">
                <a:sym typeface="+mn-ea"/>
              </a:rPr>
              <a:t>// Function to check if at least one start and one exit point are present</a:t>
            </a:r>
            <a:endParaRPr lang="en-US"/>
          </a:p>
          <a:p>
            <a:r>
              <a:rPr lang="en-US">
                <a:sym typeface="+mn-ea"/>
              </a:rPr>
              <a:t>function checkStartAndExit(maze[MAX_SIZE][MAX_SIZE], rows, cols):</a:t>
            </a:r>
            <a:endParaRPr lang="en-US"/>
          </a:p>
          <a:p>
            <a:r>
              <a:rPr lang="en-US">
                <a:sym typeface="+mn-ea"/>
              </a:rPr>
              <a:t>    startCount = 0</a:t>
            </a:r>
            <a:endParaRPr lang="en-US"/>
          </a:p>
          <a:p>
            <a:r>
              <a:rPr lang="en-US">
                <a:sym typeface="+mn-ea"/>
              </a:rPr>
              <a:t>    exitCount = 0</a:t>
            </a:r>
            <a:endParaRPr lang="en-US"/>
          </a:p>
          <a:p>
            <a:r>
              <a:rPr lang="en-US">
                <a:sym typeface="+mn-ea"/>
              </a:rPr>
              <a:t>    for i from 0 to rows - 1:</a:t>
            </a:r>
            <a:endParaRPr lang="en-US"/>
          </a:p>
          <a:p>
            <a:r>
              <a:rPr lang="en-US">
                <a:sym typeface="+mn-ea"/>
              </a:rPr>
              <a:t>        for j from 0 to cols - 1:</a:t>
            </a:r>
            <a:endParaRPr lang="en-US"/>
          </a:p>
          <a:p>
            <a:r>
              <a:rPr lang="en-US">
                <a:sym typeface="+mn-ea"/>
              </a:rPr>
              <a:t>            if (maze[i][j] == 'S'):</a:t>
            </a:r>
            <a:endParaRPr lang="en-US"/>
          </a:p>
          <a:p>
            <a:r>
              <a:rPr lang="en-US">
                <a:sym typeface="+mn-ea"/>
              </a:rPr>
              <a:t>                startCount++</a:t>
            </a:r>
            <a:endParaRPr lang="en-US"/>
          </a:p>
          <a:p>
            <a:r>
              <a:rPr lang="en-US">
                <a:sym typeface="+mn-ea"/>
              </a:rPr>
              <a:t>            else if (maze[i][j] == 'E'):</a:t>
            </a:r>
            <a:endParaRPr lang="en-US"/>
          </a:p>
          <a:p>
            <a:r>
              <a:rPr lang="en-US">
                <a:sym typeface="+mn-ea"/>
              </a:rPr>
              <a:t>                exitCount++</a:t>
            </a:r>
            <a:endParaRPr lang="en-US"/>
          </a:p>
          <a:p>
            <a:r>
              <a:rPr lang="en-US">
                <a:sym typeface="+mn-ea"/>
              </a:rPr>
              <a:t>    if (startCount == 0 || exitCount == 0):</a:t>
            </a:r>
            <a:endParaRPr lang="en-US"/>
          </a:p>
          <a:p>
            <a:r>
              <a:rPr lang="en-US">
                <a:sym typeface="+mn-ea"/>
              </a:rPr>
              <a:t>        return 0 // At least one start and one exit point are not present</a:t>
            </a:r>
            <a:endParaRPr lang="en-US"/>
          </a:p>
          <a:p>
            <a:r>
              <a:rPr lang="en-US">
                <a:sym typeface="+mn-ea"/>
              </a:rPr>
              <a:t>    return 1 // Both start and exit points are present</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3530" y="1212215"/>
            <a:ext cx="11624310" cy="5354320"/>
          </a:xfrm>
          <a:prstGeom prst="rect">
            <a:avLst/>
          </a:prstGeom>
          <a:noFill/>
        </p:spPr>
        <p:txBody>
          <a:bodyPr wrap="square" rtlCol="0">
            <a:spAutoFit/>
          </a:bodyPr>
          <a:p>
            <a:r>
              <a:rPr lang="en-US">
                <a:sym typeface="+mn-ea"/>
              </a:rPr>
              <a:t>// Main function</a:t>
            </a:r>
            <a:endParaRPr lang="en-US"/>
          </a:p>
          <a:p>
            <a:r>
              <a:rPr lang="en-US">
                <a:sym typeface="+mn-ea"/>
              </a:rPr>
              <a:t>function main():</a:t>
            </a:r>
            <a:endParaRPr lang="en-US"/>
          </a:p>
          <a:p>
            <a:r>
              <a:rPr lang="en-US">
                <a:sym typeface="+mn-ea"/>
              </a:rPr>
              <a:t>    exampleMaze = {...} // Define an example maze</a:t>
            </a:r>
            <a:endParaRPr lang="en-US"/>
          </a:p>
          <a:p>
            <a:r>
              <a:rPr lang="en-US">
                <a:sym typeface="+mn-ea"/>
              </a:rPr>
              <a:t>    exampleSolution = {...} // Define the solution for the example maze</a:t>
            </a:r>
            <a:endParaRPr lang="en-US"/>
          </a:p>
          <a:p>
            <a:r>
              <a:rPr lang="en-US">
                <a:sym typeface="+mn-ea"/>
              </a:rPr>
              <a:t>    exampleRows = 4</a:t>
            </a:r>
            <a:endParaRPr lang="en-US"/>
          </a:p>
          <a:p>
            <a:r>
              <a:rPr lang="en-US">
                <a:sym typeface="+mn-ea"/>
              </a:rPr>
              <a:t>    exampleCols = 5</a:t>
            </a:r>
            <a:endParaRPr lang="en-US"/>
          </a:p>
          <a:p>
            <a:r>
              <a:rPr lang="en-US">
                <a:sym typeface="+mn-ea"/>
              </a:rPr>
              <a:t>    print("Example Maze:")</a:t>
            </a:r>
            <a:endParaRPr lang="en-US"/>
          </a:p>
          <a:p>
            <a:r>
              <a:rPr lang="en-US">
                <a:sym typeface="+mn-ea"/>
              </a:rPr>
              <a:t>    displayMaze(exampleMaze, exampleRows, exampleCols)</a:t>
            </a:r>
            <a:endParaRPr lang="en-US"/>
          </a:p>
          <a:p>
            <a:r>
              <a:rPr lang="en-US">
                <a:sym typeface="+mn-ea"/>
              </a:rPr>
              <a:t>    print("\n")</a:t>
            </a:r>
            <a:endParaRPr lang="en-US"/>
          </a:p>
          <a:p>
            <a:r>
              <a:rPr lang="en-US">
                <a:sym typeface="+mn-ea"/>
              </a:rPr>
              <a:t>    print("Example Solution:")</a:t>
            </a:r>
            <a:endParaRPr lang="en-US"/>
          </a:p>
          <a:p>
            <a:r>
              <a:rPr lang="en-US">
                <a:sym typeface="+mn-ea"/>
              </a:rPr>
              <a:t>    displayMaze(exampleSolution, exampleRows, exampleCols)</a:t>
            </a:r>
            <a:endParaRPr lang="en-US"/>
          </a:p>
          <a:p>
            <a:r>
              <a:rPr lang="en-US">
                <a:sym typeface="+mn-ea"/>
              </a:rPr>
              <a:t>    print("\n")</a:t>
            </a:r>
            <a:endParaRPr lang="en-US"/>
          </a:p>
          <a:p>
            <a:r>
              <a:rPr lang="en-US">
                <a:sym typeface="+mn-ea"/>
              </a:rPr>
              <a:t>    maze[MAX_SIZE][MAX_SIZE]</a:t>
            </a:r>
            <a:endParaRPr lang="en-US"/>
          </a:p>
          <a:p>
            <a:r>
              <a:rPr lang="en-US">
                <a:sym typeface="+mn-ea"/>
              </a:rPr>
              <a:t>    rows, cols = input("Enter the number of rows in the maze: "), input("Enter the number of columns in the maze: ")</a:t>
            </a:r>
            <a:endParaRPr lang="en-US"/>
          </a:p>
          <a:p>
            <a:r>
              <a:rPr lang="en-US">
                <a:sym typeface="+mn-ea"/>
              </a:rPr>
              <a:t>    print("Enter the maze (S for start, E for exit, 1 for path, 0 for wall):")</a:t>
            </a:r>
            <a:endParaRPr lang="en-US"/>
          </a:p>
          <a:p>
            <a:r>
              <a:rPr lang="en-US">
                <a:sym typeface="+mn-ea"/>
              </a:rPr>
              <a:t>   </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76250" y="1181735"/>
            <a:ext cx="11370310" cy="6185535"/>
          </a:xfrm>
          <a:prstGeom prst="rect">
            <a:avLst/>
          </a:prstGeom>
          <a:noFill/>
        </p:spPr>
        <p:txBody>
          <a:bodyPr wrap="square" rtlCol="0">
            <a:spAutoFit/>
          </a:bodyPr>
          <a:p>
            <a:r>
              <a:rPr lang="en-US">
                <a:sym typeface="+mn-ea"/>
              </a:rPr>
              <a:t> for i from 0 to rows - 1:</a:t>
            </a:r>
            <a:endParaRPr lang="en-US"/>
          </a:p>
          <a:p>
            <a:r>
              <a:rPr lang="en-US">
                <a:sym typeface="+mn-ea"/>
              </a:rPr>
              <a:t>        for j from 0 to cols - 1:</a:t>
            </a:r>
            <a:endParaRPr lang="en-US"/>
          </a:p>
          <a:p>
            <a:r>
              <a:rPr lang="en-US">
                <a:sym typeface="+mn-ea"/>
              </a:rPr>
              <a:t>            input = input("Enter value for maze[i][j]: ")</a:t>
            </a:r>
            <a:endParaRPr lang="en-US"/>
          </a:p>
          <a:p>
            <a:r>
              <a:rPr lang="en-US">
                <a:sym typeface="+mn-ea"/>
              </a:rPr>
              <a:t>            if (input == 's' || input == 'e'):</a:t>
            </a:r>
            <a:endParaRPr lang="en-US"/>
          </a:p>
          <a:p>
            <a:r>
              <a:rPr lang="en-US">
                <a:sym typeface="+mn-ea"/>
              </a:rPr>
              <a:t>                input = (input == 's') ? 'S' : 'E'</a:t>
            </a:r>
            <a:endParaRPr lang="en-US"/>
          </a:p>
          <a:p>
            <a:r>
              <a:rPr lang="en-US">
                <a:sym typeface="+mn-ea"/>
              </a:rPr>
              <a:t>            if (!(input == 'S' || input == 'E' || input == '1' || input == '0')):</a:t>
            </a:r>
            <a:endParaRPr lang="en-US"/>
          </a:p>
          <a:p>
            <a:r>
              <a:rPr lang="en-US">
                <a:sym typeface="+mn-ea"/>
              </a:rPr>
              <a:t>                print("Error: Invalid input. Only 'S', 'E', '1', or '0' are allowed.")</a:t>
            </a:r>
            <a:endParaRPr lang="en-US"/>
          </a:p>
          <a:p>
            <a:r>
              <a:rPr lang="en-US">
                <a:sym typeface="+mn-ea"/>
              </a:rPr>
              <a:t>                return</a:t>
            </a:r>
            <a:endParaRPr lang="en-US"/>
          </a:p>
          <a:p>
            <a:r>
              <a:rPr lang="en-US">
                <a:sym typeface="+mn-ea"/>
              </a:rPr>
              <a:t>            maze[i][j] = input</a:t>
            </a:r>
            <a:endParaRPr lang="en-US"/>
          </a:p>
          <a:p>
            <a:r>
              <a:rPr lang="en-US">
                <a:sym typeface="+mn-ea"/>
              </a:rPr>
              <a:t>    convertToLowercase(maze, rows, cols)</a:t>
            </a:r>
            <a:endParaRPr lang="en-US"/>
          </a:p>
          <a:p>
            <a:r>
              <a:rPr lang="en-US">
                <a:sym typeface="+mn-ea"/>
              </a:rPr>
              <a:t>    if (!checkStartAndExit(maze, rows, cols)):</a:t>
            </a:r>
            <a:endParaRPr lang="en-US"/>
          </a:p>
          <a:p>
            <a:r>
              <a:rPr lang="en-US">
                <a:sym typeface="+mn-ea"/>
              </a:rPr>
              <a:t>        print("Error: At least one start ('S') and one exit ('E') point are required.")</a:t>
            </a:r>
            <a:endParaRPr lang="en-US"/>
          </a:p>
          <a:p>
            <a:r>
              <a:rPr lang="en-US">
                <a:sym typeface="+mn-ea"/>
              </a:rPr>
              <a:t>        return</a:t>
            </a:r>
            <a:endParaRPr lang="en-US"/>
          </a:p>
          <a:p>
            <a:r>
              <a:rPr lang="en-US">
                <a:sym typeface="+mn-ea"/>
              </a:rPr>
              <a:t>    print("\nInitial Maze:")</a:t>
            </a:r>
            <a:endParaRPr lang="en-US"/>
          </a:p>
          <a:p>
            <a:r>
              <a:rPr lang="en-US">
                <a:sym typeface="+mn-ea"/>
              </a:rPr>
              <a:t>    displayMaze(maze, rows, cols)</a:t>
            </a:r>
            <a:endParaRPr lang="en-US"/>
          </a:p>
          <a:p>
            <a:r>
              <a:rPr lang="en-US">
                <a:sym typeface="+mn-ea"/>
              </a:rPr>
              <a:t>    if (dfsMazeSolver(maze, rows, cols, 0, 0)):</a:t>
            </a:r>
            <a:endParaRPr lang="en-US"/>
          </a:p>
          <a:p>
            <a:r>
              <a:rPr lang="en-US">
                <a:sym typeface="+mn-ea"/>
              </a:rPr>
              <a:t>        print("Path found!")</a:t>
            </a:r>
            <a:endParaRPr lang="en-US"/>
          </a:p>
          <a:p>
            <a:r>
              <a:rPr lang="en-US">
                <a:sym typeface="+mn-ea"/>
              </a:rPr>
              <a:t>        displayMaze(maze, rows, cols)</a:t>
            </a:r>
            <a:endParaRPr lang="en-US"/>
          </a:p>
          <a:p>
            <a:r>
              <a:rPr lang="en-US">
                <a:sym typeface="+mn-ea"/>
              </a:rPr>
              <a:t>    else:</a:t>
            </a:r>
            <a:endParaRPr lang="en-US"/>
          </a:p>
          <a:p>
            <a:r>
              <a:rPr lang="en-US">
                <a:sym typeface="+mn-ea"/>
              </a:rPr>
              <a:t>        print("No path found.")</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6529</Words>
  <Application>WPS Presentation</Application>
  <PresentationFormat>Widescreen</PresentationFormat>
  <Paragraphs>178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Communications and Dialogues</vt:lpstr>
      <vt:lpstr>Real World Application of DAA</vt:lpstr>
      <vt:lpstr>Problem Statement</vt:lpstr>
      <vt:lpstr>Introduction:</vt:lpstr>
      <vt:lpstr>Objective:</vt:lpstr>
      <vt:lpstr>Pseudocode</vt:lpstr>
      <vt:lpstr>PowerPoint 演示文稿</vt:lpstr>
      <vt:lpstr>PowerPoint 演示文稿</vt:lpstr>
      <vt:lpstr>PowerPoint 演示文稿</vt:lpstr>
      <vt:lpstr>PowerPoint 演示文稿</vt:lpstr>
      <vt:lpstr>Dry Run</vt:lpstr>
      <vt:lpstr>Sample Input Output(Screenshot)</vt:lpstr>
      <vt:lpstr>Time Complexity Analysis</vt:lpstr>
      <vt:lpstr>Time Complexity Analysis</vt:lpstr>
      <vt:lpstr>Space Complexity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World Application of DAA</dc:title>
  <dc:creator/>
  <cp:lastModifiedBy>Alok</cp:lastModifiedBy>
  <cp:revision>7</cp:revision>
  <dcterms:created xsi:type="dcterms:W3CDTF">2024-03-02T04:35:00Z</dcterms:created>
  <dcterms:modified xsi:type="dcterms:W3CDTF">2024-03-06T15:37:05Z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DFC0EBE24AF0448CBA4D07A65CBC2C2D</vt:lpwstr>
  </property>
  <property fmtid="{D5CDD505-2E9C-101B-9397-08002B2CF9AE}" pid="3" name="KSOProductBuildVer">
    <vt:lpwstr>1033-11.2.0.11225</vt:lpwstr>
  </property>
</Properties>
</file>