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56" r:id="rId3"/>
    <p:sldId id="268" r:id="rId4"/>
    <p:sldId id="257" r:id="rId5"/>
    <p:sldId id="258" r:id="rId6"/>
    <p:sldId id="270" r:id="rId7"/>
    <p:sldId id="273" r:id="rId8"/>
    <p:sldId id="259" r:id="rId9"/>
    <p:sldId id="269" r:id="rId10"/>
    <p:sldId id="264" r:id="rId11"/>
    <p:sldId id="263" r:id="rId12"/>
    <p:sldId id="262"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83" autoAdjust="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3547F6-8FD7-467D-977A-33F95698A5B2}"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C59EB5-D640-494F-99FC-70CEEB5BBBED}" type="slidenum">
              <a:rPr lang="en-IN" smtClean="0"/>
              <a:t>‹#›</a:t>
            </a:fld>
            <a:endParaRPr lang="en-IN"/>
          </a:p>
        </p:txBody>
      </p:sp>
    </p:spTree>
    <p:extLst>
      <p:ext uri="{BB962C8B-B14F-4D97-AF65-F5344CB8AC3E}">
        <p14:creationId xmlns:p14="http://schemas.microsoft.com/office/powerpoint/2010/main" val="3969403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3547F6-8FD7-467D-977A-33F95698A5B2}"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C59EB5-D640-494F-99FC-70CEEB5BBBED}" type="slidenum">
              <a:rPr lang="en-IN" smtClean="0"/>
              <a:t>‹#›</a:t>
            </a:fld>
            <a:endParaRPr lang="en-IN"/>
          </a:p>
        </p:txBody>
      </p:sp>
    </p:spTree>
    <p:extLst>
      <p:ext uri="{BB962C8B-B14F-4D97-AF65-F5344CB8AC3E}">
        <p14:creationId xmlns:p14="http://schemas.microsoft.com/office/powerpoint/2010/main" val="830724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3547F6-8FD7-467D-977A-33F95698A5B2}"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C59EB5-D640-494F-99FC-70CEEB5BBBE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18517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3547F6-8FD7-467D-977A-33F95698A5B2}"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C59EB5-D640-494F-99FC-70CEEB5BBBED}" type="slidenum">
              <a:rPr lang="en-IN" smtClean="0"/>
              <a:t>‹#›</a:t>
            </a:fld>
            <a:endParaRPr lang="en-IN"/>
          </a:p>
        </p:txBody>
      </p:sp>
    </p:spTree>
    <p:extLst>
      <p:ext uri="{BB962C8B-B14F-4D97-AF65-F5344CB8AC3E}">
        <p14:creationId xmlns:p14="http://schemas.microsoft.com/office/powerpoint/2010/main" val="1802769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3547F6-8FD7-467D-977A-33F95698A5B2}"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C59EB5-D640-494F-99FC-70CEEB5BBBE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56970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3547F6-8FD7-467D-977A-33F95698A5B2}"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C59EB5-D640-494F-99FC-70CEEB5BBBED}" type="slidenum">
              <a:rPr lang="en-IN" smtClean="0"/>
              <a:t>‹#›</a:t>
            </a:fld>
            <a:endParaRPr lang="en-IN"/>
          </a:p>
        </p:txBody>
      </p:sp>
    </p:spTree>
    <p:extLst>
      <p:ext uri="{BB962C8B-B14F-4D97-AF65-F5344CB8AC3E}">
        <p14:creationId xmlns:p14="http://schemas.microsoft.com/office/powerpoint/2010/main" val="589254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3547F6-8FD7-467D-977A-33F95698A5B2}"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C59EB5-D640-494F-99FC-70CEEB5BBBED}" type="slidenum">
              <a:rPr lang="en-IN" smtClean="0"/>
              <a:t>‹#›</a:t>
            </a:fld>
            <a:endParaRPr lang="en-IN"/>
          </a:p>
        </p:txBody>
      </p:sp>
    </p:spTree>
    <p:extLst>
      <p:ext uri="{BB962C8B-B14F-4D97-AF65-F5344CB8AC3E}">
        <p14:creationId xmlns:p14="http://schemas.microsoft.com/office/powerpoint/2010/main" val="3750971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3547F6-8FD7-467D-977A-33F95698A5B2}"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C59EB5-D640-494F-99FC-70CEEB5BBBED}" type="slidenum">
              <a:rPr lang="en-IN" smtClean="0"/>
              <a:t>‹#›</a:t>
            </a:fld>
            <a:endParaRPr lang="en-IN"/>
          </a:p>
        </p:txBody>
      </p:sp>
    </p:spTree>
    <p:extLst>
      <p:ext uri="{BB962C8B-B14F-4D97-AF65-F5344CB8AC3E}">
        <p14:creationId xmlns:p14="http://schemas.microsoft.com/office/powerpoint/2010/main" val="3102825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3547F6-8FD7-467D-977A-33F95698A5B2}"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C59EB5-D640-494F-99FC-70CEEB5BBBED}" type="slidenum">
              <a:rPr lang="en-IN" smtClean="0"/>
              <a:t>‹#›</a:t>
            </a:fld>
            <a:endParaRPr lang="en-IN"/>
          </a:p>
        </p:txBody>
      </p:sp>
    </p:spTree>
    <p:extLst>
      <p:ext uri="{BB962C8B-B14F-4D97-AF65-F5344CB8AC3E}">
        <p14:creationId xmlns:p14="http://schemas.microsoft.com/office/powerpoint/2010/main" val="1756863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3547F6-8FD7-467D-977A-33F95698A5B2}"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C59EB5-D640-494F-99FC-70CEEB5BBBED}" type="slidenum">
              <a:rPr lang="en-IN" smtClean="0"/>
              <a:t>‹#›</a:t>
            </a:fld>
            <a:endParaRPr lang="en-IN"/>
          </a:p>
        </p:txBody>
      </p:sp>
    </p:spTree>
    <p:extLst>
      <p:ext uri="{BB962C8B-B14F-4D97-AF65-F5344CB8AC3E}">
        <p14:creationId xmlns:p14="http://schemas.microsoft.com/office/powerpoint/2010/main" val="1143785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3547F6-8FD7-467D-977A-33F95698A5B2}" type="datetimeFigureOut">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C59EB5-D640-494F-99FC-70CEEB5BBBED}" type="slidenum">
              <a:rPr lang="en-IN" smtClean="0"/>
              <a:t>‹#›</a:t>
            </a:fld>
            <a:endParaRPr lang="en-IN"/>
          </a:p>
        </p:txBody>
      </p:sp>
    </p:spTree>
    <p:extLst>
      <p:ext uri="{BB962C8B-B14F-4D97-AF65-F5344CB8AC3E}">
        <p14:creationId xmlns:p14="http://schemas.microsoft.com/office/powerpoint/2010/main" val="344863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3547F6-8FD7-467D-977A-33F95698A5B2}" type="datetimeFigureOut">
              <a:rPr lang="en-IN" smtClean="0"/>
              <a:t>12-04-2023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C59EB5-D640-494F-99FC-70CEEB5BBBED}" type="slidenum">
              <a:rPr lang="en-IN" smtClean="0"/>
              <a:t>‹#›</a:t>
            </a:fld>
            <a:endParaRPr lang="en-IN"/>
          </a:p>
        </p:txBody>
      </p:sp>
    </p:spTree>
    <p:extLst>
      <p:ext uri="{BB962C8B-B14F-4D97-AF65-F5344CB8AC3E}">
        <p14:creationId xmlns:p14="http://schemas.microsoft.com/office/powerpoint/2010/main" val="183510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3547F6-8FD7-467D-977A-33F95698A5B2}" type="datetimeFigureOut">
              <a:rPr lang="en-IN" smtClean="0"/>
              <a:t>12-04-2023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C59EB5-D640-494F-99FC-70CEEB5BBBED}" type="slidenum">
              <a:rPr lang="en-IN" smtClean="0"/>
              <a:t>‹#›</a:t>
            </a:fld>
            <a:endParaRPr lang="en-IN"/>
          </a:p>
        </p:txBody>
      </p:sp>
    </p:spTree>
    <p:extLst>
      <p:ext uri="{BB962C8B-B14F-4D97-AF65-F5344CB8AC3E}">
        <p14:creationId xmlns:p14="http://schemas.microsoft.com/office/powerpoint/2010/main" val="1803873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3547F6-8FD7-467D-977A-33F95698A5B2}" type="datetimeFigureOut">
              <a:rPr lang="en-IN" smtClean="0"/>
              <a:t>12-04-2023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C59EB5-D640-494F-99FC-70CEEB5BBBED}" type="slidenum">
              <a:rPr lang="en-IN" smtClean="0"/>
              <a:t>‹#›</a:t>
            </a:fld>
            <a:endParaRPr lang="en-IN"/>
          </a:p>
        </p:txBody>
      </p:sp>
    </p:spTree>
    <p:extLst>
      <p:ext uri="{BB962C8B-B14F-4D97-AF65-F5344CB8AC3E}">
        <p14:creationId xmlns:p14="http://schemas.microsoft.com/office/powerpoint/2010/main" val="1533628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3547F6-8FD7-467D-977A-33F95698A5B2}" type="datetimeFigureOut">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C59EB5-D640-494F-99FC-70CEEB5BBBED}" type="slidenum">
              <a:rPr lang="en-IN" smtClean="0"/>
              <a:t>‹#›</a:t>
            </a:fld>
            <a:endParaRPr lang="en-IN"/>
          </a:p>
        </p:txBody>
      </p:sp>
    </p:spTree>
    <p:extLst>
      <p:ext uri="{BB962C8B-B14F-4D97-AF65-F5344CB8AC3E}">
        <p14:creationId xmlns:p14="http://schemas.microsoft.com/office/powerpoint/2010/main" val="2051523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3547F6-8FD7-467D-977A-33F95698A5B2}" type="datetimeFigureOut">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C59EB5-D640-494F-99FC-70CEEB5BBBED}" type="slidenum">
              <a:rPr lang="en-IN" smtClean="0"/>
              <a:t>‹#›</a:t>
            </a:fld>
            <a:endParaRPr lang="en-IN"/>
          </a:p>
        </p:txBody>
      </p:sp>
    </p:spTree>
    <p:extLst>
      <p:ext uri="{BB962C8B-B14F-4D97-AF65-F5344CB8AC3E}">
        <p14:creationId xmlns:p14="http://schemas.microsoft.com/office/powerpoint/2010/main" val="3262525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03547F6-8FD7-467D-977A-33F95698A5B2}" type="datetimeFigureOut">
              <a:rPr lang="en-IN" smtClean="0"/>
              <a:t>12-04-2023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DC59EB5-D640-494F-99FC-70CEEB5BBBED}" type="slidenum">
              <a:rPr lang="en-IN" smtClean="0"/>
              <a:t>‹#›</a:t>
            </a:fld>
            <a:endParaRPr lang="en-IN"/>
          </a:p>
        </p:txBody>
      </p:sp>
    </p:spTree>
    <p:extLst>
      <p:ext uri="{BB962C8B-B14F-4D97-AF65-F5344CB8AC3E}">
        <p14:creationId xmlns:p14="http://schemas.microsoft.com/office/powerpoint/2010/main" val="38176970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ixabay.com/illustrations/thank-you-text-message-note-394180/"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B083C-AF2B-5CBD-FB59-5008AB59EE06}"/>
              </a:ext>
            </a:extLst>
          </p:cNvPr>
          <p:cNvSpPr>
            <a:spLocks noGrp="1"/>
          </p:cNvSpPr>
          <p:nvPr>
            <p:ph type="ctrTitle"/>
          </p:nvPr>
        </p:nvSpPr>
        <p:spPr/>
        <p:txBody>
          <a:bodyPr/>
          <a:lstStyle/>
          <a:p>
            <a:r>
              <a:rPr lang="en-IN" dirty="0"/>
              <a:t>Crime Data Prediction and analysis</a:t>
            </a:r>
          </a:p>
        </p:txBody>
      </p:sp>
      <p:sp>
        <p:nvSpPr>
          <p:cNvPr id="3" name="Subtitle 2">
            <a:extLst>
              <a:ext uri="{FF2B5EF4-FFF2-40B4-BE49-F238E27FC236}">
                <a16:creationId xmlns:a16="http://schemas.microsoft.com/office/drawing/2014/main" id="{F0EFD68D-C944-EBB0-42F8-0459B0D11D8B}"/>
              </a:ext>
            </a:extLst>
          </p:cNvPr>
          <p:cNvSpPr>
            <a:spLocks noGrp="1"/>
          </p:cNvSpPr>
          <p:nvPr>
            <p:ph type="subTitle" idx="1"/>
          </p:nvPr>
        </p:nvSpPr>
        <p:spPr/>
        <p:txBody>
          <a:bodyPr>
            <a:noAutofit/>
          </a:bodyPr>
          <a:lstStyle/>
          <a:p>
            <a:r>
              <a:rPr lang="en-IN" sz="2000" dirty="0"/>
              <a:t>By-</a:t>
            </a:r>
          </a:p>
          <a:p>
            <a:r>
              <a:rPr lang="en-IN" sz="2000" dirty="0"/>
              <a:t>Mukund Parashar(10319210037)</a:t>
            </a:r>
          </a:p>
          <a:p>
            <a:r>
              <a:rPr lang="en-IN" sz="2000" dirty="0"/>
              <a:t>Shivansh Garg(10319210017)</a:t>
            </a:r>
          </a:p>
          <a:p>
            <a:endParaRPr lang="en-IN" sz="2000" dirty="0"/>
          </a:p>
          <a:p>
            <a:r>
              <a:rPr lang="en-IN" sz="2000" dirty="0"/>
              <a:t>Supervisor: </a:t>
            </a:r>
            <a:r>
              <a:rPr lang="en-IN" sz="2000" dirty="0" err="1"/>
              <a:t>Dr.</a:t>
            </a:r>
            <a:r>
              <a:rPr lang="en-IN" sz="2000" dirty="0"/>
              <a:t> Ruchi </a:t>
            </a:r>
            <a:r>
              <a:rPr lang="en-IN" sz="2000" dirty="0" err="1"/>
              <a:t>Kwatra</a:t>
            </a:r>
            <a:endParaRPr lang="en-IN" sz="2000" dirty="0"/>
          </a:p>
        </p:txBody>
      </p:sp>
    </p:spTree>
    <p:extLst>
      <p:ext uri="{BB962C8B-B14F-4D97-AF65-F5344CB8AC3E}">
        <p14:creationId xmlns:p14="http://schemas.microsoft.com/office/powerpoint/2010/main" val="4073570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5CA06-C097-648B-3D3E-E1B0CC756F8D}"/>
              </a:ext>
            </a:extLst>
          </p:cNvPr>
          <p:cNvSpPr>
            <a:spLocks noGrp="1"/>
          </p:cNvSpPr>
          <p:nvPr>
            <p:ph type="title"/>
          </p:nvPr>
        </p:nvSpPr>
        <p:spPr/>
        <p:txBody>
          <a:bodyPr/>
          <a:lstStyle/>
          <a:p>
            <a:r>
              <a:rPr lang="en-IN" dirty="0"/>
              <a:t>Detailed Model Diagram</a:t>
            </a:r>
          </a:p>
        </p:txBody>
      </p:sp>
      <p:sp>
        <p:nvSpPr>
          <p:cNvPr id="3" name="Content Placeholder 2">
            <a:extLst>
              <a:ext uri="{FF2B5EF4-FFF2-40B4-BE49-F238E27FC236}">
                <a16:creationId xmlns:a16="http://schemas.microsoft.com/office/drawing/2014/main" id="{C72C758C-9896-C02F-1C3A-29EFC2BE4CF2}"/>
              </a:ext>
            </a:extLst>
          </p:cNvPr>
          <p:cNvSpPr>
            <a:spLocks noGrp="1"/>
          </p:cNvSpPr>
          <p:nvPr>
            <p:ph idx="1"/>
          </p:nvPr>
        </p:nvSpPr>
        <p:spPr/>
        <p:txBody>
          <a:bodyPr/>
          <a:lstStyle/>
          <a:p>
            <a:endParaRPr lang="en-IN" dirty="0"/>
          </a:p>
        </p:txBody>
      </p:sp>
      <p:sp>
        <p:nvSpPr>
          <p:cNvPr id="5" name="Rectangle: Rounded Corners 4">
            <a:extLst>
              <a:ext uri="{FF2B5EF4-FFF2-40B4-BE49-F238E27FC236}">
                <a16:creationId xmlns:a16="http://schemas.microsoft.com/office/drawing/2014/main" id="{BB76137B-A387-B1E4-5302-BA75993E1BD3}"/>
              </a:ext>
            </a:extLst>
          </p:cNvPr>
          <p:cNvSpPr/>
          <p:nvPr/>
        </p:nvSpPr>
        <p:spPr>
          <a:xfrm>
            <a:off x="4034672" y="1989056"/>
            <a:ext cx="3035431" cy="4619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7ED66B98-9FC3-1D32-DF55-0496605EDF61}"/>
              </a:ext>
            </a:extLst>
          </p:cNvPr>
          <p:cNvSpPr/>
          <p:nvPr/>
        </p:nvSpPr>
        <p:spPr>
          <a:xfrm>
            <a:off x="4034672" y="2686639"/>
            <a:ext cx="3035431" cy="584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30FB1ABE-8F48-9C71-C27D-6060F3C6BA42}"/>
              </a:ext>
            </a:extLst>
          </p:cNvPr>
          <p:cNvSpPr/>
          <p:nvPr/>
        </p:nvSpPr>
        <p:spPr>
          <a:xfrm>
            <a:off x="4034672" y="3506771"/>
            <a:ext cx="3120272" cy="5695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5EDA881B-0715-2D69-0620-9564AC38D67B}"/>
              </a:ext>
            </a:extLst>
          </p:cNvPr>
          <p:cNvSpPr/>
          <p:nvPr/>
        </p:nvSpPr>
        <p:spPr>
          <a:xfrm>
            <a:off x="4034672" y="4326903"/>
            <a:ext cx="3120272" cy="4619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5AAEC2D2-B397-DD06-C574-1B9A263EE0A8}"/>
              </a:ext>
            </a:extLst>
          </p:cNvPr>
          <p:cNvSpPr/>
          <p:nvPr/>
        </p:nvSpPr>
        <p:spPr>
          <a:xfrm>
            <a:off x="4034672" y="5147035"/>
            <a:ext cx="3120272" cy="4619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CDFB5983-2B2B-C45E-5106-80987E63F57B}"/>
              </a:ext>
            </a:extLst>
          </p:cNvPr>
          <p:cNvSpPr txBox="1"/>
          <p:nvPr/>
        </p:nvSpPr>
        <p:spPr>
          <a:xfrm>
            <a:off x="4430599" y="2047180"/>
            <a:ext cx="1998482" cy="369332"/>
          </a:xfrm>
          <a:prstGeom prst="rect">
            <a:avLst/>
          </a:prstGeom>
          <a:noFill/>
        </p:spPr>
        <p:txBody>
          <a:bodyPr wrap="square" rtlCol="0">
            <a:spAutoFit/>
          </a:bodyPr>
          <a:lstStyle/>
          <a:p>
            <a:r>
              <a:rPr lang="en-IN"/>
              <a:t>Data Collection</a:t>
            </a:r>
            <a:endParaRPr lang="en-IN" dirty="0"/>
          </a:p>
        </p:txBody>
      </p:sp>
      <p:sp>
        <p:nvSpPr>
          <p:cNvPr id="11" name="TextBox 10">
            <a:extLst>
              <a:ext uri="{FF2B5EF4-FFF2-40B4-BE49-F238E27FC236}">
                <a16:creationId xmlns:a16="http://schemas.microsoft.com/office/drawing/2014/main" id="{1BD0DF98-693C-2CE4-4B77-77929AF42F40}"/>
              </a:ext>
            </a:extLst>
          </p:cNvPr>
          <p:cNvSpPr txBox="1"/>
          <p:nvPr/>
        </p:nvSpPr>
        <p:spPr>
          <a:xfrm>
            <a:off x="4359897" y="2794204"/>
            <a:ext cx="2384980" cy="369332"/>
          </a:xfrm>
          <a:prstGeom prst="rect">
            <a:avLst/>
          </a:prstGeom>
          <a:noFill/>
        </p:spPr>
        <p:txBody>
          <a:bodyPr wrap="square" rtlCol="0">
            <a:spAutoFit/>
          </a:bodyPr>
          <a:lstStyle/>
          <a:p>
            <a:r>
              <a:rPr lang="en-IN" dirty="0"/>
              <a:t>Data Pre-processing</a:t>
            </a:r>
          </a:p>
        </p:txBody>
      </p:sp>
      <p:sp>
        <p:nvSpPr>
          <p:cNvPr id="12" name="TextBox 11">
            <a:extLst>
              <a:ext uri="{FF2B5EF4-FFF2-40B4-BE49-F238E27FC236}">
                <a16:creationId xmlns:a16="http://schemas.microsoft.com/office/drawing/2014/main" id="{343D2082-6348-983E-0B07-E924795D1062}"/>
              </a:ext>
            </a:extLst>
          </p:cNvPr>
          <p:cNvSpPr txBox="1"/>
          <p:nvPr/>
        </p:nvSpPr>
        <p:spPr>
          <a:xfrm flipH="1">
            <a:off x="4114797" y="3553061"/>
            <a:ext cx="2630079" cy="584775"/>
          </a:xfrm>
          <a:prstGeom prst="rect">
            <a:avLst/>
          </a:prstGeom>
          <a:noFill/>
        </p:spPr>
        <p:txBody>
          <a:bodyPr wrap="square" rtlCol="0">
            <a:spAutoFit/>
          </a:bodyPr>
          <a:lstStyle/>
          <a:p>
            <a:r>
              <a:rPr lang="en-IN" sz="1600" dirty="0"/>
              <a:t>Classification and Pattern</a:t>
            </a:r>
          </a:p>
          <a:p>
            <a:r>
              <a:rPr lang="en-IN" sz="1600" dirty="0"/>
              <a:t>Identification</a:t>
            </a:r>
          </a:p>
        </p:txBody>
      </p:sp>
      <p:sp>
        <p:nvSpPr>
          <p:cNvPr id="13" name="TextBox 12">
            <a:extLst>
              <a:ext uri="{FF2B5EF4-FFF2-40B4-BE49-F238E27FC236}">
                <a16:creationId xmlns:a16="http://schemas.microsoft.com/office/drawing/2014/main" id="{C9084130-1AFA-EA7B-34D8-5B23AF0BC32F}"/>
              </a:ext>
            </a:extLst>
          </p:cNvPr>
          <p:cNvSpPr txBox="1"/>
          <p:nvPr/>
        </p:nvSpPr>
        <p:spPr>
          <a:xfrm>
            <a:off x="4718037" y="4434500"/>
            <a:ext cx="2755925" cy="369332"/>
          </a:xfrm>
          <a:prstGeom prst="rect">
            <a:avLst/>
          </a:prstGeom>
          <a:noFill/>
        </p:spPr>
        <p:txBody>
          <a:bodyPr wrap="square" rtlCol="0">
            <a:spAutoFit/>
          </a:bodyPr>
          <a:lstStyle/>
          <a:p>
            <a:r>
              <a:rPr lang="en-US" dirty="0"/>
              <a:t>Recommendation</a:t>
            </a:r>
            <a:endParaRPr lang="en-IN" dirty="0"/>
          </a:p>
        </p:txBody>
      </p:sp>
      <p:sp>
        <p:nvSpPr>
          <p:cNvPr id="14" name="TextBox 13">
            <a:extLst>
              <a:ext uri="{FF2B5EF4-FFF2-40B4-BE49-F238E27FC236}">
                <a16:creationId xmlns:a16="http://schemas.microsoft.com/office/drawing/2014/main" id="{AB6F8E50-3351-E229-2B1A-E8FDA57EED89}"/>
              </a:ext>
            </a:extLst>
          </p:cNvPr>
          <p:cNvSpPr txBox="1"/>
          <p:nvPr/>
        </p:nvSpPr>
        <p:spPr>
          <a:xfrm flipH="1">
            <a:off x="4708689" y="5193325"/>
            <a:ext cx="2036187" cy="369332"/>
          </a:xfrm>
          <a:prstGeom prst="rect">
            <a:avLst/>
          </a:prstGeom>
          <a:noFill/>
        </p:spPr>
        <p:txBody>
          <a:bodyPr wrap="square" rtlCol="0">
            <a:spAutoFit/>
          </a:bodyPr>
          <a:lstStyle/>
          <a:p>
            <a:r>
              <a:rPr lang="en-IN" dirty="0"/>
              <a:t>Evaluation</a:t>
            </a:r>
          </a:p>
        </p:txBody>
      </p:sp>
      <p:cxnSp>
        <p:nvCxnSpPr>
          <p:cNvPr id="16" name="Straight Arrow Connector 15">
            <a:extLst>
              <a:ext uri="{FF2B5EF4-FFF2-40B4-BE49-F238E27FC236}">
                <a16:creationId xmlns:a16="http://schemas.microsoft.com/office/drawing/2014/main" id="{C09FF774-69BF-80A6-0A9E-62925DC1C010}"/>
              </a:ext>
            </a:extLst>
          </p:cNvPr>
          <p:cNvCxnSpPr/>
          <p:nvPr/>
        </p:nvCxnSpPr>
        <p:spPr>
          <a:xfrm>
            <a:off x="5429836" y="2497259"/>
            <a:ext cx="0" cy="204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2435CB1-9D2B-3C3F-4C27-BEBD9883EA2E}"/>
              </a:ext>
            </a:extLst>
          </p:cNvPr>
          <p:cNvCxnSpPr/>
          <p:nvPr/>
        </p:nvCxnSpPr>
        <p:spPr>
          <a:xfrm>
            <a:off x="5429836" y="3271101"/>
            <a:ext cx="0" cy="235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BF86543-6013-196C-1633-CFF6C4CA224C}"/>
              </a:ext>
            </a:extLst>
          </p:cNvPr>
          <p:cNvCxnSpPr/>
          <p:nvPr/>
        </p:nvCxnSpPr>
        <p:spPr>
          <a:xfrm>
            <a:off x="5429836" y="4076281"/>
            <a:ext cx="0" cy="250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74B12D2-646D-1614-5920-FF2C9A912306}"/>
              </a:ext>
            </a:extLst>
          </p:cNvPr>
          <p:cNvCxnSpPr>
            <a:cxnSpLocks/>
          </p:cNvCxnSpPr>
          <p:nvPr/>
        </p:nvCxnSpPr>
        <p:spPr>
          <a:xfrm>
            <a:off x="5552387" y="4803832"/>
            <a:ext cx="0" cy="328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1550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CB2C-70A2-962D-9CCE-9CF1EB75E54E}"/>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E6E99A31-BD15-68C7-7D57-4521891B5572}"/>
              </a:ext>
            </a:extLst>
          </p:cNvPr>
          <p:cNvSpPr>
            <a:spLocks noGrp="1"/>
          </p:cNvSpPr>
          <p:nvPr>
            <p:ph idx="1"/>
          </p:nvPr>
        </p:nvSpPr>
        <p:spPr/>
        <p:txBody>
          <a:bodyPr>
            <a:normAutofit/>
          </a:bodyPr>
          <a:lstStyle/>
          <a:p>
            <a:r>
              <a:rPr lang="en-US" dirty="0"/>
              <a:t>The objective would be to train a model for prediction. </a:t>
            </a:r>
          </a:p>
          <a:p>
            <a:r>
              <a:rPr lang="en-US" dirty="0"/>
              <a:t> The training would be done using the training data set which will be validated using the test dataset. </a:t>
            </a:r>
          </a:p>
          <a:p>
            <a:r>
              <a:rPr lang="en-US" dirty="0"/>
              <a:t> Building the model will be done using better algorithm depending upon the accuracy. </a:t>
            </a:r>
          </a:p>
          <a:p>
            <a:r>
              <a:rPr lang="en-US" dirty="0"/>
              <a:t> The K-means clustering and few classification algorithm will be used for crime prediction. </a:t>
            </a:r>
          </a:p>
          <a:p>
            <a:r>
              <a:rPr lang="en-US" dirty="0"/>
              <a:t>Visualization of dataset is done to analyze the crimes which may have occurred in the particular state. </a:t>
            </a:r>
          </a:p>
          <a:p>
            <a:r>
              <a:rPr lang="en-US" dirty="0"/>
              <a:t> This work helps the law enforcement agencies to predict and detect crimes in India with improved accuracy and thus reduces the crime rate.</a:t>
            </a:r>
            <a:endParaRPr lang="en-IN" dirty="0"/>
          </a:p>
        </p:txBody>
      </p:sp>
    </p:spTree>
    <p:extLst>
      <p:ext uri="{BB962C8B-B14F-4D97-AF65-F5344CB8AC3E}">
        <p14:creationId xmlns:p14="http://schemas.microsoft.com/office/powerpoint/2010/main" val="914089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D75B3-F1B6-3F83-A372-AA2A4A07773B}"/>
              </a:ext>
            </a:extLst>
          </p:cNvPr>
          <p:cNvSpPr>
            <a:spLocks noGrp="1"/>
          </p:cNvSpPr>
          <p:nvPr>
            <p:ph type="title"/>
          </p:nvPr>
        </p:nvSpPr>
        <p:spPr/>
        <p:txBody>
          <a:bodyPr/>
          <a:lstStyle/>
          <a:p>
            <a:r>
              <a:rPr lang="en-IN" dirty="0"/>
              <a:t>Plan for next presentation</a:t>
            </a:r>
          </a:p>
        </p:txBody>
      </p:sp>
      <p:sp>
        <p:nvSpPr>
          <p:cNvPr id="3" name="Content Placeholder 2">
            <a:extLst>
              <a:ext uri="{FF2B5EF4-FFF2-40B4-BE49-F238E27FC236}">
                <a16:creationId xmlns:a16="http://schemas.microsoft.com/office/drawing/2014/main" id="{46575FF8-8BF9-4C0F-E5EE-AA2432F2827E}"/>
              </a:ext>
            </a:extLst>
          </p:cNvPr>
          <p:cNvSpPr>
            <a:spLocks noGrp="1"/>
          </p:cNvSpPr>
          <p:nvPr>
            <p:ph idx="1"/>
          </p:nvPr>
        </p:nvSpPr>
        <p:spPr/>
        <p:txBody>
          <a:bodyPr/>
          <a:lstStyle/>
          <a:p>
            <a:r>
              <a:rPr lang="en-IN" dirty="0"/>
              <a:t>We discuss new development </a:t>
            </a:r>
          </a:p>
          <a:p>
            <a:r>
              <a:rPr lang="en-IN" dirty="0"/>
              <a:t>We discuss the data extracted and sours of data </a:t>
            </a:r>
          </a:p>
          <a:p>
            <a:r>
              <a:rPr lang="en-IN" dirty="0"/>
              <a:t>We discuss the approaches and the chronologies</a:t>
            </a:r>
          </a:p>
          <a:p>
            <a:r>
              <a:rPr lang="en-IN" dirty="0"/>
              <a:t>We discuss the roles and the division of task among teammates</a:t>
            </a:r>
          </a:p>
          <a:p>
            <a:r>
              <a:rPr lang="en-IN" dirty="0"/>
              <a:t>We discuss about the tools and technologies and essential learnings related to project development</a:t>
            </a:r>
          </a:p>
        </p:txBody>
      </p:sp>
    </p:spTree>
    <p:extLst>
      <p:ext uri="{BB962C8B-B14F-4D97-AF65-F5344CB8AC3E}">
        <p14:creationId xmlns:p14="http://schemas.microsoft.com/office/powerpoint/2010/main" val="976309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79EAE-00D2-038B-491B-D7AE12690A2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2A2D482-D845-DC33-749F-45C02572DAF0}"/>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3253" y="235975"/>
            <a:ext cx="8164829" cy="6123622"/>
          </a:xfrm>
        </p:spPr>
      </p:pic>
    </p:spTree>
    <p:extLst>
      <p:ext uri="{BB962C8B-B14F-4D97-AF65-F5344CB8AC3E}">
        <p14:creationId xmlns:p14="http://schemas.microsoft.com/office/powerpoint/2010/main" val="3818543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B5062-4C04-7EDC-1D58-4DCFB6EFF63C}"/>
              </a:ext>
            </a:extLst>
          </p:cNvPr>
          <p:cNvSpPr>
            <a:spLocks noGrp="1"/>
          </p:cNvSpPr>
          <p:nvPr>
            <p:ph type="ctrTitle"/>
          </p:nvPr>
        </p:nvSpPr>
        <p:spPr>
          <a:xfrm>
            <a:off x="1507067" y="314632"/>
            <a:ext cx="7766936" cy="1012723"/>
          </a:xfrm>
        </p:spPr>
        <p:txBody>
          <a:bodyPr/>
          <a:lstStyle/>
          <a:p>
            <a:r>
              <a:rPr lang="en-US" dirty="0"/>
              <a:t>Problem Statement</a:t>
            </a:r>
            <a:endParaRPr lang="en-IN" dirty="0"/>
          </a:p>
        </p:txBody>
      </p:sp>
      <p:sp>
        <p:nvSpPr>
          <p:cNvPr id="3" name="Subtitle 2">
            <a:extLst>
              <a:ext uri="{FF2B5EF4-FFF2-40B4-BE49-F238E27FC236}">
                <a16:creationId xmlns:a16="http://schemas.microsoft.com/office/drawing/2014/main" id="{4BE2383E-F824-B04D-F3CD-7D61D6800CA9}"/>
              </a:ext>
            </a:extLst>
          </p:cNvPr>
          <p:cNvSpPr>
            <a:spLocks noGrp="1"/>
          </p:cNvSpPr>
          <p:nvPr>
            <p:ph type="subTitle" idx="1"/>
          </p:nvPr>
        </p:nvSpPr>
        <p:spPr>
          <a:xfrm>
            <a:off x="678426" y="2104103"/>
            <a:ext cx="9144000" cy="3134032"/>
          </a:xfrm>
        </p:spPr>
        <p:txBody>
          <a:bodyPr>
            <a:normAutofit fontScale="25000" lnSpcReduction="20000"/>
          </a:bodyPr>
          <a:lstStyle/>
          <a:p>
            <a:pPr marL="285750" indent="-285750" algn="l">
              <a:buFont typeface="Wingdings" panose="05000000000000000000" pitchFamily="2" charset="2"/>
              <a:buChar char="Ø"/>
            </a:pPr>
            <a:r>
              <a:rPr lang="en-US" dirty="0"/>
              <a:t>• </a:t>
            </a:r>
            <a:r>
              <a:rPr lang="en-US" sz="8000" dirty="0"/>
              <a:t>Crime is an alarming aspect of our society, and its prevention is a vital task. Crime analysis is a well- organized way of detecting and examining patterns and trends in crime.</a:t>
            </a:r>
          </a:p>
          <a:p>
            <a:pPr marL="1143000" indent="-1143000" algn="l">
              <a:buFont typeface="Wingdings" panose="05000000000000000000" pitchFamily="2" charset="2"/>
              <a:buChar char="Ø"/>
            </a:pPr>
            <a:r>
              <a:rPr lang="en-US" sz="8000" dirty="0"/>
              <a:t>Tourism is also affected by this and traveling is affected because of people perception about the place.</a:t>
            </a:r>
          </a:p>
          <a:p>
            <a:pPr marL="1143000" indent="-1143000" algn="l">
              <a:buFont typeface="Wingdings" panose="05000000000000000000" pitchFamily="2" charset="2"/>
              <a:buChar char="Ø"/>
            </a:pPr>
            <a:r>
              <a:rPr lang="en-US" sz="8000" dirty="0"/>
              <a:t>It is of utmost importance to study reasons, consider different factors and determine the relationship among various crimes occurring and discover the best suitable methods to control crime. </a:t>
            </a:r>
          </a:p>
          <a:p>
            <a:pPr marL="1143000" indent="-1143000" algn="l">
              <a:buFont typeface="Wingdings" panose="05000000000000000000" pitchFamily="2" charset="2"/>
              <a:buChar char="Ø"/>
            </a:pPr>
            <a:r>
              <a:rPr lang="en-US" sz="8000" dirty="0"/>
              <a:t>The primary objective of this project is to distinguish various crimes using clustering techniques based on the occurrences and regularity.</a:t>
            </a:r>
            <a:endParaRPr lang="en-IN" sz="8000" dirty="0"/>
          </a:p>
        </p:txBody>
      </p:sp>
    </p:spTree>
    <p:extLst>
      <p:ext uri="{BB962C8B-B14F-4D97-AF65-F5344CB8AC3E}">
        <p14:creationId xmlns:p14="http://schemas.microsoft.com/office/powerpoint/2010/main" val="1264120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61386-8249-EACC-9931-F5457CCB3E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3F9E7E-DD9C-463B-EC1E-5434B71F6191}"/>
              </a:ext>
            </a:extLst>
          </p:cNvPr>
          <p:cNvSpPr>
            <a:spLocks noGrp="1"/>
          </p:cNvSpPr>
          <p:nvPr>
            <p:ph idx="1"/>
          </p:nvPr>
        </p:nvSpPr>
        <p:spPr/>
        <p:txBody>
          <a:bodyPr>
            <a:normAutofit/>
          </a:bodyPr>
          <a:lstStyle/>
          <a:p>
            <a:pPr>
              <a:buFont typeface="Wingdings" panose="05000000000000000000" pitchFamily="2" charset="2"/>
              <a:buChar char="Ø"/>
            </a:pPr>
            <a:r>
              <a:rPr lang="en-US" dirty="0"/>
              <a:t>Data mining is used for analysis, investigation and check patterns in crimes. project, a clustering approach is used to analyze the crime data; the stored data is clustered.</a:t>
            </a:r>
          </a:p>
          <a:p>
            <a:pPr>
              <a:buFont typeface="Wingdings" panose="05000000000000000000" pitchFamily="2" charset="2"/>
              <a:buChar char="Ø"/>
            </a:pPr>
            <a:r>
              <a:rPr lang="en-US" dirty="0"/>
              <a:t> In this ,using the K-Means algorithm. After the classification and clustering, we can predict a crime based on its historical information.</a:t>
            </a:r>
          </a:p>
          <a:p>
            <a:pPr>
              <a:buFont typeface="Wingdings" panose="05000000000000000000" pitchFamily="2" charset="2"/>
              <a:buChar char="Ø"/>
            </a:pPr>
            <a:r>
              <a:rPr lang="en-US" dirty="0"/>
              <a:t>This proposed system can indicate regions which have a high probability of crime rate and distinguish areas which have a higher crime </a:t>
            </a:r>
          </a:p>
        </p:txBody>
      </p:sp>
    </p:spTree>
    <p:extLst>
      <p:ext uri="{BB962C8B-B14F-4D97-AF65-F5344CB8AC3E}">
        <p14:creationId xmlns:p14="http://schemas.microsoft.com/office/powerpoint/2010/main" val="3401088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BDFEF-F29D-C32D-27AB-A3F8D4B9D6A3}"/>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27C6BA4B-41F6-BA5B-05C4-5EF26782423C}"/>
              </a:ext>
            </a:extLst>
          </p:cNvPr>
          <p:cNvSpPr>
            <a:spLocks noGrp="1"/>
          </p:cNvSpPr>
          <p:nvPr>
            <p:ph idx="1"/>
          </p:nvPr>
        </p:nvSpPr>
        <p:spPr/>
        <p:txBody>
          <a:bodyPr>
            <a:normAutofit/>
          </a:bodyPr>
          <a:lstStyle/>
          <a:p>
            <a:r>
              <a:rPr lang="en-US" dirty="0"/>
              <a:t>A crime is a deliberate act that can cause physical or psychological harm, as well as property damage or loss, and can lead to punishment by a state or other authority according to the severity of the crime. The number and forms of criminal activities are increasing at an alarming rate, forcing agencies to develop efficient methods to take preventive measures. In the current scenario of rapidly increasing crime, traditional crime-solving techniques are unable to deliver results, being slow paced and less efficient. Thus, if we can come up with ways to predict crime, in detail, before it occurs, or come up with a “machine” that can assist police officers, it would lift the burden of police and help in preventing crimes. </a:t>
            </a:r>
            <a:endParaRPr lang="en-IN" dirty="0"/>
          </a:p>
        </p:txBody>
      </p:sp>
    </p:spTree>
    <p:extLst>
      <p:ext uri="{BB962C8B-B14F-4D97-AF65-F5344CB8AC3E}">
        <p14:creationId xmlns:p14="http://schemas.microsoft.com/office/powerpoint/2010/main" val="1973419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F5F2-2DE7-2F26-7F6F-8B0930D3A5C8}"/>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48FFF54B-0C29-A7CA-6EF5-B2FAD0402427}"/>
              </a:ext>
            </a:extLst>
          </p:cNvPr>
          <p:cNvSpPr>
            <a:spLocks noGrp="1"/>
          </p:cNvSpPr>
          <p:nvPr>
            <p:ph idx="1"/>
          </p:nvPr>
        </p:nvSpPr>
        <p:spPr/>
        <p:txBody>
          <a:bodyPr/>
          <a:lstStyle/>
          <a:p>
            <a:r>
              <a:rPr lang="en-US" dirty="0"/>
              <a:t>To achieve these suggest including machine learning (ML) and computer vision algorithms and techniques,. In this paper, we describe the results of certain cases where such approaches were used, and which motivated us to pursue further research in this field. The main reason for the change in crime detection and prevention lies in the before and after statistical observations of the authorities using such techniques. The sole purpose of this study is to determine how a combination of ML and computer vision can be used by law agencies or authorities to detect, prevent, and solve crimes at a much more accurate and faster rate. In summary, ML and computer vision techniques can bring about an evolution in law agencies.</a:t>
            </a:r>
            <a:endParaRPr lang="en-IN" dirty="0"/>
          </a:p>
        </p:txBody>
      </p:sp>
    </p:spTree>
    <p:extLst>
      <p:ext uri="{BB962C8B-B14F-4D97-AF65-F5344CB8AC3E}">
        <p14:creationId xmlns:p14="http://schemas.microsoft.com/office/powerpoint/2010/main" val="84301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53FE8-F3C5-0280-0947-815F0680513C}"/>
              </a:ext>
            </a:extLst>
          </p:cNvPr>
          <p:cNvSpPr>
            <a:spLocks noGrp="1"/>
          </p:cNvSpPr>
          <p:nvPr>
            <p:ph type="title"/>
          </p:nvPr>
        </p:nvSpPr>
        <p:spPr/>
        <p:txBody>
          <a:bodyPr/>
          <a:lstStyle/>
          <a:p>
            <a:r>
              <a:rPr lang="en-IN" dirty="0"/>
              <a:t>Integrated summary</a:t>
            </a:r>
          </a:p>
        </p:txBody>
      </p:sp>
      <p:sp>
        <p:nvSpPr>
          <p:cNvPr id="5" name="Content Placeholder 4">
            <a:extLst>
              <a:ext uri="{FF2B5EF4-FFF2-40B4-BE49-F238E27FC236}">
                <a16:creationId xmlns:a16="http://schemas.microsoft.com/office/drawing/2014/main" id="{D23FA55B-DD31-1F0A-4C15-8DFB64666C8D}"/>
              </a:ext>
            </a:extLst>
          </p:cNvPr>
          <p:cNvSpPr>
            <a:spLocks noGrp="1"/>
          </p:cNvSpPr>
          <p:nvPr>
            <p:ph idx="1"/>
          </p:nvPr>
        </p:nvSpPr>
        <p:spPr/>
        <p:txBody>
          <a:bodyPr>
            <a:normAutofit/>
          </a:bodyPr>
          <a:lstStyle/>
          <a:p>
            <a:r>
              <a:rPr lang="en-US" dirty="0"/>
              <a:t>There are many machine learning algorithms available to users that can be implemented on datasets. </a:t>
            </a:r>
          </a:p>
          <a:p>
            <a:r>
              <a:rPr lang="en-US" dirty="0"/>
              <a:t>However, there are two major types of learning algorithms: Supervised learning and unsupervised learning algorithms. </a:t>
            </a:r>
          </a:p>
          <a:p>
            <a:r>
              <a:rPr lang="en-US" dirty="0"/>
              <a:t> Using unsupervised learning we will  create number of clusters and will create labels respectively based on K-means clustering.</a:t>
            </a:r>
          </a:p>
          <a:p>
            <a:r>
              <a:rPr lang="en-US" dirty="0"/>
              <a:t>Supervised learning algorithms work by inferring information or "the right answer" from labeled training data. </a:t>
            </a:r>
          </a:p>
          <a:p>
            <a:r>
              <a:rPr lang="en-US" dirty="0"/>
              <a:t>The algorithms are given a particular attribute or set of attributes to predict. </a:t>
            </a:r>
          </a:p>
          <a:p>
            <a:r>
              <a:rPr lang="en-US" dirty="0"/>
              <a:t>Data preprocessing process includes methods to remove any null values or infinite values which may affect the accuracy of the system.</a:t>
            </a:r>
            <a:endParaRPr lang="en-IN" dirty="0"/>
          </a:p>
        </p:txBody>
      </p:sp>
    </p:spTree>
    <p:extLst>
      <p:ext uri="{BB962C8B-B14F-4D97-AF65-F5344CB8AC3E}">
        <p14:creationId xmlns:p14="http://schemas.microsoft.com/office/powerpoint/2010/main" val="4118289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33337-030B-4923-908C-57123414CBC0}"/>
              </a:ext>
            </a:extLst>
          </p:cNvPr>
          <p:cNvSpPr>
            <a:spLocks noGrp="1"/>
          </p:cNvSpPr>
          <p:nvPr>
            <p:ph type="title"/>
          </p:nvPr>
        </p:nvSpPr>
        <p:spPr/>
        <p:txBody>
          <a:bodyPr/>
          <a:lstStyle/>
          <a:p>
            <a:endParaRPr lang="en-IN" dirty="0"/>
          </a:p>
        </p:txBody>
      </p:sp>
      <p:graphicFrame>
        <p:nvGraphicFramePr>
          <p:cNvPr id="7" name="Table 7">
            <a:extLst>
              <a:ext uri="{FF2B5EF4-FFF2-40B4-BE49-F238E27FC236}">
                <a16:creationId xmlns:a16="http://schemas.microsoft.com/office/drawing/2014/main" id="{E05C884B-4FA9-2561-9088-EC09B9A60BBB}"/>
              </a:ext>
            </a:extLst>
          </p:cNvPr>
          <p:cNvGraphicFramePr>
            <a:graphicFrameLocks noGrp="1"/>
          </p:cNvGraphicFramePr>
          <p:nvPr>
            <p:ph idx="1"/>
          </p:nvPr>
        </p:nvGraphicFramePr>
        <p:xfrm>
          <a:off x="0" y="-19538"/>
          <a:ext cx="12191999" cy="7766888"/>
        </p:xfrm>
        <a:graphic>
          <a:graphicData uri="http://schemas.openxmlformats.org/drawingml/2006/table">
            <a:tbl>
              <a:tblPr firstRow="1" bandRow="1">
                <a:tableStyleId>{5C22544A-7EE6-4342-B048-85BDC9FD1C3A}</a:tableStyleId>
              </a:tblPr>
              <a:tblGrid>
                <a:gridCol w="1960174">
                  <a:extLst>
                    <a:ext uri="{9D8B030D-6E8A-4147-A177-3AD203B41FA5}">
                      <a16:colId xmlns:a16="http://schemas.microsoft.com/office/drawing/2014/main" val="3819574331"/>
                    </a:ext>
                  </a:extLst>
                </a:gridCol>
                <a:gridCol w="2046365">
                  <a:extLst>
                    <a:ext uri="{9D8B030D-6E8A-4147-A177-3AD203B41FA5}">
                      <a16:colId xmlns:a16="http://schemas.microsoft.com/office/drawing/2014/main" val="113564831"/>
                    </a:ext>
                  </a:extLst>
                </a:gridCol>
                <a:gridCol w="2046365">
                  <a:extLst>
                    <a:ext uri="{9D8B030D-6E8A-4147-A177-3AD203B41FA5}">
                      <a16:colId xmlns:a16="http://schemas.microsoft.com/office/drawing/2014/main" val="1103589271"/>
                    </a:ext>
                  </a:extLst>
                </a:gridCol>
                <a:gridCol w="2046365">
                  <a:extLst>
                    <a:ext uri="{9D8B030D-6E8A-4147-A177-3AD203B41FA5}">
                      <a16:colId xmlns:a16="http://schemas.microsoft.com/office/drawing/2014/main" val="482294999"/>
                    </a:ext>
                  </a:extLst>
                </a:gridCol>
                <a:gridCol w="2046365">
                  <a:extLst>
                    <a:ext uri="{9D8B030D-6E8A-4147-A177-3AD203B41FA5}">
                      <a16:colId xmlns:a16="http://schemas.microsoft.com/office/drawing/2014/main" val="2281041958"/>
                    </a:ext>
                  </a:extLst>
                </a:gridCol>
                <a:gridCol w="2046365">
                  <a:extLst>
                    <a:ext uri="{9D8B030D-6E8A-4147-A177-3AD203B41FA5}">
                      <a16:colId xmlns:a16="http://schemas.microsoft.com/office/drawing/2014/main" val="2152046352"/>
                    </a:ext>
                  </a:extLst>
                </a:gridCol>
              </a:tblGrid>
              <a:tr h="461151">
                <a:tc>
                  <a:txBody>
                    <a:bodyPr/>
                    <a:lstStyle/>
                    <a:p>
                      <a:r>
                        <a:rPr lang="en-IN" sz="900" dirty="0"/>
                        <a:t>S.no</a:t>
                      </a:r>
                    </a:p>
                  </a:txBody>
                  <a:tcPr/>
                </a:tc>
                <a:tc>
                  <a:txBody>
                    <a:bodyPr/>
                    <a:lstStyle/>
                    <a:p>
                      <a:r>
                        <a:rPr lang="en-IN" sz="900" dirty="0"/>
                        <a:t>Author</a:t>
                      </a:r>
                    </a:p>
                  </a:txBody>
                  <a:tcPr/>
                </a:tc>
                <a:tc>
                  <a:txBody>
                    <a:bodyPr/>
                    <a:lstStyle/>
                    <a:p>
                      <a:r>
                        <a:rPr lang="en-IN" sz="900" dirty="0"/>
                        <a:t>Description</a:t>
                      </a:r>
                    </a:p>
                  </a:txBody>
                  <a:tcPr/>
                </a:tc>
                <a:tc>
                  <a:txBody>
                    <a:bodyPr/>
                    <a:lstStyle/>
                    <a:p>
                      <a:r>
                        <a:rPr lang="en-IN" sz="900" dirty="0"/>
                        <a:t>Year</a:t>
                      </a:r>
                    </a:p>
                  </a:txBody>
                  <a:tcPr/>
                </a:tc>
                <a:tc>
                  <a:txBody>
                    <a:bodyPr/>
                    <a:lstStyle/>
                    <a:p>
                      <a:r>
                        <a:rPr lang="en-IN" sz="900" dirty="0"/>
                        <a:t>Technique</a:t>
                      </a:r>
                    </a:p>
                  </a:txBody>
                  <a:tcPr/>
                </a:tc>
                <a:tc>
                  <a:txBody>
                    <a:bodyPr/>
                    <a:lstStyle/>
                    <a:p>
                      <a:r>
                        <a:rPr lang="en-IN" sz="900" dirty="0"/>
                        <a:t>Challenges</a:t>
                      </a:r>
                    </a:p>
                  </a:txBody>
                  <a:tcPr/>
                </a:tc>
                <a:extLst>
                  <a:ext uri="{0D108BD9-81ED-4DB2-BD59-A6C34878D82A}">
                    <a16:rowId xmlns:a16="http://schemas.microsoft.com/office/drawing/2014/main" val="380378049"/>
                  </a:ext>
                </a:extLst>
              </a:tr>
              <a:tr h="1819337">
                <a:tc>
                  <a:txBody>
                    <a:bodyPr/>
                    <a:lstStyle/>
                    <a:p>
                      <a:r>
                        <a:rPr lang="en-IN" sz="1400" dirty="0"/>
                        <a:t>1</a:t>
                      </a:r>
                    </a:p>
                  </a:txBody>
                  <a:tcPr/>
                </a:tc>
                <a:tc>
                  <a:txBody>
                    <a:bodyPr/>
                    <a:lstStyle/>
                    <a:p>
                      <a:r>
                        <a:rPr lang="en-IN" sz="1400" dirty="0" err="1"/>
                        <a:t>Baoming</a:t>
                      </a:r>
                      <a:r>
                        <a:rPr lang="en-IN" sz="1400" dirty="0"/>
                        <a:t> Shah </a:t>
                      </a:r>
                    </a:p>
                  </a:txBody>
                  <a:tcPr/>
                </a:tc>
                <a:tc>
                  <a:txBody>
                    <a:bodyPr/>
                    <a:lstStyle/>
                    <a:p>
                      <a:r>
                        <a:rPr lang="en-IN" sz="1400" dirty="0"/>
                        <a:t>Preliminary result of a crime forecasting </a:t>
                      </a:r>
                    </a:p>
                    <a:p>
                      <a:r>
                        <a:rPr lang="en-IN" sz="1400" dirty="0"/>
                        <a:t>-an assemble of data mining classification technique is employed to perform a crime forecasting</a:t>
                      </a:r>
                    </a:p>
                  </a:txBody>
                  <a:tcPr/>
                </a:tc>
                <a:tc>
                  <a:txBody>
                    <a:bodyPr/>
                    <a:lstStyle/>
                    <a:p>
                      <a:r>
                        <a:rPr lang="en-IN" sz="1400" dirty="0"/>
                        <a:t>2015</a:t>
                      </a:r>
                    </a:p>
                  </a:txBody>
                  <a:tcPr/>
                </a:tc>
                <a:tc>
                  <a:txBody>
                    <a:bodyPr/>
                    <a:lstStyle/>
                    <a:p>
                      <a:r>
                        <a:rPr lang="en-IN" sz="1400" dirty="0"/>
                        <a:t>-one nearest neighbour</a:t>
                      </a:r>
                    </a:p>
                    <a:p>
                      <a:r>
                        <a:rPr lang="en-IN" sz="1400" dirty="0"/>
                        <a:t>-decision tree</a:t>
                      </a:r>
                    </a:p>
                    <a:p>
                      <a:r>
                        <a:rPr lang="en-IN" sz="1400" dirty="0"/>
                        <a:t>-SVM</a:t>
                      </a:r>
                    </a:p>
                    <a:p>
                      <a:r>
                        <a:rPr lang="en-IN" sz="1400" dirty="0"/>
                        <a:t>-NN and NV</a:t>
                      </a:r>
                    </a:p>
                    <a:p>
                      <a:r>
                        <a:rPr lang="en-IN" sz="1400" dirty="0"/>
                        <a:t>-Crime forecasting</a:t>
                      </a:r>
                    </a:p>
                  </a:txBody>
                  <a:tcPr/>
                </a:tc>
                <a:tc>
                  <a:txBody>
                    <a:bodyPr/>
                    <a:lstStyle/>
                    <a:p>
                      <a:r>
                        <a:rPr lang="en-IN" sz="1400" dirty="0"/>
                        <a:t>-Hotspot detection is missing</a:t>
                      </a:r>
                    </a:p>
                    <a:p>
                      <a:r>
                        <a:rPr lang="en-IN" sz="1400" dirty="0"/>
                        <a:t>-forecasting results are preliminary </a:t>
                      </a:r>
                    </a:p>
                    <a:p>
                      <a:r>
                        <a:rPr lang="en-IN" sz="1400" dirty="0"/>
                        <a:t>-data set not available publicly</a:t>
                      </a:r>
                    </a:p>
                    <a:p>
                      <a:endParaRPr lang="en-IN" sz="1400" dirty="0"/>
                    </a:p>
                  </a:txBody>
                  <a:tcPr/>
                </a:tc>
                <a:extLst>
                  <a:ext uri="{0D108BD9-81ED-4DB2-BD59-A6C34878D82A}">
                    <a16:rowId xmlns:a16="http://schemas.microsoft.com/office/drawing/2014/main" val="3818808469"/>
                  </a:ext>
                </a:extLst>
              </a:tr>
              <a:tr h="966523">
                <a:tc>
                  <a:txBody>
                    <a:bodyPr/>
                    <a:lstStyle/>
                    <a:p>
                      <a:r>
                        <a:rPr lang="en-IN" sz="1400" dirty="0"/>
                        <a:t> 2</a:t>
                      </a:r>
                    </a:p>
                  </a:txBody>
                  <a:tcPr/>
                </a:tc>
                <a:tc>
                  <a:txBody>
                    <a:bodyPr/>
                    <a:lstStyle/>
                    <a:p>
                      <a:r>
                        <a:rPr lang="en-IN" sz="1400" dirty="0"/>
                        <a:t>Serkan </a:t>
                      </a:r>
                      <a:r>
                        <a:rPr lang="en-IN" sz="1400" dirty="0" err="1"/>
                        <a:t>ozbay</a:t>
                      </a:r>
                      <a:r>
                        <a:rPr lang="en-IN" sz="1400" dirty="0"/>
                        <a:t> and </a:t>
                      </a:r>
                      <a:r>
                        <a:rPr lang="en-IN" sz="1400" dirty="0" err="1"/>
                        <a:t>ergun</a:t>
                      </a:r>
                      <a:r>
                        <a:rPr lang="en-IN" sz="1400" dirty="0"/>
                        <a:t> </a:t>
                      </a:r>
                      <a:r>
                        <a:rPr lang="en-IN" sz="1400" dirty="0" err="1"/>
                        <a:t>ercelebi</a:t>
                      </a:r>
                      <a:endParaRPr lang="en-IN" sz="1400" dirty="0"/>
                    </a:p>
                  </a:txBody>
                  <a:tcPr/>
                </a:tc>
                <a:tc>
                  <a:txBody>
                    <a:bodyPr/>
                    <a:lstStyle/>
                    <a:p>
                      <a:r>
                        <a:rPr lang="en-IN" sz="1400" dirty="0"/>
                        <a:t>Template matching </a:t>
                      </a:r>
                    </a:p>
                  </a:txBody>
                  <a:tcPr/>
                </a:tc>
                <a:tc>
                  <a:txBody>
                    <a:bodyPr/>
                    <a:lstStyle/>
                    <a:p>
                      <a:r>
                        <a:rPr lang="en-IN" sz="1400" dirty="0"/>
                        <a:t>2019</a:t>
                      </a:r>
                    </a:p>
                  </a:txBody>
                  <a:tcPr/>
                </a:tc>
                <a:tc>
                  <a:txBody>
                    <a:bodyPr/>
                    <a:lstStyle/>
                    <a:p>
                      <a:r>
                        <a:rPr lang="en-IN" sz="1400" dirty="0"/>
                        <a:t>They proposed application software design for the identification of car name plate</a:t>
                      </a:r>
                    </a:p>
                  </a:txBody>
                  <a:tcPr/>
                </a:tc>
                <a:tc>
                  <a:txBody>
                    <a:bodyPr/>
                    <a:lstStyle/>
                    <a:p>
                      <a:r>
                        <a:rPr lang="en-IN" sz="1400" dirty="0"/>
                        <a:t>-data set not available public ally</a:t>
                      </a:r>
                    </a:p>
                  </a:txBody>
                  <a:tcPr/>
                </a:tc>
                <a:extLst>
                  <a:ext uri="{0D108BD9-81ED-4DB2-BD59-A6C34878D82A}">
                    <a16:rowId xmlns:a16="http://schemas.microsoft.com/office/drawing/2014/main" val="3551388148"/>
                  </a:ext>
                </a:extLst>
              </a:tr>
              <a:tr h="1307648">
                <a:tc>
                  <a:txBody>
                    <a:bodyPr/>
                    <a:lstStyle/>
                    <a:p>
                      <a:r>
                        <a:rPr lang="en-IN" sz="1400" dirty="0"/>
                        <a:t>3</a:t>
                      </a:r>
                    </a:p>
                  </a:txBody>
                  <a:tcPr/>
                </a:tc>
                <a:tc>
                  <a:txBody>
                    <a:bodyPr/>
                    <a:lstStyle/>
                    <a:p>
                      <a:r>
                        <a:rPr lang="en-IN" sz="1400" dirty="0"/>
                        <a:t>Allam Mousa</a:t>
                      </a:r>
                    </a:p>
                  </a:txBody>
                  <a:tcPr/>
                </a:tc>
                <a:tc>
                  <a:txBody>
                    <a:bodyPr/>
                    <a:lstStyle/>
                    <a:p>
                      <a:r>
                        <a:rPr lang="en-IN" sz="1400" dirty="0"/>
                        <a:t>Software plug-ins through dynamic link libraries</a:t>
                      </a:r>
                    </a:p>
                  </a:txBody>
                  <a:tcPr/>
                </a:tc>
                <a:tc>
                  <a:txBody>
                    <a:bodyPr/>
                    <a:lstStyle/>
                    <a:p>
                      <a:r>
                        <a:rPr lang="en-IN" sz="1400" dirty="0"/>
                        <a:t>2017</a:t>
                      </a:r>
                    </a:p>
                  </a:txBody>
                  <a:tcPr/>
                </a:tc>
                <a:tc>
                  <a:txBody>
                    <a:bodyPr/>
                    <a:lstStyle/>
                    <a:p>
                      <a:r>
                        <a:rPr lang="en-IN" sz="1400" dirty="0"/>
                        <a:t>They proposed a flexible software based platform for license plate identification and application described </a:t>
                      </a:r>
                    </a:p>
                  </a:txBody>
                  <a:tcPr/>
                </a:tc>
                <a:tc>
                  <a:txBody>
                    <a:bodyPr/>
                    <a:lstStyle/>
                    <a:p>
                      <a:r>
                        <a:rPr lang="en-IN" sz="1400" dirty="0"/>
                        <a:t>-data set not available publicly</a:t>
                      </a:r>
                    </a:p>
                  </a:txBody>
                  <a:tcPr/>
                </a:tc>
                <a:extLst>
                  <a:ext uri="{0D108BD9-81ED-4DB2-BD59-A6C34878D82A}">
                    <a16:rowId xmlns:a16="http://schemas.microsoft.com/office/drawing/2014/main" val="1172876101"/>
                  </a:ext>
                </a:extLst>
              </a:tr>
              <a:tr h="987223">
                <a:tc>
                  <a:txBody>
                    <a:bodyPr/>
                    <a:lstStyle/>
                    <a:p>
                      <a:r>
                        <a:rPr lang="en-IN" sz="1400" dirty="0"/>
                        <a:t>4</a:t>
                      </a:r>
                    </a:p>
                  </a:txBody>
                  <a:tcPr/>
                </a:tc>
                <a:tc>
                  <a:txBody>
                    <a:bodyPr/>
                    <a:lstStyle/>
                    <a:p>
                      <a:r>
                        <a:rPr lang="en-IN" sz="1400" dirty="0" err="1"/>
                        <a:t>Matko</a:t>
                      </a:r>
                      <a:r>
                        <a:rPr lang="en-IN" sz="1400" dirty="0"/>
                        <a:t> </a:t>
                      </a:r>
                      <a:r>
                        <a:rPr lang="en-IN" sz="1400" dirty="0" err="1"/>
                        <a:t>saric</a:t>
                      </a:r>
                      <a:r>
                        <a:rPr lang="en-IN" sz="1400" dirty="0"/>
                        <a:t> , </a:t>
                      </a:r>
                      <a:r>
                        <a:rPr lang="en-IN" sz="1400" dirty="0" err="1"/>
                        <a:t>hrvoje</a:t>
                      </a:r>
                      <a:r>
                        <a:rPr lang="en-IN" sz="1400" dirty="0"/>
                        <a:t> </a:t>
                      </a:r>
                      <a:r>
                        <a:rPr lang="en-IN" sz="1400" dirty="0" err="1"/>
                        <a:t>dujmic</a:t>
                      </a:r>
                      <a:r>
                        <a:rPr lang="en-IN" sz="1400" dirty="0"/>
                        <a:t> </a:t>
                      </a:r>
                    </a:p>
                  </a:txBody>
                  <a:tcPr/>
                </a:tc>
                <a:tc>
                  <a:txBody>
                    <a:bodyPr/>
                    <a:lstStyle/>
                    <a:p>
                      <a:r>
                        <a:rPr lang="en-IN" sz="1400" dirty="0"/>
                        <a:t>Density tracing based approach</a:t>
                      </a:r>
                    </a:p>
                    <a:p>
                      <a:r>
                        <a:rPr lang="en-IN" sz="1400" dirty="0"/>
                        <a:t>-incorporate both localized clusters and the global distribution trends</a:t>
                      </a:r>
                    </a:p>
                  </a:txBody>
                  <a:tcPr/>
                </a:tc>
                <a:tc>
                  <a:txBody>
                    <a:bodyPr/>
                    <a:lstStyle/>
                    <a:p>
                      <a:r>
                        <a:rPr lang="en-IN" sz="1400" dirty="0"/>
                        <a:t>2012</a:t>
                      </a:r>
                    </a:p>
                  </a:txBody>
                  <a:tcPr/>
                </a:tc>
                <a:tc>
                  <a:txBody>
                    <a:bodyPr/>
                    <a:lstStyle/>
                    <a:p>
                      <a:r>
                        <a:rPr lang="en-IN" sz="1400" dirty="0"/>
                        <a:t>-Density tracing based approach</a:t>
                      </a:r>
                    </a:p>
                    <a:p>
                      <a:r>
                        <a:rPr lang="en-IN" sz="1400" dirty="0"/>
                        <a:t>-Guided local search </a:t>
                      </a:r>
                    </a:p>
                    <a:p>
                      <a:r>
                        <a:rPr lang="en-IN" sz="1400" dirty="0"/>
                        <a:t>-analysis only</a:t>
                      </a:r>
                    </a:p>
                  </a:txBody>
                  <a:tcPr/>
                </a:tc>
                <a:tc>
                  <a:txBody>
                    <a:bodyPr/>
                    <a:lstStyle/>
                    <a:p>
                      <a:r>
                        <a:rPr lang="en-IN" sz="1400" dirty="0"/>
                        <a:t>-temporal information can help in crime analysis</a:t>
                      </a:r>
                    </a:p>
                    <a:p>
                      <a:r>
                        <a:rPr lang="en-IN" sz="1400" dirty="0"/>
                        <a:t>-clustering approach can enhance result </a:t>
                      </a:r>
                    </a:p>
                  </a:txBody>
                  <a:tcPr/>
                </a:tc>
                <a:extLst>
                  <a:ext uri="{0D108BD9-81ED-4DB2-BD59-A6C34878D82A}">
                    <a16:rowId xmlns:a16="http://schemas.microsoft.com/office/drawing/2014/main" val="1153782041"/>
                  </a:ext>
                </a:extLst>
              </a:tr>
              <a:tr h="1335655">
                <a:tc>
                  <a:txBody>
                    <a:bodyPr/>
                    <a:lstStyle/>
                    <a:p>
                      <a:r>
                        <a:rPr lang="en-IN" sz="1400" dirty="0"/>
                        <a:t>5</a:t>
                      </a:r>
                    </a:p>
                  </a:txBody>
                  <a:tcPr/>
                </a:tc>
                <a:tc>
                  <a:txBody>
                    <a:bodyPr/>
                    <a:lstStyle/>
                    <a:p>
                      <a:r>
                        <a:rPr lang="en-IN" sz="1400" dirty="0"/>
                        <a:t>Wei-</a:t>
                      </a:r>
                      <a:r>
                        <a:rPr lang="en-IN" sz="1400" dirty="0" err="1"/>
                        <a:t>lwun</a:t>
                      </a:r>
                      <a:r>
                        <a:rPr lang="en-IN" sz="1400" dirty="0"/>
                        <a:t> </a:t>
                      </a:r>
                      <a:r>
                        <a:rPr lang="en-IN" sz="1400" dirty="0" err="1"/>
                        <a:t>lu</a:t>
                      </a:r>
                      <a:r>
                        <a:rPr lang="en-IN" sz="1400" dirty="0"/>
                        <a:t> , jo-</a:t>
                      </a:r>
                      <a:r>
                        <a:rPr lang="en-IN" sz="1400" dirty="0" err="1"/>
                        <a:t>anne</a:t>
                      </a:r>
                      <a:r>
                        <a:rPr lang="en-IN" sz="1400" dirty="0"/>
                        <a:t> ting</a:t>
                      </a:r>
                    </a:p>
                  </a:txBody>
                  <a:tcPr/>
                </a:tc>
                <a:tc>
                  <a:txBody>
                    <a:bodyPr/>
                    <a:lstStyle/>
                    <a:p>
                      <a:r>
                        <a:rPr lang="en-IN" sz="1400" dirty="0"/>
                        <a:t>-Crime factors studied using </a:t>
                      </a:r>
                      <a:r>
                        <a:rPr lang="en-IN" sz="1400" dirty="0" err="1"/>
                        <a:t>pca</a:t>
                      </a:r>
                      <a:r>
                        <a:rPr lang="en-IN" sz="1400" dirty="0"/>
                        <a:t> </a:t>
                      </a:r>
                    </a:p>
                    <a:p>
                      <a:r>
                        <a:rPr lang="en-IN" sz="1400" dirty="0"/>
                        <a:t>-hotspot </a:t>
                      </a:r>
                      <a:r>
                        <a:rPr lang="en-IN" sz="1400" dirty="0" err="1"/>
                        <a:t>labed</a:t>
                      </a:r>
                      <a:r>
                        <a:rPr lang="en-IN" sz="1400" dirty="0"/>
                        <a:t> using ArcGIS</a:t>
                      </a:r>
                    </a:p>
                    <a:p>
                      <a:endParaRPr lang="en-IN" sz="1400" dirty="0"/>
                    </a:p>
                  </a:txBody>
                  <a:tcPr/>
                </a:tc>
                <a:tc>
                  <a:txBody>
                    <a:bodyPr/>
                    <a:lstStyle/>
                    <a:p>
                      <a:r>
                        <a:rPr lang="en-IN" sz="1400" dirty="0"/>
                        <a:t>2020</a:t>
                      </a:r>
                    </a:p>
                  </a:txBody>
                  <a:tcPr/>
                </a:tc>
                <a:tc>
                  <a:txBody>
                    <a:bodyPr/>
                    <a:lstStyle/>
                    <a:p>
                      <a:r>
                        <a:rPr lang="en-IN" sz="1400" dirty="0"/>
                        <a:t>Aegis formatting </a:t>
                      </a:r>
                    </a:p>
                    <a:p>
                      <a:r>
                        <a:rPr lang="en-IN" sz="1400" dirty="0"/>
                        <a:t>-PCA to instigate the crime indicator</a:t>
                      </a:r>
                    </a:p>
                    <a:p>
                      <a:r>
                        <a:rPr lang="en-IN" sz="1400" dirty="0"/>
                        <a:t>-Hotspot identification</a:t>
                      </a:r>
                    </a:p>
                  </a:txBody>
                  <a:tcPr/>
                </a:tc>
                <a:tc>
                  <a:txBody>
                    <a:bodyPr/>
                    <a:lstStyle/>
                    <a:p>
                      <a:r>
                        <a:rPr lang="en-IN" sz="1400" dirty="0"/>
                        <a:t>-Data set not applicable public ally </a:t>
                      </a:r>
                    </a:p>
                    <a:p>
                      <a:r>
                        <a:rPr lang="en-IN" sz="1400" dirty="0"/>
                        <a:t>-hotspot mapped but no use of spatial and temporal information</a:t>
                      </a:r>
                    </a:p>
                    <a:p>
                      <a:r>
                        <a:rPr lang="en-IN" sz="1400" dirty="0"/>
                        <a:t>-only work for </a:t>
                      </a:r>
                      <a:r>
                        <a:rPr lang="en-IN" sz="1400" dirty="0" err="1"/>
                        <a:t>precident</a:t>
                      </a:r>
                      <a:r>
                        <a:rPr lang="en-IN" sz="1400" dirty="0"/>
                        <a:t> burglary</a:t>
                      </a:r>
                    </a:p>
                  </a:txBody>
                  <a:tcPr/>
                </a:tc>
                <a:extLst>
                  <a:ext uri="{0D108BD9-81ED-4DB2-BD59-A6C34878D82A}">
                    <a16:rowId xmlns:a16="http://schemas.microsoft.com/office/drawing/2014/main" val="2100159100"/>
                  </a:ext>
                </a:extLst>
              </a:tr>
            </a:tbl>
          </a:graphicData>
        </a:graphic>
      </p:graphicFrame>
    </p:spTree>
    <p:extLst>
      <p:ext uri="{BB962C8B-B14F-4D97-AF65-F5344CB8AC3E}">
        <p14:creationId xmlns:p14="http://schemas.microsoft.com/office/powerpoint/2010/main" val="2845758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75566-1C13-3049-DFC6-9B708C0AD74F}"/>
              </a:ext>
            </a:extLst>
          </p:cNvPr>
          <p:cNvSpPr>
            <a:spLocks noGrp="1"/>
          </p:cNvSpPr>
          <p:nvPr>
            <p:ph type="title"/>
          </p:nvPr>
        </p:nvSpPr>
        <p:spPr/>
        <p:txBody>
          <a:bodyPr/>
          <a:lstStyle/>
          <a:p>
            <a:r>
              <a:rPr lang="en-IN" dirty="0"/>
              <a:t>Contribution</a:t>
            </a:r>
          </a:p>
        </p:txBody>
      </p:sp>
      <p:sp>
        <p:nvSpPr>
          <p:cNvPr id="3" name="Content Placeholder 2">
            <a:extLst>
              <a:ext uri="{FF2B5EF4-FFF2-40B4-BE49-F238E27FC236}">
                <a16:creationId xmlns:a16="http://schemas.microsoft.com/office/drawing/2014/main" id="{2BB20012-DEAF-DA91-D652-4D05816D505F}"/>
              </a:ext>
            </a:extLst>
          </p:cNvPr>
          <p:cNvSpPr>
            <a:spLocks noGrp="1"/>
          </p:cNvSpPr>
          <p:nvPr>
            <p:ph idx="1"/>
          </p:nvPr>
        </p:nvSpPr>
        <p:spPr/>
        <p:txBody>
          <a:bodyPr>
            <a:normAutofit/>
          </a:bodyPr>
          <a:lstStyle/>
          <a:p>
            <a:r>
              <a:rPr lang="en-US" b="0" i="0" dirty="0">
                <a:solidFill>
                  <a:srgbClr val="333333"/>
                </a:solidFill>
                <a:effectLst/>
                <a:latin typeface="Georgia" panose="02040502050405020303" pitchFamily="18" charset="0"/>
              </a:rPr>
              <a:t>Crime forecasting refers to the basic process of predicting crimes before they occur. Tools are needed to predict a crime before it occurs. Currently, there are tools used by police to assist in specific tasks such as listening in on a suspect’s phone call or using a body cam to record some unusual illegal activity. Below we list some such tools to better understand where they might stand with additional technological assistance.</a:t>
            </a:r>
            <a:endParaRPr lang="en-IN" dirty="0"/>
          </a:p>
        </p:txBody>
      </p:sp>
    </p:spTree>
    <p:extLst>
      <p:ext uri="{BB962C8B-B14F-4D97-AF65-F5344CB8AC3E}">
        <p14:creationId xmlns:p14="http://schemas.microsoft.com/office/powerpoint/2010/main" val="3688271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0EAB3-5C4D-3FF2-3E07-413EA624446E}"/>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389320B3-11F2-1F74-58E9-3BFAA2096035}"/>
              </a:ext>
            </a:extLst>
          </p:cNvPr>
          <p:cNvSpPr>
            <a:spLocks noGrp="1"/>
          </p:cNvSpPr>
          <p:nvPr>
            <p:ph idx="1"/>
          </p:nvPr>
        </p:nvSpPr>
        <p:spPr/>
        <p:txBody>
          <a:bodyPr>
            <a:normAutofit/>
          </a:bodyPr>
          <a:lstStyle/>
          <a:p>
            <a:r>
              <a:rPr lang="en-US" b="0" i="0" dirty="0">
                <a:solidFill>
                  <a:srgbClr val="333333"/>
                </a:solidFill>
                <a:effectLst/>
                <a:latin typeface="Georgia" panose="02040502050405020303" pitchFamily="18" charset="0"/>
              </a:rPr>
              <a:t>One good way of tracking phones is through the use of a stingray , which is a new frontier in police surveillance and can be used to pinpoint a cellphone location by mimicking cellphone towers and broadcasting the signals to trick cellphones within the vicinity to transmit their location and other information.</a:t>
            </a:r>
          </a:p>
          <a:p>
            <a:endParaRPr lang="en-IN" dirty="0"/>
          </a:p>
        </p:txBody>
      </p:sp>
    </p:spTree>
    <p:extLst>
      <p:ext uri="{BB962C8B-B14F-4D97-AF65-F5344CB8AC3E}">
        <p14:creationId xmlns:p14="http://schemas.microsoft.com/office/powerpoint/2010/main" val="16928211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986</TotalTime>
  <Words>1114</Words>
  <Application>Microsoft Office PowerPoint</Application>
  <PresentationFormat>Widescreen</PresentationFormat>
  <Paragraphs>101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Georgia</vt:lpstr>
      <vt:lpstr>Trebuchet MS</vt:lpstr>
      <vt:lpstr>Wingdings</vt:lpstr>
      <vt:lpstr>Wingdings 3</vt:lpstr>
      <vt:lpstr>Facet</vt:lpstr>
      <vt:lpstr>Crime Data Prediction and analysis</vt:lpstr>
      <vt:lpstr>Problem Statement</vt:lpstr>
      <vt:lpstr>PowerPoint Presentation</vt:lpstr>
      <vt:lpstr>Introduction</vt:lpstr>
      <vt:lpstr>Cont’d</vt:lpstr>
      <vt:lpstr>Integrated summary</vt:lpstr>
      <vt:lpstr>PowerPoint Presentation</vt:lpstr>
      <vt:lpstr>Contribution</vt:lpstr>
      <vt:lpstr>Cont’d</vt:lpstr>
      <vt:lpstr>Detailed Model Diagram</vt:lpstr>
      <vt:lpstr>Objective</vt:lpstr>
      <vt:lpstr>Plan for next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Prediction and analysis</dc:title>
  <dc:creator>Rajesh Kumar</dc:creator>
  <cp:lastModifiedBy>Rajesh Kumar</cp:lastModifiedBy>
  <cp:revision>22</cp:revision>
  <dcterms:created xsi:type="dcterms:W3CDTF">2022-11-05T08:57:45Z</dcterms:created>
  <dcterms:modified xsi:type="dcterms:W3CDTF">2023-04-12T11:29:08Z</dcterms:modified>
</cp:coreProperties>
</file>