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7" r:id="rId8"/>
    <p:sldId id="312" r:id="rId9"/>
    <p:sldId id="313" r:id="rId10"/>
    <p:sldId id="314" r:id="rId11"/>
    <p:sldId id="315" r:id="rId12"/>
    <p:sldId id="316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LOCATION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Finding the right spot to open up a franchise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C93E-A1AB-4DB1-9138-4F4B4250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3F48-67D3-48FC-8F95-CE25A029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Analysing</a:t>
            </a:r>
            <a:r>
              <a:rPr lang="en-US" dirty="0"/>
              <a:t> each cluster reveals that clusters 0 and 2 have a significant portion of sports facilities and closer inspection reveals that cluster 0 has a </a:t>
            </a:r>
            <a:r>
              <a:rPr lang="en-US" dirty="0" err="1"/>
              <a:t>siginificant</a:t>
            </a:r>
            <a:r>
              <a:rPr lang="en-US" dirty="0"/>
              <a:t> chunk of sports facilities.</a:t>
            </a:r>
          </a:p>
          <a:p>
            <a:r>
              <a:rPr lang="en-US" dirty="0"/>
              <a:t>Meanwhile, cluster 1 has to be avoided like the plague as it has very few sports facilities; therefore, it's in the best interest of stakeholders to avoid cluster 1 and focus on cluster 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 decision has to be taken by stakeholders to determine which of the locations described above are ideal depending on the vicinity of the surroundings itself.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25CAF-5E78-44C7-B0F2-FE815006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88" y="2946139"/>
            <a:ext cx="2451308" cy="23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9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08FE-A82D-44AC-A325-7EC69B91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FEDF-3B00-40D4-B084-E502C349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business in the sports supplements industry wishes to expand.</a:t>
            </a:r>
          </a:p>
          <a:p>
            <a:r>
              <a:rPr lang="en-US" sz="2000" dirty="0"/>
              <a:t>The task at hand is to find the right location to open a </a:t>
            </a:r>
            <a:r>
              <a:rPr lang="en-US" sz="2000" b="1" dirty="0"/>
              <a:t>supplement store</a:t>
            </a:r>
            <a:r>
              <a:rPr lang="en-US" sz="2000" dirty="0"/>
              <a:t> in Manhattan, NYC. This is crucial to the success of the supplement store franchise looking to expand.</a:t>
            </a:r>
          </a:p>
          <a:p>
            <a:r>
              <a:rPr lang="en-US" sz="2000" dirty="0"/>
              <a:t>Many sports enthusiasts and gym goers from various ethnicities reside in New York. With a population north of 8 million, this is a prime city for business.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right location</a:t>
            </a:r>
            <a:r>
              <a:rPr lang="en-US" sz="2000" dirty="0"/>
              <a:t> to open up a supplement store would be one where sports enthusiasts and gym goers are more likely to be found AND no supplement shops are found in close vicinity.</a:t>
            </a:r>
          </a:p>
        </p:txBody>
      </p:sp>
    </p:spTree>
    <p:extLst>
      <p:ext uri="{BB962C8B-B14F-4D97-AF65-F5344CB8AC3E}">
        <p14:creationId xmlns:p14="http://schemas.microsoft.com/office/powerpoint/2010/main" val="5668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8EB4-3494-4BE8-A465-3F46B8F0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8939-7BDD-41EA-8128-B5F47EAC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Details about the neighborhoods in Manhattan can be found on this 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https://geo.nyu.edu/catalog/nyu_2451_34572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/>
              <a:t>json file found on the web.</a:t>
            </a:r>
          </a:p>
          <a:p>
            <a:r>
              <a:rPr lang="en-IN" sz="2000" dirty="0"/>
              <a:t>All the </a:t>
            </a:r>
            <a:r>
              <a:rPr lang="en-US" sz="2000" dirty="0"/>
              <a:t>neighborhoods</a:t>
            </a:r>
            <a:r>
              <a:rPr lang="en-IN" sz="2000" dirty="0"/>
              <a:t> can be found on the  json file and placed onto a </a:t>
            </a:r>
            <a:r>
              <a:rPr lang="en-IN" sz="2000" dirty="0" err="1"/>
              <a:t>Dataframe</a:t>
            </a:r>
            <a:r>
              <a:rPr lang="en-IN" sz="2000" dirty="0"/>
              <a:t>.</a:t>
            </a:r>
          </a:p>
          <a:p>
            <a:r>
              <a:rPr lang="en-IN" sz="2000" dirty="0"/>
              <a:t>We’ll analyse the venues in the </a:t>
            </a:r>
            <a:r>
              <a:rPr lang="en-US" sz="2000" dirty="0"/>
              <a:t>neighborhood</a:t>
            </a:r>
            <a:r>
              <a:rPr lang="en-IN" sz="2000" dirty="0"/>
              <a:t> using </a:t>
            </a:r>
            <a:r>
              <a:rPr lang="en-IN" sz="2000" dirty="0" err="1"/>
              <a:t>Foursquare’s</a:t>
            </a:r>
            <a:r>
              <a:rPr lang="en-IN" sz="2000" dirty="0"/>
              <a:t> API.</a:t>
            </a:r>
          </a:p>
          <a:p>
            <a:r>
              <a:rPr lang="en-IN" sz="2000" dirty="0"/>
              <a:t>The API returns all the venues along with the venue category</a:t>
            </a:r>
          </a:p>
          <a:p>
            <a:r>
              <a:rPr lang="en-IN" sz="2000" dirty="0"/>
              <a:t>Venues in each </a:t>
            </a:r>
            <a:r>
              <a:rPr lang="en-IN" sz="2000" dirty="0" err="1"/>
              <a:t>neighborhood</a:t>
            </a:r>
            <a:r>
              <a:rPr lang="en-IN" sz="2000" dirty="0"/>
              <a:t> that are frequented by sports enthusiasts and gym goers will be taken into account</a:t>
            </a:r>
          </a:p>
          <a:p>
            <a:r>
              <a:rPr lang="en-IN" sz="2000" dirty="0"/>
              <a:t>Existing supplement shops will also be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280287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4DB1-C139-4ADF-BE70-CF16C8B8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7E536-8874-4D4D-83CC-1F4CCFAD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96" y="443883"/>
            <a:ext cx="11390050" cy="5983549"/>
          </a:xfrm>
        </p:spPr>
      </p:pic>
    </p:spTree>
    <p:extLst>
      <p:ext uri="{BB962C8B-B14F-4D97-AF65-F5344CB8AC3E}">
        <p14:creationId xmlns:p14="http://schemas.microsoft.com/office/powerpoint/2010/main" val="327652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C1D4-A14D-47A1-9B47-678E22CA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Selecting Venue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44E0-77B8-45C7-A633-5D6565B5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We’ll be working with the following venue categories:</a:t>
            </a:r>
          </a:p>
          <a:p>
            <a:pPr algn="just"/>
            <a:r>
              <a:rPr lang="en-IN" dirty="0"/>
              <a:t>Athletics &amp; Sports Venues</a:t>
            </a:r>
          </a:p>
          <a:p>
            <a:pPr algn="just"/>
            <a:r>
              <a:rPr lang="en-IN" dirty="0"/>
              <a:t>Baseball Fields</a:t>
            </a:r>
          </a:p>
          <a:p>
            <a:pPr algn="just"/>
            <a:r>
              <a:rPr lang="en-IN" dirty="0"/>
              <a:t>Basketball Courts</a:t>
            </a:r>
          </a:p>
          <a:p>
            <a:pPr algn="just"/>
            <a:r>
              <a:rPr lang="en-IN" dirty="0"/>
              <a:t>Boxing Gyms,</a:t>
            </a:r>
          </a:p>
          <a:p>
            <a:pPr algn="just"/>
            <a:r>
              <a:rPr lang="en-IN" dirty="0"/>
              <a:t>Climbing Gym</a:t>
            </a:r>
          </a:p>
          <a:p>
            <a:pPr algn="just"/>
            <a:r>
              <a:rPr lang="en-IN" dirty="0"/>
              <a:t>Cycle Studios</a:t>
            </a:r>
          </a:p>
          <a:p>
            <a:pPr algn="just"/>
            <a:r>
              <a:rPr lang="en-IN" dirty="0"/>
              <a:t>Gyms, Gym/Fitness Centres, Gym Pools</a:t>
            </a:r>
          </a:p>
          <a:p>
            <a:pPr algn="just"/>
            <a:r>
              <a:rPr lang="en-IN" dirty="0"/>
              <a:t>Soccer Fields</a:t>
            </a:r>
          </a:p>
          <a:p>
            <a:pPr algn="just"/>
            <a:r>
              <a:rPr lang="en-IN" dirty="0"/>
              <a:t>Sports clubs, Sporting Goods Shops</a:t>
            </a:r>
          </a:p>
          <a:p>
            <a:pPr algn="just"/>
            <a:r>
              <a:rPr lang="en-IN" dirty="0"/>
              <a:t>Tennis courts</a:t>
            </a:r>
          </a:p>
          <a:p>
            <a:pPr algn="just"/>
            <a:r>
              <a:rPr lang="en-IN" dirty="0"/>
              <a:t>Supplement Shops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DD3A56-356A-45DE-A7EE-F74744B9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69" y="2597044"/>
            <a:ext cx="8286277" cy="16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3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BA08-0CBA-4C95-87AD-7EBD8D3D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AF72-80C9-4356-8906-247BB221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We'll </a:t>
            </a:r>
            <a:r>
              <a:rPr lang="en-US" sz="1600" dirty="0" err="1"/>
              <a:t>analyse</a:t>
            </a:r>
            <a:r>
              <a:rPr lang="en-US" sz="1600" dirty="0"/>
              <a:t> each neighborhood and take a </a:t>
            </a:r>
            <a:r>
              <a:rPr lang="en-US" sz="1600" b="1" dirty="0"/>
              <a:t>mean</a:t>
            </a:r>
            <a:r>
              <a:rPr lang="en-US" sz="1600" dirty="0"/>
              <a:t> of all sports facilities to quantify the </a:t>
            </a:r>
            <a:r>
              <a:rPr lang="en-US" sz="1600" b="1" dirty="0"/>
              <a:t>concentration</a:t>
            </a:r>
            <a:r>
              <a:rPr lang="en-US" sz="1600" dirty="0"/>
              <a:t> of each sports facility in each neighborhood.</a:t>
            </a:r>
          </a:p>
          <a:p>
            <a:r>
              <a:rPr lang="en-US" sz="1600" dirty="0"/>
              <a:t>We have ignored all stadiums and other facilities which are used infrequently throughout the year and are reserved for tournaments.</a:t>
            </a:r>
          </a:p>
          <a:p>
            <a:r>
              <a:rPr lang="en-US" sz="1600" dirty="0"/>
              <a:t>Further, we'll sum all column mean values to get a value on the </a:t>
            </a:r>
            <a:r>
              <a:rPr lang="en-US" sz="1600" b="1" dirty="0"/>
              <a:t>total</a:t>
            </a:r>
            <a:r>
              <a:rPr lang="en-US" sz="1600" dirty="0"/>
              <a:t> sports facility concentration in </a:t>
            </a:r>
            <a:r>
              <a:rPr lang="en-US" sz="1600" b="1" dirty="0"/>
              <a:t>each</a:t>
            </a:r>
            <a:r>
              <a:rPr lang="en-US" sz="1600" dirty="0"/>
              <a:t> neighborhood. This step will exclude supplement shops.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30921-EBCC-40A4-8B82-595D52AB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4113643"/>
            <a:ext cx="9480102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2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3A32-9570-40CA-ADC4-CB7661A1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2E1C-CB56-47B9-9869-8FFE019B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We'll use the </a:t>
            </a:r>
            <a:r>
              <a:rPr lang="en-US" b="1" dirty="0" err="1"/>
              <a:t>KMeans</a:t>
            </a:r>
            <a:r>
              <a:rPr lang="en-US" dirty="0"/>
              <a:t> Machine Learning </a:t>
            </a:r>
            <a:r>
              <a:rPr lang="en-US" dirty="0" err="1"/>
              <a:t>alogorithm</a:t>
            </a:r>
            <a:r>
              <a:rPr lang="en-US" dirty="0"/>
              <a:t> to cluster neighborhoods based on the sports </a:t>
            </a:r>
            <a:r>
              <a:rPr lang="en-US" dirty="0" err="1"/>
              <a:t>facilites</a:t>
            </a:r>
            <a:r>
              <a:rPr lang="en-US" dirty="0"/>
              <a:t> and supplement shops present. The </a:t>
            </a:r>
            <a:r>
              <a:rPr lang="en-US" b="1" dirty="0"/>
              <a:t>elbow method</a:t>
            </a:r>
            <a:r>
              <a:rPr lang="en-US" dirty="0"/>
              <a:t> will be deployed to calculate the optimal k value.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optimal value for k is 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65C6-D10B-4855-818F-F80FD13C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35" y="2705747"/>
            <a:ext cx="4031329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4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23AF-3057-4F3A-8512-328D4C5D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overlay all clusters on the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14DF5-B6BA-45D2-9EDF-E18D2E0B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8" y="834165"/>
            <a:ext cx="8580864" cy="518967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A77825-2122-4A08-A14D-8AFF4290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3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F4C1-19B7-4ACB-91EF-9C2F4D11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34631-5DEC-405B-9243-D037C5A6A71B}"/>
              </a:ext>
            </a:extLst>
          </p:cNvPr>
          <p:cNvSpPr/>
          <p:nvPr/>
        </p:nvSpPr>
        <p:spPr>
          <a:xfrm>
            <a:off x="1848681" y="1807834"/>
            <a:ext cx="19784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</a:rPr>
              <a:t>Cluster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63D73-B1E0-43B1-AE85-A0051ADEFA24}"/>
              </a:ext>
            </a:extLst>
          </p:cNvPr>
          <p:cNvSpPr/>
          <p:nvPr/>
        </p:nvSpPr>
        <p:spPr>
          <a:xfrm>
            <a:off x="8971716" y="1721806"/>
            <a:ext cx="19543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</a:rPr>
              <a:t>Cluster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CDF9D-EE1A-44D3-B571-75B32894AD54}"/>
              </a:ext>
            </a:extLst>
          </p:cNvPr>
          <p:cNvSpPr/>
          <p:nvPr/>
        </p:nvSpPr>
        <p:spPr>
          <a:xfrm>
            <a:off x="5139648" y="1515446"/>
            <a:ext cx="19127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</a:rPr>
              <a:t>Cluster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5B7967-ECED-40CE-BC7B-E6EA85D54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75" y="2392609"/>
            <a:ext cx="3162574" cy="304826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5F8240-FF02-4DDD-8638-283E01A6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39" y="2100221"/>
            <a:ext cx="3520745" cy="4275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AB0757-2C8C-40E2-954C-5F6DF257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706" y="2306581"/>
            <a:ext cx="324640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2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{6D086F2A-A285-4847-875B-108802E29268}tf78829772</Template>
  <TotalTime>0</TotalTime>
  <Words>499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Sagona Book</vt:lpstr>
      <vt:lpstr>Sagona ExtraLight</vt:lpstr>
      <vt:lpstr>SavonVTI</vt:lpstr>
      <vt:lpstr>LOCATION ANALYSIS</vt:lpstr>
      <vt:lpstr>Business Problem</vt:lpstr>
      <vt:lpstr>Data Requirements</vt:lpstr>
      <vt:lpstr>PowerPoint Presentation</vt:lpstr>
      <vt:lpstr>Selecting Venue Categories</vt:lpstr>
      <vt:lpstr>Methodology</vt:lpstr>
      <vt:lpstr>KMeans Clustering</vt:lpstr>
      <vt:lpstr>Let’s overlay all clusters on the map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2020-06-23T12:11:16Z</dcterms:created>
  <dcterms:modified xsi:type="dcterms:W3CDTF">2020-06-23T14:43:41Z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