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3" r:id="rId4"/>
    <p:sldId id="257" r:id="rId5"/>
    <p:sldId id="258" r:id="rId6"/>
    <p:sldId id="259" r:id="rId7"/>
    <p:sldId id="261" r:id="rId8"/>
    <p:sldId id="260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704"/>
  </p:normalViewPr>
  <p:slideViewPr>
    <p:cSldViewPr snapToGrid="0" snapToObjects="1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19D4CE-29EC-0A47-A711-3DAF8593A796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A5994E11-9F1B-EA4F-BB49-639C40F11544}">
      <dgm:prSet phldrT="[Texte]"/>
      <dgm:spPr>
        <a:solidFill>
          <a:schemeClr val="accent4"/>
        </a:solidFill>
      </dgm:spPr>
      <dgm:t>
        <a:bodyPr/>
        <a:lstStyle/>
        <a:p>
          <a:r>
            <a:rPr lang="fr-FR" dirty="0" err="1" smtClean="0"/>
            <a:t>Dummy</a:t>
          </a:r>
          <a:r>
            <a:rPr lang="fr-FR" dirty="0" smtClean="0"/>
            <a:t> Variables </a:t>
          </a:r>
          <a:endParaRPr lang="fr-FR" dirty="0"/>
        </a:p>
      </dgm:t>
    </dgm:pt>
    <dgm:pt modelId="{67D07208-3AAB-9F44-B238-75A99DF6553D}" type="parTrans" cxnId="{2835E14E-0705-5945-AB9F-E3A3E576D5AB}">
      <dgm:prSet/>
      <dgm:spPr/>
      <dgm:t>
        <a:bodyPr/>
        <a:lstStyle/>
        <a:p>
          <a:endParaRPr lang="fr-FR"/>
        </a:p>
      </dgm:t>
    </dgm:pt>
    <dgm:pt modelId="{5E596305-30BC-F445-B372-AAE226A35005}" type="sibTrans" cxnId="{2835E14E-0705-5945-AB9F-E3A3E576D5AB}">
      <dgm:prSet/>
      <dgm:spPr/>
      <dgm:t>
        <a:bodyPr/>
        <a:lstStyle/>
        <a:p>
          <a:endParaRPr lang="fr-FR"/>
        </a:p>
      </dgm:t>
    </dgm:pt>
    <dgm:pt modelId="{02CF4443-CC36-314C-8116-BC9C7E0F60C1}">
      <dgm:prSet phldrT="[Texte]"/>
      <dgm:spPr>
        <a:solidFill>
          <a:schemeClr val="accent4"/>
        </a:solidFill>
      </dgm:spPr>
      <dgm:t>
        <a:bodyPr/>
        <a:lstStyle/>
        <a:p>
          <a:r>
            <a:rPr lang="fr-FR" dirty="0" smtClean="0"/>
            <a:t>Machine Learning </a:t>
          </a:r>
          <a:r>
            <a:rPr lang="fr-FR" dirty="0" err="1" smtClean="0"/>
            <a:t>Algorithm</a:t>
          </a:r>
          <a:endParaRPr lang="fr-FR" dirty="0"/>
        </a:p>
      </dgm:t>
    </dgm:pt>
    <dgm:pt modelId="{A8420D7B-6DE9-F64B-A37D-29A57F5F54F1}" type="parTrans" cxnId="{4D6CE341-0D32-2D4F-9631-232D4A5B1D5F}">
      <dgm:prSet/>
      <dgm:spPr/>
      <dgm:t>
        <a:bodyPr/>
        <a:lstStyle/>
        <a:p>
          <a:endParaRPr lang="fr-FR"/>
        </a:p>
      </dgm:t>
    </dgm:pt>
    <dgm:pt modelId="{666F747F-57ED-8441-B986-6260F9216AAB}" type="sibTrans" cxnId="{4D6CE341-0D32-2D4F-9631-232D4A5B1D5F}">
      <dgm:prSet/>
      <dgm:spPr/>
      <dgm:t>
        <a:bodyPr/>
        <a:lstStyle/>
        <a:p>
          <a:endParaRPr lang="fr-FR"/>
        </a:p>
      </dgm:t>
    </dgm:pt>
    <dgm:pt modelId="{112D3B0D-8D96-3549-B6E6-C96E636C4BC7}">
      <dgm:prSet phldrT="[Texte]"/>
      <dgm:spPr>
        <a:solidFill>
          <a:schemeClr val="accent4"/>
        </a:solidFill>
      </dgm:spPr>
      <dgm:t>
        <a:bodyPr/>
        <a:lstStyle/>
        <a:p>
          <a:r>
            <a:rPr lang="fr-FR" dirty="0" smtClean="0"/>
            <a:t>Tip </a:t>
          </a:r>
          <a:r>
            <a:rPr lang="fr-FR" dirty="0" err="1" smtClean="0"/>
            <a:t>Prediction</a:t>
          </a:r>
          <a:endParaRPr lang="fr-FR" dirty="0"/>
        </a:p>
      </dgm:t>
    </dgm:pt>
    <dgm:pt modelId="{29AF9765-BF9E-F34B-9597-7EFD3B626F6F}" type="parTrans" cxnId="{4653E873-B5F4-6944-BFA5-FC59096CC3BE}">
      <dgm:prSet/>
      <dgm:spPr/>
      <dgm:t>
        <a:bodyPr/>
        <a:lstStyle/>
        <a:p>
          <a:endParaRPr lang="fr-FR"/>
        </a:p>
      </dgm:t>
    </dgm:pt>
    <dgm:pt modelId="{806FC23E-F5A8-2B4F-8207-BAC6A207A41A}" type="sibTrans" cxnId="{4653E873-B5F4-6944-BFA5-FC59096CC3BE}">
      <dgm:prSet/>
      <dgm:spPr/>
      <dgm:t>
        <a:bodyPr/>
        <a:lstStyle/>
        <a:p>
          <a:pPr rtl="0"/>
          <a:endParaRPr lang="fr-FR"/>
        </a:p>
      </dgm:t>
    </dgm:pt>
    <dgm:pt modelId="{2580DA15-C523-B24D-AC77-48FADD813BEF}" type="pres">
      <dgm:prSet presAssocID="{0C19D4CE-29EC-0A47-A711-3DAF8593A796}" presName="Name0" presStyleCnt="0">
        <dgm:presLayoutVars>
          <dgm:dir/>
          <dgm:animLvl val="lvl"/>
          <dgm:resizeHandles val="exact"/>
        </dgm:presLayoutVars>
      </dgm:prSet>
      <dgm:spPr/>
    </dgm:pt>
    <dgm:pt modelId="{51BE5F2C-ECEE-D24A-B4CD-A47E867B185F}" type="pres">
      <dgm:prSet presAssocID="{A5994E11-9F1B-EA4F-BB49-639C40F1154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BB9B323-8E98-3843-938D-E383AE430364}" type="pres">
      <dgm:prSet presAssocID="{5E596305-30BC-F445-B372-AAE226A35005}" presName="parTxOnlySpace" presStyleCnt="0"/>
      <dgm:spPr/>
    </dgm:pt>
    <dgm:pt modelId="{5D1987F9-8A03-C94A-82FD-A981F54AF01F}" type="pres">
      <dgm:prSet presAssocID="{02CF4443-CC36-314C-8116-BC9C7E0F60C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22F5611-07D3-7D41-8D52-C312C07BC561}" type="pres">
      <dgm:prSet presAssocID="{666F747F-57ED-8441-B986-6260F9216AAB}" presName="parTxOnlySpace" presStyleCnt="0"/>
      <dgm:spPr/>
    </dgm:pt>
    <dgm:pt modelId="{BD2B5105-E1E0-F040-9D9B-530B2B554E21}" type="pres">
      <dgm:prSet presAssocID="{112D3B0D-8D96-3549-B6E6-C96E636C4BC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515926F-311B-5D4E-8CBD-3A2A1ACA92C0}" type="presOf" srcId="{A5994E11-9F1B-EA4F-BB49-639C40F11544}" destId="{51BE5F2C-ECEE-D24A-B4CD-A47E867B185F}" srcOrd="0" destOrd="0" presId="urn:microsoft.com/office/officeart/2005/8/layout/chevron1"/>
    <dgm:cxn modelId="{2835E14E-0705-5945-AB9F-E3A3E576D5AB}" srcId="{0C19D4CE-29EC-0A47-A711-3DAF8593A796}" destId="{A5994E11-9F1B-EA4F-BB49-639C40F11544}" srcOrd="0" destOrd="0" parTransId="{67D07208-3AAB-9F44-B238-75A99DF6553D}" sibTransId="{5E596305-30BC-F445-B372-AAE226A35005}"/>
    <dgm:cxn modelId="{C3F1C564-5A58-6C4A-ABCE-F3CD2E98F5D5}" type="presOf" srcId="{0C19D4CE-29EC-0A47-A711-3DAF8593A796}" destId="{2580DA15-C523-B24D-AC77-48FADD813BEF}" srcOrd="0" destOrd="0" presId="urn:microsoft.com/office/officeart/2005/8/layout/chevron1"/>
    <dgm:cxn modelId="{4653E873-B5F4-6944-BFA5-FC59096CC3BE}" srcId="{0C19D4CE-29EC-0A47-A711-3DAF8593A796}" destId="{112D3B0D-8D96-3549-B6E6-C96E636C4BC7}" srcOrd="2" destOrd="0" parTransId="{29AF9765-BF9E-F34B-9597-7EFD3B626F6F}" sibTransId="{806FC23E-F5A8-2B4F-8207-BAC6A207A41A}"/>
    <dgm:cxn modelId="{4D6CE341-0D32-2D4F-9631-232D4A5B1D5F}" srcId="{0C19D4CE-29EC-0A47-A711-3DAF8593A796}" destId="{02CF4443-CC36-314C-8116-BC9C7E0F60C1}" srcOrd="1" destOrd="0" parTransId="{A8420D7B-6DE9-F64B-A37D-29A57F5F54F1}" sibTransId="{666F747F-57ED-8441-B986-6260F9216AAB}"/>
    <dgm:cxn modelId="{2505E8A5-1DB2-C841-A3E6-02078DB7900E}" type="presOf" srcId="{112D3B0D-8D96-3549-B6E6-C96E636C4BC7}" destId="{BD2B5105-E1E0-F040-9D9B-530B2B554E21}" srcOrd="0" destOrd="0" presId="urn:microsoft.com/office/officeart/2005/8/layout/chevron1"/>
    <dgm:cxn modelId="{A1B14B18-2286-2845-AC6A-F451168AD993}" type="presOf" srcId="{02CF4443-CC36-314C-8116-BC9C7E0F60C1}" destId="{5D1987F9-8A03-C94A-82FD-A981F54AF01F}" srcOrd="0" destOrd="0" presId="urn:microsoft.com/office/officeart/2005/8/layout/chevron1"/>
    <dgm:cxn modelId="{A31768B2-ACD8-DD4C-B534-86900538D667}" type="presParOf" srcId="{2580DA15-C523-B24D-AC77-48FADD813BEF}" destId="{51BE5F2C-ECEE-D24A-B4CD-A47E867B185F}" srcOrd="0" destOrd="0" presId="urn:microsoft.com/office/officeart/2005/8/layout/chevron1"/>
    <dgm:cxn modelId="{80231F01-65F6-4A4D-AC28-09C27C6DCE42}" type="presParOf" srcId="{2580DA15-C523-B24D-AC77-48FADD813BEF}" destId="{BBB9B323-8E98-3843-938D-E383AE430364}" srcOrd="1" destOrd="0" presId="urn:microsoft.com/office/officeart/2005/8/layout/chevron1"/>
    <dgm:cxn modelId="{4F41C3F2-5E80-1D45-AB2C-5DB35BC19020}" type="presParOf" srcId="{2580DA15-C523-B24D-AC77-48FADD813BEF}" destId="{5D1987F9-8A03-C94A-82FD-A981F54AF01F}" srcOrd="2" destOrd="0" presId="urn:microsoft.com/office/officeart/2005/8/layout/chevron1"/>
    <dgm:cxn modelId="{FC83BB46-D9A8-5A49-A42A-D6D39481D6F9}" type="presParOf" srcId="{2580DA15-C523-B24D-AC77-48FADD813BEF}" destId="{E22F5611-07D3-7D41-8D52-C312C07BC561}" srcOrd="3" destOrd="0" presId="urn:microsoft.com/office/officeart/2005/8/layout/chevron1"/>
    <dgm:cxn modelId="{34A9E7D7-C868-8248-97C2-CE1C91378C65}" type="presParOf" srcId="{2580DA15-C523-B24D-AC77-48FADD813BEF}" destId="{BD2B5105-E1E0-F040-9D9B-530B2B554E2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19D4CE-29EC-0A47-A711-3DAF8593A796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5994E11-9F1B-EA4F-BB49-639C40F11544}">
      <dgm:prSet phldrT="[Texte]"/>
      <dgm:spPr>
        <a:solidFill>
          <a:schemeClr val="accent4"/>
        </a:solidFill>
      </dgm:spPr>
      <dgm:t>
        <a:bodyPr/>
        <a:lstStyle/>
        <a:p>
          <a:r>
            <a:rPr lang="fr-FR" dirty="0" err="1" smtClean="0"/>
            <a:t>Dummy</a:t>
          </a:r>
          <a:r>
            <a:rPr lang="fr-FR" dirty="0" smtClean="0"/>
            <a:t> Variables </a:t>
          </a:r>
          <a:endParaRPr lang="fr-FR" dirty="0"/>
        </a:p>
      </dgm:t>
    </dgm:pt>
    <dgm:pt modelId="{67D07208-3AAB-9F44-B238-75A99DF6553D}" type="parTrans" cxnId="{2835E14E-0705-5945-AB9F-E3A3E576D5AB}">
      <dgm:prSet/>
      <dgm:spPr/>
      <dgm:t>
        <a:bodyPr/>
        <a:lstStyle/>
        <a:p>
          <a:endParaRPr lang="fr-FR"/>
        </a:p>
      </dgm:t>
    </dgm:pt>
    <dgm:pt modelId="{5E596305-30BC-F445-B372-AAE226A35005}" type="sibTrans" cxnId="{2835E14E-0705-5945-AB9F-E3A3E576D5AB}">
      <dgm:prSet/>
      <dgm:spPr/>
      <dgm:t>
        <a:bodyPr/>
        <a:lstStyle/>
        <a:p>
          <a:endParaRPr lang="fr-FR"/>
        </a:p>
      </dgm:t>
    </dgm:pt>
    <dgm:pt modelId="{02CF4443-CC36-314C-8116-BC9C7E0F60C1}">
      <dgm:prSet phldrT="[Texte]"/>
      <dgm:spPr>
        <a:solidFill>
          <a:schemeClr val="accent4"/>
        </a:solidFill>
      </dgm:spPr>
      <dgm:t>
        <a:bodyPr/>
        <a:lstStyle/>
        <a:p>
          <a:r>
            <a:rPr lang="fr-FR" dirty="0" smtClean="0"/>
            <a:t>Machine Learning </a:t>
          </a:r>
          <a:r>
            <a:rPr lang="fr-FR" dirty="0" err="1" smtClean="0"/>
            <a:t>Algorithm</a:t>
          </a:r>
          <a:endParaRPr lang="fr-FR" dirty="0"/>
        </a:p>
      </dgm:t>
    </dgm:pt>
    <dgm:pt modelId="{A8420D7B-6DE9-F64B-A37D-29A57F5F54F1}" type="parTrans" cxnId="{4D6CE341-0D32-2D4F-9631-232D4A5B1D5F}">
      <dgm:prSet/>
      <dgm:spPr/>
      <dgm:t>
        <a:bodyPr/>
        <a:lstStyle/>
        <a:p>
          <a:endParaRPr lang="fr-FR"/>
        </a:p>
      </dgm:t>
    </dgm:pt>
    <dgm:pt modelId="{666F747F-57ED-8441-B986-6260F9216AAB}" type="sibTrans" cxnId="{4D6CE341-0D32-2D4F-9631-232D4A5B1D5F}">
      <dgm:prSet/>
      <dgm:spPr/>
      <dgm:t>
        <a:bodyPr/>
        <a:lstStyle/>
        <a:p>
          <a:endParaRPr lang="fr-FR"/>
        </a:p>
      </dgm:t>
    </dgm:pt>
    <dgm:pt modelId="{112D3B0D-8D96-3549-B6E6-C96E636C4BC7}">
      <dgm:prSet phldrT="[Texte]"/>
      <dgm:spPr>
        <a:solidFill>
          <a:schemeClr val="accent4"/>
        </a:solidFill>
      </dgm:spPr>
      <dgm:t>
        <a:bodyPr/>
        <a:lstStyle/>
        <a:p>
          <a:r>
            <a:rPr lang="fr-FR" dirty="0" err="1" smtClean="0"/>
            <a:t>Generous</a:t>
          </a:r>
          <a:endParaRPr lang="fr-FR" dirty="0"/>
        </a:p>
      </dgm:t>
    </dgm:pt>
    <dgm:pt modelId="{29AF9765-BF9E-F34B-9597-7EFD3B626F6F}" type="parTrans" cxnId="{4653E873-B5F4-6944-BFA5-FC59096CC3BE}">
      <dgm:prSet/>
      <dgm:spPr/>
      <dgm:t>
        <a:bodyPr/>
        <a:lstStyle/>
        <a:p>
          <a:endParaRPr lang="fr-FR"/>
        </a:p>
      </dgm:t>
    </dgm:pt>
    <dgm:pt modelId="{806FC23E-F5A8-2B4F-8207-BAC6A207A41A}" type="sibTrans" cxnId="{4653E873-B5F4-6944-BFA5-FC59096CC3BE}">
      <dgm:prSet/>
      <dgm:spPr/>
      <dgm:t>
        <a:bodyPr/>
        <a:lstStyle/>
        <a:p>
          <a:pPr rtl="0"/>
          <a:endParaRPr lang="fr-FR"/>
        </a:p>
      </dgm:t>
    </dgm:pt>
    <dgm:pt modelId="{7879FAD3-5AEF-EB4F-9B1B-38DA43C6E629}">
      <dgm:prSet phldrT="[Texte]"/>
      <dgm:spPr>
        <a:solidFill>
          <a:schemeClr val="accent4"/>
        </a:solidFill>
      </dgm:spPr>
      <dgm:t>
        <a:bodyPr/>
        <a:lstStyle/>
        <a:p>
          <a:r>
            <a:rPr lang="fr-FR" dirty="0" smtClean="0"/>
            <a:t>Not </a:t>
          </a:r>
          <a:r>
            <a:rPr lang="fr-FR" dirty="0" err="1" smtClean="0"/>
            <a:t>Generous</a:t>
          </a:r>
          <a:endParaRPr lang="fr-FR" dirty="0"/>
        </a:p>
      </dgm:t>
    </dgm:pt>
    <dgm:pt modelId="{8418584E-D0D7-4544-82DE-2F25667F2F62}" type="parTrans" cxnId="{2D9B713C-CC96-844A-8BF6-8285CFE9CCDB}">
      <dgm:prSet/>
      <dgm:spPr/>
      <dgm:t>
        <a:bodyPr/>
        <a:lstStyle/>
        <a:p>
          <a:endParaRPr lang="fr-FR"/>
        </a:p>
      </dgm:t>
    </dgm:pt>
    <dgm:pt modelId="{DACD0825-EE34-5244-A0DA-02FED564D6A4}" type="sibTrans" cxnId="{2D9B713C-CC96-844A-8BF6-8285CFE9CCDB}">
      <dgm:prSet/>
      <dgm:spPr/>
      <dgm:t>
        <a:bodyPr/>
        <a:lstStyle/>
        <a:p>
          <a:endParaRPr lang="fr-FR"/>
        </a:p>
      </dgm:t>
    </dgm:pt>
    <dgm:pt modelId="{2580DA15-C523-B24D-AC77-48FADD813BEF}" type="pres">
      <dgm:prSet presAssocID="{0C19D4CE-29EC-0A47-A711-3DAF8593A796}" presName="Name0" presStyleCnt="0">
        <dgm:presLayoutVars>
          <dgm:dir/>
          <dgm:animLvl val="lvl"/>
          <dgm:resizeHandles val="exact"/>
        </dgm:presLayoutVars>
      </dgm:prSet>
      <dgm:spPr/>
    </dgm:pt>
    <dgm:pt modelId="{51BE5F2C-ECEE-D24A-B4CD-A47E867B185F}" type="pres">
      <dgm:prSet presAssocID="{A5994E11-9F1B-EA4F-BB49-639C40F1154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BB9B323-8E98-3843-938D-E383AE430364}" type="pres">
      <dgm:prSet presAssocID="{5E596305-30BC-F445-B372-AAE226A35005}" presName="parTxOnlySpace" presStyleCnt="0"/>
      <dgm:spPr/>
    </dgm:pt>
    <dgm:pt modelId="{5D1987F9-8A03-C94A-82FD-A981F54AF01F}" type="pres">
      <dgm:prSet presAssocID="{02CF4443-CC36-314C-8116-BC9C7E0F60C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22F5611-07D3-7D41-8D52-C312C07BC561}" type="pres">
      <dgm:prSet presAssocID="{666F747F-57ED-8441-B986-6260F9216AAB}" presName="parTxOnlySpace" presStyleCnt="0"/>
      <dgm:spPr/>
    </dgm:pt>
    <dgm:pt modelId="{BD2B5105-E1E0-F040-9D9B-530B2B554E21}" type="pres">
      <dgm:prSet presAssocID="{112D3B0D-8D96-3549-B6E6-C96E636C4BC7}" presName="parTxOnly" presStyleLbl="node1" presStyleIdx="2" presStyleCnt="4" custAng="19561491" custLinFactY="-59850" custLinFactNeighborX="75681" custLinFactNeighborY="-100000">
        <dgm:presLayoutVars>
          <dgm:chMax val="0"/>
          <dgm:chPref val="0"/>
          <dgm:bulletEnabled val="1"/>
        </dgm:presLayoutVars>
      </dgm:prSet>
      <dgm:spPr/>
    </dgm:pt>
    <dgm:pt modelId="{449BF083-2B26-B54E-A46C-AD2294C8D39E}" type="pres">
      <dgm:prSet presAssocID="{806FC23E-F5A8-2B4F-8207-BAC6A207A41A}" presName="parTxOnlySpace" presStyleCnt="0"/>
      <dgm:spPr/>
    </dgm:pt>
    <dgm:pt modelId="{C9C1F438-7B21-4E48-8F59-30253B83FF1B}" type="pres">
      <dgm:prSet presAssocID="{7879FAD3-5AEF-EB4F-9B1B-38DA43C6E629}" presName="parTxOnly" presStyleLbl="node1" presStyleIdx="3" presStyleCnt="4" custAng="944286" custLinFactX="-68884" custLinFactY="30563" custLinFactNeighborX="-100000" custLinFactNeighborY="100000">
        <dgm:presLayoutVars>
          <dgm:chMax val="0"/>
          <dgm:chPref val="0"/>
          <dgm:bulletEnabled val="1"/>
        </dgm:presLayoutVars>
      </dgm:prSet>
      <dgm:spPr/>
    </dgm:pt>
  </dgm:ptLst>
  <dgm:cxnLst>
    <dgm:cxn modelId="{2835E14E-0705-5945-AB9F-E3A3E576D5AB}" srcId="{0C19D4CE-29EC-0A47-A711-3DAF8593A796}" destId="{A5994E11-9F1B-EA4F-BB49-639C40F11544}" srcOrd="0" destOrd="0" parTransId="{67D07208-3AAB-9F44-B238-75A99DF6553D}" sibTransId="{5E596305-30BC-F445-B372-AAE226A35005}"/>
    <dgm:cxn modelId="{93EAD6AE-77A9-964A-8C17-802B8BCFDFFD}" type="presOf" srcId="{02CF4443-CC36-314C-8116-BC9C7E0F60C1}" destId="{5D1987F9-8A03-C94A-82FD-A981F54AF01F}" srcOrd="0" destOrd="0" presId="urn:microsoft.com/office/officeart/2005/8/layout/chevron1"/>
    <dgm:cxn modelId="{2D9B713C-CC96-844A-8BF6-8285CFE9CCDB}" srcId="{0C19D4CE-29EC-0A47-A711-3DAF8593A796}" destId="{7879FAD3-5AEF-EB4F-9B1B-38DA43C6E629}" srcOrd="3" destOrd="0" parTransId="{8418584E-D0D7-4544-82DE-2F25667F2F62}" sibTransId="{DACD0825-EE34-5244-A0DA-02FED564D6A4}"/>
    <dgm:cxn modelId="{6BBB4CBA-9DCD-6244-A452-15D1FB6347FE}" type="presOf" srcId="{7879FAD3-5AEF-EB4F-9B1B-38DA43C6E629}" destId="{C9C1F438-7B21-4E48-8F59-30253B83FF1B}" srcOrd="0" destOrd="0" presId="urn:microsoft.com/office/officeart/2005/8/layout/chevron1"/>
    <dgm:cxn modelId="{4D6CE341-0D32-2D4F-9631-232D4A5B1D5F}" srcId="{0C19D4CE-29EC-0A47-A711-3DAF8593A796}" destId="{02CF4443-CC36-314C-8116-BC9C7E0F60C1}" srcOrd="1" destOrd="0" parTransId="{A8420D7B-6DE9-F64B-A37D-29A57F5F54F1}" sibTransId="{666F747F-57ED-8441-B986-6260F9216AAB}"/>
    <dgm:cxn modelId="{2D84E93A-C04D-C244-AD8F-D4935A051731}" type="presOf" srcId="{A5994E11-9F1B-EA4F-BB49-639C40F11544}" destId="{51BE5F2C-ECEE-D24A-B4CD-A47E867B185F}" srcOrd="0" destOrd="0" presId="urn:microsoft.com/office/officeart/2005/8/layout/chevron1"/>
    <dgm:cxn modelId="{4653E873-B5F4-6944-BFA5-FC59096CC3BE}" srcId="{0C19D4CE-29EC-0A47-A711-3DAF8593A796}" destId="{112D3B0D-8D96-3549-B6E6-C96E636C4BC7}" srcOrd="2" destOrd="0" parTransId="{29AF9765-BF9E-F34B-9597-7EFD3B626F6F}" sibTransId="{806FC23E-F5A8-2B4F-8207-BAC6A207A41A}"/>
    <dgm:cxn modelId="{34355592-8DE9-C542-850F-68FE9860E861}" type="presOf" srcId="{112D3B0D-8D96-3549-B6E6-C96E636C4BC7}" destId="{BD2B5105-E1E0-F040-9D9B-530B2B554E21}" srcOrd="0" destOrd="0" presId="urn:microsoft.com/office/officeart/2005/8/layout/chevron1"/>
    <dgm:cxn modelId="{BF0EAC8C-8852-0D40-8773-6B3920F13435}" type="presOf" srcId="{0C19D4CE-29EC-0A47-A711-3DAF8593A796}" destId="{2580DA15-C523-B24D-AC77-48FADD813BEF}" srcOrd="0" destOrd="0" presId="urn:microsoft.com/office/officeart/2005/8/layout/chevron1"/>
    <dgm:cxn modelId="{FBB64BA1-AEB3-FE44-9EDE-BD2902266E5E}" type="presParOf" srcId="{2580DA15-C523-B24D-AC77-48FADD813BEF}" destId="{51BE5F2C-ECEE-D24A-B4CD-A47E867B185F}" srcOrd="0" destOrd="0" presId="urn:microsoft.com/office/officeart/2005/8/layout/chevron1"/>
    <dgm:cxn modelId="{DA2764A2-9614-8D44-9445-11037BFD3712}" type="presParOf" srcId="{2580DA15-C523-B24D-AC77-48FADD813BEF}" destId="{BBB9B323-8E98-3843-938D-E383AE430364}" srcOrd="1" destOrd="0" presId="urn:microsoft.com/office/officeart/2005/8/layout/chevron1"/>
    <dgm:cxn modelId="{87CADC27-B13C-5B48-9374-8CD448C2D7D3}" type="presParOf" srcId="{2580DA15-C523-B24D-AC77-48FADD813BEF}" destId="{5D1987F9-8A03-C94A-82FD-A981F54AF01F}" srcOrd="2" destOrd="0" presId="urn:microsoft.com/office/officeart/2005/8/layout/chevron1"/>
    <dgm:cxn modelId="{535F652D-86F9-7248-A75A-D5FB38E14EEF}" type="presParOf" srcId="{2580DA15-C523-B24D-AC77-48FADD813BEF}" destId="{E22F5611-07D3-7D41-8D52-C312C07BC561}" srcOrd="3" destOrd="0" presId="urn:microsoft.com/office/officeart/2005/8/layout/chevron1"/>
    <dgm:cxn modelId="{3961F9E2-BCC7-8C48-81EC-045D80EADD59}" type="presParOf" srcId="{2580DA15-C523-B24D-AC77-48FADD813BEF}" destId="{BD2B5105-E1E0-F040-9D9B-530B2B554E21}" srcOrd="4" destOrd="0" presId="urn:microsoft.com/office/officeart/2005/8/layout/chevron1"/>
    <dgm:cxn modelId="{5B2F3CB3-9DCF-034C-88BC-1FB429019070}" type="presParOf" srcId="{2580DA15-C523-B24D-AC77-48FADD813BEF}" destId="{449BF083-2B26-B54E-A46C-AD2294C8D39E}" srcOrd="5" destOrd="0" presId="urn:microsoft.com/office/officeart/2005/8/layout/chevron1"/>
    <dgm:cxn modelId="{42E158A7-B291-514F-9591-6D139F2C974B}" type="presParOf" srcId="{2580DA15-C523-B24D-AC77-48FADD813BEF}" destId="{C9C1F438-7B21-4E48-8F59-30253B83FF1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BE5F2C-ECEE-D24A-B4CD-A47E867B185F}">
      <dsp:nvSpPr>
        <dsp:cNvPr id="0" name=""/>
        <dsp:cNvSpPr/>
      </dsp:nvSpPr>
      <dsp:spPr>
        <a:xfrm>
          <a:off x="1328" y="1188054"/>
          <a:ext cx="1618866" cy="647546"/>
        </a:xfrm>
        <a:prstGeom prst="chevron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Dummy</a:t>
          </a:r>
          <a:r>
            <a:rPr lang="fr-FR" sz="1400" kern="1200" dirty="0" smtClean="0"/>
            <a:t> Variables </a:t>
          </a:r>
          <a:endParaRPr lang="fr-FR" sz="1400" kern="1200" dirty="0"/>
        </a:p>
      </dsp:txBody>
      <dsp:txXfrm>
        <a:off x="325101" y="1188054"/>
        <a:ext cx="971320" cy="647546"/>
      </dsp:txXfrm>
    </dsp:sp>
    <dsp:sp modelId="{5D1987F9-8A03-C94A-82FD-A981F54AF01F}">
      <dsp:nvSpPr>
        <dsp:cNvPr id="0" name=""/>
        <dsp:cNvSpPr/>
      </dsp:nvSpPr>
      <dsp:spPr>
        <a:xfrm>
          <a:off x="1458308" y="1188054"/>
          <a:ext cx="1618866" cy="647546"/>
        </a:xfrm>
        <a:prstGeom prst="chevron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Machine Learning </a:t>
          </a:r>
          <a:r>
            <a:rPr lang="fr-FR" sz="1400" kern="1200" dirty="0" err="1" smtClean="0"/>
            <a:t>Algorithm</a:t>
          </a:r>
          <a:endParaRPr lang="fr-FR" sz="1400" kern="1200" dirty="0"/>
        </a:p>
      </dsp:txBody>
      <dsp:txXfrm>
        <a:off x="1782081" y="1188054"/>
        <a:ext cx="971320" cy="647546"/>
      </dsp:txXfrm>
    </dsp:sp>
    <dsp:sp modelId="{BD2B5105-E1E0-F040-9D9B-530B2B554E21}">
      <dsp:nvSpPr>
        <dsp:cNvPr id="0" name=""/>
        <dsp:cNvSpPr/>
      </dsp:nvSpPr>
      <dsp:spPr>
        <a:xfrm>
          <a:off x="2915287" y="1188054"/>
          <a:ext cx="1618866" cy="647546"/>
        </a:xfrm>
        <a:prstGeom prst="chevron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Tip </a:t>
          </a:r>
          <a:r>
            <a:rPr lang="fr-FR" sz="1400" kern="1200" dirty="0" err="1" smtClean="0"/>
            <a:t>Prediction</a:t>
          </a:r>
          <a:endParaRPr lang="fr-FR" sz="1400" kern="1200" dirty="0"/>
        </a:p>
      </dsp:txBody>
      <dsp:txXfrm>
        <a:off x="3239060" y="1188054"/>
        <a:ext cx="971320" cy="647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BE5F2C-ECEE-D24A-B4CD-A47E867B185F}">
      <dsp:nvSpPr>
        <dsp:cNvPr id="0" name=""/>
        <dsp:cNvSpPr/>
      </dsp:nvSpPr>
      <dsp:spPr>
        <a:xfrm>
          <a:off x="2103" y="1266893"/>
          <a:ext cx="1224668" cy="489867"/>
        </a:xfrm>
        <a:prstGeom prst="chevron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Dummy</a:t>
          </a:r>
          <a:r>
            <a:rPr lang="fr-FR" sz="1100" kern="1200" dirty="0" smtClean="0"/>
            <a:t> Variables </a:t>
          </a:r>
          <a:endParaRPr lang="fr-FR" sz="1100" kern="1200" dirty="0"/>
        </a:p>
      </dsp:txBody>
      <dsp:txXfrm>
        <a:off x="247037" y="1266893"/>
        <a:ext cx="734801" cy="489867"/>
      </dsp:txXfrm>
    </dsp:sp>
    <dsp:sp modelId="{5D1987F9-8A03-C94A-82FD-A981F54AF01F}">
      <dsp:nvSpPr>
        <dsp:cNvPr id="0" name=""/>
        <dsp:cNvSpPr/>
      </dsp:nvSpPr>
      <dsp:spPr>
        <a:xfrm>
          <a:off x="1104305" y="1266893"/>
          <a:ext cx="1224668" cy="489867"/>
        </a:xfrm>
        <a:prstGeom prst="chevron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Machine Learning </a:t>
          </a:r>
          <a:r>
            <a:rPr lang="fr-FR" sz="1100" kern="1200" dirty="0" err="1" smtClean="0"/>
            <a:t>Algorithm</a:t>
          </a:r>
          <a:endParaRPr lang="fr-FR" sz="1100" kern="1200" dirty="0"/>
        </a:p>
      </dsp:txBody>
      <dsp:txXfrm>
        <a:off x="1349239" y="1266893"/>
        <a:ext cx="734801" cy="489867"/>
      </dsp:txXfrm>
    </dsp:sp>
    <dsp:sp modelId="{BD2B5105-E1E0-F040-9D9B-530B2B554E21}">
      <dsp:nvSpPr>
        <dsp:cNvPr id="0" name=""/>
        <dsp:cNvSpPr/>
      </dsp:nvSpPr>
      <dsp:spPr>
        <a:xfrm rot="19561491">
          <a:off x="2299192" y="483840"/>
          <a:ext cx="1224668" cy="489867"/>
        </a:xfrm>
        <a:prstGeom prst="chevron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Generous</a:t>
          </a:r>
          <a:endParaRPr lang="fr-FR" sz="1100" kern="1200" dirty="0"/>
        </a:p>
      </dsp:txBody>
      <dsp:txXfrm>
        <a:off x="2544126" y="483840"/>
        <a:ext cx="734801" cy="489867"/>
      </dsp:txXfrm>
    </dsp:sp>
    <dsp:sp modelId="{C9C1F438-7B21-4E48-8F59-30253B83FF1B}">
      <dsp:nvSpPr>
        <dsp:cNvPr id="0" name=""/>
        <dsp:cNvSpPr/>
      </dsp:nvSpPr>
      <dsp:spPr>
        <a:xfrm rot="944286">
          <a:off x="2342642" y="1906479"/>
          <a:ext cx="1224668" cy="489867"/>
        </a:xfrm>
        <a:prstGeom prst="chevron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Not </a:t>
          </a:r>
          <a:r>
            <a:rPr lang="fr-FR" sz="1100" kern="1200" dirty="0" err="1" smtClean="0"/>
            <a:t>Generous</a:t>
          </a:r>
          <a:endParaRPr lang="fr-FR" sz="1100" kern="1200" dirty="0"/>
        </a:p>
      </dsp:txBody>
      <dsp:txXfrm>
        <a:off x="2587576" y="1906479"/>
        <a:ext cx="734801" cy="489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DD4F2-51AA-A44A-ABBA-AA76A1458007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D2064-8B27-054A-9B9F-E1C348CF77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31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CF90-5326-D643-9ED8-2D2DFB65FBE6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D2D6-0D05-F847-9BCE-4BB7A97B4B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11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CF90-5326-D643-9ED8-2D2DFB65FBE6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D2D6-0D05-F847-9BCE-4BB7A97B4B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88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CF90-5326-D643-9ED8-2D2DFB65FBE6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D2D6-0D05-F847-9BCE-4BB7A97B4B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65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CF90-5326-D643-9ED8-2D2DFB65FBE6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D2D6-0D05-F847-9BCE-4BB7A97B4B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33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CF90-5326-D643-9ED8-2D2DFB65FBE6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D2D6-0D05-F847-9BCE-4BB7A97B4B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16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CF90-5326-D643-9ED8-2D2DFB65FBE6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D2D6-0D05-F847-9BCE-4BB7A97B4B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2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CF90-5326-D643-9ED8-2D2DFB65FBE6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D2D6-0D05-F847-9BCE-4BB7A97B4B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16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CF90-5326-D643-9ED8-2D2DFB65FBE6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D2D6-0D05-F847-9BCE-4BB7A97B4B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82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CF90-5326-D643-9ED8-2D2DFB65FBE6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D2D6-0D05-F847-9BCE-4BB7A97B4B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93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CF90-5326-D643-9ED8-2D2DFB65FBE6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D2D6-0D05-F847-9BCE-4BB7A97B4B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2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CF90-5326-D643-9ED8-2D2DFB65FBE6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D2D6-0D05-F847-9BCE-4BB7A97B4B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99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BCF90-5326-D643-9ED8-2D2DFB65FBE6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2D2D6-0D05-F847-9BCE-4BB7A97B4B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79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105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KNN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227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Analysis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With</a:t>
            </a:r>
            <a:r>
              <a:rPr lang="fr-FR" dirty="0" smtClean="0"/>
              <a:t>/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outliers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dummy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algo</a:t>
            </a:r>
            <a:r>
              <a:rPr lang="fr-FR" dirty="0" smtClean="0"/>
              <a:t> to </a:t>
            </a:r>
            <a:r>
              <a:rPr lang="fr-FR" dirty="0" err="1" smtClean="0"/>
              <a:t>answer</a:t>
            </a:r>
            <a:r>
              <a:rPr lang="fr-FR" dirty="0" smtClean="0"/>
              <a:t> the </a:t>
            </a:r>
            <a:r>
              <a:rPr lang="fr-FR" dirty="0" err="1" smtClean="0"/>
              <a:t>problematic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33078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36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Overview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25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 </a:t>
            </a:r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2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Understanding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271013" y="1613291"/>
            <a:ext cx="279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Tip </a:t>
            </a:r>
            <a:r>
              <a:rPr lang="fr-FR" dirty="0" err="1" smtClean="0"/>
              <a:t>Prediction</a:t>
            </a:r>
            <a:r>
              <a:rPr lang="fr-FR" dirty="0" smtClean="0"/>
              <a:t> for </a:t>
            </a:r>
            <a:r>
              <a:rPr lang="fr-FR" dirty="0" err="1" smtClean="0"/>
              <a:t>customer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38328" y="2412180"/>
            <a:ext cx="1219010" cy="475488"/>
          </a:xfrm>
          <a:prstGeom prst="rect">
            <a:avLst/>
          </a:prstGeom>
          <a:solidFill>
            <a:schemeClr val="accent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Payment</a:t>
            </a:r>
            <a:r>
              <a:rPr lang="fr-FR" dirty="0" smtClean="0"/>
              <a:t> Type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38328" y="3074827"/>
            <a:ext cx="1219010" cy="475488"/>
          </a:xfrm>
          <a:prstGeom prst="rect">
            <a:avLst/>
          </a:prstGeom>
          <a:solidFill>
            <a:schemeClr val="accent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Vendor</a:t>
            </a:r>
            <a:r>
              <a:rPr lang="fr-FR" dirty="0" smtClean="0"/>
              <a:t> ID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38328" y="3737474"/>
            <a:ext cx="1219010" cy="475488"/>
          </a:xfrm>
          <a:prstGeom prst="rect">
            <a:avLst/>
          </a:prstGeom>
          <a:solidFill>
            <a:schemeClr val="accent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Total </a:t>
            </a:r>
            <a:r>
              <a:rPr lang="fr-FR" dirty="0" err="1" smtClean="0"/>
              <a:t>Amount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38328" y="4400121"/>
            <a:ext cx="1219010" cy="475488"/>
          </a:xfrm>
          <a:prstGeom prst="rect">
            <a:avLst/>
          </a:prstGeom>
          <a:solidFill>
            <a:schemeClr val="accent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Trip Distance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38328" y="5062768"/>
            <a:ext cx="1219010" cy="475488"/>
          </a:xfrm>
          <a:prstGeom prst="rect">
            <a:avLst/>
          </a:prstGeom>
          <a:solidFill>
            <a:schemeClr val="accent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Surcharge</a:t>
            </a:r>
            <a:endParaRPr lang="fr-FR" dirty="0"/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1429116942"/>
              </p:ext>
            </p:extLst>
          </p:nvPr>
        </p:nvGraphicFramePr>
        <p:xfrm>
          <a:off x="1747090" y="2514601"/>
          <a:ext cx="4535483" cy="3023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ZoneTexte 12"/>
          <p:cNvSpPr txBox="1"/>
          <p:nvPr/>
        </p:nvSpPr>
        <p:spPr>
          <a:xfrm>
            <a:off x="7586663" y="1613291"/>
            <a:ext cx="3313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Generosity</a:t>
            </a:r>
            <a:r>
              <a:rPr lang="fr-FR" dirty="0" smtClean="0"/>
              <a:t> of </a:t>
            </a:r>
            <a:r>
              <a:rPr lang="fr-FR" dirty="0" err="1" smtClean="0"/>
              <a:t>customer</a:t>
            </a:r>
            <a:r>
              <a:rPr lang="fr-FR" dirty="0" smtClean="0"/>
              <a:t> for driver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148575" y="1599602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Initial variables</a:t>
            </a:r>
            <a:endParaRPr lang="fr-FR"/>
          </a:p>
        </p:txBody>
      </p:sp>
      <p:graphicFrame>
        <p:nvGraphicFramePr>
          <p:cNvPr id="18" name="Diagramme 17"/>
          <p:cNvGraphicFramePr/>
          <p:nvPr>
            <p:extLst>
              <p:ext uri="{D42A27DB-BD31-4B8C-83A1-F6EECF244321}">
                <p14:modId xmlns:p14="http://schemas.microsoft.com/office/powerpoint/2010/main" val="214217453"/>
              </p:ext>
            </p:extLst>
          </p:nvPr>
        </p:nvGraphicFramePr>
        <p:xfrm>
          <a:off x="7357315" y="2463390"/>
          <a:ext cx="4535483" cy="3023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6896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Quality</a:t>
            </a:r>
            <a:r>
              <a:rPr lang="fr-FR" dirty="0" smtClean="0"/>
              <a:t> Check - </a:t>
            </a:r>
            <a:r>
              <a:rPr lang="fr-FR" dirty="0" err="1" smtClean="0"/>
              <a:t>Outliers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85750" y="1690688"/>
            <a:ext cx="2969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For the variable Total </a:t>
            </a:r>
            <a:r>
              <a:rPr lang="fr-FR" dirty="0" err="1" smtClean="0"/>
              <a:t>Amount</a:t>
            </a:r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02607"/>
              </p:ext>
            </p:extLst>
          </p:nvPr>
        </p:nvGraphicFramePr>
        <p:xfrm>
          <a:off x="285750" y="2295283"/>
          <a:ext cx="6096000" cy="369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With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Outliers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Without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Outliers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Mean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15,1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11,5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Median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11,15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10,3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Range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3106.65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Standard </a:t>
                      </a:r>
                      <a:r>
                        <a:rPr lang="fr-FR" dirty="0" err="1" smtClean="0"/>
                        <a:t>Deviation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4,8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Variance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173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23</a:t>
                      </a:r>
                      <a:endParaRPr lang="fr-FR" dirty="0"/>
                    </a:p>
                  </a:txBody>
                  <a:tcPr/>
                </a:tc>
              </a:tr>
              <a:tr h="14661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Outliers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Visualization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432" y="4557712"/>
            <a:ext cx="1989393" cy="12987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749" y="4557711"/>
            <a:ext cx="1909661" cy="129877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7300913" y="2295283"/>
            <a:ext cx="3939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Probability</a:t>
            </a:r>
            <a:r>
              <a:rPr lang="fr-FR" dirty="0" smtClean="0"/>
              <a:t> plot 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removing</a:t>
            </a:r>
            <a:r>
              <a:rPr lang="fr-FR" dirty="0" smtClean="0"/>
              <a:t> </a:t>
            </a:r>
            <a:r>
              <a:rPr lang="fr-FR" dirty="0" err="1" smtClean="0"/>
              <a:t>outliers</a:t>
            </a:r>
            <a:r>
              <a:rPr lang="fr-FR" dirty="0" smtClean="0"/>
              <a:t>: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925" y="2817811"/>
            <a:ext cx="50419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8175" y="0"/>
            <a:ext cx="10515600" cy="1325563"/>
          </a:xfrm>
        </p:spPr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Quality</a:t>
            </a:r>
            <a:r>
              <a:rPr lang="fr-FR" dirty="0" smtClean="0"/>
              <a:t> Check - </a:t>
            </a:r>
            <a:r>
              <a:rPr lang="fr-FR" dirty="0" err="1" smtClean="0"/>
              <a:t>Outliers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83352" y="1138794"/>
            <a:ext cx="18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For all the </a:t>
            </a:r>
            <a:r>
              <a:rPr lang="fr-FR" dirty="0" err="1" smtClean="0"/>
              <a:t>dataset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836" y="1705800"/>
            <a:ext cx="6330950" cy="235120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836" y="4176829"/>
            <a:ext cx="6365144" cy="235255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0" y="2696737"/>
            <a:ext cx="1695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WITH OUTLIERS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0" y="5168442"/>
            <a:ext cx="2115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WITHOUT OUTLIERS</a:t>
            </a:r>
            <a:endParaRPr lang="fr-FR" b="1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8696325" y="1705800"/>
            <a:ext cx="3276600" cy="4823586"/>
          </a:xfrm>
        </p:spPr>
        <p:txBody>
          <a:bodyPr>
            <a:normAutofit lnSpcReduction="10000"/>
          </a:bodyPr>
          <a:lstStyle/>
          <a:p>
            <a:r>
              <a:rPr lang="fr-FR" smtClean="0"/>
              <a:t>From</a:t>
            </a:r>
            <a:r>
              <a:rPr lang="fr-FR" dirty="0" smtClean="0"/>
              <a:t> 727310 observations to 638724 </a:t>
            </a:r>
            <a:r>
              <a:rPr lang="fr-FR" dirty="0" smtClean="0">
                <a:sym typeface="Wingdings"/>
              </a:rPr>
              <a:t> </a:t>
            </a:r>
            <a:r>
              <a:rPr lang="fr-FR" dirty="0" err="1" smtClean="0">
                <a:sym typeface="Wingdings"/>
              </a:rPr>
              <a:t>around</a:t>
            </a:r>
            <a:r>
              <a:rPr lang="fr-FR" dirty="0" smtClean="0">
                <a:sym typeface="Wingdings"/>
              </a:rPr>
              <a:t> 10 % of </a:t>
            </a:r>
            <a:r>
              <a:rPr lang="fr-FR" dirty="0" err="1" smtClean="0">
                <a:sym typeface="Wingdings"/>
              </a:rPr>
              <a:t>outliers</a:t>
            </a:r>
            <a:endParaRPr lang="fr-FR" dirty="0" smtClean="0">
              <a:sym typeface="Wingdings"/>
            </a:endParaRPr>
          </a:p>
          <a:p>
            <a:r>
              <a:rPr lang="fr-FR" dirty="0" err="1" smtClean="0">
                <a:sym typeface="Wingdings"/>
              </a:rPr>
              <a:t>Removing</a:t>
            </a:r>
            <a:r>
              <a:rPr lang="fr-FR" dirty="0" smtClean="0">
                <a:sym typeface="Wingdings"/>
              </a:rPr>
              <a:t> </a:t>
            </a:r>
            <a:r>
              <a:rPr lang="fr-FR" dirty="0" err="1" smtClean="0">
                <a:sym typeface="Wingdings"/>
              </a:rPr>
              <a:t>outliers</a:t>
            </a:r>
            <a:r>
              <a:rPr lang="fr-FR" dirty="0" smtClean="0">
                <a:sym typeface="Wingdings"/>
              </a:rPr>
              <a:t> </a:t>
            </a:r>
            <a:r>
              <a:rPr lang="fr-FR" dirty="0" err="1" smtClean="0">
                <a:sym typeface="Wingdings"/>
              </a:rPr>
              <a:t>significantly</a:t>
            </a:r>
            <a:r>
              <a:rPr lang="fr-FR" dirty="0">
                <a:sym typeface="Wingdings"/>
              </a:rPr>
              <a:t> </a:t>
            </a:r>
            <a:r>
              <a:rPr lang="fr-FR" dirty="0" err="1" smtClean="0">
                <a:sym typeface="Wingdings"/>
              </a:rPr>
              <a:t>decreases</a:t>
            </a:r>
            <a:r>
              <a:rPr lang="fr-FR" dirty="0" smtClean="0">
                <a:sym typeface="Wingdings"/>
              </a:rPr>
              <a:t> the range, the SD and </a:t>
            </a:r>
            <a:r>
              <a:rPr lang="fr-FR" dirty="0" err="1" smtClean="0">
                <a:sym typeface="Wingdings"/>
              </a:rPr>
              <a:t>so</a:t>
            </a:r>
            <a:r>
              <a:rPr lang="fr-FR" dirty="0" smtClean="0">
                <a:sym typeface="Wingdings"/>
              </a:rPr>
              <a:t> the variance</a:t>
            </a:r>
          </a:p>
          <a:p>
            <a:r>
              <a:rPr lang="fr-FR" dirty="0" err="1" smtClean="0">
                <a:sym typeface="Wingdings"/>
              </a:rPr>
              <a:t>Other</a:t>
            </a:r>
            <a:r>
              <a:rPr lang="fr-FR" dirty="0">
                <a:sym typeface="Wingdings"/>
              </a:rPr>
              <a:t> </a:t>
            </a:r>
            <a:r>
              <a:rPr lang="fr-FR" dirty="0" err="1" smtClean="0">
                <a:sym typeface="Wingdings"/>
              </a:rPr>
              <a:t>mathematical</a:t>
            </a:r>
            <a:r>
              <a:rPr lang="fr-FR" dirty="0" smtClean="0">
                <a:sym typeface="Wingdings"/>
              </a:rPr>
              <a:t> </a:t>
            </a:r>
            <a:r>
              <a:rPr lang="fr-FR" dirty="0" err="1" smtClean="0">
                <a:sym typeface="Wingdings"/>
              </a:rPr>
              <a:t>properties</a:t>
            </a:r>
            <a:r>
              <a:rPr lang="fr-FR" dirty="0" smtClean="0">
                <a:sym typeface="Wingdings"/>
              </a:rPr>
              <a:t> </a:t>
            </a:r>
            <a:r>
              <a:rPr lang="fr-FR" dirty="0" err="1" smtClean="0">
                <a:sym typeface="Wingdings"/>
              </a:rPr>
              <a:t>don’t</a:t>
            </a:r>
            <a:r>
              <a:rPr lang="fr-FR" dirty="0" smtClean="0">
                <a:sym typeface="Wingdings"/>
              </a:rPr>
              <a:t> change </a:t>
            </a:r>
            <a:r>
              <a:rPr lang="fr-FR" dirty="0" err="1" smtClean="0">
                <a:sym typeface="Wingdings"/>
              </a:rPr>
              <a:t>much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049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Dummy</a:t>
            </a:r>
            <a:r>
              <a:rPr lang="fr-FR" dirty="0" smtClean="0"/>
              <a:t> Variables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3313"/>
          </a:xfrm>
        </p:spPr>
        <p:txBody>
          <a:bodyPr/>
          <a:lstStyle/>
          <a:p>
            <a:r>
              <a:rPr lang="en-US" dirty="0" smtClean="0"/>
              <a:t>The Discrete variables are transformed into Dummy Variables to make the analysis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063791" y="3457576"/>
            <a:ext cx="150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Payment</a:t>
            </a:r>
            <a:r>
              <a:rPr lang="fr-FR" dirty="0" smtClean="0"/>
              <a:t> Type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363467"/>
              </p:ext>
            </p:extLst>
          </p:nvPr>
        </p:nvGraphicFramePr>
        <p:xfrm>
          <a:off x="1171575" y="4155520"/>
          <a:ext cx="32861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63"/>
                <a:gridCol w="1643063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Initial </a:t>
                      </a:r>
                      <a:r>
                        <a:rPr lang="fr-FR" dirty="0" err="1" smtClean="0"/>
                        <a:t>Factors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Dummy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CSH (=</a:t>
                      </a:r>
                      <a:r>
                        <a:rPr lang="fr-FR" baseline="0" dirty="0" smtClean="0"/>
                        <a:t> Cash)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CRD (= </a:t>
                      </a:r>
                      <a:r>
                        <a:rPr lang="fr-FR" dirty="0" err="1" smtClean="0"/>
                        <a:t>Card</a:t>
                      </a:r>
                      <a:r>
                        <a:rPr lang="fr-FR" dirty="0" smtClean="0"/>
                        <a:t>)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ce réservé du contenu 2"/>
          <p:cNvSpPr txBox="1">
            <a:spLocks/>
          </p:cNvSpPr>
          <p:nvPr/>
        </p:nvSpPr>
        <p:spPr>
          <a:xfrm>
            <a:off x="5329237" y="3063875"/>
            <a:ext cx="5143501" cy="2651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Dummy variables are very </a:t>
            </a:r>
            <a:r>
              <a:rPr lang="en-US" dirty="0" err="1" smtClean="0"/>
              <a:t>usefull</a:t>
            </a:r>
            <a:r>
              <a:rPr lang="en-US" dirty="0" smtClean="0"/>
              <a:t> when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53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PCA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4112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</a:t>
            </a:r>
            <a:r>
              <a:rPr lang="fr-FR" dirty="0" err="1" smtClean="0"/>
              <a:t>Regression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Be </a:t>
            </a:r>
            <a:r>
              <a:rPr lang="fr-FR" dirty="0" err="1" smtClean="0"/>
              <a:t>precise</a:t>
            </a:r>
            <a:r>
              <a:rPr lang="fr-FR" dirty="0" smtClean="0"/>
              <a:t>, use the </a:t>
            </a:r>
            <a:r>
              <a:rPr lang="fr-FR" dirty="0" err="1" smtClean="0"/>
              <a:t>statmod</a:t>
            </a:r>
            <a:r>
              <a:rPr lang="fr-FR" dirty="0" smtClean="0"/>
              <a:t> </a:t>
            </a:r>
            <a:r>
              <a:rPr lang="fr-FR" dirty="0" err="1" smtClean="0"/>
              <a:t>regression</a:t>
            </a:r>
            <a:r>
              <a:rPr lang="fr-FR" dirty="0" smtClean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39373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181</Words>
  <Application>Microsoft Macintosh PowerPoint</Application>
  <PresentationFormat>Grand écran</PresentationFormat>
  <Paragraphs>65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Mangal</vt:lpstr>
      <vt:lpstr>Wingdings</vt:lpstr>
      <vt:lpstr>Arial</vt:lpstr>
      <vt:lpstr>Thème Office</vt:lpstr>
      <vt:lpstr>Présentation PowerPoint</vt:lpstr>
      <vt:lpstr>Overview</vt:lpstr>
      <vt:lpstr>Project summary</vt:lpstr>
      <vt:lpstr>Data Understanding </vt:lpstr>
      <vt:lpstr>Data Quality Check - Outliers</vt:lpstr>
      <vt:lpstr>Data Quality Check - Outliers</vt:lpstr>
      <vt:lpstr>Dummy Variables</vt:lpstr>
      <vt:lpstr>PCA</vt:lpstr>
      <vt:lpstr>Multiple Regression</vt:lpstr>
      <vt:lpstr>KNN </vt:lpstr>
      <vt:lpstr>Analysis </vt:lpstr>
      <vt:lpstr>Conclusion 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 presberg</dc:creator>
  <cp:lastModifiedBy>raphael presberg</cp:lastModifiedBy>
  <cp:revision>6</cp:revision>
  <dcterms:created xsi:type="dcterms:W3CDTF">2018-04-24T19:15:40Z</dcterms:created>
  <dcterms:modified xsi:type="dcterms:W3CDTF">2018-04-24T23:02:43Z</dcterms:modified>
</cp:coreProperties>
</file>