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141410935" r:id="rId5"/>
    <p:sldId id="2141410936" r:id="rId6"/>
    <p:sldId id="2141410938" r:id="rId7"/>
    <p:sldId id="2141410942" r:id="rId8"/>
    <p:sldId id="2141410950" r:id="rId9"/>
    <p:sldId id="2141410953" r:id="rId10"/>
    <p:sldId id="2141410954" r:id="rId11"/>
    <p:sldId id="2141410946" r:id="rId12"/>
    <p:sldId id="2141410956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n, Pitika [JJCUS]" initials="J[" lastIdx="2" clrIdx="0">
    <p:extLst>
      <p:ext uri="{19B8F6BF-5375-455C-9EA6-DF929625EA0E}">
        <p15:presenceInfo xmlns:p15="http://schemas.microsoft.com/office/powerpoint/2012/main" userId="S::pjain24@its.jnj.com::663ff743-36c9-4279-b747-135289967f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D35"/>
    <a:srgbClr val="A3D088"/>
    <a:srgbClr val="003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, Jude [JANUS]" userId="7075a067-44a0-4f7c-b4f3-67c99982edd6" providerId="ADAL" clId="{80646240-927C-402F-AC75-CEF39F1449FF}"/>
    <pc:docChg chg="custSel delSld modSld">
      <pc:chgData name="Francis, Jude [JANUS]" userId="7075a067-44a0-4f7c-b4f3-67c99982edd6" providerId="ADAL" clId="{80646240-927C-402F-AC75-CEF39F1449FF}" dt="2021-09-26T13:57:07.514" v="1" actId="313"/>
      <pc:docMkLst>
        <pc:docMk/>
      </pc:docMkLst>
      <pc:sldChg chg="modSp mod">
        <pc:chgData name="Francis, Jude [JANUS]" userId="7075a067-44a0-4f7c-b4f3-67c99982edd6" providerId="ADAL" clId="{80646240-927C-402F-AC75-CEF39F1449FF}" dt="2021-09-26T13:57:07.514" v="1" actId="313"/>
        <pc:sldMkLst>
          <pc:docMk/>
          <pc:sldMk cId="2707115812" sldId="2141410936"/>
        </pc:sldMkLst>
        <pc:spChg chg="mod">
          <ac:chgData name="Francis, Jude [JANUS]" userId="7075a067-44a0-4f7c-b4f3-67c99982edd6" providerId="ADAL" clId="{80646240-927C-402F-AC75-CEF39F1449FF}" dt="2021-09-26T13:57:07.514" v="1" actId="313"/>
          <ac:spMkLst>
            <pc:docMk/>
            <pc:sldMk cId="2707115812" sldId="2141410936"/>
            <ac:spMk id="9" creationId="{467DC41B-FBF3-490B-9460-12EF633215E4}"/>
          </ac:spMkLst>
        </pc:spChg>
      </pc:sldChg>
      <pc:sldChg chg="del">
        <pc:chgData name="Francis, Jude [JANUS]" userId="7075a067-44a0-4f7c-b4f3-67c99982edd6" providerId="ADAL" clId="{80646240-927C-402F-AC75-CEF39F1449FF}" dt="2021-09-26T13:56:42.920" v="0" actId="47"/>
        <pc:sldMkLst>
          <pc:docMk/>
          <pc:sldMk cId="3892404187" sldId="2141410937"/>
        </pc:sldMkLst>
      </pc:sldChg>
      <pc:sldChg chg="del">
        <pc:chgData name="Francis, Jude [JANUS]" userId="7075a067-44a0-4f7c-b4f3-67c99982edd6" providerId="ADAL" clId="{80646240-927C-402F-AC75-CEF39F1449FF}" dt="2021-09-26T13:56:42.920" v="0" actId="47"/>
        <pc:sldMkLst>
          <pc:docMk/>
          <pc:sldMk cId="1021644393" sldId="2141410940"/>
        </pc:sldMkLst>
      </pc:sldChg>
      <pc:sldChg chg="del">
        <pc:chgData name="Francis, Jude [JANUS]" userId="7075a067-44a0-4f7c-b4f3-67c99982edd6" providerId="ADAL" clId="{80646240-927C-402F-AC75-CEF39F1449FF}" dt="2021-09-26T13:56:42.920" v="0" actId="47"/>
        <pc:sldMkLst>
          <pc:docMk/>
          <pc:sldMk cId="4039042843" sldId="2141410941"/>
        </pc:sldMkLst>
      </pc:sldChg>
      <pc:sldChg chg="del">
        <pc:chgData name="Francis, Jude [JANUS]" userId="7075a067-44a0-4f7c-b4f3-67c99982edd6" providerId="ADAL" clId="{80646240-927C-402F-AC75-CEF39F1449FF}" dt="2021-09-26T13:56:42.920" v="0" actId="47"/>
        <pc:sldMkLst>
          <pc:docMk/>
          <pc:sldMk cId="680997442" sldId="2141410943"/>
        </pc:sldMkLst>
      </pc:sldChg>
      <pc:sldChg chg="del">
        <pc:chgData name="Francis, Jude [JANUS]" userId="7075a067-44a0-4f7c-b4f3-67c99982edd6" providerId="ADAL" clId="{80646240-927C-402F-AC75-CEF39F1449FF}" dt="2021-09-26T13:56:42.920" v="0" actId="47"/>
        <pc:sldMkLst>
          <pc:docMk/>
          <pc:sldMk cId="1004546936" sldId="2141410944"/>
        </pc:sldMkLst>
      </pc:sldChg>
      <pc:sldChg chg="del">
        <pc:chgData name="Francis, Jude [JANUS]" userId="7075a067-44a0-4f7c-b4f3-67c99982edd6" providerId="ADAL" clId="{80646240-927C-402F-AC75-CEF39F1449FF}" dt="2021-09-26T13:56:42.920" v="0" actId="47"/>
        <pc:sldMkLst>
          <pc:docMk/>
          <pc:sldMk cId="4217607196" sldId="2141410945"/>
        </pc:sldMkLst>
      </pc:sldChg>
      <pc:sldChg chg="del">
        <pc:chgData name="Francis, Jude [JANUS]" userId="7075a067-44a0-4f7c-b4f3-67c99982edd6" providerId="ADAL" clId="{80646240-927C-402F-AC75-CEF39F1449FF}" dt="2021-09-26T13:56:42.920" v="0" actId="47"/>
        <pc:sldMkLst>
          <pc:docMk/>
          <pc:sldMk cId="4211005889" sldId="2141410948"/>
        </pc:sldMkLst>
      </pc:sldChg>
      <pc:sldChg chg="del">
        <pc:chgData name="Francis, Jude [JANUS]" userId="7075a067-44a0-4f7c-b4f3-67c99982edd6" providerId="ADAL" clId="{80646240-927C-402F-AC75-CEF39F1449FF}" dt="2021-09-26T13:56:42.920" v="0" actId="47"/>
        <pc:sldMkLst>
          <pc:docMk/>
          <pc:sldMk cId="865702582" sldId="2141410951"/>
        </pc:sldMkLst>
      </pc:sldChg>
      <pc:sldChg chg="del">
        <pc:chgData name="Francis, Jude [JANUS]" userId="7075a067-44a0-4f7c-b4f3-67c99982edd6" providerId="ADAL" clId="{80646240-927C-402F-AC75-CEF39F1449FF}" dt="2021-09-26T13:56:42.920" v="0" actId="47"/>
        <pc:sldMkLst>
          <pc:docMk/>
          <pc:sldMk cId="3562646755" sldId="2141410952"/>
        </pc:sldMkLst>
      </pc:sldChg>
      <pc:sldChg chg="del">
        <pc:chgData name="Francis, Jude [JANUS]" userId="7075a067-44a0-4f7c-b4f3-67c99982edd6" providerId="ADAL" clId="{80646240-927C-402F-AC75-CEF39F1449FF}" dt="2021-09-26T13:56:42.920" v="0" actId="47"/>
        <pc:sldMkLst>
          <pc:docMk/>
          <pc:sldMk cId="1772968508" sldId="2141410955"/>
        </pc:sldMkLst>
      </pc:sldChg>
      <pc:sldChg chg="del">
        <pc:chgData name="Francis, Jude [JANUS]" userId="7075a067-44a0-4f7c-b4f3-67c99982edd6" providerId="ADAL" clId="{80646240-927C-402F-AC75-CEF39F1449FF}" dt="2021-09-26T13:56:42.920" v="0" actId="47"/>
        <pc:sldMkLst>
          <pc:docMk/>
          <pc:sldMk cId="1386893007" sldId="2141410957"/>
        </pc:sldMkLst>
      </pc:sldChg>
      <pc:sldChg chg="del">
        <pc:chgData name="Francis, Jude [JANUS]" userId="7075a067-44a0-4f7c-b4f3-67c99982edd6" providerId="ADAL" clId="{80646240-927C-402F-AC75-CEF39F1449FF}" dt="2021-09-26T13:56:42.920" v="0" actId="47"/>
        <pc:sldMkLst>
          <pc:docMk/>
          <pc:sldMk cId="3729237177" sldId="21414109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69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>
              <a:cs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859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3824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will provide education, resources and help black mothers need.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14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00347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30303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00347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00347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090665"/>
            <a:ext cx="12192000" cy="767715"/>
          </a:xfrm>
          <a:custGeom>
            <a:avLst/>
            <a:gdLst/>
            <a:ahLst/>
            <a:cxnLst/>
            <a:rect l="l" t="t" r="r" b="b"/>
            <a:pathLst>
              <a:path w="12192000" h="767715">
                <a:moveTo>
                  <a:pt x="0" y="767334"/>
                </a:moveTo>
                <a:lnTo>
                  <a:pt x="12192000" y="767334"/>
                </a:lnTo>
                <a:lnTo>
                  <a:pt x="12192000" y="0"/>
                </a:lnTo>
                <a:lnTo>
                  <a:pt x="0" y="0"/>
                </a:lnTo>
                <a:lnTo>
                  <a:pt x="0" y="767334"/>
                </a:lnTo>
                <a:close/>
              </a:path>
            </a:pathLst>
          </a:custGeom>
          <a:solidFill>
            <a:srgbClr val="0034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8026146" y="5930646"/>
            <a:ext cx="3493007" cy="9273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8430" y="450033"/>
            <a:ext cx="1079513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00347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8432" y="1318008"/>
            <a:ext cx="10795134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30303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85841" y="6457117"/>
            <a:ext cx="14795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machine-learning/what-is-ai/" TargetMode="External"/><Relationship Id="rId3" Type="http://schemas.openxmlformats.org/officeDocument/2006/relationships/hyperlink" Target="https://www.ama-assn.org/delivering-care/population-care/examining-black-us-maternal-mortality-rate-and-how-cut-it" TargetMode="External"/><Relationship Id="rId7" Type="http://schemas.openxmlformats.org/officeDocument/2006/relationships/hyperlink" Target="https://gbpi.org/extend-postpartum-medicaid-coverage-to-improve-maternal-health-in-georgia/" TargetMode="External"/><Relationship Id="rId2" Type="http://schemas.openxmlformats.org/officeDocument/2006/relationships/hyperlink" Target="https://pubmed.ncbi.nlm.nih.gov/29490333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topcancerfund.org/pz-diet-habits-behaviors/eating-habits-that-improve-health-and-lower-body-mass-index/" TargetMode="External"/><Relationship Id="rId5" Type="http://schemas.openxmlformats.org/officeDocument/2006/relationships/hyperlink" Target="https://www.everydayhealth.com/diet-nutrition/bmi/how-you-reduce-your-bmi-science-backed-steps/" TargetMode="External"/><Relationship Id="rId10" Type="http://schemas.openxmlformats.org/officeDocument/2006/relationships/hyperlink" Target="https://github.com/MukunthR/Mother-of-All-Data" TargetMode="External"/><Relationship Id="rId4" Type="http://schemas.openxmlformats.org/officeDocument/2006/relationships/hyperlink" Target="https://www.ncbi.nlm.nih.gov/pmc/articles/PMC6316192/" TargetMode="External"/><Relationship Id="rId9" Type="http://schemas.openxmlformats.org/officeDocument/2006/relationships/hyperlink" Target="https://equityhealthj.biomedcentral.com/articles/10.1186/s12939-020-1135-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01985" y="634347"/>
            <a:ext cx="2863048" cy="532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647" dirty="0"/>
          </a:p>
        </p:txBody>
      </p:sp>
      <p:sp>
        <p:nvSpPr>
          <p:cNvPr id="5" name="object 5"/>
          <p:cNvSpPr txBox="1"/>
          <p:nvPr/>
        </p:nvSpPr>
        <p:spPr>
          <a:xfrm>
            <a:off x="1689847" y="1549472"/>
            <a:ext cx="9209369" cy="590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5"/>
            <a:r>
              <a:rPr lang="en-US" sz="3838" b="1" spc="-150" dirty="0">
                <a:solidFill>
                  <a:srgbClr val="414450"/>
                </a:solidFill>
                <a:latin typeface="Arial"/>
                <a:cs typeface="Arial"/>
              </a:rPr>
              <a:t>Health Equity for Georgia’s Black Mothers</a:t>
            </a:r>
            <a:endParaRPr sz="3838" spc="-150" dirty="0">
              <a:latin typeface="Arial"/>
              <a:cs typeface="Arial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98E20CB-CBA0-49F3-BE2D-73B6F01A4148}"/>
              </a:ext>
            </a:extLst>
          </p:cNvPr>
          <p:cNvSpPr txBox="1">
            <a:spLocks/>
          </p:cNvSpPr>
          <p:nvPr/>
        </p:nvSpPr>
        <p:spPr>
          <a:xfrm>
            <a:off x="704744" y="4693648"/>
            <a:ext cx="10890002" cy="507831"/>
          </a:xfrm>
          <a:prstGeom prst="rect">
            <a:avLst/>
          </a:prstGeom>
        </p:spPr>
        <p:txBody>
          <a:bodyPr wrap="square" lIns="76200" tIns="38100" rIns="76200" bIns="38100" anchor="t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kern="0" dirty="0">
                <a:solidFill>
                  <a:schemeClr val="accent5">
                    <a:lumMod val="75000"/>
                  </a:schemeClr>
                </a:solidFill>
                <a:ea typeface="Arial Unicode MS"/>
                <a:cs typeface="Arial Unicode MS"/>
              </a:rPr>
              <a:t>Mother of All Data</a:t>
            </a:r>
            <a:endParaRPr lang="en-US" sz="2800" b="1" kern="0" dirty="0">
              <a:solidFill>
                <a:schemeClr val="accent5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5C60AC-9FEA-4792-BC78-690CC6F34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87" y="2520312"/>
            <a:ext cx="3781425" cy="1266825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0490465-CAA0-4CA5-B883-FF72E33EEF85}"/>
              </a:ext>
            </a:extLst>
          </p:cNvPr>
          <p:cNvSpPr txBox="1">
            <a:spLocks/>
          </p:cNvSpPr>
          <p:nvPr/>
        </p:nvSpPr>
        <p:spPr>
          <a:xfrm>
            <a:off x="775877" y="5421153"/>
            <a:ext cx="10890002" cy="292388"/>
          </a:xfrm>
          <a:prstGeom prst="rect">
            <a:avLst/>
          </a:prstGeom>
        </p:spPr>
        <p:txBody>
          <a:bodyPr wrap="square" lIns="76200" tIns="38100" rIns="76200" bIns="38100" anchor="t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kern="0" dirty="0">
                <a:ea typeface="Arial Unicode MS"/>
                <a:cs typeface="Arial Unicode MS"/>
              </a:rPr>
              <a:t>Driven through </a:t>
            </a:r>
            <a:r>
              <a:rPr lang="en-US" sz="1400" kern="0" dirty="0">
                <a:ea typeface="+mn-lt"/>
                <a:cs typeface="+mn-lt"/>
              </a:rPr>
              <a:t>Power of Data, AI &amp; Open-source Application</a:t>
            </a:r>
            <a:endParaRPr lang="en-US" sz="1400" kern="0" dirty="0">
              <a:ea typeface="Arial Unicode MS"/>
              <a:cs typeface="Arial Unicode MS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908131D-8846-49BF-8C47-2805B8A60B74}"/>
              </a:ext>
            </a:extLst>
          </p:cNvPr>
          <p:cNvSpPr txBox="1">
            <a:spLocks/>
          </p:cNvSpPr>
          <p:nvPr/>
        </p:nvSpPr>
        <p:spPr>
          <a:xfrm>
            <a:off x="700651" y="4103341"/>
            <a:ext cx="10890002" cy="384721"/>
          </a:xfrm>
          <a:prstGeom prst="rect">
            <a:avLst/>
          </a:prstGeom>
        </p:spPr>
        <p:txBody>
          <a:bodyPr wrap="square" lIns="76200" tIns="38100" rIns="76200" bIns="38100" anchor="t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kern="0" dirty="0">
                <a:ea typeface="Arial Unicode MS"/>
                <a:cs typeface="Calibri"/>
              </a:rPr>
              <a:t>Track-1: Improving Individual Healthcare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453F42-E9F2-4B8E-8515-FFB85F6C591B}"/>
              </a:ext>
            </a:extLst>
          </p:cNvPr>
          <p:cNvSpPr txBox="1"/>
          <p:nvPr/>
        </p:nvSpPr>
        <p:spPr>
          <a:xfrm>
            <a:off x="7821424" y="5245149"/>
            <a:ext cx="3855357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Arial"/>
                <a:ea typeface="Arial Unicode MS"/>
                <a:cs typeface="Arial Unicode MS"/>
              </a:rPr>
              <a:t>Shilpa Rathod</a:t>
            </a:r>
          </a:p>
          <a:p>
            <a:pPr algn="ctr"/>
            <a:r>
              <a:rPr lang="en-US" sz="1400" dirty="0">
                <a:latin typeface="Arial"/>
                <a:ea typeface="Arial Unicode MS"/>
                <a:cs typeface="Arial"/>
              </a:rPr>
              <a:t>IT Lead Comm Pharm Data AND Analytics</a:t>
            </a:r>
            <a:endParaRPr lang="en-US" sz="1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00403-F79E-4133-B3FB-56728F4427AC}"/>
              </a:ext>
            </a:extLst>
          </p:cNvPr>
          <p:cNvSpPr txBox="1"/>
          <p:nvPr/>
        </p:nvSpPr>
        <p:spPr>
          <a:xfrm>
            <a:off x="3143827" y="120650"/>
            <a:ext cx="5126743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cs typeface="Calibri"/>
              </a:rPr>
              <a:t>JNJ Team</a:t>
            </a:r>
            <a:endParaRPr lang="en-US" sz="2800" dirty="0">
              <a:solidFill>
                <a:schemeClr val="tx2"/>
              </a:solidFill>
              <a:ea typeface="Arial Unicode MS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4A090-6CB9-4EDA-B252-106FDD84106C}"/>
              </a:ext>
            </a:extLst>
          </p:cNvPr>
          <p:cNvSpPr txBox="1"/>
          <p:nvPr/>
        </p:nvSpPr>
        <p:spPr>
          <a:xfrm>
            <a:off x="381574" y="2390519"/>
            <a:ext cx="3855357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Arial"/>
                <a:ea typeface="Arial Unicode MS"/>
                <a:cs typeface="Arial Unicode MS"/>
              </a:rPr>
              <a:t>Vinithra Rangarajan</a:t>
            </a:r>
            <a:endParaRPr lang="en-US" sz="1300" dirty="0">
              <a:latin typeface="Calibri"/>
              <a:ea typeface="Arial Unicode MS"/>
              <a:cs typeface="Calibri"/>
            </a:endParaRPr>
          </a:p>
          <a:p>
            <a:pPr algn="ctr"/>
            <a:r>
              <a:rPr lang="en-US" sz="1400" dirty="0">
                <a:latin typeface="Arial"/>
                <a:ea typeface="Arial Unicode MS"/>
                <a:cs typeface="Arial Unicode MS"/>
              </a:rPr>
              <a:t>IT Lead Comm Pharm Data AND Analytics</a:t>
            </a:r>
            <a:endParaRPr lang="en-US" sz="13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7BAE7-FE95-42DE-8FC3-EB184E894D40}"/>
              </a:ext>
            </a:extLst>
          </p:cNvPr>
          <p:cNvSpPr txBox="1"/>
          <p:nvPr/>
        </p:nvSpPr>
        <p:spPr>
          <a:xfrm>
            <a:off x="7822445" y="2397178"/>
            <a:ext cx="3855357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Arial"/>
                <a:ea typeface="Arial Unicode MS"/>
                <a:cs typeface="Arial Unicode MS"/>
              </a:rPr>
              <a:t>Mukunth Rajendran</a:t>
            </a:r>
            <a:endParaRPr lang="en-US" sz="1600" dirty="0">
              <a:latin typeface="Calibri"/>
              <a:ea typeface="Arial Unicode MS"/>
              <a:cs typeface="Calibri"/>
            </a:endParaRPr>
          </a:p>
          <a:p>
            <a:pPr algn="ctr"/>
            <a:r>
              <a:rPr lang="en-US" sz="1400" dirty="0">
                <a:latin typeface="Arial"/>
                <a:ea typeface="Arial Unicode MS"/>
                <a:cs typeface="Arial Unicode MS"/>
              </a:rPr>
              <a:t>Data Engineer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92DFB2-776D-4049-96B6-E1D639207C9A}"/>
              </a:ext>
            </a:extLst>
          </p:cNvPr>
          <p:cNvSpPr txBox="1"/>
          <p:nvPr/>
        </p:nvSpPr>
        <p:spPr>
          <a:xfrm>
            <a:off x="135845" y="5190992"/>
            <a:ext cx="4345214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Arial"/>
                <a:ea typeface="Arial Unicode MS"/>
                <a:cs typeface="Arial Unicode MS"/>
              </a:rPr>
              <a:t>Sumanth </a:t>
            </a:r>
            <a:r>
              <a:rPr lang="en-US" sz="2000" b="1" dirty="0">
                <a:latin typeface="Arial"/>
                <a:ea typeface="Arial Unicode MS"/>
                <a:cs typeface="Arial"/>
              </a:rPr>
              <a:t>Pottim </a:t>
            </a:r>
            <a:endParaRPr lang="en-US" dirty="0"/>
          </a:p>
          <a:p>
            <a:pPr algn="ctr"/>
            <a:r>
              <a:rPr lang="en-US" dirty="0">
                <a:latin typeface="Calibri"/>
                <a:ea typeface="Arial Unicode MS"/>
                <a:cs typeface="Arial Unicode MS"/>
              </a:rPr>
              <a:t>Manager ML and Data Engineer</a:t>
            </a:r>
            <a:endParaRPr lang="en-US" sz="2000" b="1" dirty="0">
              <a:latin typeface="Arial"/>
              <a:ea typeface="Arial Unicode MS"/>
              <a:cs typeface="Arial Unicode MS"/>
            </a:endParaRPr>
          </a:p>
          <a:p>
            <a:pPr algn="ctr"/>
            <a:endParaRPr lang="en-US" sz="1400" dirty="0">
              <a:latin typeface="Arial"/>
              <a:ea typeface="Arial Unicode MS"/>
              <a:cs typeface="Arial Unicode MS"/>
            </a:endParaRPr>
          </a:p>
        </p:txBody>
      </p:sp>
      <p:pic>
        <p:nvPicPr>
          <p:cNvPr id="2" name="Picture 2" descr="A picture containing person, wall, person, indoor&#10;&#10;Description automatically generated">
            <a:extLst>
              <a:ext uri="{FF2B5EF4-FFF2-40B4-BE49-F238E27FC236}">
                <a16:creationId xmlns:a16="http://schemas.microsoft.com/office/drawing/2014/main" id="{E1F0D099-BA9B-4386-BC40-1EC8850E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935" y="3432629"/>
            <a:ext cx="1790700" cy="1752600"/>
          </a:xfrm>
          <a:prstGeom prst="rect">
            <a:avLst/>
          </a:prstGeom>
        </p:spPr>
      </p:pic>
      <p:pic>
        <p:nvPicPr>
          <p:cNvPr id="3" name="Picture 3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2178FA1A-357F-4F0E-8CD5-2740BC312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471" y="518291"/>
            <a:ext cx="1621295" cy="1872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7DC41B-FBF3-490B-9460-12EF633215E4}"/>
              </a:ext>
            </a:extLst>
          </p:cNvPr>
          <p:cNvSpPr txBox="1"/>
          <p:nvPr/>
        </p:nvSpPr>
        <p:spPr>
          <a:xfrm>
            <a:off x="4116303" y="3793789"/>
            <a:ext cx="3855357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6200" tIns="38100" rIns="76200" bIns="381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Arial"/>
                <a:ea typeface="Arial Unicode MS"/>
                <a:cs typeface="Arial Unicode MS"/>
              </a:rPr>
              <a:t>Jude Francis</a:t>
            </a:r>
            <a:endParaRPr lang="en-US" sz="1600" dirty="0">
              <a:latin typeface="Calibri"/>
              <a:ea typeface="Arial Unicode MS"/>
              <a:cs typeface="Calibri"/>
            </a:endParaRPr>
          </a:p>
          <a:p>
            <a:pPr algn="ctr"/>
            <a:r>
              <a:rPr lang="en-US" sz="1400" dirty="0">
                <a:latin typeface="Arial"/>
                <a:ea typeface="Arial Unicode MS"/>
                <a:cs typeface="Arial Unicode MS"/>
              </a:rPr>
              <a:t>Sr Manager Data Engineering </a:t>
            </a:r>
            <a:endParaRPr lang="en-US" sz="1300" dirty="0"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0EEEBF7-703B-48E7-B23D-707BF38E4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773" y="515039"/>
            <a:ext cx="1875622" cy="1880212"/>
          </a:xfrm>
          <a:prstGeom prst="rect">
            <a:avLst/>
          </a:prstGeom>
        </p:spPr>
      </p:pic>
      <p:pic>
        <p:nvPicPr>
          <p:cNvPr id="6" name="Picture 6" descr="A picture containing person, person, suit, wearing&#10;&#10;Description automatically generated">
            <a:extLst>
              <a:ext uri="{FF2B5EF4-FFF2-40B4-BE49-F238E27FC236}">
                <a16:creationId xmlns:a16="http://schemas.microsoft.com/office/drawing/2014/main" id="{D921E67D-9C89-4870-B7F9-9F25268B2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5881" y="1713122"/>
            <a:ext cx="1999562" cy="1999562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BE65FB54-6C1F-4A34-9B9D-843B3DF12A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4897" y="3426502"/>
            <a:ext cx="1743379" cy="17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1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AEFB18-A969-4EA0-ADF4-592F66618CE2}"/>
              </a:ext>
            </a:extLst>
          </p:cNvPr>
          <p:cNvSpPr txBox="1"/>
          <p:nvPr/>
        </p:nvSpPr>
        <p:spPr>
          <a:xfrm>
            <a:off x="292226" y="930189"/>
            <a:ext cx="11410965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a typeface="+mn-lt"/>
                <a:cs typeface="+mn-lt"/>
              </a:rPr>
              <a:t>What is the problem or unmet need you are solving?</a:t>
            </a:r>
            <a:endParaRPr lang="en-US" dirty="0"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Black women are 2 to 3 times more likely to die from a pregnancy-related issues, when compared to others. 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Data shows that the top 3 reasons for Maternal mortality among AA women are </a:t>
            </a:r>
            <a:r>
              <a:rPr lang="en-US" b="1" dirty="0">
                <a:ea typeface="+mn-lt"/>
                <a:cs typeface="+mn-lt"/>
              </a:rPr>
              <a:t>Preeclampsia, eclampsia, and embolism, </a:t>
            </a:r>
            <a:r>
              <a:rPr lang="en-US" dirty="0">
                <a:ea typeface="+mn-lt"/>
                <a:cs typeface="+mn-lt"/>
              </a:rPr>
              <a:t>out of these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60 % of these deaths are preventable.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AA community of Georgia has  ~20% lower </a:t>
            </a:r>
            <a:r>
              <a:rPr lang="en-US" b="1" dirty="0">
                <a:ea typeface="+mn-lt"/>
                <a:cs typeface="+mn-lt"/>
              </a:rPr>
              <a:t>wellness index</a:t>
            </a:r>
            <a:r>
              <a:rPr lang="en-US" dirty="0">
                <a:ea typeface="+mn-lt"/>
                <a:cs typeface="+mn-lt"/>
              </a:rPr>
              <a:t> than others  in Georgia.  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The lower Wellness (health) index and lack of healthcare access are major contributing factors.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Explainable AI algorithm indicates BMI as one of the top three factors influencing wellness index.</a:t>
            </a:r>
            <a:endParaRPr lang="en-US" dirty="0"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Mobile health</a:t>
            </a:r>
            <a:r>
              <a:rPr lang="en-US" dirty="0">
                <a:ea typeface="+mn-lt"/>
                <a:cs typeface="+mn-lt"/>
              </a:rPr>
              <a:t> units to enable access to healthcare services.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Technology solutions</a:t>
            </a:r>
            <a:r>
              <a:rPr lang="en-US" dirty="0">
                <a:ea typeface="+mn-lt"/>
                <a:cs typeface="+mn-lt"/>
              </a:rPr>
              <a:t> to learn and predict potential beneficiaries.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F759C-FE41-4107-B1CD-4AD9A289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0" y="414174"/>
            <a:ext cx="4125398" cy="369332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2400" dirty="0">
                <a:ea typeface="Verdana"/>
              </a:rPr>
              <a:t>Problem Articulation 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7C1023-4DAB-454A-A7E4-76534CFC2BF7}"/>
              </a:ext>
            </a:extLst>
          </p:cNvPr>
          <p:cNvSpPr txBox="1">
            <a:spLocks/>
          </p:cNvSpPr>
          <p:nvPr/>
        </p:nvSpPr>
        <p:spPr>
          <a:xfrm>
            <a:off x="414333" y="3674241"/>
            <a:ext cx="3422096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>
              <a:defRPr sz="3300" b="1" i="0">
                <a:solidFill>
                  <a:srgbClr val="003479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ctr"/>
            <a:r>
              <a:rPr lang="en-US" sz="2400" kern="0" dirty="0">
                <a:ea typeface="Verdana"/>
              </a:rPr>
              <a:t>Solution Approach</a:t>
            </a:r>
            <a:endParaRPr lang="en-US" sz="24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7989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6E9559-7FC3-46FC-B09D-52EBF9363C58}"/>
              </a:ext>
            </a:extLst>
          </p:cNvPr>
          <p:cNvSpPr/>
          <p:nvPr/>
        </p:nvSpPr>
        <p:spPr>
          <a:xfrm>
            <a:off x="9357691" y="1580323"/>
            <a:ext cx="2584172" cy="35366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A5C1C-F230-42E3-8842-357AF856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5" y="247255"/>
            <a:ext cx="12314850" cy="49244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600" dirty="0">
                <a:ea typeface="Verdana"/>
              </a:rPr>
              <a:t>Explainable Artificial Intelligence (XAI) Insights on </a:t>
            </a:r>
            <a:br>
              <a:rPr lang="en-US" sz="1600" dirty="0">
                <a:ea typeface="Verdana"/>
              </a:rPr>
            </a:br>
            <a:r>
              <a:rPr lang="en-US" sz="1600" dirty="0">
                <a:ea typeface="Verdana"/>
              </a:rPr>
              <a:t>Important Features to Identify Overall Wellness Scale</a:t>
            </a:r>
          </a:p>
        </p:txBody>
      </p:sp>
      <p:pic>
        <p:nvPicPr>
          <p:cNvPr id="12" name="Picture 12" descr="Chart&#10;&#10;Description automatically generated">
            <a:extLst>
              <a:ext uri="{FF2B5EF4-FFF2-40B4-BE49-F238E27FC236}">
                <a16:creationId xmlns:a16="http://schemas.microsoft.com/office/drawing/2014/main" id="{A34A5F4A-6062-49A8-8720-B593A651E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" t="7175" r="-178" b="224"/>
          <a:stretch/>
        </p:blipFill>
        <p:spPr>
          <a:xfrm>
            <a:off x="-1170" y="1652933"/>
            <a:ext cx="4852830" cy="35607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C800F3-EED2-445D-9811-02CA58785236}"/>
              </a:ext>
            </a:extLst>
          </p:cNvPr>
          <p:cNvSpPr txBox="1"/>
          <p:nvPr/>
        </p:nvSpPr>
        <p:spPr>
          <a:xfrm>
            <a:off x="9403910" y="1783191"/>
            <a:ext cx="2532009" cy="31547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Data Source: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100" dirty="0">
                <a:ea typeface="+mn-lt"/>
                <a:cs typeface="+mn-lt"/>
              </a:rPr>
              <a:t>* Analytics IQ</a:t>
            </a:r>
            <a:endParaRPr lang="en-US" sz="1600" dirty="0">
              <a:ea typeface="+mn-lt"/>
              <a:cs typeface="+mn-lt"/>
            </a:endParaRPr>
          </a:p>
          <a:p>
            <a:br>
              <a:rPr lang="en-US" sz="1600" b="1" dirty="0">
                <a:ea typeface="+mn-lt"/>
                <a:cs typeface="+mn-lt"/>
              </a:rPr>
            </a:br>
            <a:r>
              <a:rPr lang="en-US" sz="1600" b="1" dirty="0">
                <a:ea typeface="+mn-lt"/>
                <a:cs typeface="+mn-lt"/>
              </a:rPr>
              <a:t>Data Prep:</a:t>
            </a:r>
            <a:endParaRPr lang="en-US" sz="1600" dirty="0">
              <a:cs typeface="Calibri"/>
            </a:endParaRPr>
          </a:p>
          <a:p>
            <a:r>
              <a:rPr lang="en-US" sz="1050" dirty="0">
                <a:ea typeface="+mn-lt"/>
                <a:cs typeface="+mn-lt"/>
              </a:rPr>
              <a:t>* Female Population</a:t>
            </a:r>
          </a:p>
          <a:p>
            <a:r>
              <a:rPr lang="en-US" sz="1050" dirty="0">
                <a:cs typeface="Calibri"/>
              </a:rPr>
              <a:t>* Age between 18 to 50</a:t>
            </a:r>
          </a:p>
          <a:p>
            <a:r>
              <a:rPr lang="en-US" sz="1050" dirty="0">
                <a:cs typeface="Calibri"/>
              </a:rPr>
              <a:t>* Dropped Other &amp; Unknown Ethnicity</a:t>
            </a:r>
          </a:p>
          <a:p>
            <a:endParaRPr lang="en-US" sz="1050" dirty="0">
              <a:cs typeface="Calibri"/>
            </a:endParaRPr>
          </a:p>
          <a:p>
            <a:r>
              <a:rPr lang="en-US" sz="1600" b="1" dirty="0">
                <a:cs typeface="Calibri"/>
              </a:rPr>
              <a:t>Algorithms:</a:t>
            </a:r>
          </a:p>
          <a:p>
            <a:r>
              <a:rPr lang="en-US" sz="1100" dirty="0">
                <a:cs typeface="Calibri"/>
              </a:rPr>
              <a:t>* Used XGBoost Regressor to capture the important features </a:t>
            </a:r>
          </a:p>
          <a:p>
            <a:endParaRPr lang="en-US" sz="1100" dirty="0">
              <a:cs typeface="Calibri"/>
            </a:endParaRPr>
          </a:p>
          <a:p>
            <a:r>
              <a:rPr lang="en-US" sz="1600" b="1" dirty="0">
                <a:cs typeface="Calibri"/>
              </a:rPr>
              <a:t>Insights: </a:t>
            </a:r>
          </a:p>
          <a:p>
            <a:r>
              <a:rPr lang="en-US" sz="1100" dirty="0">
                <a:cs typeface="Calibri"/>
              </a:rPr>
              <a:t>* BMI has an inverse relationship with the target variable "Overall Wellness Scale"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13BEC914-4502-4E26-9A82-56E96C28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797" y="1515177"/>
            <a:ext cx="4521525" cy="3748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1167A0-067D-4099-AD1A-03851E6E924A}"/>
              </a:ext>
            </a:extLst>
          </p:cNvPr>
          <p:cNvSpPr txBox="1"/>
          <p:nvPr/>
        </p:nvSpPr>
        <p:spPr>
          <a:xfrm>
            <a:off x="2232212" y="5513295"/>
            <a:ext cx="505609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sz="1100" b="1" dirty="0"/>
              <a:t>The blue is a low value of the feature, the red is a high value of the feature</a:t>
            </a:r>
            <a:r>
              <a:rPr lang="en-US" sz="1100" b="1" dirty="0">
                <a:cs typeface="Calibri"/>
              </a:rPr>
              <a:t>​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E920525-4D03-48BC-A41B-DA03A4148F45}"/>
              </a:ext>
            </a:extLst>
          </p:cNvPr>
          <p:cNvSpPr/>
          <p:nvPr/>
        </p:nvSpPr>
        <p:spPr>
          <a:xfrm>
            <a:off x="696281" y="1712184"/>
            <a:ext cx="367551" cy="80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36C09"/>
              </a:solidFill>
              <a:cs typeface="Calibri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1442BF4-1971-4B2D-B079-52FE795E2745}"/>
              </a:ext>
            </a:extLst>
          </p:cNvPr>
          <p:cNvSpPr/>
          <p:nvPr/>
        </p:nvSpPr>
        <p:spPr>
          <a:xfrm>
            <a:off x="5193835" y="1716472"/>
            <a:ext cx="367551" cy="80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9A629-43AB-41FE-A786-70D6D5479BA4}"/>
              </a:ext>
            </a:extLst>
          </p:cNvPr>
          <p:cNvSpPr txBox="1"/>
          <p:nvPr/>
        </p:nvSpPr>
        <p:spPr>
          <a:xfrm>
            <a:off x="3128651" y="1067038"/>
            <a:ext cx="38983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African American Female Population</a:t>
            </a:r>
          </a:p>
        </p:txBody>
      </p:sp>
    </p:spTree>
    <p:extLst>
      <p:ext uri="{BB962C8B-B14F-4D97-AF65-F5344CB8AC3E}">
        <p14:creationId xmlns:p14="http://schemas.microsoft.com/office/powerpoint/2010/main" val="334108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1C4242-E00B-4448-8D15-2DCF67AD3090}"/>
              </a:ext>
            </a:extLst>
          </p:cNvPr>
          <p:cNvSpPr txBox="1"/>
          <p:nvPr/>
        </p:nvSpPr>
        <p:spPr>
          <a:xfrm>
            <a:off x="244674" y="782"/>
            <a:ext cx="11475865" cy="66171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endParaRPr lang="en-US" sz="2400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Collect census, geospatial data and build </a:t>
            </a:r>
            <a:r>
              <a:rPr lang="en-US" b="1" dirty="0">
                <a:cs typeface="Calibri"/>
              </a:rPr>
              <a:t>predictive analytics solution</a:t>
            </a:r>
            <a:r>
              <a:rPr lang="en-US" dirty="0">
                <a:cs typeface="Calibri"/>
              </a:rPr>
              <a:t>, which will help  to identify communities of 18 to 50 years old black women who will benefit from our solution.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Partner with philanthropist organization to deploy </a:t>
            </a:r>
            <a:r>
              <a:rPr lang="en-US" b="1" dirty="0">
                <a:ea typeface="+mn-lt"/>
                <a:cs typeface="+mn-lt"/>
              </a:rPr>
              <a:t>Mobile health clinics</a:t>
            </a:r>
            <a:r>
              <a:rPr lang="en-US" dirty="0">
                <a:ea typeface="+mn-lt"/>
                <a:cs typeface="+mn-lt"/>
              </a:rPr>
              <a:t> in areas identified using </a:t>
            </a:r>
            <a:r>
              <a:rPr lang="en-US" b="1" dirty="0">
                <a:ea typeface="+mn-lt"/>
                <a:cs typeface="+mn-lt"/>
              </a:rPr>
              <a:t>AI/ML models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Partner with </a:t>
            </a:r>
            <a:r>
              <a:rPr lang="en-US" b="1" dirty="0">
                <a:ea typeface="+mn-lt"/>
                <a:cs typeface="+mn-lt"/>
              </a:rPr>
              <a:t>technology organizations </a:t>
            </a:r>
            <a:r>
              <a:rPr lang="en-US" dirty="0">
                <a:latin typeface="Calibri"/>
                <a:ea typeface="Verdana"/>
                <a:cs typeface="+mn-lt"/>
              </a:rPr>
              <a:t>to</a:t>
            </a:r>
            <a:r>
              <a:rPr lang="en-US" dirty="0">
                <a:ea typeface="+mn-lt"/>
                <a:cs typeface="+mn-lt"/>
              </a:rPr>
              <a:t> provide free tools, like IOT devices with our </a:t>
            </a:r>
            <a:r>
              <a:rPr lang="en-US" b="1" dirty="0">
                <a:ea typeface="+mn-lt"/>
                <a:cs typeface="+mn-lt"/>
              </a:rPr>
              <a:t>open-source App</a:t>
            </a:r>
            <a:r>
              <a:rPr lang="en-US" dirty="0">
                <a:ea typeface="+mn-lt"/>
                <a:cs typeface="+mn-lt"/>
              </a:rPr>
              <a:t> for black mothers in need. 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Work with</a:t>
            </a:r>
            <a:r>
              <a:rPr lang="en-US" b="1" dirty="0">
                <a:ea typeface="+mn-lt"/>
                <a:cs typeface="+mn-lt"/>
              </a:rPr>
              <a:t> local community leaders</a:t>
            </a:r>
            <a:r>
              <a:rPr lang="en-US" dirty="0">
                <a:cs typeface="Calibri"/>
              </a:rPr>
              <a:t> for outreach of the program.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This </a:t>
            </a:r>
            <a:r>
              <a:rPr lang="en-US" b="1" dirty="0">
                <a:cs typeface="Calibri"/>
              </a:rPr>
              <a:t>custom-built mobile App</a:t>
            </a:r>
            <a:r>
              <a:rPr lang="en-US" dirty="0">
                <a:cs typeface="Calibri"/>
              </a:rPr>
              <a:t> can be used to bring the services to the beneficiaries in need</a:t>
            </a:r>
            <a:r>
              <a:rPr lang="en-US" b="1" dirty="0">
                <a:cs typeface="Calibri"/>
              </a:rPr>
              <a:t>.</a:t>
            </a: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Collect feedback and evaluate the results on periodic basis to re-calibrate the program's success.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Scale the program based on the learning.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Impact: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Bringing awareness and access to easy health care and prevent maternal morbidity.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Up to </a:t>
            </a:r>
            <a:r>
              <a:rPr lang="en-US" b="1" dirty="0">
                <a:ea typeface="+mn-lt"/>
                <a:cs typeface="+mn-lt"/>
              </a:rPr>
              <a:t>15% potential decrease</a:t>
            </a:r>
            <a:r>
              <a:rPr lang="en-US" dirty="0">
                <a:ea typeface="+mn-lt"/>
                <a:cs typeface="+mn-lt"/>
              </a:rPr>
              <a:t> in maternal mortality rate in Black woman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Opportunity to evaluate patients' health and (</a:t>
            </a:r>
            <a:r>
              <a:rPr lang="en-US" b="1" dirty="0">
                <a:ea typeface="+mn-lt"/>
                <a:cs typeface="+mn-lt"/>
              </a:rPr>
              <a:t>clinical decision support tools</a:t>
            </a:r>
            <a:r>
              <a:rPr lang="en-US" dirty="0">
                <a:ea typeface="+mn-lt"/>
                <a:cs typeface="+mn-lt"/>
              </a:rPr>
              <a:t>) predict early warnings &amp; intervene to prevent mortality of mother. 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FC35868A-8E79-485F-8195-788D92F3A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429" y="4977914"/>
            <a:ext cx="5897367" cy="1005718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7DF1371B-B621-4D62-87B5-4584522677AC}"/>
              </a:ext>
            </a:extLst>
          </p:cNvPr>
          <p:cNvSpPr/>
          <p:nvPr/>
        </p:nvSpPr>
        <p:spPr>
          <a:xfrm>
            <a:off x="8315209" y="4950879"/>
            <a:ext cx="422413" cy="240196"/>
          </a:xfrm>
          <a:prstGeom prst="lef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56A82-8270-436D-8246-FDB2F740743E}"/>
              </a:ext>
            </a:extLst>
          </p:cNvPr>
          <p:cNvSpPr txBox="1"/>
          <p:nvPr/>
        </p:nvSpPr>
        <p:spPr>
          <a:xfrm>
            <a:off x="2670313" y="102704"/>
            <a:ext cx="813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Enable access to healthcare services for AA woman in Georgia</a:t>
            </a:r>
            <a:endParaRPr lang="en-US" sz="2000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9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192E-7742-426D-858E-84D6122E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054" y="369352"/>
            <a:ext cx="10104856" cy="1061829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800" dirty="0">
                <a:ea typeface="Verdana"/>
              </a:rPr>
              <a:t>Application Visual/Prototype</a:t>
            </a:r>
            <a:endParaRPr lang="en-US" sz="1800" b="0" dirty="0">
              <a:ea typeface="Verdana"/>
            </a:endParaRPr>
          </a:p>
          <a:p>
            <a:endParaRPr lang="en-US" sz="1800" dirty="0">
              <a:ea typeface="Verdana"/>
            </a:endParaRPr>
          </a:p>
          <a:p>
            <a:endParaRPr lang="en-US" dirty="0">
              <a:ea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304DA-1951-4822-B51F-1DA42C711F2B}"/>
              </a:ext>
            </a:extLst>
          </p:cNvPr>
          <p:cNvSpPr txBox="1"/>
          <p:nvPr/>
        </p:nvSpPr>
        <p:spPr>
          <a:xfrm>
            <a:off x="3884442" y="863031"/>
            <a:ext cx="46087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Account/Health System View &amp; Patient View</a:t>
            </a:r>
            <a:endParaRPr lang="en-US" dirty="0"/>
          </a:p>
        </p:txBody>
      </p:sp>
      <p:pic>
        <p:nvPicPr>
          <p:cNvPr id="16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D7A726-A074-42EE-ABC3-F60DA5E6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93" y="981840"/>
            <a:ext cx="9355968" cy="49017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FCCD41-A1E4-4EF5-9DFE-7719C93A2A0D}"/>
              </a:ext>
            </a:extLst>
          </p:cNvPr>
          <p:cNvSpPr/>
          <p:nvPr/>
        </p:nvSpPr>
        <p:spPr>
          <a:xfrm>
            <a:off x="8380344" y="1431236"/>
            <a:ext cx="3453845" cy="3909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 b="1" dirty="0">
                <a:solidFill>
                  <a:schemeClr val="tx2"/>
                </a:solidFill>
                <a:cs typeface="Calibri"/>
              </a:rPr>
              <a:t>Health System View:</a:t>
            </a:r>
          </a:p>
          <a:p>
            <a:r>
              <a:rPr lang="en-US" sz="1400" b="1" dirty="0">
                <a:solidFill>
                  <a:schemeClr val="tx2"/>
                </a:solidFill>
                <a:cs typeface="Calibri"/>
              </a:rPr>
              <a:t>* Total number of potential beneficiaries in critical condition on a zip code level</a:t>
            </a:r>
          </a:p>
          <a:p>
            <a:r>
              <a:rPr lang="en-US" sz="1400" b="1" dirty="0">
                <a:solidFill>
                  <a:schemeClr val="tx2"/>
                </a:solidFill>
                <a:cs typeface="Calibri"/>
              </a:rPr>
              <a:t>* Criticality of the maternal mother – High, Medium &amp; low</a:t>
            </a:r>
          </a:p>
          <a:p>
            <a:r>
              <a:rPr lang="en-US" sz="1400" b="1" dirty="0">
                <a:solidFill>
                  <a:schemeClr val="tx2"/>
                </a:solidFill>
                <a:cs typeface="Calibri"/>
              </a:rPr>
              <a:t>* Track Existing maternal services offered</a:t>
            </a:r>
          </a:p>
          <a:p>
            <a:r>
              <a:rPr lang="en-US" sz="1400" b="1" dirty="0">
                <a:solidFill>
                  <a:schemeClr val="tx2"/>
                </a:solidFill>
                <a:cs typeface="Calibri"/>
              </a:rPr>
              <a:t>* Predictions </a:t>
            </a:r>
          </a:p>
          <a:p>
            <a:endParaRPr lang="en-US" sz="1400" b="1" dirty="0">
              <a:solidFill>
                <a:schemeClr val="tx2"/>
              </a:solidFill>
              <a:cs typeface="Calibri"/>
            </a:endParaRPr>
          </a:p>
          <a:p>
            <a:r>
              <a:rPr lang="en-US" sz="1600" b="1" dirty="0">
                <a:solidFill>
                  <a:schemeClr val="tx2"/>
                </a:solidFill>
                <a:cs typeface="Calibri"/>
              </a:rPr>
              <a:t>Patient View:</a:t>
            </a:r>
          </a:p>
          <a:p>
            <a:r>
              <a:rPr lang="en-US" sz="1600" b="1" dirty="0">
                <a:solidFill>
                  <a:schemeClr val="tx2"/>
                </a:solidFill>
                <a:cs typeface="Calibri"/>
              </a:rPr>
              <a:t>* Time taken for the nearest mobile health clinics to reach the patient</a:t>
            </a:r>
          </a:p>
          <a:p>
            <a:r>
              <a:rPr lang="en-US" sz="1600" b="1" dirty="0">
                <a:solidFill>
                  <a:schemeClr val="tx2"/>
                </a:solidFill>
                <a:cs typeface="Calibri"/>
              </a:rPr>
              <a:t>* Track the journey of the service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274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3A5F-8E3D-4484-9B02-293B36C2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30" y="450033"/>
            <a:ext cx="10795139" cy="369332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2400" dirty="0">
                <a:ea typeface="Verdana"/>
              </a:rPr>
              <a:t>High-Level Implementation Roadmap 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CCDCD8-E6A1-4210-BF8B-E7F1AED80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00644"/>
              </p:ext>
            </p:extLst>
          </p:nvPr>
        </p:nvGraphicFramePr>
        <p:xfrm>
          <a:off x="1501286" y="961993"/>
          <a:ext cx="8374825" cy="3783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389">
                  <a:extLst>
                    <a:ext uri="{9D8B030D-6E8A-4147-A177-3AD203B41FA5}">
                      <a16:colId xmlns:a16="http://schemas.microsoft.com/office/drawing/2014/main" val="1279240845"/>
                    </a:ext>
                  </a:extLst>
                </a:gridCol>
                <a:gridCol w="3471437">
                  <a:extLst>
                    <a:ext uri="{9D8B030D-6E8A-4147-A177-3AD203B41FA5}">
                      <a16:colId xmlns:a16="http://schemas.microsoft.com/office/drawing/2014/main" val="1004861955"/>
                    </a:ext>
                  </a:extLst>
                </a:gridCol>
                <a:gridCol w="4368999">
                  <a:extLst>
                    <a:ext uri="{9D8B030D-6E8A-4147-A177-3AD203B41FA5}">
                      <a16:colId xmlns:a16="http://schemas.microsoft.com/office/drawing/2014/main" val="3040376758"/>
                    </a:ext>
                  </a:extLst>
                </a:gridCol>
              </a:tblGrid>
              <a:tr h="546847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930333"/>
                  </a:ext>
                </a:extLst>
              </a:tr>
              <a:tr h="585107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Duration of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3 – 6 months</a:t>
                      </a:r>
                    </a:p>
                    <a:p>
                      <a:pPr lvl="0">
                        <a:buNone/>
                      </a:pP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54613"/>
                  </a:ext>
                </a:extLst>
              </a:tr>
              <a:tr h="275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Data Acquisition &amp;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$150K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68136"/>
                  </a:ext>
                </a:extLst>
              </a:tr>
              <a:tr h="275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Open-Source App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$150K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95819"/>
                  </a:ext>
                </a:extLst>
              </a:tr>
              <a:tr h="2693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AI Model 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$100k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2150"/>
                  </a:ext>
                </a:extLst>
              </a:tr>
              <a:tr h="2693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Mobile or IOT Devices</a:t>
                      </a:r>
                      <a:endParaRPr lang="en-US" sz="16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Corporate Sponsors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67254"/>
                  </a:ext>
                </a:extLst>
              </a:tr>
              <a:tr h="2693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Program Management team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$350k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697111"/>
                  </a:ext>
                </a:extLst>
              </a:tr>
              <a:tr h="2693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Ongoing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$100k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60328"/>
                  </a:ext>
                </a:extLst>
              </a:tr>
              <a:tr h="27596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Total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Onetime - $750k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Ongoing - $450k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7206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F06517-3200-42EB-8B2C-20AB624F776E}"/>
              </a:ext>
            </a:extLst>
          </p:cNvPr>
          <p:cNvSpPr txBox="1"/>
          <p:nvPr/>
        </p:nvSpPr>
        <p:spPr>
          <a:xfrm>
            <a:off x="351972" y="4877298"/>
            <a:ext cx="1154248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Skills Required:</a:t>
            </a:r>
            <a:r>
              <a:rPr lang="en-US" dirty="0">
                <a:cs typeface="Calibri"/>
              </a:rPr>
              <a:t> Program Management, Data Analytics, Data Science, Mobile App development and support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Implementation Approach</a:t>
            </a:r>
            <a:r>
              <a:rPr lang="en-US" dirty="0">
                <a:cs typeface="Calibri"/>
              </a:rPr>
              <a:t>: Rollout the pilot program in 3 counties, learn what works and pain points, refine the implementation approach and rollout for the entire state of GA and other communities and states as needed.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35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29AE-B632-4B83-8B07-244610DE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30" y="539680"/>
            <a:ext cx="10795139" cy="369332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2400" dirty="0">
                <a:ea typeface="Verdana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A3F28-ACB7-4207-906B-9864096B70DD}"/>
              </a:ext>
            </a:extLst>
          </p:cNvPr>
          <p:cNvSpPr txBox="1"/>
          <p:nvPr/>
        </p:nvSpPr>
        <p:spPr>
          <a:xfrm>
            <a:off x="969650" y="1564536"/>
            <a:ext cx="10262930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* </a:t>
            </a:r>
            <a:r>
              <a:rPr lang="en-US" sz="1400" dirty="0">
                <a:ea typeface="+mn-lt"/>
                <a:cs typeface="+mn-lt"/>
                <a:hlinkClick r:id="rId2"/>
              </a:rPr>
              <a:t>https://pubmed.ncbi.nlm.nih.gov/29490333/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* </a:t>
            </a:r>
            <a:r>
              <a:rPr lang="en-US" sz="1400" dirty="0">
                <a:ea typeface="+mn-lt"/>
                <a:cs typeface="+mn-lt"/>
                <a:hlinkClick r:id="rId3"/>
              </a:rPr>
              <a:t>https://www.ama-assn.org/delivering-care/population-care/examining-black-us-maternal-mortality-rate-and-how-cut-it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* </a:t>
            </a:r>
            <a:r>
              <a:rPr lang="en-US" sz="1400" dirty="0">
                <a:ea typeface="+mn-lt"/>
                <a:cs typeface="+mn-lt"/>
                <a:hlinkClick r:id="rId4"/>
              </a:rPr>
              <a:t>https://www.ncbi.nlm.nih.gov/pmc/articles/PMC6316192/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* </a:t>
            </a:r>
            <a:r>
              <a:rPr lang="en-US" sz="1400" dirty="0">
                <a:ea typeface="+mn-lt"/>
                <a:cs typeface="+mn-lt"/>
                <a:hlinkClick r:id="rId5"/>
              </a:rPr>
              <a:t>https://www.everydayhealth.com/diet-nutrition/bmi/how-you-reduce-your-bmi-science-backed-steps/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* </a:t>
            </a:r>
            <a:r>
              <a:rPr lang="en-US" sz="1400" dirty="0">
                <a:ea typeface="+mn-lt"/>
                <a:cs typeface="+mn-lt"/>
                <a:hlinkClick r:id="rId6"/>
              </a:rPr>
              <a:t>http://stopcancerfund.org/pz-diet-habits-behaviors/eating-habits-that-improve-health-and-lower-body-mass-index/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* </a:t>
            </a:r>
            <a:r>
              <a:rPr lang="en-US" sz="1400" dirty="0">
                <a:ea typeface="+mn-lt"/>
                <a:cs typeface="+mn-lt"/>
                <a:hlinkClick r:id="rId7"/>
              </a:rPr>
              <a:t>https://gbpi.org/extend-postpartum-medicaid-coverage-to-improve-maternal-health-in-georgia/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cs typeface="Calibri"/>
              </a:rPr>
              <a:t>* </a:t>
            </a:r>
            <a:r>
              <a:rPr lang="en-US" sz="1400" dirty="0">
                <a:ea typeface="+mn-lt"/>
                <a:cs typeface="+mn-lt"/>
                <a:hlinkClick r:id="rId8"/>
              </a:rPr>
              <a:t>https://aws.amazon.com/machine-learning/what-is-ai/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cs typeface="Calibri"/>
              </a:rPr>
              <a:t>* </a:t>
            </a:r>
            <a:r>
              <a:rPr lang="en-US" sz="1400" dirty="0">
                <a:ea typeface="+mn-lt"/>
                <a:cs typeface="+mn-lt"/>
                <a:hlinkClick r:id="rId9"/>
              </a:rPr>
              <a:t>https://equityhealthj.biomedcentral.com/articles/10.1186/s12939-020-1135-7</a:t>
            </a:r>
            <a:endParaRPr lang="en-US" sz="1400" dirty="0"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GitHub</a:t>
            </a:r>
          </a:p>
          <a:p>
            <a:r>
              <a:rPr lang="en-US" dirty="0">
                <a:ea typeface="+mn-lt"/>
                <a:cs typeface="+mn-lt"/>
                <a:hlinkClick r:id="rId10"/>
              </a:rPr>
              <a:t>https://github.com/MukunthR/Mother-of-All-Data</a:t>
            </a:r>
            <a:endParaRPr lang="en-US" dirty="0">
              <a:cs typeface="Calibri"/>
              <a:hlinkClick r:id="rId10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76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1869-F298-47E1-B325-C4D1C463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880" y="2849516"/>
            <a:ext cx="2761009" cy="50783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ea typeface="Verdana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0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0D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1F244A09A4C7438BAE5C1435200051" ma:contentTypeVersion="9" ma:contentTypeDescription="Create a new document." ma:contentTypeScope="" ma:versionID="c0a5414956a121292975cd3d36595c7c">
  <xsd:schema xmlns:xsd="http://www.w3.org/2001/XMLSchema" xmlns:xs="http://www.w3.org/2001/XMLSchema" xmlns:p="http://schemas.microsoft.com/office/2006/metadata/properties" xmlns:ns2="c10e7c7d-2556-4682-9900-9ea556b49fc3" targetNamespace="http://schemas.microsoft.com/office/2006/metadata/properties" ma:root="true" ma:fieldsID="6cf94ee1ecb80688bf34e8e04ffc4420" ns2:_="">
    <xsd:import namespace="c10e7c7d-2556-4682-9900-9ea556b49f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0e7c7d-2556-4682-9900-9ea556b49f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B898BD-D727-4C26-B6B9-D5B0F1B69EEA}">
  <ds:schemaRefs>
    <ds:schemaRef ds:uri="c10e7c7d-2556-4682-9900-9ea556b49f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5AD7D22-ED82-4D67-A71D-32E1192DD3AC}">
  <ds:schemaRefs>
    <ds:schemaRef ds:uri="c10e7c7d-2556-4682-9900-9ea556b49fc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78BE4E9-3DBA-4D7D-B165-B30751387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800</Words>
  <Application>Microsoft Office PowerPoint</Application>
  <PresentationFormat>Widescreen</PresentationFormat>
  <Paragraphs>122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Arial,Sans-Serif</vt:lpstr>
      <vt:lpstr>Calibri</vt:lpstr>
      <vt:lpstr>Verdana</vt:lpstr>
      <vt:lpstr>Office Theme</vt:lpstr>
      <vt:lpstr>PowerPoint Presentation</vt:lpstr>
      <vt:lpstr>PowerPoint Presentation</vt:lpstr>
      <vt:lpstr>Problem Articulation </vt:lpstr>
      <vt:lpstr>Explainable Artificial Intelligence (XAI) Insights on  Important Features to Identify Overall Wellness Scale</vt:lpstr>
      <vt:lpstr>PowerPoint Presentation</vt:lpstr>
      <vt:lpstr>Application Visual/Prototype  </vt:lpstr>
      <vt:lpstr>High-Level Implementation Roadmap 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Reumers, Joke [TIBBE]</dc:creator>
  <cp:lastModifiedBy>Francis, Jude [JANUS]</cp:lastModifiedBy>
  <cp:revision>2</cp:revision>
  <dcterms:created xsi:type="dcterms:W3CDTF">2020-10-29T09:19:58Z</dcterms:created>
  <dcterms:modified xsi:type="dcterms:W3CDTF">2021-09-26T13:57:24Z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2020-08-24T00:00:00Z</vt:filetime>
  </property>
  <property fmtid="{D5CDD505-2E9C-101B-9397-08002B2CF9AE}" pid="3" name="LastSaved">
    <vt:filetime>2020-10-29T00:00:00Z</vt:filetime>
  </property>
  <property fmtid="{D5CDD505-2E9C-101B-9397-08002B2CF9AE}" pid="4" name="ContentTypeId">
    <vt:lpwstr>0x010100AF1F244A09A4C7438BAE5C1435200051</vt:lpwstr>
  </property>
</Properties>
</file>