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19-Sep-19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model_selection/plot_precision_recal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940" y="347928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Classification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582" y="3638092"/>
            <a:ext cx="9763010" cy="130885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3. Precision &amp; </a:t>
            </a:r>
          </a:p>
          <a:p>
            <a:pPr algn="ctr"/>
            <a:r>
              <a:rPr lang="en-US" sz="6000" dirty="0" smtClean="0">
                <a:solidFill>
                  <a:schemeClr val="accent6"/>
                </a:solidFill>
              </a:rPr>
              <a:t>Recall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Theory, Formulas &amp; Reverse Engineering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33087" y="571269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 smtClean="0"/>
              <a:t>Mukunthan Ragavan</a:t>
            </a:r>
            <a:endParaRPr lang="en-US" sz="6000" dirty="0"/>
          </a:p>
        </p:txBody>
      </p:sp>
      <p:pic>
        <p:nvPicPr>
          <p:cNvPr id="4098" name="Picture 2" descr="Image result for sklea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3" y="3449471"/>
            <a:ext cx="3021577" cy="16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47" y="3638092"/>
            <a:ext cx="1589193" cy="158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Agenda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32" y="1489128"/>
            <a:ext cx="10233800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Precision-Recall - Theory</a:t>
            </a:r>
          </a:p>
          <a:p>
            <a:r>
              <a:rPr lang="en-US" sz="4000" dirty="0" smtClean="0"/>
              <a:t>Precision-Recall – </a:t>
            </a:r>
            <a:r>
              <a:rPr lang="en-US" sz="4000" dirty="0" smtClean="0">
                <a:solidFill>
                  <a:schemeClr val="tx1"/>
                </a:solidFill>
              </a:rPr>
              <a:t>Formulas </a:t>
            </a:r>
            <a:r>
              <a:rPr lang="en-US" sz="4000" dirty="0">
                <a:solidFill>
                  <a:schemeClr val="tx1"/>
                </a:solidFill>
              </a:rPr>
              <a:t>with </a:t>
            </a:r>
            <a:r>
              <a:rPr lang="en-US" sz="4000" dirty="0" smtClean="0">
                <a:solidFill>
                  <a:schemeClr val="tx1"/>
                </a:solidFill>
              </a:rPr>
              <a:t>interpretation</a:t>
            </a:r>
          </a:p>
          <a:p>
            <a:r>
              <a:rPr lang="en-US" sz="4000" dirty="0"/>
              <a:t>Precision-Recall – </a:t>
            </a:r>
            <a:r>
              <a:rPr lang="en-US" sz="4000" dirty="0" smtClean="0">
                <a:solidFill>
                  <a:schemeClr val="tx1"/>
                </a:solidFill>
              </a:rPr>
              <a:t>Understanding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 sz="4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44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10" y="-16181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Precision-Recall </a:t>
            </a:r>
            <a:r>
              <a:rPr lang="en-US" dirty="0">
                <a:solidFill>
                  <a:srgbClr val="FFFF00"/>
                </a:solidFill>
              </a:rPr>
              <a:t>-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0" y="500964"/>
            <a:ext cx="10233800" cy="4351338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a search engine returns 30 pages only 20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which </a:t>
            </a:r>
            <a:r>
              <a:rPr lang="en-US" sz="2400" dirty="0"/>
              <a:t>were relevant while failing to return 40 </a:t>
            </a:r>
            <a:r>
              <a:rPr lang="en-US" sz="2400" dirty="0" smtClean="0"/>
              <a:t>additional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relevant pages, its precision is 20/30 = </a:t>
            </a:r>
            <a:r>
              <a:rPr lang="en-US" sz="2400" dirty="0" smtClean="0"/>
              <a:t>2/3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while its recall is 20/60 = 1/3. So, in this case,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precision </a:t>
            </a:r>
            <a:r>
              <a:rPr lang="en-US" sz="2400" dirty="0"/>
              <a:t>is "how useful the search results are",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recall is "how complete the results are</a:t>
            </a:r>
            <a:r>
              <a:rPr lang="en-US" sz="2400" dirty="0" smtClean="0"/>
              <a:t>".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Precision </a:t>
            </a:r>
            <a:r>
              <a:rPr lang="en-US" sz="2400" dirty="0"/>
              <a:t>is the probability that a (randomly selected)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retrieved </a:t>
            </a:r>
            <a:r>
              <a:rPr lang="en-US" sz="2400" dirty="0"/>
              <a:t>document is </a:t>
            </a:r>
            <a:r>
              <a:rPr lang="en-US" sz="2400" dirty="0" smtClean="0"/>
              <a:t>relevant.</a:t>
            </a:r>
          </a:p>
          <a:p>
            <a:pPr marL="0" indent="0">
              <a:buNone/>
            </a:pPr>
            <a:r>
              <a:rPr lang="en-US" sz="2400" dirty="0" smtClean="0"/>
              <a:t>Recall is the probability that a (randomly selected) </a:t>
            </a:r>
          </a:p>
          <a:p>
            <a:pPr marL="0" indent="0">
              <a:buNone/>
            </a:pPr>
            <a:r>
              <a:rPr lang="en-US" sz="2400" dirty="0" smtClean="0"/>
              <a:t>relevant document is retrieved in a search.</a:t>
            </a:r>
          </a:p>
          <a:p>
            <a:pPr marL="0" indent="0">
              <a:buNone/>
            </a:pPr>
            <a:r>
              <a:rPr lang="en-US" sz="2000" dirty="0" smtClean="0"/>
              <a:t>Reference: </a:t>
            </a:r>
            <a:r>
              <a:rPr lang="en-US" sz="2000" dirty="0">
                <a:solidFill>
                  <a:srgbClr val="FFFF00"/>
                </a:solidFill>
              </a:rPr>
              <a:t>https://en.wikipedia.org/wiki/Precision_and_recall</a:t>
            </a:r>
          </a:p>
        </p:txBody>
      </p:sp>
      <p:pic>
        <p:nvPicPr>
          <p:cNvPr id="8194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446" y="435292"/>
            <a:ext cx="3333750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9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Precision-Recall – Formulas with interpretation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631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Precision= 91%</a:t>
            </a:r>
          </a:p>
          <a:p>
            <a:pPr marL="0" indent="0">
              <a:buNone/>
            </a:pPr>
            <a:r>
              <a:rPr lang="en-US" dirty="0" smtClean="0"/>
              <a:t>Recall=95%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5884"/>
            <a:ext cx="4192105" cy="2142772"/>
          </a:xfrm>
          <a:prstGeom prst="rect">
            <a:avLst/>
          </a:prstGeom>
        </p:spPr>
      </p:pic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2631"/>
            <a:ext cx="4638675" cy="43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35" y="-201478"/>
            <a:ext cx="10515600" cy="1603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Precision-Recall </a:t>
            </a:r>
            <a:r>
              <a:rPr lang="en-US" dirty="0">
                <a:solidFill>
                  <a:srgbClr val="FFFF00"/>
                </a:solidFill>
              </a:rPr>
              <a:t>- </a:t>
            </a:r>
            <a:r>
              <a:rPr lang="en-US" dirty="0" smtClean="0">
                <a:solidFill>
                  <a:srgbClr val="FFFF00"/>
                </a:solidFill>
              </a:rPr>
              <a:t>Understanding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193370"/>
            <a:ext cx="12181668" cy="4184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system with </a:t>
            </a:r>
            <a:r>
              <a:rPr lang="en-US" sz="2400" b="1" dirty="0">
                <a:solidFill>
                  <a:srgbClr val="FFC000"/>
                </a:solidFill>
              </a:rPr>
              <a:t>high recall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FFC000"/>
                </a:solidFill>
              </a:rPr>
              <a:t>low precision </a:t>
            </a:r>
            <a:r>
              <a:rPr lang="en-US" sz="2400" dirty="0"/>
              <a:t>returns many results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but </a:t>
            </a:r>
            <a:r>
              <a:rPr lang="en-US" sz="2400" dirty="0"/>
              <a:t>most of its predicted labels are incorrect when compared to the training labels.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system with </a:t>
            </a:r>
            <a:r>
              <a:rPr lang="en-US" sz="2400" b="1" dirty="0">
                <a:solidFill>
                  <a:srgbClr val="FFC000"/>
                </a:solidFill>
              </a:rPr>
              <a:t>high precision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FFC000"/>
                </a:solidFill>
              </a:rPr>
              <a:t>low recall </a:t>
            </a:r>
            <a:r>
              <a:rPr lang="en-US" sz="2400" dirty="0"/>
              <a:t>is just the opposite,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returning </a:t>
            </a:r>
            <a:r>
              <a:rPr lang="en-US" sz="2400" dirty="0"/>
              <a:t>very few results, but most of its predicted labels are correct when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compared </a:t>
            </a:r>
            <a:r>
              <a:rPr lang="en-US" sz="2400" dirty="0"/>
              <a:t>to the training labels.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dirty="0"/>
              <a:t>ideal system with </a:t>
            </a:r>
            <a:r>
              <a:rPr lang="en-US" sz="2400" b="1" dirty="0">
                <a:solidFill>
                  <a:srgbClr val="FFC000"/>
                </a:solidFill>
              </a:rPr>
              <a:t>high precision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C000"/>
                </a:solidFill>
              </a:rPr>
              <a:t>high recall </a:t>
            </a:r>
            <a:r>
              <a:rPr lang="en-US" sz="2400" dirty="0"/>
              <a:t>will return many results,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</a:t>
            </a:r>
            <a:r>
              <a:rPr lang="en-US" sz="2400" dirty="0"/>
              <a:t>all results labeled correctly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Reference: 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scikit-learn.org/stable/auto_examples/model_selection/plot_precision_recall.html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Coding starts…..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89830"/>
            <a:ext cx="9144000" cy="1641490"/>
          </a:xfrm>
        </p:spPr>
        <p:txBody>
          <a:bodyPr>
            <a:noAutofit/>
          </a:bodyPr>
          <a:lstStyle/>
          <a:p>
            <a:r>
              <a:rPr lang="en-US" sz="4000" dirty="0"/>
              <a:t>Hands-on Machine Learning with</a:t>
            </a:r>
            <a:br>
              <a:rPr lang="en-US" sz="4000" dirty="0"/>
            </a:br>
            <a:r>
              <a:rPr lang="en-US" sz="4000" dirty="0"/>
              <a:t>Scikit-Learn, Keras, and</a:t>
            </a:r>
            <a:br>
              <a:rPr lang="en-US" sz="4000" dirty="0"/>
            </a:br>
            <a:r>
              <a:rPr lang="en-US" sz="4000" dirty="0"/>
              <a:t>TensorFlow</a:t>
            </a:r>
            <a:br>
              <a:rPr lang="en-US" sz="4000" dirty="0"/>
            </a:br>
            <a:r>
              <a:rPr lang="en-US" sz="4000" i="1" dirty="0"/>
              <a:t>Concepts, Tools, and Techniques to</a:t>
            </a:r>
            <a:br>
              <a:rPr lang="en-US" sz="4000" i="1" dirty="0"/>
            </a:br>
            <a:r>
              <a:rPr lang="en-US" sz="4000" i="1" dirty="0"/>
              <a:t>Build Intelligent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5399188"/>
            <a:ext cx="9144000" cy="754025"/>
          </a:xfrm>
        </p:spPr>
        <p:txBody>
          <a:bodyPr>
            <a:normAutofit/>
          </a:bodyPr>
          <a:lstStyle/>
          <a:p>
            <a:r>
              <a:rPr lang="en-US" sz="4000" i="1" dirty="0"/>
              <a:t>Aurélien Géron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pic>
        <p:nvPicPr>
          <p:cNvPr id="3076" name="Picture 4" descr="https://covers.oreillystatic.com/images/0636920052289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3" y="1130776"/>
            <a:ext cx="3951476" cy="51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i="1" dirty="0" smtClean="0">
                <a:solidFill>
                  <a:schemeClr val="accent6"/>
                </a:solidFill>
              </a:rPr>
              <a:t>Reference</a:t>
            </a:r>
            <a:endParaRPr lang="en-US" sz="72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2247770"/>
            <a:ext cx="9144000" cy="164149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Thanks All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Have a nice day!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18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7909</TotalTime>
  <Words>148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Classification</vt:lpstr>
      <vt:lpstr>Agenda</vt:lpstr>
      <vt:lpstr>Precision-Recall - Theory</vt:lpstr>
      <vt:lpstr>Precision-Recall – Formulas with interpretation</vt:lpstr>
      <vt:lpstr>Precision-Recall - Understanding</vt:lpstr>
      <vt:lpstr>Coding starts…..</vt:lpstr>
      <vt:lpstr>Hands-on Machine Learning with Scikit-Learn, Keras, and TensorFlow Concepts, Tools, and Techniques to Build Intelligent Systems</vt:lpstr>
      <vt:lpstr>Thanks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Mukunthan</dc:creator>
  <cp:lastModifiedBy>Mukunthan</cp:lastModifiedBy>
  <cp:revision>65</cp:revision>
  <dcterms:created xsi:type="dcterms:W3CDTF">2019-09-19T13:41:20Z</dcterms:created>
  <dcterms:modified xsi:type="dcterms:W3CDTF">2019-09-25T01:30:40Z</dcterms:modified>
</cp:coreProperties>
</file>