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3" r:id="rId5"/>
    <p:sldId id="267" r:id="rId6"/>
    <p:sldId id="269" r:id="rId7"/>
    <p:sldId id="268" r:id="rId8"/>
    <p:sldId id="260" r:id="rId9"/>
    <p:sldId id="26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ost/Why_does_the_ROC_curve_plot_for_sensitivity_by_1-specificit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3940" y="347928"/>
            <a:ext cx="9144000" cy="1641490"/>
          </a:xfrm>
        </p:spPr>
        <p:txBody>
          <a:bodyPr>
            <a:noAutofit/>
          </a:bodyPr>
          <a:lstStyle/>
          <a:p>
            <a:pPr algn="ctr"/>
            <a:r>
              <a:rPr lang="en-US" sz="13800" dirty="0" smtClean="0"/>
              <a:t>Classification</a:t>
            </a:r>
            <a:endParaRPr lang="en-US" sz="1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581" y="2838959"/>
            <a:ext cx="9763010" cy="1308855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accent6"/>
                </a:solidFill>
              </a:rPr>
              <a:t>6</a:t>
            </a:r>
            <a:r>
              <a:rPr lang="en-US" sz="6000" dirty="0" smtClean="0">
                <a:solidFill>
                  <a:schemeClr val="accent6"/>
                </a:solidFill>
              </a:rPr>
              <a:t>. ROC Curve</a:t>
            </a:r>
            <a:endParaRPr lang="en-US" sz="6000" dirty="0" smtClean="0">
              <a:solidFill>
                <a:schemeClr val="accent6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</a:rPr>
              <a:t>Sensitivity &amp; Specificity</a:t>
            </a:r>
            <a:endParaRPr lang="en-US" sz="2800" b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933087" y="5712697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 smtClean="0"/>
              <a:t>Mukunthan Ragavan</a:t>
            </a:r>
            <a:endParaRPr lang="en-US" sz="6000" dirty="0"/>
          </a:p>
        </p:txBody>
      </p:sp>
      <p:pic>
        <p:nvPicPr>
          <p:cNvPr id="4098" name="Picture 2" descr="Image result for sklea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93" y="3449471"/>
            <a:ext cx="3021577" cy="162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pyth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947" y="3638092"/>
            <a:ext cx="1589193" cy="158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4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2247770"/>
            <a:ext cx="9144000" cy="1641490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Thanks All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Have a nice day!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2182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Agenda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32" y="1489128"/>
            <a:ext cx="10233800" cy="43513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Sensitivity and Specificity overview</a:t>
            </a:r>
          </a:p>
          <a:p>
            <a:r>
              <a:rPr lang="en-US" sz="4000" dirty="0" smtClean="0">
                <a:solidFill>
                  <a:schemeClr val="tx1"/>
                </a:solidFill>
              </a:rPr>
              <a:t>Trade off between Sensitivity and Specificity</a:t>
            </a:r>
          </a:p>
          <a:p>
            <a:r>
              <a:rPr lang="en-US" sz="4000" dirty="0" smtClean="0">
                <a:solidFill>
                  <a:schemeClr val="tx1"/>
                </a:solidFill>
              </a:rPr>
              <a:t>ROC Curve and AUC</a:t>
            </a:r>
            <a:endParaRPr lang="en-US" sz="4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9448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10" y="-161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Sensitivity and Specificity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010" y="993264"/>
            <a:ext cx="1174418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i="1" dirty="0"/>
              <a:t>Sensitivity:</a:t>
            </a:r>
            <a:r>
              <a:rPr lang="en-US" sz="3200" dirty="0"/>
              <a:t> Proportion of true positive (diseased) with a positive test </a:t>
            </a:r>
            <a:r>
              <a:rPr lang="en-US" sz="3200" dirty="0" smtClean="0"/>
              <a:t>result.</a:t>
            </a:r>
          </a:p>
          <a:p>
            <a:pPr marL="0" indent="0">
              <a:buNone/>
            </a:pPr>
            <a:r>
              <a:rPr lang="en-US" sz="3200" i="1" dirty="0"/>
              <a:t>Specificity:</a:t>
            </a:r>
            <a:r>
              <a:rPr lang="en-US" sz="3200" dirty="0"/>
              <a:t> Proportion of true negative (</a:t>
            </a:r>
            <a:r>
              <a:rPr lang="en-US" sz="3200" dirty="0" smtClean="0"/>
              <a:t>non-diseased</a:t>
            </a:r>
            <a:r>
              <a:rPr lang="en-US" sz="3200" dirty="0"/>
              <a:t>) with a negative test </a:t>
            </a:r>
            <a:r>
              <a:rPr lang="en-US" sz="3200" dirty="0" smtClean="0"/>
              <a:t>result.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422" y="2566801"/>
            <a:ext cx="6690344" cy="40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Trade off between Sensitivity and </a:t>
            </a:r>
            <a:r>
              <a:rPr lang="en-US" dirty="0" smtClean="0">
                <a:solidFill>
                  <a:srgbClr val="FFFF00"/>
                </a:solidFill>
              </a:rPr>
              <a:t>Specificity 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2050" name="Picture 2" descr="https://upload.medbullets.com/topic/101006/images/sensitivity-vs-specificity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21" y="1690688"/>
            <a:ext cx="8149367" cy="437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70808" y="5238427"/>
            <a:ext cx="189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FP               FN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6137329"/>
            <a:ext cx="10956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Sensitivity</a:t>
            </a:r>
            <a:r>
              <a:rPr lang="en-US" sz="3600" dirty="0" smtClean="0"/>
              <a:t>⬆ </a:t>
            </a:r>
            <a:r>
              <a:rPr lang="en-US" sz="3600" dirty="0"/>
              <a:t>Specificity</a:t>
            </a:r>
            <a:r>
              <a:rPr lang="en-US" sz="3600" dirty="0" smtClean="0"/>
              <a:t>⬇ and </a:t>
            </a:r>
            <a:r>
              <a:rPr lang="en-US" sz="3600" dirty="0"/>
              <a:t>Sensitivity</a:t>
            </a:r>
            <a:r>
              <a:rPr lang="en-US" sz="3600" dirty="0" smtClean="0"/>
              <a:t>⬇, </a:t>
            </a:r>
            <a:r>
              <a:rPr lang="en-US" sz="3600" dirty="0"/>
              <a:t>Specificity</a:t>
            </a:r>
            <a:r>
              <a:rPr lang="en-US" sz="3600" dirty="0" smtClean="0"/>
              <a:t>⬆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2022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ROC Curve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040" y="1444088"/>
            <a:ext cx="11411919" cy="4863722"/>
          </a:xfrm>
        </p:spPr>
        <p:txBody>
          <a:bodyPr>
            <a:normAutofit/>
          </a:bodyPr>
          <a:lstStyle/>
          <a:p>
            <a:r>
              <a:rPr lang="en-US" dirty="0"/>
              <a:t>An </a:t>
            </a:r>
            <a:r>
              <a:rPr lang="en-US" b="1" dirty="0"/>
              <a:t>ROC curve</a:t>
            </a:r>
            <a:r>
              <a:rPr lang="en-US" dirty="0"/>
              <a:t> (</a:t>
            </a:r>
            <a:r>
              <a:rPr lang="en-US" b="1" dirty="0"/>
              <a:t>receiver operating characteristic curve</a:t>
            </a:r>
            <a:r>
              <a:rPr lang="en-US" dirty="0"/>
              <a:t>) is a graph showing the performance of a classification model at all classification thresholds. This curve plots two parameters:</a:t>
            </a:r>
          </a:p>
          <a:p>
            <a:r>
              <a:rPr lang="en-US" dirty="0"/>
              <a:t>True Positive </a:t>
            </a:r>
            <a:r>
              <a:rPr lang="en-US" dirty="0" smtClean="0"/>
              <a:t>Rate  (Sensitivity)</a:t>
            </a:r>
            <a:endParaRPr lang="en-US" dirty="0"/>
          </a:p>
          <a:p>
            <a:r>
              <a:rPr lang="en-US" dirty="0"/>
              <a:t>False Positive </a:t>
            </a:r>
            <a:r>
              <a:rPr lang="en-US" dirty="0" smtClean="0"/>
              <a:t>Rate (1-Specificity)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 descr="Image result for roc 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31134"/>
            <a:ext cx="518160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1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ROC Curve (Why 1-Specificity)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040" y="1568075"/>
            <a:ext cx="11411919" cy="48637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With a very low threshold, everything will be detected but you'll have no specificity. With a very high threshold, you'll have perfect specificity but never classify anything as positive.  </a:t>
            </a:r>
          </a:p>
          <a:p>
            <a:pPr marL="0" indent="0">
              <a:buNone/>
            </a:pPr>
            <a:r>
              <a:rPr lang="en-US" dirty="0"/>
              <a:t>You could plot specificity on the X-axis and just reverse the direction so it goes from 1 to 0 instead of 0 to 1. </a:t>
            </a:r>
          </a:p>
          <a:p>
            <a:pPr marL="0" indent="0">
              <a:buNone/>
            </a:pPr>
            <a:r>
              <a:rPr lang="en-US" dirty="0"/>
              <a:t>It's more intuitive with 1-specificity, which is the rate of false positives among all cases that should be negative (false positive + true negative).  As you move along the ROC curve, you get more true positive but also more false positive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Reference: </a:t>
            </a:r>
            <a:r>
              <a:rPr lang="en-US" dirty="0">
                <a:hlinkClick r:id="rId2"/>
              </a:rPr>
              <a:t>https://www.researchgate.net/post/Why_does_the_ROC_curve_plot_for_sensitivity_by_1-specificity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57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AUC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2479" y="1805324"/>
            <a:ext cx="10233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With a ROC curve, you're trying to find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/>
              <a:t>good model </a:t>
            </a:r>
            <a:r>
              <a:rPr lang="en-US" dirty="0" smtClean="0"/>
              <a:t>that optimizes </a:t>
            </a:r>
            <a:r>
              <a:rPr lang="en-US" dirty="0"/>
              <a:t>the trade </a:t>
            </a:r>
            <a:r>
              <a:rPr lang="en-US" dirty="0" smtClean="0"/>
              <a:t>off</a:t>
            </a:r>
          </a:p>
          <a:p>
            <a:pPr marL="0" indent="0">
              <a:buNone/>
            </a:pPr>
            <a:r>
              <a:rPr lang="en-US" dirty="0" smtClean="0"/>
              <a:t>	between the</a:t>
            </a:r>
            <a:r>
              <a:rPr lang="en-US" dirty="0"/>
              <a:t> False Positive Rate (FPR)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and</a:t>
            </a:r>
            <a:r>
              <a:rPr lang="en-US" dirty="0"/>
              <a:t> True Positive Rate (TPR). 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counts here is how much area is under the </a:t>
            </a:r>
            <a:r>
              <a:rPr lang="en-US" dirty="0" smtClean="0"/>
              <a:t>curve. </a:t>
            </a:r>
            <a:r>
              <a:rPr lang="en-US" dirty="0"/>
              <a:t>The ideal curve in the left image fills in 100%, which means that you're going to be able to distinguish between negative results and positive results 100% of the time (which is almost impossible in real life).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further you go to the right, the worse the detection. The ROC curve to the far right does a worse job than chance, mixing up the negatives and </a:t>
            </a:r>
            <a:r>
              <a:rPr lang="en-US" dirty="0" smtClean="0"/>
              <a:t>positives.</a:t>
            </a:r>
            <a:endParaRPr lang="en-US" dirty="0"/>
          </a:p>
        </p:txBody>
      </p:sp>
      <p:pic>
        <p:nvPicPr>
          <p:cNvPr id="4100" name="Picture 4" descr="Image result for AUC r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840" y="116349"/>
            <a:ext cx="4189453" cy="335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7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2247770"/>
            <a:ext cx="9144000" cy="1641490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Coding starts…..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5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1689830"/>
            <a:ext cx="9144000" cy="1641490"/>
          </a:xfrm>
        </p:spPr>
        <p:txBody>
          <a:bodyPr>
            <a:noAutofit/>
          </a:bodyPr>
          <a:lstStyle/>
          <a:p>
            <a:r>
              <a:rPr lang="en-US" sz="4000" dirty="0"/>
              <a:t>Hands-on Machine Learning with</a:t>
            </a:r>
            <a:br>
              <a:rPr lang="en-US" sz="4000" dirty="0"/>
            </a:br>
            <a:r>
              <a:rPr lang="en-US" sz="4000" dirty="0"/>
              <a:t>Scikit-Learn, Keras, and</a:t>
            </a:r>
            <a:br>
              <a:rPr lang="en-US" sz="4000" dirty="0"/>
            </a:br>
            <a:r>
              <a:rPr lang="en-US" sz="4000" dirty="0"/>
              <a:t>TensorFlow</a:t>
            </a:r>
            <a:br>
              <a:rPr lang="en-US" sz="4000" dirty="0"/>
            </a:br>
            <a:r>
              <a:rPr lang="en-US" sz="4000" i="1" dirty="0"/>
              <a:t>Concepts, Tools, and Techniques to</a:t>
            </a:r>
            <a:br>
              <a:rPr lang="en-US" sz="4000" i="1" dirty="0"/>
            </a:br>
            <a:r>
              <a:rPr lang="en-US" sz="4000" i="1" dirty="0"/>
              <a:t>Build Intelligent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5399188"/>
            <a:ext cx="9144000" cy="754025"/>
          </a:xfrm>
        </p:spPr>
        <p:txBody>
          <a:bodyPr>
            <a:normAutofit/>
          </a:bodyPr>
          <a:lstStyle/>
          <a:p>
            <a:r>
              <a:rPr lang="en-US" sz="4000" i="1" dirty="0"/>
              <a:t>Aurélien Géron</a:t>
            </a:r>
            <a:r>
              <a:rPr lang="en-US" sz="4000" dirty="0" smtClean="0"/>
              <a:t>!</a:t>
            </a:r>
            <a:endParaRPr lang="en-US" sz="4000" dirty="0"/>
          </a:p>
        </p:txBody>
      </p:sp>
      <p:pic>
        <p:nvPicPr>
          <p:cNvPr id="3076" name="Picture 4" descr="https://covers.oreillystatic.com/images/0636920052289/ca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23" y="1130776"/>
            <a:ext cx="3951476" cy="518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i="1" dirty="0" smtClean="0">
                <a:solidFill>
                  <a:schemeClr val="accent6"/>
                </a:solidFill>
              </a:rPr>
              <a:t>Reference</a:t>
            </a:r>
            <a:endParaRPr lang="en-US" sz="7200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8094</TotalTime>
  <Words>113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Depth</vt:lpstr>
      <vt:lpstr>Classification</vt:lpstr>
      <vt:lpstr>Agenda</vt:lpstr>
      <vt:lpstr>Sensitivity and Specificity overview</vt:lpstr>
      <vt:lpstr>Trade off between Sensitivity and Specificity </vt:lpstr>
      <vt:lpstr>ROC Curve</vt:lpstr>
      <vt:lpstr>ROC Curve (Why 1-Specificity)</vt:lpstr>
      <vt:lpstr>AUC</vt:lpstr>
      <vt:lpstr>Coding starts…..</vt:lpstr>
      <vt:lpstr>Hands-on Machine Learning with Scikit-Learn, Keras, and TensorFlow Concepts, Tools, and Techniques to Build Intelligent Systems</vt:lpstr>
      <vt:lpstr>Thanks All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Mukunthan</dc:creator>
  <cp:lastModifiedBy>Mukunthan</cp:lastModifiedBy>
  <cp:revision>115</cp:revision>
  <dcterms:created xsi:type="dcterms:W3CDTF">2019-09-19T13:41:20Z</dcterms:created>
  <dcterms:modified xsi:type="dcterms:W3CDTF">2019-09-29T15:57:54Z</dcterms:modified>
</cp:coreProperties>
</file>