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7"/>
  </p:notesMasterIdLst>
  <p:handoutMasterIdLst>
    <p:handoutMasterId r:id="rId8"/>
  </p:handoutMasterIdLst>
  <p:sldIdLst>
    <p:sldId id="280" r:id="rId2"/>
    <p:sldId id="270" r:id="rId3"/>
    <p:sldId id="281" r:id="rId4"/>
    <p:sldId id="285" r:id="rId5"/>
    <p:sldId id="28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66" y="342"/>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07-Sep-19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dirty="0"/>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07-Sep-19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dirty="0"/>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07-Sep-19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smtClean="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0744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07-Sep-19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79411171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07-Sep-19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996067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07-Sep-19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9263791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07-Sep-19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18889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49BF3EA-1A78-4F07-BDC0-C8A1BD461199}" type="datetimeFigureOut">
              <a:rPr lang="en-US" smtClean="0"/>
              <a:t>07-Sep-19</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750776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49BF3EA-1A78-4F07-BDC0-C8A1BD461199}" type="datetimeFigureOut">
              <a:rPr lang="en-US" smtClean="0"/>
              <a:t>07-Sep-19</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821915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07-Sep-19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smtClean="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33696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07-Sep-19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smtClean="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75400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07-Sep-19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smtClean="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37223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9BF3EA-1A78-4F07-BDC0-C8A1BD461199}" type="datetimeFigureOut">
              <a:rPr lang="en-US" smtClean="0"/>
              <a:t>07-Sep-19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5696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9BF3EA-1A78-4F07-BDC0-C8A1BD461199}" type="datetimeFigureOut">
              <a:rPr lang="en-US" smtClean="0"/>
              <a:t>07-Sep-19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smtClean="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98676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9BF3EA-1A78-4F07-BDC0-C8A1BD461199}" type="datetimeFigureOut">
              <a:rPr lang="en-US" smtClean="0"/>
              <a:t>07-Sep-19</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smtClean="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8628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9BF3EA-1A78-4F07-BDC0-C8A1BD461199}" type="datetimeFigureOut">
              <a:rPr lang="en-US" smtClean="0"/>
              <a:t>07-Sep-19</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smtClean="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942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BF3EA-1A78-4F07-BDC0-C8A1BD461199}" type="datetimeFigureOut">
              <a:rPr lang="en-US" smtClean="0"/>
              <a:t>07-Sep-19</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smtClean="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871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07-Sep-19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smtClean="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3413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07-Sep-19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smtClean="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0903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49BF3EA-1A78-4F07-BDC0-C8A1BD461199}" type="datetimeFigureOut">
              <a:rPr lang="en-US" smtClean="0"/>
              <a:t>07-Sep-19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smtClean="0"/>
              <a:t>Add a footer</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051948049"/>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370693" y="285755"/>
            <a:ext cx="9440034" cy="1828801"/>
          </a:xfrm>
        </p:spPr>
        <p:txBody>
          <a:bodyPr>
            <a:normAutofit/>
          </a:bodyPr>
          <a:lstStyle/>
          <a:p>
            <a:r>
              <a:rPr lang="en-US" dirty="0" smtClean="0">
                <a:solidFill>
                  <a:srgbClr val="FFFF00"/>
                </a:solidFill>
                <a:latin typeface="Copperplate Gothic Bold" panose="020E0705020206020404" pitchFamily="34" charset="0"/>
              </a:rPr>
              <a:t>Novice Machine Learning E2E Project</a:t>
            </a:r>
            <a:endParaRPr lang="en-US" dirty="0">
              <a:solidFill>
                <a:srgbClr val="FFFF00"/>
              </a:solidFill>
              <a:latin typeface="Copperplate Gothic Bold" panose="020E0705020206020404" pitchFamily="34" charset="0"/>
            </a:endParaRPr>
          </a:p>
        </p:txBody>
      </p:sp>
      <p:sp>
        <p:nvSpPr>
          <p:cNvPr id="4" name="Subtitle 3"/>
          <p:cNvSpPr>
            <a:spLocks noGrp="1"/>
          </p:cNvSpPr>
          <p:nvPr>
            <p:ph type="subTitle" idx="1"/>
          </p:nvPr>
        </p:nvSpPr>
        <p:spPr>
          <a:xfrm>
            <a:off x="1370693" y="5979979"/>
            <a:ext cx="9440034" cy="1049867"/>
          </a:xfrm>
        </p:spPr>
        <p:txBody>
          <a:bodyPr>
            <a:normAutofit/>
          </a:bodyPr>
          <a:lstStyle/>
          <a:p>
            <a:r>
              <a:rPr lang="en-US" sz="4000" dirty="0" smtClean="0">
                <a:latin typeface="Copperplate Gothic Bold" panose="020E0705020206020404" pitchFamily="34" charset="0"/>
              </a:rPr>
              <a:t>Mukunthan Ragavan</a:t>
            </a:r>
            <a:endParaRPr lang="en-US" sz="4000" dirty="0">
              <a:latin typeface="Copperplate Gothic Bold" panose="020E0705020206020404" pitchFamily="34" charset="0"/>
            </a:endParaRPr>
          </a:p>
        </p:txBody>
      </p:sp>
      <p:pic>
        <p:nvPicPr>
          <p:cNvPr id="1026" name="Picture 2" descr="Image result for hands on machine lear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641574">
            <a:off x="601161" y="2633062"/>
            <a:ext cx="2416163" cy="31709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rot="1132008">
            <a:off x="9024745" y="2700988"/>
            <a:ext cx="2616211" cy="3120682"/>
          </a:xfrm>
          <a:prstGeom prst="rect">
            <a:avLst/>
          </a:prstGeom>
        </p:spPr>
      </p:pic>
      <p:sp>
        <p:nvSpPr>
          <p:cNvPr id="7" name="TextBox 6"/>
          <p:cNvSpPr txBox="1"/>
          <p:nvPr/>
        </p:nvSpPr>
        <p:spPr>
          <a:xfrm>
            <a:off x="3565493" y="3061000"/>
            <a:ext cx="4866466" cy="1754326"/>
          </a:xfrm>
          <a:prstGeom prst="rect">
            <a:avLst/>
          </a:prstGeom>
          <a:noFill/>
        </p:spPr>
        <p:txBody>
          <a:bodyPr wrap="square" rtlCol="0">
            <a:spAutoFit/>
          </a:bodyPr>
          <a:lstStyle/>
          <a:p>
            <a:pPr algn="ctr"/>
            <a:r>
              <a:rPr lang="en-US" sz="3600" dirty="0" smtClean="0">
                <a:latin typeface="Copperplate Gothic Bold" panose="020E0705020206020404" pitchFamily="34" charset="0"/>
              </a:rPr>
              <a:t>Part </a:t>
            </a:r>
            <a:r>
              <a:rPr lang="en-US" sz="3600" dirty="0" smtClean="0">
                <a:latin typeface="Copperplate Gothic Bold" panose="020E0705020206020404" pitchFamily="34" charset="0"/>
              </a:rPr>
              <a:t>08</a:t>
            </a:r>
            <a:endParaRPr lang="en-US" sz="3600" dirty="0" smtClean="0">
              <a:latin typeface="Copperplate Gothic Bold" panose="020E0705020206020404" pitchFamily="34" charset="0"/>
            </a:endParaRPr>
          </a:p>
          <a:p>
            <a:pPr algn="ctr"/>
            <a:r>
              <a:rPr lang="en-US" sz="3600" dirty="0" smtClean="0">
                <a:solidFill>
                  <a:srgbClr val="FFFF00"/>
                </a:solidFill>
              </a:rPr>
              <a:t>Categorical attribute &amp; One Hot Encoding</a:t>
            </a:r>
            <a:endParaRPr lang="en-US" sz="3600" dirty="0">
              <a:solidFill>
                <a:srgbClr val="FFFF00"/>
              </a:solidFill>
            </a:endParaRPr>
          </a:p>
        </p:txBody>
      </p:sp>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3795" y="0"/>
            <a:ext cx="10353762" cy="970450"/>
          </a:xfrm>
        </p:spPr>
        <p:txBody>
          <a:bodyPr/>
          <a:lstStyle/>
          <a:p>
            <a:r>
              <a:rPr lang="en-US" dirty="0" smtClean="0">
                <a:solidFill>
                  <a:srgbClr val="FFFF00"/>
                </a:solidFill>
              </a:rPr>
              <a:t>E2E Machine Learning Project</a:t>
            </a:r>
            <a:endParaRPr lang="en-US" dirty="0">
              <a:solidFill>
                <a:srgbClr val="FFFF00"/>
              </a:solidFill>
            </a:endParaRPr>
          </a:p>
        </p:txBody>
      </p:sp>
      <p:sp>
        <p:nvSpPr>
          <p:cNvPr id="2" name="Content Placeholder 1"/>
          <p:cNvSpPr>
            <a:spLocks noGrp="1"/>
          </p:cNvSpPr>
          <p:nvPr>
            <p:ph idx="1"/>
          </p:nvPr>
        </p:nvSpPr>
        <p:spPr>
          <a:xfrm>
            <a:off x="1047145" y="970450"/>
            <a:ext cx="10353762" cy="4992201"/>
          </a:xfrm>
        </p:spPr>
        <p:txBody>
          <a:bodyPr>
            <a:noAutofit/>
          </a:bodyPr>
          <a:lstStyle/>
          <a:p>
            <a:r>
              <a:rPr lang="en-US" sz="2800" dirty="0" smtClean="0"/>
              <a:t>Look at the Big picture.</a:t>
            </a:r>
          </a:p>
          <a:p>
            <a:r>
              <a:rPr lang="en-US" sz="2800" dirty="0"/>
              <a:t>Get the Data </a:t>
            </a:r>
            <a:r>
              <a:rPr lang="en-US" sz="2800" dirty="0">
                <a:solidFill>
                  <a:schemeClr val="tx1"/>
                </a:solidFill>
              </a:rPr>
              <a:t>(Split the Data, </a:t>
            </a:r>
            <a:r>
              <a:rPr lang="en-US" sz="2800" dirty="0" smtClean="0">
                <a:solidFill>
                  <a:schemeClr val="tx1"/>
                </a:solidFill>
              </a:rPr>
              <a:t>Stratifying the Data</a:t>
            </a:r>
            <a:r>
              <a:rPr lang="en-US" sz="2800" dirty="0">
                <a:solidFill>
                  <a:schemeClr val="tx1"/>
                </a:solidFill>
              </a:rPr>
              <a:t>).</a:t>
            </a:r>
          </a:p>
          <a:p>
            <a:r>
              <a:rPr lang="en-US" sz="2800" dirty="0" smtClean="0">
                <a:solidFill>
                  <a:schemeClr val="tx1"/>
                </a:solidFill>
              </a:rPr>
              <a:t>Discover and visualize the data to get insights.</a:t>
            </a:r>
          </a:p>
          <a:p>
            <a:pPr marL="450000" lvl="1" indent="0">
              <a:buNone/>
            </a:pPr>
            <a:r>
              <a:rPr lang="en-US" sz="2400" dirty="0" smtClean="0">
                <a:solidFill>
                  <a:schemeClr val="tx1"/>
                </a:solidFill>
              </a:rPr>
              <a:t>(Scatter with plot with density and color map, Correlation)</a:t>
            </a:r>
          </a:p>
          <a:p>
            <a:r>
              <a:rPr lang="en-US" sz="2800" dirty="0">
                <a:solidFill>
                  <a:srgbClr val="FFC000"/>
                </a:solidFill>
              </a:rPr>
              <a:t>Prepare the data for ML algorithms. </a:t>
            </a:r>
            <a:r>
              <a:rPr lang="en-US" sz="2800" dirty="0">
                <a:solidFill>
                  <a:schemeClr val="tx1"/>
                </a:solidFill>
              </a:rPr>
              <a:t>(Data Cleaning</a:t>
            </a:r>
            <a:r>
              <a:rPr lang="en-US" sz="2800" dirty="0">
                <a:solidFill>
                  <a:srgbClr val="FFC000"/>
                </a:solidFill>
              </a:rPr>
              <a:t>,</a:t>
            </a:r>
            <a:r>
              <a:rPr lang="en-US" sz="2800" dirty="0">
                <a:solidFill>
                  <a:srgbClr val="FFC000"/>
                </a:solidFill>
              </a:rPr>
              <a:t> </a:t>
            </a:r>
            <a:r>
              <a:rPr lang="en-US" sz="2800" dirty="0">
                <a:solidFill>
                  <a:srgbClr val="FFC000"/>
                </a:solidFill>
              </a:rPr>
              <a:t>One </a:t>
            </a:r>
            <a:r>
              <a:rPr lang="en-US" sz="2800" dirty="0">
                <a:solidFill>
                  <a:srgbClr val="FFC000"/>
                </a:solidFill>
              </a:rPr>
              <a:t>Hot </a:t>
            </a:r>
            <a:r>
              <a:rPr lang="en-US" sz="2800" dirty="0">
                <a:solidFill>
                  <a:srgbClr val="FFC000"/>
                </a:solidFill>
              </a:rPr>
              <a:t>Encoding</a:t>
            </a:r>
            <a:r>
              <a:rPr lang="en-US" sz="2800" dirty="0">
                <a:solidFill>
                  <a:schemeClr val="tx1"/>
                </a:solidFill>
              </a:rPr>
              <a:t>)</a:t>
            </a:r>
          </a:p>
          <a:p>
            <a:r>
              <a:rPr lang="en-US" sz="2800" dirty="0" smtClean="0"/>
              <a:t>Select a model to train it.</a:t>
            </a:r>
          </a:p>
          <a:p>
            <a:r>
              <a:rPr lang="en-US" sz="2800" dirty="0" smtClean="0"/>
              <a:t>Fine-tune your model.</a:t>
            </a:r>
          </a:p>
          <a:p>
            <a:r>
              <a:rPr lang="en-US" sz="2800" dirty="0" smtClean="0"/>
              <a:t>Present your solution.</a:t>
            </a:r>
          </a:p>
          <a:p>
            <a:r>
              <a:rPr lang="en-US" sz="2800" dirty="0" smtClean="0"/>
              <a:t>Launch, monitor and maintain your system.</a:t>
            </a:r>
          </a:p>
          <a:p>
            <a:pPr marL="36900" indent="0">
              <a:buNone/>
            </a:pPr>
            <a:endParaRPr lang="en-US" sz="2800" dirty="0"/>
          </a:p>
          <a:p>
            <a:pPr marL="36900" indent="0">
              <a:buNone/>
            </a:pPr>
            <a:r>
              <a:rPr lang="en-US" sz="2800" dirty="0">
                <a:effectLst/>
              </a:rPr>
              <a:t> </a:t>
            </a:r>
            <a:endParaRPr lang="en-US" sz="2800" b="1" dirty="0">
              <a:effectLst/>
            </a:endParaRPr>
          </a:p>
        </p:txBody>
      </p:sp>
    </p:spTree>
    <p:extLst>
      <p:ext uri="{BB962C8B-B14F-4D97-AF65-F5344CB8AC3E}">
        <p14:creationId xmlns:p14="http://schemas.microsoft.com/office/powerpoint/2010/main" val="20889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9326" y="561614"/>
            <a:ext cx="10353763" cy="5312244"/>
          </a:xfrm>
        </p:spPr>
        <p:txBody>
          <a:bodyPr>
            <a:noAutofit/>
          </a:bodyPr>
          <a:lstStyle/>
          <a:p>
            <a:pPr algn="l"/>
            <a:r>
              <a:rPr lang="en-US" dirty="0" smtClean="0"/>
              <a:t>ML algorithms could not understand text values, so we need to label, each unique </a:t>
            </a:r>
            <a:r>
              <a:rPr lang="en-US" dirty="0" smtClean="0">
                <a:solidFill>
                  <a:srgbClr val="FFC000"/>
                </a:solidFill>
              </a:rPr>
              <a:t>text value with integer</a:t>
            </a:r>
            <a:r>
              <a:rPr lang="en-US" dirty="0" smtClean="0"/>
              <a:t>.</a:t>
            </a:r>
            <a:br>
              <a:rPr lang="en-US" dirty="0" smtClean="0"/>
            </a:br>
            <a:r>
              <a:rPr lang="en-US" dirty="0" smtClean="0"/>
              <a:t/>
            </a:r>
            <a:br>
              <a:rPr lang="en-US" dirty="0" smtClean="0"/>
            </a:br>
            <a:r>
              <a:rPr lang="en-US" dirty="0" smtClean="0"/>
              <a:t>Then, we know that these integers does not mean any value, just label. Ex. 5 is not greater than in 1 in case of labels.</a:t>
            </a:r>
            <a:br>
              <a:rPr lang="en-US" dirty="0" smtClean="0"/>
            </a:br>
            <a:r>
              <a:rPr lang="en-US" dirty="0" smtClean="0"/>
              <a:t/>
            </a:r>
            <a:br>
              <a:rPr lang="en-US" dirty="0" smtClean="0"/>
            </a:br>
            <a:r>
              <a:rPr lang="en-US" dirty="0" smtClean="0"/>
              <a:t>So, we need to do </a:t>
            </a:r>
            <a:r>
              <a:rPr lang="en-US" dirty="0" smtClean="0">
                <a:solidFill>
                  <a:srgbClr val="FFC000"/>
                </a:solidFill>
              </a:rPr>
              <a:t>One Hot Encoding</a:t>
            </a:r>
            <a:r>
              <a:rPr lang="en-US" dirty="0" smtClean="0"/>
              <a:t>. If 3 unique labels, then create 3 </a:t>
            </a:r>
            <a:r>
              <a:rPr lang="en-US" dirty="0" smtClean="0">
                <a:solidFill>
                  <a:srgbClr val="FFC000"/>
                </a:solidFill>
              </a:rPr>
              <a:t>binary fields </a:t>
            </a:r>
            <a:r>
              <a:rPr lang="en-US" dirty="0" smtClean="0"/>
              <a:t>out of which one will have 1 and rest will have zeros.</a:t>
            </a:r>
            <a:endParaRPr lang="en-US" dirty="0"/>
          </a:p>
        </p:txBody>
      </p:sp>
    </p:spTree>
    <p:extLst>
      <p:ext uri="{BB962C8B-B14F-4D97-AF65-F5344CB8AC3E}">
        <p14:creationId xmlns:p14="http://schemas.microsoft.com/office/powerpoint/2010/main" val="1057352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745" y="1732387"/>
            <a:ext cx="10353762" cy="3534344"/>
          </a:xfrm>
        </p:spPr>
        <p:txBody>
          <a:bodyPr>
            <a:normAutofit/>
          </a:bodyPr>
          <a:lstStyle/>
          <a:p>
            <a:r>
              <a:rPr lang="en-US" sz="6600" dirty="0" smtClean="0"/>
              <a:t>Coding in action !</a:t>
            </a:r>
            <a:endParaRPr lang="en-US" sz="6600" dirty="0"/>
          </a:p>
        </p:txBody>
      </p:sp>
    </p:spTree>
    <p:extLst>
      <p:ext uri="{BB962C8B-B14F-4D97-AF65-F5344CB8AC3E}">
        <p14:creationId xmlns:p14="http://schemas.microsoft.com/office/powerpoint/2010/main" val="901517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745" y="1732387"/>
            <a:ext cx="10353762" cy="3534344"/>
          </a:xfrm>
        </p:spPr>
        <p:txBody>
          <a:bodyPr>
            <a:normAutofit/>
          </a:bodyPr>
          <a:lstStyle/>
          <a:p>
            <a:r>
              <a:rPr lang="en-US" sz="6600" dirty="0" smtClean="0"/>
              <a:t>Thanks All for watching and your subscription !</a:t>
            </a:r>
            <a:endParaRPr lang="en-US" sz="6600" dirty="0"/>
          </a:p>
        </p:txBody>
      </p:sp>
    </p:spTree>
    <p:extLst>
      <p:ext uri="{BB962C8B-B14F-4D97-AF65-F5344CB8AC3E}">
        <p14:creationId xmlns:p14="http://schemas.microsoft.com/office/powerpoint/2010/main" val="17112640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1761</TotalTime>
  <Words>129</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Calisto MT</vt:lpstr>
      <vt:lpstr>Copperplate Gothic Bold</vt:lpstr>
      <vt:lpstr>Trebuchet MS</vt:lpstr>
      <vt:lpstr>Wingdings 2</vt:lpstr>
      <vt:lpstr>Slate</vt:lpstr>
      <vt:lpstr>Novice Machine Learning E2E Project</vt:lpstr>
      <vt:lpstr>E2E Machine Learning Project</vt:lpstr>
      <vt:lpstr>ML algorithms could not understand text values, so we need to label, each unique text value with integer.  Then, we know that these integers does not mean any value, just label. Ex. 5 is not greater than in 1 in case of labels.  So, we need to do One Hot Encoding. If 3 unique labels, then create 3 binary fields out of which one will have 1 and rest will have zeros.</vt:lpstr>
      <vt:lpstr>Coding in action !</vt:lpstr>
      <vt:lpstr>Thanks All for watching and your subscription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Novice Machine Learning E2E Project</dc:title>
  <dc:creator>Mukunthan</dc:creator>
  <cp:lastModifiedBy>Mukunthan</cp:lastModifiedBy>
  <cp:revision>71</cp:revision>
  <dcterms:created xsi:type="dcterms:W3CDTF">2019-08-26T00:33:38Z</dcterms:created>
  <dcterms:modified xsi:type="dcterms:W3CDTF">2019-09-08T15:20:32Z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