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7"/>
  </p:notesMasterIdLst>
  <p:handoutMasterIdLst>
    <p:handoutMasterId r:id="rId8"/>
  </p:handoutMasterIdLst>
  <p:sldIdLst>
    <p:sldId id="280" r:id="rId2"/>
    <p:sldId id="270" r:id="rId3"/>
    <p:sldId id="281" r:id="rId4"/>
    <p:sldId id="285" r:id="rId5"/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4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11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06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2637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8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7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91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6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0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3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6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6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8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2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1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3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9BF3EA-1A78-4F07-BDC0-C8A1BD461199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48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70693" y="285755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pperplate Gothic Bold" panose="020E0705020206020404" pitchFamily="34" charset="0"/>
              </a:rPr>
              <a:t>Novice Machine Learning E2E Project</a:t>
            </a:r>
            <a:endParaRPr lang="en-US" dirty="0">
              <a:solidFill>
                <a:srgbClr val="FFFF0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0693" y="5979979"/>
            <a:ext cx="9440034" cy="1049867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opperplate Gothic Bold" panose="020E0705020206020404" pitchFamily="34" charset="0"/>
              </a:rPr>
              <a:t>Mukunthan Ragavan</a:t>
            </a:r>
            <a:endParaRPr lang="en-US" sz="4000" dirty="0">
              <a:latin typeface="Copperplate Gothic Bold" panose="020E0705020206020404" pitchFamily="34" charset="0"/>
            </a:endParaRPr>
          </a:p>
        </p:txBody>
      </p:sp>
      <p:pic>
        <p:nvPicPr>
          <p:cNvPr id="1026" name="Picture 2" descr="Image result for hands on machine learn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41574">
            <a:off x="601161" y="2633062"/>
            <a:ext cx="2416163" cy="317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32008">
            <a:off x="9024745" y="2700988"/>
            <a:ext cx="2616211" cy="31206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65493" y="3061000"/>
            <a:ext cx="4866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opperplate Gothic Bold" panose="020E0705020206020404" pitchFamily="34" charset="0"/>
              </a:rPr>
              <a:t>Part </a:t>
            </a:r>
            <a:r>
              <a:rPr lang="en-US" sz="3600" dirty="0" smtClean="0">
                <a:latin typeface="Copperplate Gothic Bold" panose="020E0705020206020404" pitchFamily="34" charset="0"/>
              </a:rPr>
              <a:t>09</a:t>
            </a:r>
            <a:endParaRPr lang="en-US" sz="3600" dirty="0" smtClean="0">
              <a:latin typeface="Copperplate Gothic Bold" panose="020E0705020206020404" pitchFamily="34" charset="0"/>
            </a:endParaRPr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Custom Transformers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E2E Machine Learning Project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7145" y="970450"/>
            <a:ext cx="10353762" cy="4992201"/>
          </a:xfrm>
        </p:spPr>
        <p:txBody>
          <a:bodyPr>
            <a:noAutofit/>
          </a:bodyPr>
          <a:lstStyle/>
          <a:p>
            <a:r>
              <a:rPr lang="en-US" sz="2800" dirty="0" smtClean="0"/>
              <a:t>Look at the Big picture.</a:t>
            </a:r>
          </a:p>
          <a:p>
            <a:r>
              <a:rPr lang="en-US" sz="2800" dirty="0"/>
              <a:t>Get the Data </a:t>
            </a:r>
            <a:r>
              <a:rPr lang="en-US" sz="2800" dirty="0">
                <a:solidFill>
                  <a:schemeClr val="tx1"/>
                </a:solidFill>
              </a:rPr>
              <a:t>(Split the Data, </a:t>
            </a:r>
            <a:r>
              <a:rPr lang="en-US" sz="2800" dirty="0" smtClean="0">
                <a:solidFill>
                  <a:schemeClr val="tx1"/>
                </a:solidFill>
              </a:rPr>
              <a:t>Stratifying the Data</a:t>
            </a:r>
            <a:r>
              <a:rPr lang="en-US" sz="2800" dirty="0">
                <a:solidFill>
                  <a:schemeClr val="tx1"/>
                </a:solidFill>
              </a:rPr>
              <a:t>).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Discover and visualize the data to get insights.</a:t>
            </a:r>
          </a:p>
          <a:p>
            <a:pPr marL="450000" lvl="1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(Scatter with plot with density and color map, Correlation)</a:t>
            </a:r>
          </a:p>
          <a:p>
            <a:r>
              <a:rPr lang="en-US" sz="2800" dirty="0">
                <a:solidFill>
                  <a:srgbClr val="FFC000"/>
                </a:solidFill>
              </a:rPr>
              <a:t>Prepare the data for ML algorithms. </a:t>
            </a:r>
            <a:r>
              <a:rPr lang="en-US" sz="2800" dirty="0">
                <a:solidFill>
                  <a:schemeClr val="tx1"/>
                </a:solidFill>
              </a:rPr>
              <a:t>(Data Cleaning</a:t>
            </a:r>
            <a:r>
              <a:rPr lang="en-US" sz="2800" dirty="0">
                <a:solidFill>
                  <a:schemeClr val="tx1"/>
                </a:solidFill>
              </a:rPr>
              <a:t>, One Hot </a:t>
            </a:r>
            <a:r>
              <a:rPr lang="en-US" sz="2800" dirty="0">
                <a:solidFill>
                  <a:schemeClr val="tx1"/>
                </a:solidFill>
              </a:rPr>
              <a:t>Encoding, </a:t>
            </a:r>
            <a:r>
              <a:rPr lang="en-US" sz="2800" dirty="0" smtClean="0">
                <a:solidFill>
                  <a:srgbClr val="FFC000"/>
                </a:solidFill>
              </a:rPr>
              <a:t>Custom Transformers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/>
              <a:t>Select a model to train it.</a:t>
            </a:r>
          </a:p>
          <a:p>
            <a:r>
              <a:rPr lang="en-US" sz="2800" dirty="0" smtClean="0"/>
              <a:t>Fine-tune your model.</a:t>
            </a:r>
          </a:p>
          <a:p>
            <a:r>
              <a:rPr lang="en-US" sz="2800" dirty="0" smtClean="0"/>
              <a:t>Present your solution.</a:t>
            </a:r>
          </a:p>
          <a:p>
            <a:r>
              <a:rPr lang="en-US" sz="2800" dirty="0" smtClean="0"/>
              <a:t>Launch, monitor and maintain your system.</a:t>
            </a:r>
          </a:p>
          <a:p>
            <a:pPr marL="36900" indent="0">
              <a:buNone/>
            </a:pPr>
            <a:endParaRPr lang="en-US" sz="2800" dirty="0"/>
          </a:p>
          <a:p>
            <a:pPr marL="36900" indent="0">
              <a:buNone/>
            </a:pPr>
            <a:r>
              <a:rPr lang="en-US" sz="2800" dirty="0">
                <a:effectLst/>
              </a:rPr>
              <a:t> </a:t>
            </a:r>
            <a:endParaRPr lang="en-US" sz="2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1801" y="809588"/>
            <a:ext cx="10353763" cy="5312244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Writing our own transformers using by implementing </a:t>
            </a:r>
            <a:r>
              <a:rPr lang="en-US" dirty="0"/>
              <a:t>three methods: </a:t>
            </a:r>
            <a:r>
              <a:rPr lang="en-US" dirty="0">
                <a:solidFill>
                  <a:srgbClr val="FFC000"/>
                </a:solidFill>
              </a:rPr>
              <a:t>fit</a:t>
            </a:r>
            <a:r>
              <a:rPr lang="en-US" dirty="0" smtClean="0"/>
              <a:t>(), (</a:t>
            </a:r>
            <a:r>
              <a:rPr lang="en-US" dirty="0"/>
              <a:t>returning self), </a:t>
            </a:r>
            <a:r>
              <a:rPr lang="en-US" dirty="0">
                <a:solidFill>
                  <a:srgbClr val="FFC000"/>
                </a:solidFill>
              </a:rPr>
              <a:t>transform</a:t>
            </a:r>
            <a:r>
              <a:rPr lang="en-US" dirty="0"/>
              <a:t>(), and </a:t>
            </a:r>
            <a:r>
              <a:rPr lang="en-US" dirty="0">
                <a:solidFill>
                  <a:srgbClr val="FFC000"/>
                </a:solidFill>
              </a:rPr>
              <a:t>fit_transform</a:t>
            </a:r>
            <a:r>
              <a:rPr lang="en-US" dirty="0" smtClean="0"/>
              <a:t>().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C000"/>
                </a:solidFill>
              </a:rPr>
              <a:t>fit_transform</a:t>
            </a:r>
            <a:r>
              <a:rPr lang="en-US" dirty="0" smtClean="0"/>
              <a:t>() will be inherited from </a:t>
            </a:r>
            <a:r>
              <a:rPr lang="en-US" dirty="0" smtClean="0">
                <a:solidFill>
                  <a:srgbClr val="FFC000"/>
                </a:solidFill>
              </a:rPr>
              <a:t>TransformerMixin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Adding </a:t>
            </a:r>
            <a:r>
              <a:rPr lang="en-US" dirty="0" smtClean="0">
                <a:solidFill>
                  <a:srgbClr val="FFC000"/>
                </a:solidFill>
              </a:rPr>
              <a:t>BaseEstimator </a:t>
            </a:r>
            <a:r>
              <a:rPr lang="en-US" dirty="0"/>
              <a:t>as a base class </a:t>
            </a:r>
            <a:r>
              <a:rPr lang="en-US" dirty="0" smtClean="0"/>
              <a:t>we will </a:t>
            </a:r>
            <a:r>
              <a:rPr lang="en-US" dirty="0"/>
              <a:t>get</a:t>
            </a:r>
            <a:br>
              <a:rPr lang="en-US" dirty="0"/>
            </a:br>
            <a:r>
              <a:rPr lang="en-US" dirty="0"/>
              <a:t>two extra methods (</a:t>
            </a:r>
            <a:r>
              <a:rPr lang="en-US" dirty="0">
                <a:solidFill>
                  <a:srgbClr val="FFC000"/>
                </a:solidFill>
              </a:rPr>
              <a:t>get_params</a:t>
            </a:r>
            <a:r>
              <a:rPr lang="en-US" dirty="0"/>
              <a:t>() and </a:t>
            </a:r>
            <a:r>
              <a:rPr lang="en-US" dirty="0">
                <a:solidFill>
                  <a:srgbClr val="FFC000"/>
                </a:solidFill>
              </a:rPr>
              <a:t>set_params</a:t>
            </a:r>
            <a:r>
              <a:rPr lang="en-US" dirty="0" smtClean="0"/>
              <a:t>())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5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745" y="1732387"/>
            <a:ext cx="10353762" cy="3534344"/>
          </a:xfrm>
        </p:spPr>
        <p:txBody>
          <a:bodyPr>
            <a:normAutofit/>
          </a:bodyPr>
          <a:lstStyle/>
          <a:p>
            <a:r>
              <a:rPr lang="en-US" sz="6600" dirty="0" smtClean="0"/>
              <a:t>Coding in action 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015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745" y="1732387"/>
            <a:ext cx="10353762" cy="3534344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Thanks All for watching and your subscription 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71126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1767</TotalTime>
  <Words>128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Calisto MT</vt:lpstr>
      <vt:lpstr>Copperplate Gothic Bold</vt:lpstr>
      <vt:lpstr>Trebuchet MS</vt:lpstr>
      <vt:lpstr>Wingdings 2</vt:lpstr>
      <vt:lpstr>Slate</vt:lpstr>
      <vt:lpstr>Novice Machine Learning E2E Project</vt:lpstr>
      <vt:lpstr>E2E Machine Learning Project</vt:lpstr>
      <vt:lpstr>Writing our own transformers using by implementing three methods: fit(), (returning self), transform(), and fit_transform().  fit_transform() will be inherited from TransformerMixin.  Adding BaseEstimator as a base class we will get two extra methods (get_params() and set_params())  </vt:lpstr>
      <vt:lpstr>Coding in action !</vt:lpstr>
      <vt:lpstr>Thanks All for watching and your subscription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Novice Machine Learning E2E Project</dc:title>
  <dc:creator>Mukunthan</dc:creator>
  <cp:lastModifiedBy>Mukunthan</cp:lastModifiedBy>
  <cp:revision>75</cp:revision>
  <dcterms:created xsi:type="dcterms:W3CDTF">2019-08-26T00:33:38Z</dcterms:created>
  <dcterms:modified xsi:type="dcterms:W3CDTF">2019-09-09T01:30:08Z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