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9"/>
  </p:notesMasterIdLst>
  <p:handoutMasterIdLst>
    <p:handoutMasterId r:id="rId10"/>
  </p:handoutMasterIdLst>
  <p:sldIdLst>
    <p:sldId id="280" r:id="rId2"/>
    <p:sldId id="269" r:id="rId3"/>
    <p:sldId id="270" r:id="rId4"/>
    <p:sldId id="281" r:id="rId5"/>
    <p:sldId id="271" r:id="rId6"/>
    <p:sldId id="272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27-Aug-19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01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Look at the Big </a:t>
            </a:r>
            <a:r>
              <a:rPr lang="en-US" sz="3600" dirty="0" smtClean="0">
                <a:solidFill>
                  <a:srgbClr val="FFFF00"/>
                </a:solidFill>
              </a:rPr>
              <a:t>picture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Few points on this Book 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645" y="970450"/>
            <a:ext cx="10353762" cy="4058751"/>
          </a:xfrm>
        </p:spPr>
        <p:txBody>
          <a:bodyPr>
            <a:noAutofit/>
          </a:bodyPr>
          <a:lstStyle/>
          <a:p>
            <a:r>
              <a:rPr lang="en-US" sz="2400" dirty="0" smtClean="0"/>
              <a:t>Best book that has perfect blending theory concepts and </a:t>
            </a:r>
          </a:p>
          <a:p>
            <a:pPr marL="36900" indent="0">
              <a:buNone/>
            </a:pPr>
            <a:r>
              <a:rPr lang="en-US" sz="2400" dirty="0" smtClean="0"/>
              <a:t>more practical with popular libraries and tools.</a:t>
            </a:r>
          </a:p>
          <a:p>
            <a:r>
              <a:rPr lang="en-US" sz="2400" dirty="0" smtClean="0"/>
              <a:t>Step by step, pipelines of ML E2E Project.</a:t>
            </a:r>
          </a:p>
          <a:p>
            <a:r>
              <a:rPr lang="en-US" sz="2400" dirty="0" smtClean="0"/>
              <a:t>Detailed checklist of typical ML Project.</a:t>
            </a:r>
          </a:p>
          <a:p>
            <a:r>
              <a:rPr lang="en-US" sz="2400" dirty="0"/>
              <a:t>Almost all main topics such as Training models, Classification,</a:t>
            </a:r>
          </a:p>
          <a:p>
            <a:pPr marL="36900" indent="0">
              <a:buNone/>
            </a:pPr>
            <a:r>
              <a:rPr lang="en-US" sz="2400" dirty="0"/>
              <a:t>SVM, Decision trees, Ensemble Learning, </a:t>
            </a:r>
            <a:r>
              <a:rPr lang="en-US" sz="2400" dirty="0" smtClean="0"/>
              <a:t>Dimensionality</a:t>
            </a:r>
          </a:p>
          <a:p>
            <a:pPr marL="36900" indent="0">
              <a:buNone/>
            </a:pPr>
            <a:r>
              <a:rPr lang="en-US" sz="2400" dirty="0" smtClean="0"/>
              <a:t> reduction.</a:t>
            </a:r>
            <a:endParaRPr lang="en-US" sz="2400" dirty="0"/>
          </a:p>
          <a:p>
            <a:r>
              <a:rPr lang="en-US" sz="2400" dirty="0" smtClean="0"/>
              <a:t>Covers Neural networks (CNN</a:t>
            </a:r>
            <a:r>
              <a:rPr lang="en-US" sz="2400" dirty="0"/>
              <a:t>, </a:t>
            </a:r>
            <a:r>
              <a:rPr lang="en-US" sz="2400" dirty="0" smtClean="0"/>
              <a:t>RNN) and Deep Learning</a:t>
            </a:r>
          </a:p>
          <a:p>
            <a:pPr marL="36900" indent="0">
              <a:buNone/>
            </a:pPr>
            <a:r>
              <a:rPr lang="en-US" sz="2400" dirty="0" smtClean="0"/>
              <a:t> as well.</a:t>
            </a:r>
          </a:p>
          <a:p>
            <a:r>
              <a:rPr lang="en-US" sz="2400" dirty="0" smtClean="0"/>
              <a:t>And best book to start with this if you want book that represents</a:t>
            </a:r>
          </a:p>
          <a:p>
            <a:pPr marL="36900" indent="0">
              <a:buNone/>
            </a:pPr>
            <a:r>
              <a:rPr lang="en-US" sz="2400" dirty="0" smtClean="0"/>
              <a:t>Sample of ML concepts with practical exclusively.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25" y="1730759"/>
            <a:ext cx="2861699" cy="375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 smtClean="0"/>
              <a:t>Get the Data.</a:t>
            </a:r>
          </a:p>
          <a:p>
            <a:r>
              <a:rPr lang="en-US" sz="2800" dirty="0" smtClean="0"/>
              <a:t>Discover and visualize the data to get insights.</a:t>
            </a:r>
          </a:p>
          <a:p>
            <a:r>
              <a:rPr lang="en-US" sz="2800" dirty="0" smtClean="0"/>
              <a:t>Prepare the data for ML algorithms.</a:t>
            </a:r>
          </a:p>
          <a:p>
            <a:r>
              <a:rPr lang="en-US" sz="2800" dirty="0" smtClean="0"/>
              <a:t>Select a model to train it.</a:t>
            </a: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Look at the </a:t>
            </a:r>
            <a:r>
              <a:rPr lang="en-US" sz="6600" dirty="0" smtClean="0">
                <a:solidFill>
                  <a:srgbClr val="FFFF00"/>
                </a:solidFill>
              </a:rPr>
              <a:t>big</a:t>
            </a:r>
            <a:r>
              <a:rPr lang="en-US" sz="6600" dirty="0" smtClean="0"/>
              <a:t> picture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57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970450"/>
            <a:ext cx="10353762" cy="405875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Business </a:t>
            </a:r>
            <a:r>
              <a:rPr lang="en-US" sz="2800" dirty="0" smtClean="0">
                <a:solidFill>
                  <a:srgbClr val="FFFF00"/>
                </a:solidFill>
              </a:rPr>
              <a:t>objective </a:t>
            </a:r>
            <a:r>
              <a:rPr lang="en-US" sz="2800" dirty="0" smtClean="0"/>
              <a:t>: Prediction of a district’s median housing price based on the existing data of housing prices of different districts with extra other inputs. Basically we have various inputs</a:t>
            </a:r>
            <a:r>
              <a:rPr lang="en-US" sz="2800" dirty="0"/>
              <a:t> </a:t>
            </a:r>
            <a:r>
              <a:rPr lang="en-US" sz="2800" dirty="0" smtClean="0"/>
              <a:t>and its output.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Benefit</a:t>
            </a:r>
            <a:r>
              <a:rPr lang="en-US" sz="2800" dirty="0" smtClean="0"/>
              <a:t>: Later stage, this prediction will determine the whether it is worth to invest in a particular district or not.</a:t>
            </a:r>
          </a:p>
          <a:p>
            <a:r>
              <a:rPr lang="en-US" sz="2800" dirty="0" smtClean="0"/>
              <a:t>Hence, </a:t>
            </a:r>
            <a:r>
              <a:rPr lang="en-US" sz="2800" dirty="0" smtClean="0">
                <a:solidFill>
                  <a:srgbClr val="FFFF00"/>
                </a:solidFill>
              </a:rPr>
              <a:t>Supervised learning (batch learning) with linear multivariate regression model </a:t>
            </a:r>
            <a:r>
              <a:rPr lang="en-US" sz="2800" dirty="0" smtClean="0"/>
              <a:t>as it is confirmed that business need prediction in prices, not in classification.</a:t>
            </a:r>
          </a:p>
          <a:p>
            <a:r>
              <a:rPr lang="en-US" sz="2800" dirty="0" smtClean="0"/>
              <a:t>Performance measure as </a:t>
            </a:r>
            <a:r>
              <a:rPr lang="en-US" sz="2800" dirty="0" smtClean="0">
                <a:solidFill>
                  <a:srgbClr val="FFFF00"/>
                </a:solidFill>
              </a:rPr>
              <a:t>Root Mean square Error (RMSE) </a:t>
            </a:r>
            <a:r>
              <a:rPr lang="en-US" sz="2800" dirty="0" smtClean="0"/>
              <a:t>for the model.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2106" y="0"/>
            <a:ext cx="10353762" cy="970450"/>
          </a:xfrm>
        </p:spPr>
        <p:txBody>
          <a:bodyPr/>
          <a:lstStyle/>
          <a:p>
            <a:r>
              <a:rPr lang="en-US" dirty="0" smtClean="0"/>
              <a:t>Overall Big Picture 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36" y="970450"/>
            <a:ext cx="10776902" cy="377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224" y="5113735"/>
            <a:ext cx="11013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Hands-on Machine Learning </a:t>
            </a:r>
            <a:r>
              <a:rPr lang="en-US" sz="2800" dirty="0" smtClean="0"/>
              <a:t>with </a:t>
            </a:r>
            <a:r>
              <a:rPr lang="en-US" sz="2800" dirty="0" err="1" smtClean="0"/>
              <a:t>Scikit</a:t>
            </a:r>
            <a:r>
              <a:rPr lang="en-US" sz="2800" dirty="0" smtClean="0"/>
              <a:t>-Learn</a:t>
            </a:r>
            <a:r>
              <a:rPr lang="en-US" sz="2800" dirty="0"/>
              <a:t>, </a:t>
            </a:r>
            <a:r>
              <a:rPr lang="en-US" sz="2800" dirty="0" err="1"/>
              <a:t>Keras</a:t>
            </a:r>
            <a:r>
              <a:rPr lang="en-US" sz="2800" dirty="0"/>
              <a:t>, </a:t>
            </a:r>
            <a:r>
              <a:rPr lang="en-US" sz="2800" dirty="0" smtClean="0"/>
              <a:t>and </a:t>
            </a:r>
            <a:r>
              <a:rPr lang="en-US" sz="2800" dirty="0" err="1" smtClean="0"/>
              <a:t>TensorFlow</a:t>
            </a:r>
            <a:r>
              <a:rPr lang="en-US" sz="2800" dirty="0" smtClean="0"/>
              <a:t> </a:t>
            </a:r>
            <a:r>
              <a:rPr lang="en-US" sz="2800" i="1" dirty="0" smtClean="0"/>
              <a:t>Concepts</a:t>
            </a:r>
            <a:r>
              <a:rPr lang="en-US" sz="2800" i="1" dirty="0"/>
              <a:t>, Tools, and Techniques </a:t>
            </a:r>
            <a:r>
              <a:rPr lang="en-US" sz="2800" i="1" dirty="0" smtClean="0"/>
              <a:t>to Build </a:t>
            </a:r>
            <a:r>
              <a:rPr lang="en-US" sz="2800" i="1" dirty="0"/>
              <a:t>Intelligent </a:t>
            </a:r>
            <a:r>
              <a:rPr lang="en-US" sz="2800" i="1" dirty="0" smtClean="0"/>
              <a:t>Systems   </a:t>
            </a:r>
          </a:p>
          <a:p>
            <a:r>
              <a:rPr lang="en-US" sz="2800" i="1" dirty="0"/>
              <a:t>	</a:t>
            </a:r>
            <a:r>
              <a:rPr lang="en-US" sz="2800" i="1" dirty="0" smtClean="0"/>
              <a:t>							 -   </a:t>
            </a:r>
            <a:r>
              <a:rPr lang="en-US" sz="2800" b="1" i="1" dirty="0" err="1">
                <a:solidFill>
                  <a:srgbClr val="FFFF00"/>
                </a:solidFill>
              </a:rPr>
              <a:t>Aurélien</a:t>
            </a:r>
            <a:r>
              <a:rPr lang="en-US" sz="2800" b="1" i="1" dirty="0">
                <a:solidFill>
                  <a:srgbClr val="FFFF00"/>
                </a:solidFill>
              </a:rPr>
              <a:t> </a:t>
            </a:r>
            <a:r>
              <a:rPr lang="en-US" sz="2800" b="1" i="1" dirty="0" err="1">
                <a:solidFill>
                  <a:srgbClr val="FFFF00"/>
                </a:solidFill>
              </a:rPr>
              <a:t>Géron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55</TotalTime>
  <Words>306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Few points on this Book !</vt:lpstr>
      <vt:lpstr>E2E Machine Learning Project</vt:lpstr>
      <vt:lpstr>Look at the big picture !</vt:lpstr>
      <vt:lpstr>Business objective</vt:lpstr>
      <vt:lpstr>Overall Big Picture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26</cp:revision>
  <dcterms:created xsi:type="dcterms:W3CDTF">2019-08-26T00:33:38Z</dcterms:created>
  <dcterms:modified xsi:type="dcterms:W3CDTF">2019-08-27T14:09:09Z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