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6"/>
  </p:notesMasterIdLst>
  <p:handoutMasterIdLst>
    <p:handoutMasterId r:id="rId7"/>
  </p:handoutMasterIdLst>
  <p:sldIdLst>
    <p:sldId id="280" r:id="rId2"/>
    <p:sldId id="270" r:id="rId3"/>
    <p:sldId id="281" r:id="rId4"/>
    <p:sldId id="28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31-Aug-19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31-Aug-19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20744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7941117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89960671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263791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188897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9750776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68219151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33696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5400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smtClean="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37223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25696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smtClean="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98676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smtClean="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48628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smtClean="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06942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smtClean="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871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smtClean="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3413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9BF3EA-1A78-4F07-BDC0-C8A1BD461199}" type="datetimeFigureOut">
              <a:rPr lang="en-US" smtClean="0"/>
              <a:t>31-Aug-19</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smtClean="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903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49BF3EA-1A78-4F07-BDC0-C8A1BD461199}" type="datetimeFigureOut">
              <a:rPr lang="en-US" smtClean="0"/>
              <a:t>31-Aug-19</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smtClean="0"/>
              <a:t>Add a footer</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051948049"/>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370693" y="285755"/>
            <a:ext cx="9440034" cy="1828801"/>
          </a:xfrm>
        </p:spPr>
        <p:txBody>
          <a:bodyPr>
            <a:normAutofit/>
          </a:bodyPr>
          <a:lstStyle/>
          <a:p>
            <a:r>
              <a:rPr lang="en-US" dirty="0" smtClean="0">
                <a:solidFill>
                  <a:srgbClr val="FFFF00"/>
                </a:solidFill>
                <a:latin typeface="Copperplate Gothic Bold" panose="020E0705020206020404" pitchFamily="34" charset="0"/>
              </a:rPr>
              <a:t>Novice Machine Learning E2E Project</a:t>
            </a:r>
            <a:endParaRPr lang="en-US" dirty="0">
              <a:solidFill>
                <a:srgbClr val="FFFF00"/>
              </a:solidFill>
              <a:latin typeface="Copperplate Gothic Bold" panose="020E0705020206020404" pitchFamily="34" charset="0"/>
            </a:endParaRPr>
          </a:p>
        </p:txBody>
      </p:sp>
      <p:sp>
        <p:nvSpPr>
          <p:cNvPr id="4" name="Subtitle 3"/>
          <p:cNvSpPr>
            <a:spLocks noGrp="1"/>
          </p:cNvSpPr>
          <p:nvPr>
            <p:ph type="subTitle" idx="1"/>
          </p:nvPr>
        </p:nvSpPr>
        <p:spPr>
          <a:xfrm>
            <a:off x="1370693" y="5979979"/>
            <a:ext cx="9440034" cy="1049867"/>
          </a:xfrm>
        </p:spPr>
        <p:txBody>
          <a:bodyPr>
            <a:normAutofit/>
          </a:bodyPr>
          <a:lstStyle/>
          <a:p>
            <a:r>
              <a:rPr lang="en-US" sz="4000" dirty="0" smtClean="0">
                <a:latin typeface="Copperplate Gothic Bold" panose="020E0705020206020404" pitchFamily="34" charset="0"/>
              </a:rPr>
              <a:t>Mukunthan Ragavan</a:t>
            </a:r>
            <a:endParaRPr lang="en-US" sz="4000" dirty="0">
              <a:latin typeface="Copperplate Gothic Bold" panose="020E0705020206020404" pitchFamily="34" charset="0"/>
            </a:endParaRPr>
          </a:p>
        </p:txBody>
      </p:sp>
      <p:pic>
        <p:nvPicPr>
          <p:cNvPr id="1026" name="Picture 2" descr="Image result for hands on machine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641574">
            <a:off x="601161" y="2633062"/>
            <a:ext cx="2416163" cy="31709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rot="1132008">
            <a:off x="9024745" y="2700988"/>
            <a:ext cx="2616211" cy="3120682"/>
          </a:xfrm>
          <a:prstGeom prst="rect">
            <a:avLst/>
          </a:prstGeom>
        </p:spPr>
      </p:pic>
      <p:sp>
        <p:nvSpPr>
          <p:cNvPr id="7" name="TextBox 6"/>
          <p:cNvSpPr txBox="1"/>
          <p:nvPr/>
        </p:nvSpPr>
        <p:spPr>
          <a:xfrm>
            <a:off x="3565493" y="3061000"/>
            <a:ext cx="4866466" cy="1200329"/>
          </a:xfrm>
          <a:prstGeom prst="rect">
            <a:avLst/>
          </a:prstGeom>
          <a:noFill/>
        </p:spPr>
        <p:txBody>
          <a:bodyPr wrap="square" rtlCol="0">
            <a:spAutoFit/>
          </a:bodyPr>
          <a:lstStyle/>
          <a:p>
            <a:pPr algn="ctr"/>
            <a:r>
              <a:rPr lang="en-US" sz="3600" dirty="0" smtClean="0">
                <a:latin typeface="Copperplate Gothic Bold" panose="020E0705020206020404" pitchFamily="34" charset="0"/>
              </a:rPr>
              <a:t>Part </a:t>
            </a:r>
            <a:r>
              <a:rPr lang="en-US" sz="3600" dirty="0" smtClean="0">
                <a:latin typeface="Copperplate Gothic Bold" panose="020E0705020206020404" pitchFamily="34" charset="0"/>
              </a:rPr>
              <a:t>03</a:t>
            </a:r>
            <a:endParaRPr lang="en-US" sz="3600" dirty="0" smtClean="0">
              <a:latin typeface="Copperplate Gothic Bold" panose="020E0705020206020404" pitchFamily="34" charset="0"/>
            </a:endParaRPr>
          </a:p>
          <a:p>
            <a:pPr algn="ctr"/>
            <a:r>
              <a:rPr lang="en-US" sz="3600" dirty="0" smtClean="0">
                <a:solidFill>
                  <a:srgbClr val="FFFF00"/>
                </a:solidFill>
              </a:rPr>
              <a:t>Split the </a:t>
            </a:r>
            <a:r>
              <a:rPr lang="en-US" sz="3600" dirty="0" smtClean="0">
                <a:solidFill>
                  <a:srgbClr val="FFFF00"/>
                </a:solidFill>
              </a:rPr>
              <a:t>Data</a:t>
            </a:r>
            <a:endParaRPr lang="en-US" sz="3600" dirty="0">
              <a:solidFill>
                <a:srgbClr val="FFFF00"/>
              </a:solidFill>
            </a:endParaRP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3795" y="0"/>
            <a:ext cx="10353762" cy="970450"/>
          </a:xfrm>
        </p:spPr>
        <p:txBody>
          <a:bodyPr/>
          <a:lstStyle/>
          <a:p>
            <a:r>
              <a:rPr lang="en-US" dirty="0" smtClean="0">
                <a:solidFill>
                  <a:srgbClr val="FFFF00"/>
                </a:solidFill>
              </a:rPr>
              <a:t>E2E Machine Learning Project</a:t>
            </a:r>
            <a:endParaRPr lang="en-US" dirty="0">
              <a:solidFill>
                <a:srgbClr val="FFFF00"/>
              </a:solidFill>
            </a:endParaRPr>
          </a:p>
        </p:txBody>
      </p:sp>
      <p:sp>
        <p:nvSpPr>
          <p:cNvPr id="2" name="Content Placeholder 1"/>
          <p:cNvSpPr>
            <a:spLocks noGrp="1"/>
          </p:cNvSpPr>
          <p:nvPr>
            <p:ph idx="1"/>
          </p:nvPr>
        </p:nvSpPr>
        <p:spPr>
          <a:xfrm>
            <a:off x="1047145" y="970450"/>
            <a:ext cx="10353762" cy="4992201"/>
          </a:xfrm>
        </p:spPr>
        <p:txBody>
          <a:bodyPr>
            <a:noAutofit/>
          </a:bodyPr>
          <a:lstStyle/>
          <a:p>
            <a:r>
              <a:rPr lang="en-US" sz="2800" dirty="0" smtClean="0"/>
              <a:t>Look at the Big picture.</a:t>
            </a:r>
          </a:p>
          <a:p>
            <a:r>
              <a:rPr lang="en-US" sz="2800" dirty="0" smtClean="0">
                <a:solidFill>
                  <a:srgbClr val="FFFF00"/>
                </a:solidFill>
              </a:rPr>
              <a:t>Get the </a:t>
            </a:r>
            <a:r>
              <a:rPr lang="en-US" sz="2800" dirty="0" smtClean="0">
                <a:solidFill>
                  <a:srgbClr val="FFFF00"/>
                </a:solidFill>
              </a:rPr>
              <a:t>Data (Split the Data).</a:t>
            </a:r>
            <a:endParaRPr lang="en-US" sz="2800" dirty="0" smtClean="0">
              <a:solidFill>
                <a:srgbClr val="FFFF00"/>
              </a:solidFill>
            </a:endParaRPr>
          </a:p>
          <a:p>
            <a:r>
              <a:rPr lang="en-US" sz="2800" dirty="0" smtClean="0"/>
              <a:t>Discover and visualize the data to get insights.</a:t>
            </a:r>
          </a:p>
          <a:p>
            <a:r>
              <a:rPr lang="en-US" sz="2800" dirty="0" smtClean="0"/>
              <a:t>Prepare the data for ML algorithms.</a:t>
            </a:r>
          </a:p>
          <a:p>
            <a:r>
              <a:rPr lang="en-US" sz="2800" dirty="0" smtClean="0"/>
              <a:t>Select a model to train it.</a:t>
            </a:r>
          </a:p>
          <a:p>
            <a:r>
              <a:rPr lang="en-US" sz="2800" dirty="0" smtClean="0"/>
              <a:t>Fine-tune your model.</a:t>
            </a:r>
          </a:p>
          <a:p>
            <a:r>
              <a:rPr lang="en-US" sz="2800" dirty="0" smtClean="0"/>
              <a:t>Present your solution.</a:t>
            </a:r>
          </a:p>
          <a:p>
            <a:r>
              <a:rPr lang="en-US" sz="2800" dirty="0" smtClean="0"/>
              <a:t>Launch, monitor and maintain your system.</a:t>
            </a:r>
          </a:p>
          <a:p>
            <a:pPr marL="36900" indent="0">
              <a:buNone/>
            </a:pPr>
            <a:endParaRPr lang="en-US" sz="2800" dirty="0"/>
          </a:p>
          <a:p>
            <a:pPr marL="36900" indent="0">
              <a:buNone/>
            </a:pPr>
            <a:r>
              <a:rPr lang="en-US" sz="2800" dirty="0">
                <a:effectLst/>
              </a:rPr>
              <a:t> </a:t>
            </a:r>
            <a:endParaRPr lang="en-US" sz="2800" b="1" dirty="0">
              <a:effectLst/>
            </a:endParaRPr>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309" y="3723268"/>
            <a:ext cx="10353763" cy="2511835"/>
          </a:xfrm>
        </p:spPr>
        <p:txBody>
          <a:bodyPr>
            <a:noAutofit/>
          </a:bodyPr>
          <a:lstStyle/>
          <a:p>
            <a:pPr algn="l"/>
            <a:r>
              <a:rPr lang="en-US" sz="5400" dirty="0" smtClean="0"/>
              <a:t>Split the </a:t>
            </a:r>
            <a:r>
              <a:rPr lang="en-US" sz="5400" dirty="0" smtClean="0"/>
              <a:t>Data</a:t>
            </a:r>
            <a:r>
              <a:rPr lang="en-US" sz="5400" dirty="0" smtClean="0"/>
              <a:t>! Why?</a:t>
            </a:r>
            <a:r>
              <a:rPr lang="en-US" sz="1100" dirty="0" smtClean="0"/>
              <a:t/>
            </a:r>
            <a:br>
              <a:rPr lang="en-US" sz="1100" dirty="0" smtClean="0"/>
            </a:br>
            <a:r>
              <a:rPr lang="en-US" dirty="0" smtClean="0"/>
              <a:t>To find </a:t>
            </a:r>
            <a:r>
              <a:rPr lang="en-US" i="1" dirty="0" smtClean="0">
                <a:solidFill>
                  <a:srgbClr val="FFFF00"/>
                </a:solidFill>
              </a:rPr>
              <a:t>generalization error </a:t>
            </a:r>
            <a:r>
              <a:rPr lang="en-US" dirty="0" smtClean="0"/>
              <a:t>which tells </a:t>
            </a:r>
            <a:r>
              <a:rPr lang="en-US" dirty="0"/>
              <a:t>you how well your model will perform on instances it has never</a:t>
            </a:r>
            <a:br>
              <a:rPr lang="en-US" dirty="0"/>
            </a:br>
            <a:r>
              <a:rPr lang="en-US" dirty="0"/>
              <a:t>seen before</a:t>
            </a:r>
            <a:r>
              <a:rPr lang="en-US" dirty="0" smtClean="0"/>
              <a:t>.</a:t>
            </a:r>
            <a:br>
              <a:rPr lang="en-US" dirty="0" smtClean="0"/>
            </a:br>
            <a:r>
              <a:rPr lang="en-US" dirty="0"/>
              <a:t/>
            </a:r>
            <a:br>
              <a:rPr lang="en-US" dirty="0"/>
            </a:br>
            <a:r>
              <a:rPr lang="en-US" dirty="0"/>
              <a:t>If the training error is low (i.e., your model makes few mistakes on the training </a:t>
            </a:r>
            <a:r>
              <a:rPr lang="en-US" dirty="0" smtClean="0"/>
              <a:t>set) but </a:t>
            </a:r>
            <a:r>
              <a:rPr lang="en-US" dirty="0"/>
              <a:t>the generalization error is high, it means that your model is </a:t>
            </a:r>
            <a:r>
              <a:rPr lang="en-US" dirty="0" smtClean="0"/>
              <a:t>over fitting </a:t>
            </a:r>
            <a:r>
              <a:rPr lang="en-US" dirty="0"/>
              <a:t>the training</a:t>
            </a:r>
            <a:br>
              <a:rPr lang="en-US" dirty="0"/>
            </a:br>
            <a:r>
              <a:rPr lang="en-US" dirty="0"/>
              <a:t>data.</a:t>
            </a:r>
            <a:endParaRPr lang="en-US" dirty="0"/>
          </a:p>
        </p:txBody>
      </p:sp>
    </p:spTree>
    <p:extLst>
      <p:ext uri="{BB962C8B-B14F-4D97-AF65-F5344CB8AC3E}">
        <p14:creationId xmlns:p14="http://schemas.microsoft.com/office/powerpoint/2010/main" val="1057352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745" y="1732387"/>
            <a:ext cx="10353762" cy="3534344"/>
          </a:xfrm>
        </p:spPr>
        <p:txBody>
          <a:bodyPr>
            <a:normAutofit/>
          </a:bodyPr>
          <a:lstStyle/>
          <a:p>
            <a:r>
              <a:rPr lang="en-US" sz="6600" dirty="0" smtClean="0"/>
              <a:t>Thanks All for watching and your subscription !</a:t>
            </a:r>
            <a:endParaRPr lang="en-US" sz="6600" dirty="0"/>
          </a:p>
        </p:txBody>
      </p:sp>
    </p:spTree>
    <p:extLst>
      <p:ext uri="{BB962C8B-B14F-4D97-AF65-F5344CB8AC3E}">
        <p14:creationId xmlns:p14="http://schemas.microsoft.com/office/powerpoint/2010/main" val="17112640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148</TotalTime>
  <Words>83</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Calibri</vt:lpstr>
      <vt:lpstr>Calisto MT</vt:lpstr>
      <vt:lpstr>Copperplate Gothic Bold</vt:lpstr>
      <vt:lpstr>Trebuchet MS</vt:lpstr>
      <vt:lpstr>Wingdings 2</vt:lpstr>
      <vt:lpstr>Slate</vt:lpstr>
      <vt:lpstr>Novice Machine Learning E2E Project</vt:lpstr>
      <vt:lpstr>E2E Machine Learning Project</vt:lpstr>
      <vt:lpstr>Split the Data! Why? To find generalization error which tells you how well your model will perform on instances it has never seen before.  If the training error is low (i.e., your model makes few mistakes on the training set) but the generalization error is high, it means that your model is over fitting the training data.</vt:lpstr>
      <vt:lpstr>Thanks All for watching and your subscription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Novice Machine Learning E2E Project</dc:title>
  <dc:creator>Mukunthan</dc:creator>
  <cp:lastModifiedBy>Mukunthan</cp:lastModifiedBy>
  <cp:revision>39</cp:revision>
  <dcterms:created xsi:type="dcterms:W3CDTF">2019-08-26T00:33:38Z</dcterms:created>
  <dcterms:modified xsi:type="dcterms:W3CDTF">2019-08-31T00:07:30Z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