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9"/>
  </p:notesMasterIdLst>
  <p:handoutMasterIdLst>
    <p:handoutMasterId r:id="rId10"/>
  </p:handoutMasterIdLst>
  <p:sldIdLst>
    <p:sldId id="280" r:id="rId2"/>
    <p:sldId id="270" r:id="rId3"/>
    <p:sldId id="281" r:id="rId4"/>
    <p:sldId id="283" r:id="rId5"/>
    <p:sldId id="284" r:id="rId6"/>
    <p:sldId id="285" r:id="rId7"/>
    <p:sldId id="28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78" y="294"/>
      </p:cViewPr>
      <p:guideLst>
        <p:guide orient="horz" pos="2160"/>
        <p:guide pos="3840"/>
      </p:guideLst>
    </p:cSldViewPr>
  </p:slideViewPr>
  <p:notesTextViewPr>
    <p:cViewPr>
      <p:scale>
        <a:sx n="1" d="1"/>
        <a:sy n="1" d="1"/>
      </p:scale>
      <p:origin x="0" y="0"/>
    </p:cViewPr>
  </p:notesTextViewPr>
  <p:notesViewPr>
    <p:cSldViewPr snapToGrid="0" showGuides="1">
      <p:cViewPr varScale="1">
        <p:scale>
          <a:sx n="80" d="100"/>
          <a:sy n="80" d="100"/>
        </p:scale>
        <p:origin x="244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t>02-Sep-19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t>‹#›</a:t>
            </a:fld>
            <a:endParaRPr lang="en-US" dirty="0"/>
          </a:p>
        </p:txBody>
      </p:sp>
    </p:spTree>
    <p:extLst>
      <p:ext uri="{BB962C8B-B14F-4D97-AF65-F5344CB8AC3E}">
        <p14:creationId xmlns:p14="http://schemas.microsoft.com/office/powerpoint/2010/main" val="3788782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t>02-Sep-19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t>‹#›</a:t>
            </a:fld>
            <a:endParaRPr lang="en-US" dirty="0"/>
          </a:p>
        </p:txBody>
      </p:sp>
    </p:spTree>
    <p:extLst>
      <p:ext uri="{BB962C8B-B14F-4D97-AF65-F5344CB8AC3E}">
        <p14:creationId xmlns:p14="http://schemas.microsoft.com/office/powerpoint/2010/main" val="120660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02-Sep-19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smtClean="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0744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02-Sep-19</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79411171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02-Sep-19</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9960671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02-Sep-19</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9263791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02-Sep-19</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18889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49BF3EA-1A78-4F07-BDC0-C8A1BD461199}" type="datetimeFigureOut">
              <a:rPr lang="en-US" smtClean="0"/>
              <a:t>02-Sep-19</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750776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49BF3EA-1A78-4F07-BDC0-C8A1BD461199}" type="datetimeFigureOut">
              <a:rPr lang="en-US" smtClean="0"/>
              <a:t>02-Sep-19</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8219151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02-Sep-19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smtClean="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33696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02-Sep-19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smtClean="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75400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02-Sep-19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smtClean="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37223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9BF3EA-1A78-4F07-BDC0-C8A1BD461199}" type="datetimeFigureOut">
              <a:rPr lang="en-US" smtClean="0"/>
              <a:t>02-Sep-19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5696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9BF3EA-1A78-4F07-BDC0-C8A1BD461199}" type="datetimeFigureOut">
              <a:rPr lang="en-US" smtClean="0"/>
              <a:t>02-Sep-19</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smtClean="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98676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9BF3EA-1A78-4F07-BDC0-C8A1BD461199}" type="datetimeFigureOut">
              <a:rPr lang="en-US" smtClean="0"/>
              <a:t>02-Sep-19</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smtClean="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8628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9BF3EA-1A78-4F07-BDC0-C8A1BD461199}" type="datetimeFigureOut">
              <a:rPr lang="en-US" smtClean="0"/>
              <a:t>02-Sep-19</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smtClean="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6942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BF3EA-1A78-4F07-BDC0-C8A1BD461199}" type="datetimeFigureOut">
              <a:rPr lang="en-US" smtClean="0"/>
              <a:t>02-Sep-19</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smtClean="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871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02-Sep-19</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smtClean="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3413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02-Sep-19</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smtClean="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0903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49BF3EA-1A78-4F07-BDC0-C8A1BD461199}" type="datetimeFigureOut">
              <a:rPr lang="en-US" smtClean="0"/>
              <a:t>02-Sep-19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smtClean="0"/>
              <a:t>Add a footer</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051948049"/>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370693" y="285755"/>
            <a:ext cx="9440034" cy="1828801"/>
          </a:xfrm>
        </p:spPr>
        <p:txBody>
          <a:bodyPr>
            <a:normAutofit/>
          </a:bodyPr>
          <a:lstStyle/>
          <a:p>
            <a:r>
              <a:rPr lang="en-US" dirty="0" smtClean="0">
                <a:solidFill>
                  <a:srgbClr val="FFFF00"/>
                </a:solidFill>
                <a:latin typeface="Copperplate Gothic Bold" panose="020E0705020206020404" pitchFamily="34" charset="0"/>
              </a:rPr>
              <a:t>Novice Machine Learning E2E Project</a:t>
            </a:r>
            <a:endParaRPr lang="en-US" dirty="0">
              <a:solidFill>
                <a:srgbClr val="FFFF00"/>
              </a:solidFill>
              <a:latin typeface="Copperplate Gothic Bold" panose="020E0705020206020404" pitchFamily="34" charset="0"/>
            </a:endParaRPr>
          </a:p>
        </p:txBody>
      </p:sp>
      <p:sp>
        <p:nvSpPr>
          <p:cNvPr id="4" name="Subtitle 3"/>
          <p:cNvSpPr>
            <a:spLocks noGrp="1"/>
          </p:cNvSpPr>
          <p:nvPr>
            <p:ph type="subTitle" idx="1"/>
          </p:nvPr>
        </p:nvSpPr>
        <p:spPr>
          <a:xfrm>
            <a:off x="1370693" y="5979979"/>
            <a:ext cx="9440034" cy="1049867"/>
          </a:xfrm>
        </p:spPr>
        <p:txBody>
          <a:bodyPr>
            <a:normAutofit/>
          </a:bodyPr>
          <a:lstStyle/>
          <a:p>
            <a:r>
              <a:rPr lang="en-US" sz="4000" dirty="0" smtClean="0">
                <a:latin typeface="Copperplate Gothic Bold" panose="020E0705020206020404" pitchFamily="34" charset="0"/>
              </a:rPr>
              <a:t>Mukunthan Ragavan</a:t>
            </a:r>
            <a:endParaRPr lang="en-US" sz="4000" dirty="0">
              <a:latin typeface="Copperplate Gothic Bold" panose="020E0705020206020404" pitchFamily="34" charset="0"/>
            </a:endParaRPr>
          </a:p>
        </p:txBody>
      </p:sp>
      <p:pic>
        <p:nvPicPr>
          <p:cNvPr id="1026" name="Picture 2" descr="Image result for hands on machine lear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641574">
            <a:off x="601161" y="2633062"/>
            <a:ext cx="2416163" cy="31709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rot="1132008">
            <a:off x="9024745" y="2700988"/>
            <a:ext cx="2616211" cy="3120682"/>
          </a:xfrm>
          <a:prstGeom prst="rect">
            <a:avLst/>
          </a:prstGeom>
        </p:spPr>
      </p:pic>
      <p:sp>
        <p:nvSpPr>
          <p:cNvPr id="7" name="TextBox 6"/>
          <p:cNvSpPr txBox="1"/>
          <p:nvPr/>
        </p:nvSpPr>
        <p:spPr>
          <a:xfrm>
            <a:off x="3565493" y="3061000"/>
            <a:ext cx="4866466" cy="1200329"/>
          </a:xfrm>
          <a:prstGeom prst="rect">
            <a:avLst/>
          </a:prstGeom>
          <a:noFill/>
        </p:spPr>
        <p:txBody>
          <a:bodyPr wrap="square" rtlCol="0">
            <a:spAutoFit/>
          </a:bodyPr>
          <a:lstStyle/>
          <a:p>
            <a:pPr algn="ctr"/>
            <a:r>
              <a:rPr lang="en-US" sz="3600" dirty="0" smtClean="0">
                <a:latin typeface="Copperplate Gothic Bold" panose="020E0705020206020404" pitchFamily="34" charset="0"/>
              </a:rPr>
              <a:t>Part </a:t>
            </a:r>
            <a:r>
              <a:rPr lang="en-US" sz="3600" dirty="0" smtClean="0">
                <a:latin typeface="Copperplate Gothic Bold" panose="020E0705020206020404" pitchFamily="34" charset="0"/>
              </a:rPr>
              <a:t>04</a:t>
            </a:r>
          </a:p>
          <a:p>
            <a:pPr algn="ctr"/>
            <a:r>
              <a:rPr lang="en-US" sz="3600" dirty="0" smtClean="0">
                <a:solidFill>
                  <a:srgbClr val="FFFF00"/>
                </a:solidFill>
              </a:rPr>
              <a:t>Stratifying </a:t>
            </a:r>
            <a:r>
              <a:rPr lang="en-US" sz="3600" dirty="0" smtClean="0">
                <a:solidFill>
                  <a:srgbClr val="FFFF00"/>
                </a:solidFill>
              </a:rPr>
              <a:t>the Data</a:t>
            </a:r>
            <a:endParaRPr lang="en-US" sz="3600" dirty="0">
              <a:solidFill>
                <a:srgbClr val="FFFF00"/>
              </a:solidFill>
            </a:endParaRPr>
          </a:p>
        </p:txBody>
      </p:sp>
    </p:spTree>
    <p:extLst>
      <p:ext uri="{BB962C8B-B14F-4D97-AF65-F5344CB8AC3E}">
        <p14:creationId xmlns:p14="http://schemas.microsoft.com/office/powerpoint/2010/main" val="156607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3795" y="0"/>
            <a:ext cx="10353762" cy="970450"/>
          </a:xfrm>
        </p:spPr>
        <p:txBody>
          <a:bodyPr/>
          <a:lstStyle/>
          <a:p>
            <a:r>
              <a:rPr lang="en-US" dirty="0" smtClean="0">
                <a:solidFill>
                  <a:srgbClr val="FFFF00"/>
                </a:solidFill>
              </a:rPr>
              <a:t>E2E Machine Learning Project</a:t>
            </a:r>
            <a:endParaRPr lang="en-US" dirty="0">
              <a:solidFill>
                <a:srgbClr val="FFFF00"/>
              </a:solidFill>
            </a:endParaRPr>
          </a:p>
        </p:txBody>
      </p:sp>
      <p:sp>
        <p:nvSpPr>
          <p:cNvPr id="2" name="Content Placeholder 1"/>
          <p:cNvSpPr>
            <a:spLocks noGrp="1"/>
          </p:cNvSpPr>
          <p:nvPr>
            <p:ph idx="1"/>
          </p:nvPr>
        </p:nvSpPr>
        <p:spPr>
          <a:xfrm>
            <a:off x="1047145" y="970450"/>
            <a:ext cx="10353762" cy="4992201"/>
          </a:xfrm>
        </p:spPr>
        <p:txBody>
          <a:bodyPr>
            <a:noAutofit/>
          </a:bodyPr>
          <a:lstStyle/>
          <a:p>
            <a:r>
              <a:rPr lang="en-US" sz="2800" dirty="0" smtClean="0"/>
              <a:t>Look at the Big picture.</a:t>
            </a:r>
          </a:p>
          <a:p>
            <a:r>
              <a:rPr lang="en-US" sz="2800" dirty="0"/>
              <a:t>Get the Data (</a:t>
            </a:r>
            <a:r>
              <a:rPr lang="en-US" sz="2800" dirty="0"/>
              <a:t>Split </a:t>
            </a:r>
            <a:r>
              <a:rPr lang="en-US" sz="2800" dirty="0"/>
              <a:t>the Data, </a:t>
            </a:r>
            <a:r>
              <a:rPr lang="en-US" sz="2800" b="1" dirty="0" smtClean="0">
                <a:solidFill>
                  <a:srgbClr val="FFFF00"/>
                </a:solidFill>
              </a:rPr>
              <a:t>Stratifying the Data</a:t>
            </a:r>
            <a:r>
              <a:rPr lang="en-US" sz="2800" dirty="0"/>
              <a:t>).</a:t>
            </a:r>
          </a:p>
          <a:p>
            <a:r>
              <a:rPr lang="en-US" sz="2800" dirty="0" smtClean="0"/>
              <a:t>Discover and visualize the data to get insights.</a:t>
            </a:r>
          </a:p>
          <a:p>
            <a:r>
              <a:rPr lang="en-US" sz="2800" dirty="0" smtClean="0"/>
              <a:t>Prepare the data for ML algorithms.</a:t>
            </a:r>
          </a:p>
          <a:p>
            <a:r>
              <a:rPr lang="en-US" sz="2800" dirty="0" smtClean="0"/>
              <a:t>Select a model to train it.</a:t>
            </a:r>
          </a:p>
          <a:p>
            <a:r>
              <a:rPr lang="en-US" sz="2800" dirty="0" smtClean="0"/>
              <a:t>Fine-tune your model.</a:t>
            </a:r>
          </a:p>
          <a:p>
            <a:r>
              <a:rPr lang="en-US" sz="2800" dirty="0" smtClean="0"/>
              <a:t>Present your solution.</a:t>
            </a:r>
          </a:p>
          <a:p>
            <a:r>
              <a:rPr lang="en-US" sz="2800" dirty="0" smtClean="0"/>
              <a:t>Launch, monitor and maintain your system.</a:t>
            </a:r>
          </a:p>
          <a:p>
            <a:pPr marL="36900" indent="0">
              <a:buNone/>
            </a:pPr>
            <a:endParaRPr lang="en-US" sz="2800" dirty="0"/>
          </a:p>
          <a:p>
            <a:pPr marL="36900" indent="0">
              <a:buNone/>
            </a:pPr>
            <a:r>
              <a:rPr lang="en-US" sz="2800" dirty="0">
                <a:effectLst/>
              </a:rPr>
              <a:t> </a:t>
            </a:r>
            <a:endParaRPr lang="en-US" sz="2800" b="1" dirty="0">
              <a:effectLst/>
            </a:endParaRPr>
          </a:p>
        </p:txBody>
      </p:sp>
    </p:spTree>
    <p:extLst>
      <p:ext uri="{BB962C8B-B14F-4D97-AF65-F5344CB8AC3E}">
        <p14:creationId xmlns:p14="http://schemas.microsoft.com/office/powerpoint/2010/main" val="208895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330" y="2867188"/>
            <a:ext cx="10353763" cy="2511835"/>
          </a:xfrm>
        </p:spPr>
        <p:txBody>
          <a:bodyPr>
            <a:noAutofit/>
          </a:bodyPr>
          <a:lstStyle/>
          <a:p>
            <a:pPr algn="l"/>
            <a:r>
              <a:rPr lang="en-US" sz="5400" dirty="0" smtClean="0"/>
              <a:t>Stratifying the data! </a:t>
            </a:r>
            <a:r>
              <a:rPr lang="en-US" sz="5400" dirty="0" smtClean="0"/>
              <a:t>Why?</a:t>
            </a:r>
            <a:r>
              <a:rPr lang="en-US" sz="1100" dirty="0" smtClean="0"/>
              <a:t/>
            </a:r>
            <a:br>
              <a:rPr lang="en-US" sz="1100" dirty="0" smtClean="0"/>
            </a:br>
            <a:r>
              <a:rPr lang="en-US" sz="2800" dirty="0"/>
              <a:t>Risk of introducing a significant </a:t>
            </a:r>
            <a:r>
              <a:rPr lang="en-US" sz="2800" dirty="0" smtClean="0">
                <a:solidFill>
                  <a:srgbClr val="FFC000"/>
                </a:solidFill>
              </a:rPr>
              <a:t>Sampling bias</a:t>
            </a:r>
            <a:r>
              <a:rPr lang="en-US" sz="2800" dirty="0" smtClean="0"/>
              <a:t>.</a:t>
            </a:r>
            <a:br>
              <a:rPr lang="en-US" sz="2800" dirty="0" smtClean="0"/>
            </a:br>
            <a:r>
              <a:rPr lang="en-US" sz="2800" dirty="0"/>
              <a:t/>
            </a:r>
            <a:br>
              <a:rPr lang="en-US" sz="2800" dirty="0"/>
            </a:br>
            <a:r>
              <a:rPr lang="en-US" sz="2800" dirty="0"/>
              <a:t>Solution as </a:t>
            </a:r>
            <a:r>
              <a:rPr lang="en-US" sz="2800" dirty="0" smtClean="0">
                <a:solidFill>
                  <a:srgbClr val="FFC000"/>
                </a:solidFill>
              </a:rPr>
              <a:t>Stratified Sampling</a:t>
            </a:r>
            <a:r>
              <a:rPr lang="en-US" sz="2800" dirty="0"/>
              <a:t>.</a:t>
            </a:r>
            <a:br>
              <a:rPr lang="en-US" sz="2800" dirty="0"/>
            </a:br>
            <a:r>
              <a:rPr lang="en-US" sz="2800" dirty="0" smtClean="0"/>
              <a:t>Population is divided into homogeneous subgroups called strata,</a:t>
            </a:r>
            <a:br>
              <a:rPr lang="en-US" sz="2800" dirty="0" smtClean="0"/>
            </a:br>
            <a:r>
              <a:rPr lang="en-US" sz="2800" dirty="0" smtClean="0"/>
              <a:t>and the </a:t>
            </a:r>
            <a:r>
              <a:rPr lang="en-US" sz="2800" dirty="0"/>
              <a:t>right number of instances is sampled from each stratum to guarantee that </a:t>
            </a:r>
            <a:r>
              <a:rPr lang="en-US" sz="2800" dirty="0" smtClean="0"/>
              <a:t>the test </a:t>
            </a:r>
            <a:r>
              <a:rPr lang="en-US" sz="2800" dirty="0"/>
              <a:t>set is representative of the overall population.</a:t>
            </a:r>
            <a:endParaRPr lang="en-US" dirty="0"/>
          </a:p>
        </p:txBody>
      </p:sp>
    </p:spTree>
    <p:extLst>
      <p:ext uri="{BB962C8B-B14F-4D97-AF65-F5344CB8AC3E}">
        <p14:creationId xmlns:p14="http://schemas.microsoft.com/office/powerpoint/2010/main" val="1057352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841" y="828051"/>
            <a:ext cx="11345366" cy="2288900"/>
          </a:xfrm>
        </p:spPr>
        <p:txBody>
          <a:bodyPr>
            <a:noAutofit/>
          </a:bodyPr>
          <a:lstStyle/>
          <a:p>
            <a:pPr algn="l"/>
            <a:r>
              <a:rPr lang="en-US" sz="5400" dirty="0"/>
              <a:t>Stratifying example:</a:t>
            </a:r>
            <a:br>
              <a:rPr lang="en-US" sz="5400" dirty="0"/>
            </a:br>
            <a:r>
              <a:rPr lang="en-US" sz="2000" dirty="0"/>
              <a:t>When a </a:t>
            </a:r>
            <a:r>
              <a:rPr lang="en-US" sz="2000" dirty="0" smtClean="0"/>
              <a:t>survey company </a:t>
            </a:r>
            <a:r>
              <a:rPr lang="en-US" sz="2000" dirty="0"/>
              <a:t>decides to call 1,000 people to ask them a few questions, they don’t just </a:t>
            </a:r>
            <a:r>
              <a:rPr lang="en-US" sz="2000" dirty="0" smtClean="0"/>
              <a:t>pick 1,000 </a:t>
            </a:r>
            <a:r>
              <a:rPr lang="en-US" sz="2000" dirty="0"/>
              <a:t>people randomly in a phone book. They try to ensure that these 1,000 </a:t>
            </a:r>
            <a:r>
              <a:rPr lang="en-US" sz="2000" dirty="0" smtClean="0"/>
              <a:t>people are </a:t>
            </a:r>
            <a:r>
              <a:rPr lang="en-US" sz="2000" dirty="0"/>
              <a:t>representative of the whole population. For example, the US population is </a:t>
            </a:r>
            <a:r>
              <a:rPr lang="en-US" sz="2000" dirty="0" smtClean="0"/>
              <a:t>composed of </a:t>
            </a:r>
            <a:r>
              <a:rPr lang="en-US" sz="2000" dirty="0"/>
              <a:t>51.3% female and 48.7% male, so a well-conducted survey in the US </a:t>
            </a:r>
            <a:r>
              <a:rPr lang="en-US" sz="2000" dirty="0" smtClean="0"/>
              <a:t>would try </a:t>
            </a:r>
            <a:r>
              <a:rPr lang="en-US" sz="2000" dirty="0"/>
              <a:t>to maintain this ratio in the sample: 513 female and 487 male.</a:t>
            </a:r>
            <a:r>
              <a:rPr lang="en-US" sz="5400" dirty="0"/>
              <a:t/>
            </a:r>
            <a:br>
              <a:rPr lang="en-US" sz="5400" dirty="0"/>
            </a:br>
            <a:endParaRPr lang="en-US" dirty="0"/>
          </a:p>
        </p:txBody>
      </p:sp>
      <p:pic>
        <p:nvPicPr>
          <p:cNvPr id="1026" name="Picture 2" descr="Image result for stratified samp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142" y="2704528"/>
            <a:ext cx="5188424" cy="3932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973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524" y="144651"/>
            <a:ext cx="10353762" cy="970450"/>
          </a:xfrm>
        </p:spPr>
        <p:txBody>
          <a:bodyPr/>
          <a:lstStyle/>
          <a:p>
            <a:r>
              <a:rPr lang="en-US" dirty="0" smtClean="0"/>
              <a:t>As discussed with Business……</a:t>
            </a:r>
            <a:endParaRPr lang="en-US" dirty="0"/>
          </a:p>
        </p:txBody>
      </p:sp>
      <p:sp>
        <p:nvSpPr>
          <p:cNvPr id="3" name="Content Placeholder 2"/>
          <p:cNvSpPr>
            <a:spLocks noGrp="1"/>
          </p:cNvSpPr>
          <p:nvPr>
            <p:ph idx="1"/>
          </p:nvPr>
        </p:nvSpPr>
        <p:spPr>
          <a:xfrm>
            <a:off x="913795" y="1236503"/>
            <a:ext cx="10353762" cy="4058751"/>
          </a:xfrm>
        </p:spPr>
        <p:txBody>
          <a:bodyPr/>
          <a:lstStyle/>
          <a:p>
            <a:pPr marL="36900" indent="0">
              <a:buNone/>
            </a:pPr>
            <a:r>
              <a:rPr lang="en-US" dirty="0"/>
              <a:t>Suppose you chatted with experts who told you that the median income is a very</a:t>
            </a:r>
          </a:p>
          <a:p>
            <a:pPr marL="36900" indent="0">
              <a:buNone/>
            </a:pPr>
            <a:r>
              <a:rPr lang="en-US" dirty="0"/>
              <a:t>important attribute to predict median housing prices. You may want to ensure that</a:t>
            </a:r>
          </a:p>
          <a:p>
            <a:pPr marL="36900" indent="0">
              <a:buNone/>
            </a:pPr>
            <a:r>
              <a:rPr lang="en-US" dirty="0"/>
              <a:t>the test set is representative of the various categories of incomes in the whole dataset.</a:t>
            </a:r>
          </a:p>
          <a:p>
            <a:pPr marL="36900" indent="0">
              <a:buNone/>
            </a:pPr>
            <a:r>
              <a:rPr lang="en-US" dirty="0"/>
              <a:t>Since the median income is a continuous numerical attribute, you first need to create</a:t>
            </a:r>
          </a:p>
          <a:p>
            <a:pPr marL="36900" indent="0">
              <a:buNone/>
            </a:pPr>
            <a:r>
              <a:rPr lang="en-US" dirty="0"/>
              <a:t>an income category attribute.</a:t>
            </a:r>
            <a:endParaRPr lang="en-US" dirty="0"/>
          </a:p>
        </p:txBody>
      </p:sp>
      <p:pic>
        <p:nvPicPr>
          <p:cNvPr id="4" name="Picture 3"/>
          <p:cNvPicPr>
            <a:picLocks noChangeAspect="1"/>
          </p:cNvPicPr>
          <p:nvPr/>
        </p:nvPicPr>
        <p:blipFill>
          <a:blip r:embed="rId2"/>
          <a:stretch>
            <a:fillRect/>
          </a:stretch>
        </p:blipFill>
        <p:spPr>
          <a:xfrm>
            <a:off x="6493631" y="2947904"/>
            <a:ext cx="5269581" cy="3769482"/>
          </a:xfrm>
          <a:prstGeom prst="rect">
            <a:avLst/>
          </a:prstGeom>
        </p:spPr>
      </p:pic>
    </p:spTree>
    <p:extLst>
      <p:ext uri="{BB962C8B-B14F-4D97-AF65-F5344CB8AC3E}">
        <p14:creationId xmlns:p14="http://schemas.microsoft.com/office/powerpoint/2010/main" val="8557348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745" y="1732387"/>
            <a:ext cx="10353762" cy="3534344"/>
          </a:xfrm>
        </p:spPr>
        <p:txBody>
          <a:bodyPr>
            <a:normAutofit/>
          </a:bodyPr>
          <a:lstStyle/>
          <a:p>
            <a:r>
              <a:rPr lang="en-US" sz="6600" dirty="0" smtClean="0"/>
              <a:t>Coding in action !</a:t>
            </a:r>
            <a:endParaRPr lang="en-US" sz="6600" dirty="0"/>
          </a:p>
        </p:txBody>
      </p:sp>
    </p:spTree>
    <p:extLst>
      <p:ext uri="{BB962C8B-B14F-4D97-AF65-F5344CB8AC3E}">
        <p14:creationId xmlns:p14="http://schemas.microsoft.com/office/powerpoint/2010/main" val="901517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745" y="1732387"/>
            <a:ext cx="10353762" cy="3534344"/>
          </a:xfrm>
        </p:spPr>
        <p:txBody>
          <a:bodyPr>
            <a:normAutofit/>
          </a:bodyPr>
          <a:lstStyle/>
          <a:p>
            <a:r>
              <a:rPr lang="en-US" sz="6600" dirty="0" smtClean="0"/>
              <a:t>Thanks All for watching and your subscription !</a:t>
            </a:r>
            <a:endParaRPr lang="en-US" sz="6600" dirty="0"/>
          </a:p>
        </p:txBody>
      </p:sp>
    </p:spTree>
    <p:extLst>
      <p:ext uri="{BB962C8B-B14F-4D97-AF65-F5344CB8AC3E}">
        <p14:creationId xmlns:p14="http://schemas.microsoft.com/office/powerpoint/2010/main" val="17112640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181</TotalTime>
  <Words>164</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Calisto MT</vt:lpstr>
      <vt:lpstr>Copperplate Gothic Bold</vt:lpstr>
      <vt:lpstr>Trebuchet MS</vt:lpstr>
      <vt:lpstr>Wingdings 2</vt:lpstr>
      <vt:lpstr>Slate</vt:lpstr>
      <vt:lpstr>Novice Machine Learning E2E Project</vt:lpstr>
      <vt:lpstr>E2E Machine Learning Project</vt:lpstr>
      <vt:lpstr>Stratifying the data! Why? Risk of introducing a significant Sampling bias.  Solution as Stratified Sampling. Population is divided into homogeneous subgroups called strata, and the right number of instances is sampled from each stratum to guarantee that the test set is representative of the overall population.</vt:lpstr>
      <vt:lpstr>Stratifying example: When a survey company decides to call 1,000 people to ask them a few questions, they don’t just pick 1,000 people randomly in a phone book. They try to ensure that these 1,000 people are representative of the whole population. For example, the US population is composed of 51.3% female and 48.7% male, so a well-conducted survey in the US would try to maintain this ratio in the sample: 513 female and 487 male. </vt:lpstr>
      <vt:lpstr>As discussed with Business……</vt:lpstr>
      <vt:lpstr>Coding in action !</vt:lpstr>
      <vt:lpstr>Thanks All for watching and your subscription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Novice Machine Learning E2E Project</dc:title>
  <dc:creator>Mukunthan</dc:creator>
  <cp:lastModifiedBy>Mukunthan</cp:lastModifiedBy>
  <cp:revision>49</cp:revision>
  <dcterms:created xsi:type="dcterms:W3CDTF">2019-08-26T00:33:38Z</dcterms:created>
  <dcterms:modified xsi:type="dcterms:W3CDTF">2019-09-02T08:33:20Z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