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slideMasters/slideMaster10.xml" ContentType="application/vnd.openxmlformats-officedocument.presentationml.slideMaster+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notesMasterIdLst>
    <p:notesMasterId r:id="rId12"/>
  </p:notesMasterIdLst>
  <p:sldSz cx="14630400" cy="8229600"/>
  <p:notesSz cx="8229600" cy="14630400"/>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notesMaster" Target="notesMasters/notesMaster1.xml"/><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 Id="rId16"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1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0.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10-1.png"/><Relationship Id="rId3"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11-1.png"/><Relationship Id="rId3"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2-1.png"/><Relationship Id="rId3"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3-1.png"/><Relationship Id="rId3"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4-1.png"/><Relationship Id="rId3"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5-1.png"/><Relationship Id="rId3"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6-1.png"/><Relationship Id="rId3"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7-1.png"/><Relationship Id="rId3"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8-1.png"/><Relationship Id="rId3"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9-1.png"/><Relationship Id="rId3"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lide 9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lide 10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AFCBF8"/>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3-1.png"/><Relationship Id="rId2" Type="http://schemas.openxmlformats.org/officeDocument/2006/relationships/image" Target="../media/image-3-2.png"/><Relationship Id="rId3" Type="http://schemas.openxmlformats.org/officeDocument/2006/relationships/slideLayout" Target="../slideLayouts/slideLayout4.xml"/><Relationship Id="rId4"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5-1.png"/><Relationship Id="rId2" Type="http://schemas.openxmlformats.org/officeDocument/2006/relationships/image" Target="../media/image-5-2.png"/><Relationship Id="rId3" Type="http://schemas.openxmlformats.org/officeDocument/2006/relationships/image" Target="../media/image-5-3.png"/><Relationship Id="rId4" Type="http://schemas.openxmlformats.org/officeDocument/2006/relationships/slideLayout" Target="../slideLayouts/slideLayout6.xml"/><Relationship Id="rId5"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Text 0"/>
          <p:cNvSpPr/>
          <p:nvPr/>
        </p:nvSpPr>
        <p:spPr>
          <a:xfrm>
            <a:off x="793790" y="2661166"/>
            <a:ext cx="13042821" cy="1240155"/>
          </a:xfrm>
          <a:prstGeom prst="rect">
            <a:avLst/>
          </a:prstGeom>
          <a:noFill/>
          <a:ln/>
        </p:spPr>
        <p:txBody>
          <a:bodyPr wrap="square" lIns="0" tIns="0" rIns="0" bIns="0" rtlCol="0" anchor="t"/>
          <a:lstStyle/>
          <a:p>
            <a:pPr algn="ctr" indent="0" marL="0">
              <a:lnSpc>
                <a:spcPts val="4850"/>
              </a:lnSpc>
              <a:buNone/>
            </a:pPr>
            <a:r>
              <a:rPr lang="en-US" sz="3900" b="1" dirty="0">
                <a:solidFill>
                  <a:srgbClr val="000000"/>
                </a:solidFill>
                <a:latin typeface="Inter Bold" pitchFamily="34" charset="0"/>
                <a:ea typeface="Inter Bold" pitchFamily="34" charset="-122"/>
                <a:cs typeface="Inter Bold" pitchFamily="34" charset="-120"/>
              </a:rPr>
              <a:t>The Education System in India: Challenges and Opportunities in 2025</a:t>
            </a:r>
            <a:endParaRPr lang="en-US" sz="3900" dirty="0"/>
          </a:p>
        </p:txBody>
      </p:sp>
      <p:sp>
        <p:nvSpPr>
          <p:cNvPr id="3" name="Text 1"/>
          <p:cNvSpPr/>
          <p:nvPr/>
        </p:nvSpPr>
        <p:spPr>
          <a:xfrm>
            <a:off x="793790" y="4298156"/>
            <a:ext cx="13042821" cy="1270159"/>
          </a:xfrm>
          <a:prstGeom prst="rect">
            <a:avLst/>
          </a:prstGeom>
          <a:noFill/>
          <a:ln/>
        </p:spPr>
        <p:txBody>
          <a:bodyPr wrap="square" lIns="0" tIns="0" rIns="0" bIns="0" rtlCol="0" anchor="t"/>
          <a:lstStyle/>
          <a:p>
            <a:pPr algn="l" indent="0" marL="0">
              <a:lnSpc>
                <a:spcPts val="2500"/>
              </a:lnSpc>
              <a:buNone/>
            </a:pPr>
            <a:r>
              <a:rPr lang="en-US" sz="1550" dirty="0">
                <a:solidFill>
                  <a:srgbClr val="272525"/>
                </a:solidFill>
                <a:latin typeface="Inter" pitchFamily="34" charset="0"/>
                <a:ea typeface="Inter" pitchFamily="34" charset="-122"/>
                <a:cs typeface="Inter" pitchFamily="34" charset="-120"/>
              </a:rPr>
              <a:t>Welcome to this comprehensive overview of the Indian education system. In this presentation, we will delve into its historical evolution, current structure, key strengths, and persistent challenges. We will also explore the transformative vision of the National Education Policy (NEP) 2020 and its potential impact. Our aim is to provide a detailed understanding of India's educational landscape as it stands in 2025, highlighting both its immense opportunities and the critical areas requiring further development.</a:t>
            </a:r>
            <a:endParaRPr lang="en-US" sz="15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Text 0"/>
          <p:cNvSpPr/>
          <p:nvPr/>
        </p:nvSpPr>
        <p:spPr>
          <a:xfrm>
            <a:off x="793790" y="1931789"/>
            <a:ext cx="13042821" cy="1711642"/>
          </a:xfrm>
          <a:prstGeom prst="rect">
            <a:avLst/>
          </a:prstGeom>
          <a:noFill/>
          <a:ln/>
        </p:spPr>
        <p:txBody>
          <a:bodyPr wrap="square" lIns="0" tIns="0" rIns="0" bIns="0" rtlCol="0" anchor="t"/>
          <a:lstStyle/>
          <a:p>
            <a:pPr algn="ctr" indent="0" marL="0">
              <a:lnSpc>
                <a:spcPts val="6700"/>
              </a:lnSpc>
              <a:buNone/>
            </a:pPr>
            <a:r>
              <a:rPr lang="en-US" sz="5350" b="1" dirty="0">
                <a:solidFill>
                  <a:srgbClr val="000000"/>
                </a:solidFill>
                <a:latin typeface="Inter Bold" pitchFamily="34" charset="0"/>
                <a:ea typeface="Inter Bold" pitchFamily="34" charset="-122"/>
                <a:cs typeface="Inter Bold" pitchFamily="34" charset="-120"/>
              </a:rPr>
              <a:t>Conclusion: Towards an Inclusive, Quality Education Future</a:t>
            </a:r>
            <a:endParaRPr lang="en-US" sz="5350" dirty="0"/>
          </a:p>
        </p:txBody>
      </p:sp>
      <p:sp>
        <p:nvSpPr>
          <p:cNvPr id="3" name="Text 1"/>
          <p:cNvSpPr/>
          <p:nvPr/>
        </p:nvSpPr>
        <p:spPr>
          <a:xfrm>
            <a:off x="1091446" y="4263509"/>
            <a:ext cx="12745164" cy="317540"/>
          </a:xfrm>
          <a:prstGeom prst="rect">
            <a:avLst/>
          </a:prstGeom>
          <a:noFill/>
          <a:ln/>
        </p:spPr>
        <p:txBody>
          <a:bodyPr wrap="none" lIns="0" tIns="0" rIns="0" bIns="0" rtlCol="0" anchor="t"/>
          <a:lstStyle/>
          <a:p>
            <a:pPr algn="l" indent="0" marL="0">
              <a:lnSpc>
                <a:spcPts val="2500"/>
              </a:lnSpc>
              <a:buNone/>
            </a:pPr>
            <a:r>
              <a:rPr lang="en-US" sz="1550" b="1" dirty="0">
                <a:solidFill>
                  <a:srgbClr val="272525"/>
                </a:solidFill>
                <a:latin typeface="Inter" pitchFamily="34" charset="0"/>
                <a:ea typeface="Inter" pitchFamily="34" charset="-122"/>
                <a:cs typeface="Inter" pitchFamily="34" charset="-120"/>
              </a:rPr>
              <a:t>"Investing in education today is investing in India's demographic dividend and global leadership tomorrow."</a:t>
            </a:r>
            <a:endParaRPr lang="en-US" sz="1550" dirty="0"/>
          </a:p>
        </p:txBody>
      </p:sp>
      <p:sp>
        <p:nvSpPr>
          <p:cNvPr id="4" name="Shape 2"/>
          <p:cNvSpPr/>
          <p:nvPr/>
        </p:nvSpPr>
        <p:spPr>
          <a:xfrm>
            <a:off x="793790" y="4040267"/>
            <a:ext cx="22860" cy="764024"/>
          </a:xfrm>
          <a:prstGeom prst="rect">
            <a:avLst/>
          </a:prstGeom>
          <a:solidFill>
            <a:srgbClr val="4950BC"/>
          </a:solidFill>
          <a:ln/>
        </p:spPr>
      </p:sp>
      <p:sp>
        <p:nvSpPr>
          <p:cNvPr id="5" name="Text 3"/>
          <p:cNvSpPr/>
          <p:nvPr/>
        </p:nvSpPr>
        <p:spPr>
          <a:xfrm>
            <a:off x="793790" y="5027533"/>
            <a:ext cx="13042821" cy="1270159"/>
          </a:xfrm>
          <a:prstGeom prst="rect">
            <a:avLst/>
          </a:prstGeom>
          <a:noFill/>
          <a:ln/>
        </p:spPr>
        <p:txBody>
          <a:bodyPr wrap="square" lIns="0" tIns="0" rIns="0" bIns="0" rtlCol="0" anchor="t"/>
          <a:lstStyle/>
          <a:p>
            <a:pPr algn="ctr" indent="0" marL="0">
              <a:lnSpc>
                <a:spcPts val="2500"/>
              </a:lnSpc>
              <a:buNone/>
            </a:pPr>
            <a:r>
              <a:rPr lang="en-US" sz="1550" dirty="0">
                <a:solidFill>
                  <a:srgbClr val="272525"/>
                </a:solidFill>
                <a:latin typeface="Inter" pitchFamily="34" charset="0"/>
                <a:ea typeface="Inter" pitchFamily="34" charset="-122"/>
                <a:cs typeface="Inter" pitchFamily="34" charset="-120"/>
              </a:rPr>
              <a:t>India's education system stands at a transformative crossroads, possessing immense potential to shape the nation's future. Its success hinges on decisively bridging existing quality gaps, fostering a culture of innovation, and ensuring equitable access for all. By embracing the comprehensive reforms outlined in NEP 2020 and strategically investing in its educational infrastructure, India can truly harness its vast youth population, empowering them to drive economic growth and assume a prominent role on the global stage.</a:t>
            </a:r>
            <a:endParaRPr lang="en-US" sz="155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5922288" y="1565910"/>
            <a:ext cx="2785705" cy="310158"/>
          </a:xfrm>
          <a:prstGeom prst="rect">
            <a:avLst/>
          </a:prstGeom>
          <a:noFill/>
          <a:ln/>
        </p:spPr>
        <p:txBody>
          <a:bodyPr wrap="none" lIns="0" tIns="0" rIns="0" bIns="0" rtlCol="0" anchor="t"/>
          <a:lstStyle/>
          <a:p>
            <a:pPr algn="ctr" indent="0" marL="0">
              <a:lnSpc>
                <a:spcPts val="2400"/>
              </a:lnSpc>
              <a:buNone/>
            </a:pPr>
            <a:r>
              <a:rPr lang="en-US" sz="1950" b="1" dirty="0">
                <a:solidFill>
                  <a:srgbClr val="808080"/>
                </a:solidFill>
                <a:latin typeface="Inter Bold" pitchFamily="34" charset="0"/>
                <a:ea typeface="Inter Bold" pitchFamily="34" charset="-122"/>
                <a:cs typeface="Inter Bold" pitchFamily="34" charset="-120"/>
              </a:rPr>
              <a:t>Chapter 1: Foundations</a:t>
            </a:r>
            <a:endParaRPr lang="en-US" sz="1950" dirty="0"/>
          </a:p>
        </p:txBody>
      </p:sp>
      <p:sp>
        <p:nvSpPr>
          <p:cNvPr id="3" name="Text 1"/>
          <p:cNvSpPr/>
          <p:nvPr/>
        </p:nvSpPr>
        <p:spPr>
          <a:xfrm>
            <a:off x="793790" y="2074426"/>
            <a:ext cx="13042821" cy="1711642"/>
          </a:xfrm>
          <a:prstGeom prst="rect">
            <a:avLst/>
          </a:prstGeom>
          <a:noFill/>
          <a:ln/>
        </p:spPr>
        <p:txBody>
          <a:bodyPr wrap="square" lIns="0" tIns="0" rIns="0" bIns="0" rtlCol="0" anchor="t"/>
          <a:lstStyle/>
          <a:p>
            <a:pPr algn="ctr" indent="0" marL="0">
              <a:lnSpc>
                <a:spcPts val="6700"/>
              </a:lnSpc>
              <a:buNone/>
            </a:pPr>
            <a:r>
              <a:rPr lang="en-US" sz="5350" b="1" dirty="0">
                <a:solidFill>
                  <a:srgbClr val="000000"/>
                </a:solidFill>
                <a:latin typeface="Inter Bold" pitchFamily="34" charset="0"/>
                <a:ea typeface="Inter Bold" pitchFamily="34" charset="-122"/>
                <a:cs typeface="Inter Bold" pitchFamily="34" charset="-120"/>
              </a:rPr>
              <a:t>Historical Roots: From Gurukulas to Modern Schools</a:t>
            </a:r>
            <a:endParaRPr lang="en-US" sz="5350" dirty="0"/>
          </a:p>
        </p:txBody>
      </p:sp>
      <p:sp>
        <p:nvSpPr>
          <p:cNvPr id="4" name="Text 2"/>
          <p:cNvSpPr/>
          <p:nvPr/>
        </p:nvSpPr>
        <p:spPr>
          <a:xfrm>
            <a:off x="793790" y="4262318"/>
            <a:ext cx="6279356" cy="2222778"/>
          </a:xfrm>
          <a:prstGeom prst="rect">
            <a:avLst/>
          </a:prstGeom>
          <a:noFill/>
          <a:ln/>
        </p:spPr>
        <p:txBody>
          <a:bodyPr wrap="square" lIns="0" tIns="0" rIns="0" bIns="0" rtlCol="0" anchor="t"/>
          <a:lstStyle/>
          <a:p>
            <a:pPr algn="l" indent="0" marL="0">
              <a:lnSpc>
                <a:spcPts val="2500"/>
              </a:lnSpc>
              <a:buNone/>
            </a:pPr>
            <a:r>
              <a:rPr lang="en-US" sz="1550" dirty="0">
                <a:solidFill>
                  <a:srgbClr val="272525"/>
                </a:solidFill>
                <a:latin typeface="Inter" pitchFamily="34" charset="0"/>
                <a:ea typeface="Inter" pitchFamily="34" charset="-122"/>
                <a:cs typeface="Inter" pitchFamily="34" charset="-120"/>
              </a:rPr>
              <a:t>Ancient India's rich educational heritage, epitomised by the </a:t>
            </a:r>
            <a:pPr algn="l" indent="0" marL="0">
              <a:lnSpc>
                <a:spcPts val="2500"/>
              </a:lnSpc>
              <a:buNone/>
            </a:pPr>
            <a:r>
              <a:rPr lang="en-US" sz="1550" b="1" dirty="0">
                <a:solidFill>
                  <a:srgbClr val="272525"/>
                </a:solidFill>
                <a:latin typeface="Inter" pitchFamily="34" charset="0"/>
                <a:ea typeface="Inter" pitchFamily="34" charset="-122"/>
                <a:cs typeface="Inter" pitchFamily="34" charset="-120"/>
              </a:rPr>
              <a:t>Gurukula system</a:t>
            </a:r>
            <a:pPr algn="l" indent="0" marL="0">
              <a:lnSpc>
                <a:spcPts val="2500"/>
              </a:lnSpc>
              <a:buNone/>
            </a:pPr>
            <a:r>
              <a:rPr lang="en-US" sz="1550" dirty="0">
                <a:solidFill>
                  <a:srgbClr val="272525"/>
                </a:solidFill>
                <a:latin typeface="Inter" pitchFamily="34" charset="0"/>
                <a:ea typeface="Inter" pitchFamily="34" charset="-122"/>
                <a:cs typeface="Inter" pitchFamily="34" charset="-120"/>
              </a:rPr>
              <a:t>, fostered personalised learning experiences. Students lived with their gurus, absorbing knowledge through close mentorship rather than formal classrooms. Renowned centres like </a:t>
            </a:r>
            <a:pPr algn="l" indent="0" marL="0">
              <a:lnSpc>
                <a:spcPts val="2500"/>
              </a:lnSpc>
              <a:buNone/>
            </a:pPr>
            <a:r>
              <a:rPr lang="en-US" sz="1550" b="1" dirty="0">
                <a:solidFill>
                  <a:srgbClr val="272525"/>
                </a:solidFill>
                <a:latin typeface="Inter" pitchFamily="34" charset="0"/>
                <a:ea typeface="Inter" pitchFamily="34" charset="-122"/>
                <a:cs typeface="Inter" pitchFamily="34" charset="-120"/>
              </a:rPr>
              <a:t>Nalanda</a:t>
            </a:r>
            <a:pPr algn="l" indent="0" marL="0">
              <a:lnSpc>
                <a:spcPts val="2500"/>
              </a:lnSpc>
              <a:buNone/>
            </a:pPr>
            <a:r>
              <a:rPr lang="en-US" sz="1550" dirty="0">
                <a:solidFill>
                  <a:srgbClr val="272525"/>
                </a:solidFill>
                <a:latin typeface="Inter" pitchFamily="34" charset="0"/>
                <a:ea typeface="Inter" pitchFamily="34" charset="-122"/>
                <a:cs typeface="Inter" pitchFamily="34" charset="-120"/>
              </a:rPr>
              <a:t> and </a:t>
            </a:r>
            <a:pPr algn="l" indent="0" marL="0">
              <a:lnSpc>
                <a:spcPts val="2500"/>
              </a:lnSpc>
              <a:buNone/>
            </a:pPr>
            <a:r>
              <a:rPr lang="en-US" sz="1550" b="1" dirty="0">
                <a:solidFill>
                  <a:srgbClr val="272525"/>
                </a:solidFill>
                <a:latin typeface="Inter" pitchFamily="34" charset="0"/>
                <a:ea typeface="Inter" pitchFamily="34" charset="-122"/>
                <a:cs typeface="Inter" pitchFamily="34" charset="-120"/>
              </a:rPr>
              <a:t>Takshashila</a:t>
            </a:r>
            <a:pPr algn="l" indent="0" marL="0">
              <a:lnSpc>
                <a:spcPts val="2500"/>
              </a:lnSpc>
              <a:buNone/>
            </a:pPr>
            <a:r>
              <a:rPr lang="en-US" sz="1550" dirty="0">
                <a:solidFill>
                  <a:srgbClr val="272525"/>
                </a:solidFill>
                <a:latin typeface="Inter" pitchFamily="34" charset="0"/>
                <a:ea typeface="Inter" pitchFamily="34" charset="-122"/>
                <a:cs typeface="Inter" pitchFamily="34" charset="-120"/>
              </a:rPr>
              <a:t> served as early universities, attracting scholars from across Asia and pioneering multidisciplinary studies.</a:t>
            </a:r>
            <a:endParaRPr lang="en-US" sz="1550" dirty="0"/>
          </a:p>
        </p:txBody>
      </p:sp>
      <p:sp>
        <p:nvSpPr>
          <p:cNvPr id="5" name="Text 3"/>
          <p:cNvSpPr/>
          <p:nvPr/>
        </p:nvSpPr>
        <p:spPr>
          <a:xfrm>
            <a:off x="7564874" y="4262318"/>
            <a:ext cx="6279356" cy="2222778"/>
          </a:xfrm>
          <a:prstGeom prst="rect">
            <a:avLst/>
          </a:prstGeom>
          <a:noFill/>
          <a:ln/>
        </p:spPr>
        <p:txBody>
          <a:bodyPr wrap="square" lIns="0" tIns="0" rIns="0" bIns="0" rtlCol="0" anchor="t"/>
          <a:lstStyle/>
          <a:p>
            <a:pPr algn="l" indent="0" marL="0">
              <a:lnSpc>
                <a:spcPts val="2500"/>
              </a:lnSpc>
              <a:buNone/>
            </a:pPr>
            <a:r>
              <a:rPr lang="en-US" sz="1550" dirty="0">
                <a:solidFill>
                  <a:srgbClr val="272525"/>
                </a:solidFill>
                <a:latin typeface="Inter" pitchFamily="34" charset="0"/>
                <a:ea typeface="Inter" pitchFamily="34" charset="-122"/>
                <a:cs typeface="Inter" pitchFamily="34" charset="-120"/>
              </a:rPr>
              <a:t>The arrival of </a:t>
            </a:r>
            <a:pPr algn="l" indent="0" marL="0">
              <a:lnSpc>
                <a:spcPts val="2500"/>
              </a:lnSpc>
              <a:buNone/>
            </a:pPr>
            <a:r>
              <a:rPr lang="en-US" sz="1550" b="1" dirty="0">
                <a:solidFill>
                  <a:srgbClr val="272525"/>
                </a:solidFill>
                <a:latin typeface="Inter" pitchFamily="34" charset="0"/>
                <a:ea typeface="Inter" pitchFamily="34" charset="-122"/>
                <a:cs typeface="Inter" pitchFamily="34" charset="-120"/>
              </a:rPr>
              <a:t>British colonial rule</a:t>
            </a:r>
            <a:pPr algn="l" indent="0" marL="0">
              <a:lnSpc>
                <a:spcPts val="2500"/>
              </a:lnSpc>
              <a:buNone/>
            </a:pPr>
            <a:r>
              <a:rPr lang="en-US" sz="1550" dirty="0">
                <a:solidFill>
                  <a:srgbClr val="272525"/>
                </a:solidFill>
                <a:latin typeface="Inter" pitchFamily="34" charset="0"/>
                <a:ea typeface="Inter" pitchFamily="34" charset="-122"/>
                <a:cs typeface="Inter" pitchFamily="34" charset="-120"/>
              </a:rPr>
              <a:t> marked a significant shift. The introduction of English-medium education and centralised universities aimed to produce administrators for the empire. While this laid the groundwork for a modern educational infrastructure, it often </a:t>
            </a:r>
            <a:pPr algn="l" indent="0" marL="0">
              <a:lnSpc>
                <a:spcPts val="2500"/>
              </a:lnSpc>
              <a:buNone/>
            </a:pPr>
            <a:r>
              <a:rPr lang="en-US" sz="1550" b="1" dirty="0">
                <a:solidFill>
                  <a:srgbClr val="272525"/>
                </a:solidFill>
                <a:latin typeface="Inter" pitchFamily="34" charset="0"/>
                <a:ea typeface="Inter" pitchFamily="34" charset="-122"/>
                <a:cs typeface="Inter" pitchFamily="34" charset="-120"/>
              </a:rPr>
              <a:t>distanced education from indigenous knowledge</a:t>
            </a:r>
            <a:pPr algn="l" indent="0" marL="0">
              <a:lnSpc>
                <a:spcPts val="2500"/>
              </a:lnSpc>
              <a:buNone/>
            </a:pPr>
            <a:r>
              <a:rPr lang="en-US" sz="1550" dirty="0">
                <a:solidFill>
                  <a:srgbClr val="272525"/>
                </a:solidFill>
                <a:latin typeface="Inter" pitchFamily="34" charset="0"/>
                <a:ea typeface="Inter" pitchFamily="34" charset="-122"/>
                <a:cs typeface="Inter" pitchFamily="34" charset="-120"/>
              </a:rPr>
              <a:t> systems and cultural values, leaving a lasting legacy on the curriculum and pedagogy.</a:t>
            </a:r>
            <a:endParaRPr lang="en-US" sz="15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5227320" y="1165146"/>
            <a:ext cx="4175760" cy="310158"/>
          </a:xfrm>
          <a:prstGeom prst="rect">
            <a:avLst/>
          </a:prstGeom>
          <a:noFill/>
          <a:ln/>
        </p:spPr>
        <p:txBody>
          <a:bodyPr wrap="none" lIns="0" tIns="0" rIns="0" bIns="0" rtlCol="0" anchor="t"/>
          <a:lstStyle/>
          <a:p>
            <a:pPr algn="ctr" indent="0" marL="0">
              <a:lnSpc>
                <a:spcPts val="2400"/>
              </a:lnSpc>
              <a:buNone/>
            </a:pPr>
            <a:r>
              <a:rPr lang="en-US" sz="1950" b="1" dirty="0">
                <a:solidFill>
                  <a:srgbClr val="808080"/>
                </a:solidFill>
                <a:latin typeface="Inter Bold" pitchFamily="34" charset="0"/>
                <a:ea typeface="Inter Bold" pitchFamily="34" charset="-122"/>
                <a:cs typeface="Inter Bold" pitchFamily="34" charset="-120"/>
              </a:rPr>
              <a:t>Chapter 2: The Current Landscape</a:t>
            </a:r>
            <a:endParaRPr lang="en-US" sz="1950" dirty="0"/>
          </a:p>
        </p:txBody>
      </p:sp>
      <p:sp>
        <p:nvSpPr>
          <p:cNvPr id="3" name="Text 1"/>
          <p:cNvSpPr/>
          <p:nvPr/>
        </p:nvSpPr>
        <p:spPr>
          <a:xfrm>
            <a:off x="793790" y="1673662"/>
            <a:ext cx="13042821" cy="1711642"/>
          </a:xfrm>
          <a:prstGeom prst="rect">
            <a:avLst/>
          </a:prstGeom>
          <a:noFill/>
          <a:ln/>
        </p:spPr>
        <p:txBody>
          <a:bodyPr wrap="square" lIns="0" tIns="0" rIns="0" bIns="0" rtlCol="0" anchor="t"/>
          <a:lstStyle/>
          <a:p>
            <a:pPr algn="ctr" indent="0" marL="0">
              <a:lnSpc>
                <a:spcPts val="6700"/>
              </a:lnSpc>
              <a:buNone/>
            </a:pPr>
            <a:r>
              <a:rPr lang="en-US" sz="5350" b="1" dirty="0">
                <a:solidFill>
                  <a:srgbClr val="000000"/>
                </a:solidFill>
                <a:latin typeface="Inter Bold" pitchFamily="34" charset="0"/>
                <a:ea typeface="Inter Bold" pitchFamily="34" charset="-122"/>
                <a:cs typeface="Inter Bold" pitchFamily="34" charset="-120"/>
              </a:rPr>
              <a:t>Structure of the Indian Education System Today</a:t>
            </a:r>
            <a:endParaRPr lang="en-US" sz="5350" dirty="0"/>
          </a:p>
        </p:txBody>
      </p:sp>
      <p:sp>
        <p:nvSpPr>
          <p:cNvPr id="4" name="Shape 2"/>
          <p:cNvSpPr/>
          <p:nvPr/>
        </p:nvSpPr>
        <p:spPr>
          <a:xfrm>
            <a:off x="793790" y="3682960"/>
            <a:ext cx="13042821" cy="3381494"/>
          </a:xfrm>
          <a:prstGeom prst="roundRect">
            <a:avLst>
              <a:gd name="adj" fmla="val 2465"/>
            </a:avLst>
          </a:prstGeom>
          <a:solidFill>
            <a:srgbClr val="DADBF1"/>
          </a:solidFill>
          <a:ln w="7620">
            <a:solidFill>
              <a:srgbClr val="C0C1D7"/>
            </a:solidFill>
            <a:prstDash val="solid"/>
          </a:ln>
        </p:spPr>
      </p:sp>
      <p:sp>
        <p:nvSpPr>
          <p:cNvPr id="5" name="Shape 3"/>
          <p:cNvSpPr/>
          <p:nvPr/>
        </p:nvSpPr>
        <p:spPr>
          <a:xfrm>
            <a:off x="801410" y="3690580"/>
            <a:ext cx="4342448" cy="3366254"/>
          </a:xfrm>
          <a:prstGeom prst="roundRect">
            <a:avLst>
              <a:gd name="adj" fmla="val 2476"/>
            </a:avLst>
          </a:prstGeom>
          <a:solidFill>
            <a:srgbClr val="DADBF1"/>
          </a:solidFill>
          <a:ln/>
        </p:spPr>
      </p:sp>
      <p:sp>
        <p:nvSpPr>
          <p:cNvPr id="6" name="Text 4"/>
          <p:cNvSpPr/>
          <p:nvPr/>
        </p:nvSpPr>
        <p:spPr>
          <a:xfrm>
            <a:off x="999768" y="3888938"/>
            <a:ext cx="2480905" cy="310158"/>
          </a:xfrm>
          <a:prstGeom prst="rect">
            <a:avLst/>
          </a:prstGeom>
          <a:noFill/>
          <a:ln/>
        </p:spPr>
        <p:txBody>
          <a:bodyPr wrap="none" lIns="0" tIns="0" rIns="0" bIns="0" rtlCol="0" anchor="t"/>
          <a:lstStyle/>
          <a:p>
            <a:pPr algn="l" indent="0" marL="0">
              <a:lnSpc>
                <a:spcPts val="2400"/>
              </a:lnSpc>
              <a:buNone/>
            </a:pPr>
            <a:r>
              <a:rPr lang="en-US" sz="1950" b="1" dirty="0">
                <a:solidFill>
                  <a:srgbClr val="272525"/>
                </a:solidFill>
                <a:latin typeface="Inter Bold" pitchFamily="34" charset="0"/>
                <a:ea typeface="Inter Bold" pitchFamily="34" charset="-122"/>
                <a:cs typeface="Inter Bold" pitchFamily="34" charset="-120"/>
              </a:rPr>
              <a:t>Multi-Tiered System</a:t>
            </a:r>
            <a:endParaRPr lang="en-US" sz="1950" dirty="0"/>
          </a:p>
        </p:txBody>
      </p:sp>
      <p:sp>
        <p:nvSpPr>
          <p:cNvPr id="7" name="Text 5"/>
          <p:cNvSpPr/>
          <p:nvPr/>
        </p:nvSpPr>
        <p:spPr>
          <a:xfrm>
            <a:off x="999768" y="4318159"/>
            <a:ext cx="3647956" cy="1905238"/>
          </a:xfrm>
          <a:prstGeom prst="rect">
            <a:avLst/>
          </a:prstGeom>
          <a:noFill/>
          <a:ln/>
        </p:spPr>
        <p:txBody>
          <a:bodyPr wrap="square" lIns="0" tIns="0" rIns="0" bIns="0" rtlCol="0" anchor="t"/>
          <a:lstStyle/>
          <a:p>
            <a:pPr algn="l" indent="0" marL="0">
              <a:lnSpc>
                <a:spcPts val="2500"/>
              </a:lnSpc>
              <a:buNone/>
            </a:pPr>
            <a:r>
              <a:rPr lang="en-US" sz="1550" dirty="0">
                <a:solidFill>
                  <a:srgbClr val="272525"/>
                </a:solidFill>
                <a:latin typeface="Inter" pitchFamily="34" charset="0"/>
                <a:ea typeface="Inter" pitchFamily="34" charset="-122"/>
                <a:cs typeface="Inter" pitchFamily="34" charset="-120"/>
              </a:rPr>
              <a:t>Comprises primary, secondary, and higher education, overseen by both central and state government bodies like the University Grants Commission (UGC) and the All India Council for Technical Education (AICTE).</a:t>
            </a:r>
            <a:endParaRPr lang="en-US" sz="1550" dirty="0"/>
          </a:p>
        </p:txBody>
      </p:sp>
      <p:sp>
        <p:nvSpPr>
          <p:cNvPr id="8" name="Shape 6"/>
          <p:cNvSpPr/>
          <p:nvPr/>
        </p:nvSpPr>
        <p:spPr>
          <a:xfrm>
            <a:off x="5143857" y="3690580"/>
            <a:ext cx="4342567" cy="3366254"/>
          </a:xfrm>
          <a:prstGeom prst="rect">
            <a:avLst/>
          </a:prstGeom>
          <a:solidFill>
            <a:srgbClr val="DADBF1"/>
          </a:solidFill>
          <a:ln/>
        </p:spPr>
      </p:sp>
      <p:sp>
        <p:nvSpPr>
          <p:cNvPr id="9" name="Shape 7"/>
          <p:cNvSpPr/>
          <p:nvPr/>
        </p:nvSpPr>
        <p:spPr>
          <a:xfrm>
            <a:off x="5143857" y="3690580"/>
            <a:ext cx="22860" cy="3366254"/>
          </a:xfrm>
          <a:prstGeom prst="roundRect">
            <a:avLst>
              <a:gd name="adj" fmla="val 364651"/>
            </a:avLst>
          </a:prstGeom>
          <a:solidFill>
            <a:srgbClr val="C0C1D7"/>
          </a:solidFill>
          <a:ln/>
        </p:spPr>
      </p:sp>
      <p:sp>
        <p:nvSpPr>
          <p:cNvPr id="10" name="Text 8"/>
          <p:cNvSpPr/>
          <p:nvPr/>
        </p:nvSpPr>
        <p:spPr>
          <a:xfrm>
            <a:off x="5639991" y="3888938"/>
            <a:ext cx="2480905" cy="310158"/>
          </a:xfrm>
          <a:prstGeom prst="rect">
            <a:avLst/>
          </a:prstGeom>
          <a:noFill/>
          <a:ln/>
        </p:spPr>
        <p:txBody>
          <a:bodyPr wrap="none" lIns="0" tIns="0" rIns="0" bIns="0" rtlCol="0" anchor="t"/>
          <a:lstStyle/>
          <a:p>
            <a:pPr algn="l" indent="0" marL="0">
              <a:lnSpc>
                <a:spcPts val="2400"/>
              </a:lnSpc>
              <a:buNone/>
            </a:pPr>
            <a:r>
              <a:rPr lang="en-US" sz="1950" b="1" dirty="0">
                <a:solidFill>
                  <a:srgbClr val="272525"/>
                </a:solidFill>
                <a:latin typeface="Inter Bold" pitchFamily="34" charset="0"/>
                <a:ea typeface="Inter Bold" pitchFamily="34" charset="-122"/>
                <a:cs typeface="Inter Bold" pitchFamily="34" charset="-120"/>
              </a:rPr>
              <a:t>NEP 2020 Overhaul</a:t>
            </a:r>
            <a:endParaRPr lang="en-US" sz="1950" dirty="0"/>
          </a:p>
        </p:txBody>
      </p:sp>
      <p:sp>
        <p:nvSpPr>
          <p:cNvPr id="11" name="Text 9"/>
          <p:cNvSpPr/>
          <p:nvPr/>
        </p:nvSpPr>
        <p:spPr>
          <a:xfrm>
            <a:off x="5639991" y="4318159"/>
            <a:ext cx="3350300" cy="2540318"/>
          </a:xfrm>
          <a:prstGeom prst="rect">
            <a:avLst/>
          </a:prstGeom>
          <a:noFill/>
          <a:ln/>
        </p:spPr>
        <p:txBody>
          <a:bodyPr wrap="square" lIns="0" tIns="0" rIns="0" bIns="0" rtlCol="0" anchor="t"/>
          <a:lstStyle/>
          <a:p>
            <a:pPr algn="l" indent="0" marL="0">
              <a:lnSpc>
                <a:spcPts val="2500"/>
              </a:lnSpc>
              <a:buNone/>
            </a:pPr>
            <a:r>
              <a:rPr lang="en-US" sz="1550" dirty="0">
                <a:solidFill>
                  <a:srgbClr val="272525"/>
                </a:solidFill>
                <a:latin typeface="Inter" pitchFamily="34" charset="0"/>
                <a:ea typeface="Inter" pitchFamily="34" charset="-122"/>
                <a:cs typeface="Inter" pitchFamily="34" charset="-120"/>
              </a:rPr>
              <a:t>The National Education Policy (NEP) 2020 is a landmark reform, aiming to transform curriculum, pedagogy, and access. It champions multidisciplinary learning, critical thinking, and digital literacy from early childhood.</a:t>
            </a:r>
            <a:endParaRPr lang="en-US" sz="1550" dirty="0"/>
          </a:p>
        </p:txBody>
      </p:sp>
      <p:sp>
        <p:nvSpPr>
          <p:cNvPr id="12" name="Shape 10"/>
          <p:cNvSpPr/>
          <p:nvPr/>
        </p:nvSpPr>
        <p:spPr>
          <a:xfrm>
            <a:off x="4895850" y="5125581"/>
            <a:ext cx="496133" cy="496133"/>
          </a:xfrm>
          <a:prstGeom prst="roundRect">
            <a:avLst>
              <a:gd name="adj" fmla="val 16802"/>
            </a:avLst>
          </a:prstGeom>
          <a:solidFill>
            <a:srgbClr val="FFFFFF"/>
          </a:solidFill>
          <a:ln w="22860">
            <a:solidFill>
              <a:srgbClr val="C0C1D7"/>
            </a:solidFill>
            <a:prstDash val="solid"/>
          </a:ln>
        </p:spPr>
      </p:sp>
      <p:pic>
        <p:nvPicPr>
          <p:cNvPr id="13" name="Image 0" descr="preencoded.png">    </p:cNvPr>
          <p:cNvPicPr>
            <a:picLocks noChangeAspect="1"/>
          </p:cNvPicPr>
          <p:nvPr/>
        </p:nvPicPr>
        <p:blipFill>
          <a:blip r:embed="rId1"/>
          <a:stretch>
            <a:fillRect/>
          </a:stretch>
        </p:blipFill>
        <p:spPr>
          <a:xfrm>
            <a:off x="5019913" y="5218569"/>
            <a:ext cx="248007" cy="310039"/>
          </a:xfrm>
          <a:prstGeom prst="rect">
            <a:avLst/>
          </a:prstGeom>
        </p:spPr>
      </p:pic>
      <p:sp>
        <p:nvSpPr>
          <p:cNvPr id="14" name="Shape 11"/>
          <p:cNvSpPr/>
          <p:nvPr/>
        </p:nvSpPr>
        <p:spPr>
          <a:xfrm>
            <a:off x="9486424" y="3690580"/>
            <a:ext cx="4342567" cy="3366254"/>
          </a:xfrm>
          <a:prstGeom prst="rect">
            <a:avLst/>
          </a:prstGeom>
          <a:solidFill>
            <a:srgbClr val="DADBF1"/>
          </a:solidFill>
          <a:ln/>
        </p:spPr>
      </p:sp>
      <p:sp>
        <p:nvSpPr>
          <p:cNvPr id="15" name="Shape 12"/>
          <p:cNvSpPr/>
          <p:nvPr/>
        </p:nvSpPr>
        <p:spPr>
          <a:xfrm>
            <a:off x="9486424" y="3690580"/>
            <a:ext cx="22860" cy="3366254"/>
          </a:xfrm>
          <a:prstGeom prst="roundRect">
            <a:avLst>
              <a:gd name="adj" fmla="val 364651"/>
            </a:avLst>
          </a:prstGeom>
          <a:solidFill>
            <a:srgbClr val="C0C1D7"/>
          </a:solidFill>
          <a:ln/>
        </p:spPr>
      </p:sp>
      <p:sp>
        <p:nvSpPr>
          <p:cNvPr id="16" name="Text 13"/>
          <p:cNvSpPr/>
          <p:nvPr/>
        </p:nvSpPr>
        <p:spPr>
          <a:xfrm>
            <a:off x="9982557" y="3888938"/>
            <a:ext cx="2480905" cy="310158"/>
          </a:xfrm>
          <a:prstGeom prst="rect">
            <a:avLst/>
          </a:prstGeom>
          <a:noFill/>
          <a:ln/>
        </p:spPr>
        <p:txBody>
          <a:bodyPr wrap="none" lIns="0" tIns="0" rIns="0" bIns="0" rtlCol="0" anchor="t"/>
          <a:lstStyle/>
          <a:p>
            <a:pPr algn="l" indent="0" marL="0">
              <a:lnSpc>
                <a:spcPts val="2400"/>
              </a:lnSpc>
              <a:buNone/>
            </a:pPr>
            <a:r>
              <a:rPr lang="en-US" sz="1950" b="1" dirty="0">
                <a:solidFill>
                  <a:srgbClr val="272525"/>
                </a:solidFill>
                <a:latin typeface="Inter Bold" pitchFamily="34" charset="0"/>
                <a:ea typeface="Inter Bold" pitchFamily="34" charset="-122"/>
                <a:cs typeface="Inter Bold" pitchFamily="34" charset="-120"/>
              </a:rPr>
              <a:t>Vast Scale</a:t>
            </a:r>
            <a:endParaRPr lang="en-US" sz="1950" dirty="0"/>
          </a:p>
        </p:txBody>
      </p:sp>
      <p:sp>
        <p:nvSpPr>
          <p:cNvPr id="17" name="Text 14"/>
          <p:cNvSpPr/>
          <p:nvPr/>
        </p:nvSpPr>
        <p:spPr>
          <a:xfrm>
            <a:off x="9982557" y="4318159"/>
            <a:ext cx="3648075" cy="1905238"/>
          </a:xfrm>
          <a:prstGeom prst="rect">
            <a:avLst/>
          </a:prstGeom>
          <a:noFill/>
          <a:ln/>
        </p:spPr>
        <p:txBody>
          <a:bodyPr wrap="square" lIns="0" tIns="0" rIns="0" bIns="0" rtlCol="0" anchor="t"/>
          <a:lstStyle/>
          <a:p>
            <a:pPr algn="l" indent="0" marL="0">
              <a:lnSpc>
                <a:spcPts val="2500"/>
              </a:lnSpc>
              <a:buNone/>
            </a:pPr>
            <a:r>
              <a:rPr lang="en-US" sz="1550" dirty="0">
                <a:solidFill>
                  <a:srgbClr val="272525"/>
                </a:solidFill>
                <a:latin typeface="Inter" pitchFamily="34" charset="0"/>
                <a:ea typeface="Inter" pitchFamily="34" charset="-122"/>
                <a:cs typeface="Inter" pitchFamily="34" charset="-120"/>
              </a:rPr>
              <a:t>India boasts over 1.5 million schools and nearly 50,000 higher education institutions, catering to an astounding 300+ million students annually, making it one of the largest education systems globally.</a:t>
            </a:r>
            <a:endParaRPr lang="en-US" sz="1550" dirty="0"/>
          </a:p>
        </p:txBody>
      </p:sp>
      <p:sp>
        <p:nvSpPr>
          <p:cNvPr id="18" name="Shape 15"/>
          <p:cNvSpPr/>
          <p:nvPr/>
        </p:nvSpPr>
        <p:spPr>
          <a:xfrm>
            <a:off x="9238417" y="5125581"/>
            <a:ext cx="496133" cy="496133"/>
          </a:xfrm>
          <a:prstGeom prst="roundRect">
            <a:avLst>
              <a:gd name="adj" fmla="val 16802"/>
            </a:avLst>
          </a:prstGeom>
          <a:solidFill>
            <a:srgbClr val="FFFFFF"/>
          </a:solidFill>
          <a:ln w="22860">
            <a:solidFill>
              <a:srgbClr val="C0C1D7"/>
            </a:solidFill>
            <a:prstDash val="solid"/>
          </a:ln>
        </p:spPr>
      </p:sp>
      <p:pic>
        <p:nvPicPr>
          <p:cNvPr id="19" name="Image 1" descr="preencoded.png">    </p:cNvPr>
          <p:cNvPicPr>
            <a:picLocks noChangeAspect="1"/>
          </p:cNvPicPr>
          <p:nvPr/>
        </p:nvPicPr>
        <p:blipFill>
          <a:blip r:embed="rId2"/>
          <a:stretch>
            <a:fillRect/>
          </a:stretch>
        </p:blipFill>
        <p:spPr>
          <a:xfrm>
            <a:off x="9362480" y="5218569"/>
            <a:ext cx="248007" cy="310039"/>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793790" y="1868567"/>
            <a:ext cx="13042821" cy="1711642"/>
          </a:xfrm>
          <a:prstGeom prst="rect">
            <a:avLst/>
          </a:prstGeom>
          <a:noFill/>
          <a:ln/>
        </p:spPr>
        <p:txBody>
          <a:bodyPr wrap="square" lIns="0" tIns="0" rIns="0" bIns="0" rtlCol="0" anchor="t"/>
          <a:lstStyle/>
          <a:p>
            <a:pPr algn="ctr" indent="0" marL="0">
              <a:lnSpc>
                <a:spcPts val="6700"/>
              </a:lnSpc>
              <a:buNone/>
            </a:pPr>
            <a:r>
              <a:rPr lang="en-US" sz="5350" b="1" dirty="0">
                <a:solidFill>
                  <a:srgbClr val="000000"/>
                </a:solidFill>
                <a:latin typeface="Inter Bold" pitchFamily="34" charset="0"/>
                <a:ea typeface="Inter Bold" pitchFamily="34" charset="-122"/>
                <a:cs typeface="Inter Bold" pitchFamily="34" charset="-120"/>
              </a:rPr>
              <a:t>The Youth Demographic: India’s Education Imperative</a:t>
            </a:r>
            <a:endParaRPr lang="en-US" sz="5350" dirty="0"/>
          </a:p>
        </p:txBody>
      </p:sp>
      <p:sp>
        <p:nvSpPr>
          <p:cNvPr id="3" name="Text 1"/>
          <p:cNvSpPr/>
          <p:nvPr/>
        </p:nvSpPr>
        <p:spPr>
          <a:xfrm>
            <a:off x="793790" y="4076224"/>
            <a:ext cx="4182189" cy="654963"/>
          </a:xfrm>
          <a:prstGeom prst="rect">
            <a:avLst/>
          </a:prstGeom>
          <a:noFill/>
          <a:ln/>
        </p:spPr>
        <p:txBody>
          <a:bodyPr wrap="none" lIns="0" tIns="0" rIns="0" bIns="0" rtlCol="0" anchor="t"/>
          <a:lstStyle/>
          <a:p>
            <a:pPr algn="ctr" indent="0" marL="0">
              <a:lnSpc>
                <a:spcPts val="5150"/>
              </a:lnSpc>
              <a:buNone/>
            </a:pPr>
            <a:r>
              <a:rPr lang="en-US" sz="5150" b="1" dirty="0">
                <a:solidFill>
                  <a:srgbClr val="272525"/>
                </a:solidFill>
                <a:latin typeface="Inter Bold" pitchFamily="34" charset="0"/>
                <a:ea typeface="Inter Bold" pitchFamily="34" charset="-122"/>
                <a:cs typeface="Inter Bold" pitchFamily="34" charset="-120"/>
              </a:rPr>
              <a:t>600M</a:t>
            </a:r>
            <a:endParaRPr lang="en-US" sz="5150" dirty="0"/>
          </a:p>
        </p:txBody>
      </p:sp>
      <p:sp>
        <p:nvSpPr>
          <p:cNvPr id="4" name="Text 2"/>
          <p:cNvSpPr/>
          <p:nvPr/>
        </p:nvSpPr>
        <p:spPr>
          <a:xfrm>
            <a:off x="1644372" y="4979194"/>
            <a:ext cx="2480905" cy="310158"/>
          </a:xfrm>
          <a:prstGeom prst="rect">
            <a:avLst/>
          </a:prstGeom>
          <a:noFill/>
          <a:ln/>
        </p:spPr>
        <p:txBody>
          <a:bodyPr wrap="none" lIns="0" tIns="0" rIns="0" bIns="0" rtlCol="0" anchor="t"/>
          <a:lstStyle/>
          <a:p>
            <a:pPr algn="ctr" indent="0" marL="0">
              <a:lnSpc>
                <a:spcPts val="2400"/>
              </a:lnSpc>
              <a:buNone/>
            </a:pPr>
            <a:r>
              <a:rPr lang="en-US" sz="1950" b="1" dirty="0">
                <a:solidFill>
                  <a:srgbClr val="272525"/>
                </a:solidFill>
                <a:latin typeface="Inter Bold" pitchFamily="34" charset="0"/>
                <a:ea typeface="Inter Bold" pitchFamily="34" charset="-122"/>
                <a:cs typeface="Inter Bold" pitchFamily="34" charset="-120"/>
              </a:rPr>
              <a:t>Youth Under 25</a:t>
            </a:r>
            <a:endParaRPr lang="en-US" sz="1950" dirty="0"/>
          </a:p>
        </p:txBody>
      </p:sp>
      <p:sp>
        <p:nvSpPr>
          <p:cNvPr id="5" name="Text 3"/>
          <p:cNvSpPr/>
          <p:nvPr/>
        </p:nvSpPr>
        <p:spPr>
          <a:xfrm>
            <a:off x="793790" y="5408414"/>
            <a:ext cx="4182189" cy="952619"/>
          </a:xfrm>
          <a:prstGeom prst="rect">
            <a:avLst/>
          </a:prstGeom>
          <a:noFill/>
          <a:ln/>
        </p:spPr>
        <p:txBody>
          <a:bodyPr wrap="square" lIns="0" tIns="0" rIns="0" bIns="0" rtlCol="0" anchor="t"/>
          <a:lstStyle/>
          <a:p>
            <a:pPr algn="ctr" indent="0" marL="0">
              <a:lnSpc>
                <a:spcPts val="2500"/>
              </a:lnSpc>
              <a:buNone/>
            </a:pPr>
            <a:r>
              <a:rPr lang="en-US" sz="1550" dirty="0">
                <a:solidFill>
                  <a:srgbClr val="272525"/>
                </a:solidFill>
                <a:latin typeface="Inter" pitchFamily="34" charset="0"/>
                <a:ea typeface="Inter" pitchFamily="34" charset="-122"/>
                <a:cs typeface="Inter" pitchFamily="34" charset="-120"/>
              </a:rPr>
              <a:t>India is home to the world’s largest youth population, presenting an unparalleled demographic dividend.</a:t>
            </a:r>
            <a:endParaRPr lang="en-US" sz="1550" dirty="0"/>
          </a:p>
        </p:txBody>
      </p:sp>
      <p:sp>
        <p:nvSpPr>
          <p:cNvPr id="6" name="Text 4"/>
          <p:cNvSpPr/>
          <p:nvPr/>
        </p:nvSpPr>
        <p:spPr>
          <a:xfrm>
            <a:off x="5223986" y="4076224"/>
            <a:ext cx="4182308" cy="654963"/>
          </a:xfrm>
          <a:prstGeom prst="rect">
            <a:avLst/>
          </a:prstGeom>
          <a:noFill/>
          <a:ln/>
        </p:spPr>
        <p:txBody>
          <a:bodyPr wrap="none" lIns="0" tIns="0" rIns="0" bIns="0" rtlCol="0" anchor="t"/>
          <a:lstStyle/>
          <a:p>
            <a:pPr algn="ctr" indent="0" marL="0">
              <a:lnSpc>
                <a:spcPts val="5150"/>
              </a:lnSpc>
              <a:buNone/>
            </a:pPr>
            <a:r>
              <a:rPr lang="en-US" sz="5150" b="1" dirty="0">
                <a:solidFill>
                  <a:srgbClr val="272525"/>
                </a:solidFill>
                <a:latin typeface="Inter Bold" pitchFamily="34" charset="0"/>
                <a:ea typeface="Inter Bold" pitchFamily="34" charset="-122"/>
                <a:cs typeface="Inter Bold" pitchFamily="34" charset="-120"/>
              </a:rPr>
              <a:t>1.5B</a:t>
            </a:r>
            <a:endParaRPr lang="en-US" sz="5150" dirty="0"/>
          </a:p>
        </p:txBody>
      </p:sp>
      <p:sp>
        <p:nvSpPr>
          <p:cNvPr id="7" name="Text 5"/>
          <p:cNvSpPr/>
          <p:nvPr/>
        </p:nvSpPr>
        <p:spPr>
          <a:xfrm>
            <a:off x="6074688" y="4979194"/>
            <a:ext cx="2480905" cy="310158"/>
          </a:xfrm>
          <a:prstGeom prst="rect">
            <a:avLst/>
          </a:prstGeom>
          <a:noFill/>
          <a:ln/>
        </p:spPr>
        <p:txBody>
          <a:bodyPr wrap="none" lIns="0" tIns="0" rIns="0" bIns="0" rtlCol="0" anchor="t"/>
          <a:lstStyle/>
          <a:p>
            <a:pPr algn="ctr" indent="0" marL="0">
              <a:lnSpc>
                <a:spcPts val="2400"/>
              </a:lnSpc>
              <a:buNone/>
            </a:pPr>
            <a:r>
              <a:rPr lang="en-US" sz="1950" b="1" dirty="0">
                <a:solidFill>
                  <a:srgbClr val="272525"/>
                </a:solidFill>
                <a:latin typeface="Inter Bold" pitchFamily="34" charset="0"/>
                <a:ea typeface="Inter Bold" pitchFamily="34" charset="-122"/>
                <a:cs typeface="Inter Bold" pitchFamily="34" charset="-120"/>
              </a:rPr>
              <a:t>Population by 2030</a:t>
            </a:r>
            <a:endParaRPr lang="en-US" sz="1950" dirty="0"/>
          </a:p>
        </p:txBody>
      </p:sp>
      <p:sp>
        <p:nvSpPr>
          <p:cNvPr id="8" name="Text 6"/>
          <p:cNvSpPr/>
          <p:nvPr/>
        </p:nvSpPr>
        <p:spPr>
          <a:xfrm>
            <a:off x="5223986" y="5408414"/>
            <a:ext cx="4182308" cy="952619"/>
          </a:xfrm>
          <a:prstGeom prst="rect">
            <a:avLst/>
          </a:prstGeom>
          <a:noFill/>
          <a:ln/>
        </p:spPr>
        <p:txBody>
          <a:bodyPr wrap="square" lIns="0" tIns="0" rIns="0" bIns="0" rtlCol="0" anchor="t"/>
          <a:lstStyle/>
          <a:p>
            <a:pPr algn="ctr" indent="0" marL="0">
              <a:lnSpc>
                <a:spcPts val="2500"/>
              </a:lnSpc>
              <a:buNone/>
            </a:pPr>
            <a:r>
              <a:rPr lang="en-US" sz="1550" dirty="0">
                <a:solidFill>
                  <a:srgbClr val="272525"/>
                </a:solidFill>
                <a:latin typeface="Inter" pitchFamily="34" charset="0"/>
                <a:ea typeface="Inter" pitchFamily="34" charset="-122"/>
                <a:cs typeface="Inter" pitchFamily="34" charset="-120"/>
              </a:rPr>
              <a:t>Education is critical to leverage this demographic for economic growth and global competitiveness.</a:t>
            </a:r>
            <a:endParaRPr lang="en-US" sz="1550" dirty="0"/>
          </a:p>
        </p:txBody>
      </p:sp>
      <p:sp>
        <p:nvSpPr>
          <p:cNvPr id="9" name="Text 7"/>
          <p:cNvSpPr/>
          <p:nvPr/>
        </p:nvSpPr>
        <p:spPr>
          <a:xfrm>
            <a:off x="9654302" y="4076224"/>
            <a:ext cx="4182308" cy="654963"/>
          </a:xfrm>
          <a:prstGeom prst="rect">
            <a:avLst/>
          </a:prstGeom>
          <a:noFill/>
          <a:ln/>
        </p:spPr>
        <p:txBody>
          <a:bodyPr wrap="none" lIns="0" tIns="0" rIns="0" bIns="0" rtlCol="0" anchor="t"/>
          <a:lstStyle/>
          <a:p>
            <a:pPr algn="ctr" indent="0" marL="0">
              <a:lnSpc>
                <a:spcPts val="5150"/>
              </a:lnSpc>
              <a:buNone/>
            </a:pPr>
            <a:r>
              <a:rPr lang="en-US" sz="5150" b="1" dirty="0">
                <a:solidFill>
                  <a:srgbClr val="272525"/>
                </a:solidFill>
                <a:latin typeface="Inter Bold" pitchFamily="34" charset="0"/>
                <a:ea typeface="Inter Bold" pitchFamily="34" charset="-122"/>
                <a:cs typeface="Inter Bold" pitchFamily="34" charset="-120"/>
              </a:rPr>
              <a:t>77.7%</a:t>
            </a:r>
            <a:endParaRPr lang="en-US" sz="5150" dirty="0"/>
          </a:p>
        </p:txBody>
      </p:sp>
      <p:sp>
        <p:nvSpPr>
          <p:cNvPr id="10" name="Text 8"/>
          <p:cNvSpPr/>
          <p:nvPr/>
        </p:nvSpPr>
        <p:spPr>
          <a:xfrm>
            <a:off x="10505003" y="4979194"/>
            <a:ext cx="2480905" cy="310158"/>
          </a:xfrm>
          <a:prstGeom prst="rect">
            <a:avLst/>
          </a:prstGeom>
          <a:noFill/>
          <a:ln/>
        </p:spPr>
        <p:txBody>
          <a:bodyPr wrap="none" lIns="0" tIns="0" rIns="0" bIns="0" rtlCol="0" anchor="t"/>
          <a:lstStyle/>
          <a:p>
            <a:pPr algn="ctr" indent="0" marL="0">
              <a:lnSpc>
                <a:spcPts val="2400"/>
              </a:lnSpc>
              <a:buNone/>
            </a:pPr>
            <a:r>
              <a:rPr lang="en-US" sz="1950" b="1" dirty="0">
                <a:solidFill>
                  <a:srgbClr val="272525"/>
                </a:solidFill>
                <a:latin typeface="Inter Bold" pitchFamily="34" charset="0"/>
                <a:ea typeface="Inter Bold" pitchFamily="34" charset="-122"/>
                <a:cs typeface="Inter Bold" pitchFamily="34" charset="-120"/>
              </a:rPr>
              <a:t>Literacy Rate</a:t>
            </a:r>
            <a:endParaRPr lang="en-US" sz="1950" dirty="0"/>
          </a:p>
        </p:txBody>
      </p:sp>
      <p:sp>
        <p:nvSpPr>
          <p:cNvPr id="11" name="Text 9"/>
          <p:cNvSpPr/>
          <p:nvPr/>
        </p:nvSpPr>
        <p:spPr>
          <a:xfrm>
            <a:off x="9654302" y="5408414"/>
            <a:ext cx="4182308" cy="952619"/>
          </a:xfrm>
          <a:prstGeom prst="rect">
            <a:avLst/>
          </a:prstGeom>
          <a:noFill/>
          <a:ln/>
        </p:spPr>
        <p:txBody>
          <a:bodyPr wrap="square" lIns="0" tIns="0" rIns="0" bIns="0" rtlCol="0" anchor="t"/>
          <a:lstStyle/>
          <a:p>
            <a:pPr algn="ctr" indent="0" marL="0">
              <a:lnSpc>
                <a:spcPts val="2500"/>
              </a:lnSpc>
              <a:buNone/>
            </a:pPr>
            <a:r>
              <a:rPr lang="en-US" sz="1550" dirty="0">
                <a:solidFill>
                  <a:srgbClr val="272525"/>
                </a:solidFill>
                <a:latin typeface="Inter" pitchFamily="34" charset="0"/>
                <a:ea typeface="Inter" pitchFamily="34" charset="-122"/>
                <a:cs typeface="Inter" pitchFamily="34" charset="-120"/>
              </a:rPr>
              <a:t>While literacy has improved significantly, concerns persist regarding educational quality and equity across regions.</a:t>
            </a:r>
            <a:endParaRPr lang="en-US" sz="15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793790" y="1579483"/>
            <a:ext cx="13042821" cy="1711642"/>
          </a:xfrm>
          <a:prstGeom prst="rect">
            <a:avLst/>
          </a:prstGeom>
          <a:noFill/>
          <a:ln/>
        </p:spPr>
        <p:txBody>
          <a:bodyPr wrap="square" lIns="0" tIns="0" rIns="0" bIns="0" rtlCol="0" anchor="t"/>
          <a:lstStyle/>
          <a:p>
            <a:pPr algn="ctr" indent="0" marL="0">
              <a:lnSpc>
                <a:spcPts val="6700"/>
              </a:lnSpc>
              <a:buNone/>
            </a:pPr>
            <a:r>
              <a:rPr lang="en-US" sz="5350" b="1" dirty="0">
                <a:solidFill>
                  <a:srgbClr val="000000"/>
                </a:solidFill>
                <a:latin typeface="Inter Bold" pitchFamily="34" charset="0"/>
                <a:ea typeface="Inter Bold" pitchFamily="34" charset="-122"/>
                <a:cs typeface="Inter Bold" pitchFamily="34" charset="-120"/>
              </a:rPr>
              <a:t>Strengths of the Indian Education System</a:t>
            </a:r>
            <a:endParaRPr lang="en-US" sz="5350" dirty="0"/>
          </a:p>
        </p:txBody>
      </p:sp>
      <p:pic>
        <p:nvPicPr>
          <p:cNvPr id="3" name="Image 0" descr="preencoded.png">    </p:cNvPr>
          <p:cNvPicPr>
            <a:picLocks noChangeAspect="1"/>
          </p:cNvPicPr>
          <p:nvPr/>
        </p:nvPicPr>
        <p:blipFill>
          <a:blip r:embed="rId1"/>
          <a:stretch>
            <a:fillRect/>
          </a:stretch>
        </p:blipFill>
        <p:spPr>
          <a:xfrm>
            <a:off x="868204" y="3656886"/>
            <a:ext cx="297656" cy="372070"/>
          </a:xfrm>
          <a:prstGeom prst="rect">
            <a:avLst/>
          </a:prstGeom>
        </p:spPr>
      </p:pic>
      <p:sp>
        <p:nvSpPr>
          <p:cNvPr id="4" name="Text 1"/>
          <p:cNvSpPr/>
          <p:nvPr/>
        </p:nvSpPr>
        <p:spPr>
          <a:xfrm>
            <a:off x="1438632" y="3687961"/>
            <a:ext cx="3537347" cy="620316"/>
          </a:xfrm>
          <a:prstGeom prst="rect">
            <a:avLst/>
          </a:prstGeom>
          <a:noFill/>
          <a:ln/>
        </p:spPr>
        <p:txBody>
          <a:bodyPr wrap="square" lIns="0" tIns="0" rIns="0" bIns="0" rtlCol="0" anchor="t"/>
          <a:lstStyle/>
          <a:p>
            <a:pPr algn="l" indent="0" marL="0">
              <a:lnSpc>
                <a:spcPts val="2400"/>
              </a:lnSpc>
              <a:buNone/>
            </a:pPr>
            <a:r>
              <a:rPr lang="en-US" sz="1950" b="1" dirty="0">
                <a:solidFill>
                  <a:srgbClr val="272525"/>
                </a:solidFill>
                <a:latin typeface="Inter Bold" pitchFamily="34" charset="0"/>
                <a:ea typeface="Inter Bold" pitchFamily="34" charset="-122"/>
                <a:cs typeface="Inter Bold" pitchFamily="34" charset="-120"/>
              </a:rPr>
              <a:t>Strong Foundational Knowledge</a:t>
            </a:r>
            <a:endParaRPr lang="en-US" sz="1950" dirty="0"/>
          </a:p>
        </p:txBody>
      </p:sp>
      <p:sp>
        <p:nvSpPr>
          <p:cNvPr id="5" name="Text 2"/>
          <p:cNvSpPr/>
          <p:nvPr/>
        </p:nvSpPr>
        <p:spPr>
          <a:xfrm>
            <a:off x="1438632" y="4427339"/>
            <a:ext cx="3537347" cy="1270159"/>
          </a:xfrm>
          <a:prstGeom prst="rect">
            <a:avLst/>
          </a:prstGeom>
          <a:noFill/>
          <a:ln/>
        </p:spPr>
        <p:txBody>
          <a:bodyPr wrap="square" lIns="0" tIns="0" rIns="0" bIns="0" rtlCol="0" anchor="t"/>
          <a:lstStyle/>
          <a:p>
            <a:pPr algn="l" indent="0" marL="0">
              <a:lnSpc>
                <a:spcPts val="2500"/>
              </a:lnSpc>
              <a:buNone/>
            </a:pPr>
            <a:r>
              <a:rPr lang="en-US" sz="1550" dirty="0">
                <a:solidFill>
                  <a:srgbClr val="272525"/>
                </a:solidFill>
                <a:latin typeface="Inter" pitchFamily="34" charset="0"/>
                <a:ea typeface="Inter" pitchFamily="34" charset="-122"/>
                <a:cs typeface="Inter" pitchFamily="34" charset="-120"/>
              </a:rPr>
              <a:t>The rigorous examination culture often instills a deep understanding of core subjects, particularly in STEM fields.</a:t>
            </a:r>
            <a:endParaRPr lang="en-US" sz="1550" dirty="0"/>
          </a:p>
        </p:txBody>
      </p:sp>
      <p:pic>
        <p:nvPicPr>
          <p:cNvPr id="6" name="Image 1" descr="preencoded.png">    </p:cNvPr>
          <p:cNvPicPr>
            <a:picLocks noChangeAspect="1"/>
          </p:cNvPicPr>
          <p:nvPr/>
        </p:nvPicPr>
        <p:blipFill>
          <a:blip r:embed="rId2"/>
          <a:stretch>
            <a:fillRect/>
          </a:stretch>
        </p:blipFill>
        <p:spPr>
          <a:xfrm>
            <a:off x="5298400" y="3656886"/>
            <a:ext cx="297656" cy="372070"/>
          </a:xfrm>
          <a:prstGeom prst="rect">
            <a:avLst/>
          </a:prstGeom>
        </p:spPr>
      </p:pic>
      <p:sp>
        <p:nvSpPr>
          <p:cNvPr id="7" name="Text 3"/>
          <p:cNvSpPr/>
          <p:nvPr/>
        </p:nvSpPr>
        <p:spPr>
          <a:xfrm>
            <a:off x="5868829" y="3687961"/>
            <a:ext cx="3313033" cy="310158"/>
          </a:xfrm>
          <a:prstGeom prst="rect">
            <a:avLst/>
          </a:prstGeom>
          <a:noFill/>
          <a:ln/>
        </p:spPr>
        <p:txBody>
          <a:bodyPr wrap="none" lIns="0" tIns="0" rIns="0" bIns="0" rtlCol="0" anchor="t"/>
          <a:lstStyle/>
          <a:p>
            <a:pPr algn="l" indent="0" marL="0">
              <a:lnSpc>
                <a:spcPts val="2400"/>
              </a:lnSpc>
              <a:buNone/>
            </a:pPr>
            <a:r>
              <a:rPr lang="en-US" sz="1950" b="1" dirty="0">
                <a:solidFill>
                  <a:srgbClr val="272525"/>
                </a:solidFill>
                <a:latin typeface="Inter Bold" pitchFamily="34" charset="0"/>
                <a:ea typeface="Inter Bold" pitchFamily="34" charset="-122"/>
                <a:cs typeface="Inter Bold" pitchFamily="34" charset="-120"/>
              </a:rPr>
              <a:t>Increasing Enrolment Rates</a:t>
            </a:r>
            <a:endParaRPr lang="en-US" sz="1950" dirty="0"/>
          </a:p>
        </p:txBody>
      </p:sp>
      <p:sp>
        <p:nvSpPr>
          <p:cNvPr id="8" name="Text 4"/>
          <p:cNvSpPr/>
          <p:nvPr/>
        </p:nvSpPr>
        <p:spPr>
          <a:xfrm>
            <a:off x="5868829" y="4117181"/>
            <a:ext cx="3537466" cy="1587698"/>
          </a:xfrm>
          <a:prstGeom prst="rect">
            <a:avLst/>
          </a:prstGeom>
          <a:noFill/>
          <a:ln/>
        </p:spPr>
        <p:txBody>
          <a:bodyPr wrap="square" lIns="0" tIns="0" rIns="0" bIns="0" rtlCol="0" anchor="t"/>
          <a:lstStyle/>
          <a:p>
            <a:pPr algn="l" indent="0" marL="0">
              <a:lnSpc>
                <a:spcPts val="2500"/>
              </a:lnSpc>
              <a:buNone/>
            </a:pPr>
            <a:r>
              <a:rPr lang="en-US" sz="1550" dirty="0">
                <a:solidFill>
                  <a:srgbClr val="272525"/>
                </a:solidFill>
                <a:latin typeface="Inter" pitchFamily="34" charset="0"/>
                <a:ea typeface="Inter" pitchFamily="34" charset="-122"/>
                <a:cs typeface="Inter" pitchFamily="34" charset="-120"/>
              </a:rPr>
              <a:t>Significant progress has been made in expanding access, especially at the primary level, thanks to government initiatives like Sarva Shiksha Abhiyan.</a:t>
            </a:r>
            <a:endParaRPr lang="en-US" sz="1550" dirty="0"/>
          </a:p>
        </p:txBody>
      </p:sp>
      <p:pic>
        <p:nvPicPr>
          <p:cNvPr id="9" name="Image 2" descr="preencoded.png">    </p:cNvPr>
          <p:cNvPicPr>
            <a:picLocks noChangeAspect="1"/>
          </p:cNvPicPr>
          <p:nvPr/>
        </p:nvPicPr>
        <p:blipFill>
          <a:blip r:embed="rId3"/>
          <a:stretch>
            <a:fillRect/>
          </a:stretch>
        </p:blipFill>
        <p:spPr>
          <a:xfrm>
            <a:off x="9728716" y="3656886"/>
            <a:ext cx="297656" cy="372070"/>
          </a:xfrm>
          <a:prstGeom prst="rect">
            <a:avLst/>
          </a:prstGeom>
        </p:spPr>
      </p:pic>
      <p:sp>
        <p:nvSpPr>
          <p:cNvPr id="10" name="Text 5"/>
          <p:cNvSpPr/>
          <p:nvPr/>
        </p:nvSpPr>
        <p:spPr>
          <a:xfrm>
            <a:off x="10299144" y="3687961"/>
            <a:ext cx="3537466" cy="620316"/>
          </a:xfrm>
          <a:prstGeom prst="rect">
            <a:avLst/>
          </a:prstGeom>
          <a:noFill/>
          <a:ln/>
        </p:spPr>
        <p:txBody>
          <a:bodyPr wrap="square" lIns="0" tIns="0" rIns="0" bIns="0" rtlCol="0" anchor="t"/>
          <a:lstStyle/>
          <a:p>
            <a:pPr algn="l" indent="0" marL="0">
              <a:lnSpc>
                <a:spcPts val="2400"/>
              </a:lnSpc>
              <a:buNone/>
            </a:pPr>
            <a:r>
              <a:rPr lang="en-US" sz="1950" b="1" dirty="0">
                <a:solidFill>
                  <a:srgbClr val="272525"/>
                </a:solidFill>
                <a:latin typeface="Inter Bold" pitchFamily="34" charset="0"/>
                <a:ea typeface="Inter Bold" pitchFamily="34" charset="-122"/>
                <a:cs typeface="Inter Bold" pitchFamily="34" charset="-120"/>
              </a:rPr>
              <a:t>Emphasis on STEM &amp; Digital Skills</a:t>
            </a:r>
            <a:endParaRPr lang="en-US" sz="1950" dirty="0"/>
          </a:p>
        </p:txBody>
      </p:sp>
      <p:sp>
        <p:nvSpPr>
          <p:cNvPr id="11" name="Text 6"/>
          <p:cNvSpPr/>
          <p:nvPr/>
        </p:nvSpPr>
        <p:spPr>
          <a:xfrm>
            <a:off x="10299144" y="4427339"/>
            <a:ext cx="3537466" cy="2222778"/>
          </a:xfrm>
          <a:prstGeom prst="rect">
            <a:avLst/>
          </a:prstGeom>
          <a:noFill/>
          <a:ln/>
        </p:spPr>
        <p:txBody>
          <a:bodyPr wrap="square" lIns="0" tIns="0" rIns="0" bIns="0" rtlCol="0" anchor="t"/>
          <a:lstStyle/>
          <a:p>
            <a:pPr algn="l" indent="0" marL="0">
              <a:lnSpc>
                <a:spcPts val="2500"/>
              </a:lnSpc>
              <a:buNone/>
            </a:pPr>
            <a:r>
              <a:rPr lang="en-US" sz="1550" dirty="0">
                <a:solidFill>
                  <a:srgbClr val="272525"/>
                </a:solidFill>
                <a:latin typeface="Inter" pitchFamily="34" charset="0"/>
                <a:ea typeface="Inter" pitchFamily="34" charset="-122"/>
                <a:cs typeface="Inter" pitchFamily="34" charset="-120"/>
              </a:rPr>
              <a:t>There is a growing national focus on cultivating science, technology, engineering, and mathematics (STEM) skills, alongside digital literacy, to align with global job market demands and foster innovation.</a:t>
            </a:r>
            <a:endParaRPr lang="en-US" sz="15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979765" y="1944886"/>
            <a:ext cx="12670869" cy="855821"/>
          </a:xfrm>
          <a:prstGeom prst="rect">
            <a:avLst/>
          </a:prstGeom>
          <a:noFill/>
          <a:ln/>
        </p:spPr>
        <p:txBody>
          <a:bodyPr wrap="none" lIns="0" tIns="0" rIns="0" bIns="0" rtlCol="0" anchor="t"/>
          <a:lstStyle/>
          <a:p>
            <a:pPr algn="ctr" indent="0" marL="0">
              <a:lnSpc>
                <a:spcPts val="6700"/>
              </a:lnSpc>
              <a:buNone/>
            </a:pPr>
            <a:r>
              <a:rPr lang="en-US" sz="5350" b="1" dirty="0">
                <a:solidFill>
                  <a:srgbClr val="000000"/>
                </a:solidFill>
                <a:latin typeface="Inter Bold" pitchFamily="34" charset="0"/>
                <a:ea typeface="Inter Bold" pitchFamily="34" charset="-122"/>
                <a:cs typeface="Inter Bold" pitchFamily="34" charset="-120"/>
              </a:rPr>
              <a:t>Persistent Challenges and Drawbacks</a:t>
            </a:r>
            <a:endParaRPr lang="en-US" sz="5350" dirty="0"/>
          </a:p>
        </p:txBody>
      </p:sp>
      <p:sp>
        <p:nvSpPr>
          <p:cNvPr id="3" name="Shape 1"/>
          <p:cNvSpPr/>
          <p:nvPr/>
        </p:nvSpPr>
        <p:spPr>
          <a:xfrm>
            <a:off x="793790" y="3197542"/>
            <a:ext cx="4215289" cy="3087053"/>
          </a:xfrm>
          <a:prstGeom prst="roundRect">
            <a:avLst>
              <a:gd name="adj" fmla="val 2700"/>
            </a:avLst>
          </a:prstGeom>
          <a:solidFill>
            <a:srgbClr val="FFFFFF"/>
          </a:solidFill>
          <a:ln w="22860">
            <a:solidFill>
              <a:srgbClr val="F44444"/>
            </a:solidFill>
            <a:prstDash val="solid"/>
          </a:ln>
        </p:spPr>
      </p:sp>
      <p:sp>
        <p:nvSpPr>
          <p:cNvPr id="4" name="Shape 2"/>
          <p:cNvSpPr/>
          <p:nvPr/>
        </p:nvSpPr>
        <p:spPr>
          <a:xfrm>
            <a:off x="793790" y="3197542"/>
            <a:ext cx="91440" cy="3087053"/>
          </a:xfrm>
          <a:prstGeom prst="roundRect">
            <a:avLst>
              <a:gd name="adj" fmla="val 91163"/>
            </a:avLst>
          </a:prstGeom>
          <a:solidFill>
            <a:srgbClr val="F44444"/>
          </a:solidFill>
          <a:ln/>
        </p:spPr>
      </p:sp>
      <p:sp>
        <p:nvSpPr>
          <p:cNvPr id="5" name="Text 3"/>
          <p:cNvSpPr/>
          <p:nvPr/>
        </p:nvSpPr>
        <p:spPr>
          <a:xfrm>
            <a:off x="1106448" y="3418761"/>
            <a:ext cx="3106698" cy="310158"/>
          </a:xfrm>
          <a:prstGeom prst="rect">
            <a:avLst/>
          </a:prstGeom>
          <a:noFill/>
          <a:ln/>
        </p:spPr>
        <p:txBody>
          <a:bodyPr wrap="none" lIns="0" tIns="0" rIns="0" bIns="0" rtlCol="0" anchor="t"/>
          <a:lstStyle/>
          <a:p>
            <a:pPr algn="l" indent="0" marL="0">
              <a:lnSpc>
                <a:spcPts val="2400"/>
              </a:lnSpc>
              <a:buNone/>
            </a:pPr>
            <a:r>
              <a:rPr lang="en-US" sz="1950" b="1" dirty="0">
                <a:solidFill>
                  <a:srgbClr val="272525"/>
                </a:solidFill>
                <a:latin typeface="Inter Bold" pitchFamily="34" charset="0"/>
                <a:ea typeface="Inter Bold" pitchFamily="34" charset="-122"/>
                <a:cs typeface="Inter Bold" pitchFamily="34" charset="-120"/>
              </a:rPr>
              <a:t>Rote Learning Dominance</a:t>
            </a:r>
            <a:endParaRPr lang="en-US" sz="1950" dirty="0"/>
          </a:p>
        </p:txBody>
      </p:sp>
      <p:sp>
        <p:nvSpPr>
          <p:cNvPr id="6" name="Text 4"/>
          <p:cNvSpPr/>
          <p:nvPr/>
        </p:nvSpPr>
        <p:spPr>
          <a:xfrm>
            <a:off x="1106448" y="3847981"/>
            <a:ext cx="3681413" cy="1587698"/>
          </a:xfrm>
          <a:prstGeom prst="rect">
            <a:avLst/>
          </a:prstGeom>
          <a:noFill/>
          <a:ln/>
        </p:spPr>
        <p:txBody>
          <a:bodyPr wrap="square" lIns="0" tIns="0" rIns="0" bIns="0" rtlCol="0" anchor="t"/>
          <a:lstStyle/>
          <a:p>
            <a:pPr algn="l" indent="0" marL="0">
              <a:lnSpc>
                <a:spcPts val="2500"/>
              </a:lnSpc>
              <a:buNone/>
            </a:pPr>
            <a:r>
              <a:rPr lang="en-US" sz="1550" dirty="0">
                <a:solidFill>
                  <a:srgbClr val="272525"/>
                </a:solidFill>
                <a:latin typeface="Inter" pitchFamily="34" charset="0"/>
                <a:ea typeface="Inter" pitchFamily="34" charset="-122"/>
                <a:cs typeface="Inter" pitchFamily="34" charset="-120"/>
              </a:rPr>
              <a:t>Over 85% of Indian students still rely on rote memorisation, with only 18% demonstrating true conceptual understanding, hindering critical thinking and problem-solving skills.</a:t>
            </a:r>
            <a:endParaRPr lang="en-US" sz="1550" dirty="0"/>
          </a:p>
        </p:txBody>
      </p:sp>
      <p:sp>
        <p:nvSpPr>
          <p:cNvPr id="7" name="Shape 5"/>
          <p:cNvSpPr/>
          <p:nvPr/>
        </p:nvSpPr>
        <p:spPr>
          <a:xfrm>
            <a:off x="5207437" y="3197542"/>
            <a:ext cx="4215408" cy="3087053"/>
          </a:xfrm>
          <a:prstGeom prst="roundRect">
            <a:avLst>
              <a:gd name="adj" fmla="val 2700"/>
            </a:avLst>
          </a:prstGeom>
          <a:solidFill>
            <a:srgbClr val="FFFFFF"/>
          </a:solidFill>
          <a:ln w="22860">
            <a:solidFill>
              <a:srgbClr val="F44444"/>
            </a:solidFill>
            <a:prstDash val="solid"/>
          </a:ln>
        </p:spPr>
      </p:sp>
      <p:sp>
        <p:nvSpPr>
          <p:cNvPr id="8" name="Shape 6"/>
          <p:cNvSpPr/>
          <p:nvPr/>
        </p:nvSpPr>
        <p:spPr>
          <a:xfrm>
            <a:off x="5207437" y="3197542"/>
            <a:ext cx="91440" cy="3087053"/>
          </a:xfrm>
          <a:prstGeom prst="roundRect">
            <a:avLst>
              <a:gd name="adj" fmla="val 91163"/>
            </a:avLst>
          </a:prstGeom>
          <a:solidFill>
            <a:srgbClr val="F44444"/>
          </a:solidFill>
          <a:ln/>
        </p:spPr>
      </p:sp>
      <p:sp>
        <p:nvSpPr>
          <p:cNvPr id="9" name="Text 7"/>
          <p:cNvSpPr/>
          <p:nvPr/>
        </p:nvSpPr>
        <p:spPr>
          <a:xfrm>
            <a:off x="5520095" y="3418761"/>
            <a:ext cx="2480905" cy="310158"/>
          </a:xfrm>
          <a:prstGeom prst="rect">
            <a:avLst/>
          </a:prstGeom>
          <a:noFill/>
          <a:ln/>
        </p:spPr>
        <p:txBody>
          <a:bodyPr wrap="none" lIns="0" tIns="0" rIns="0" bIns="0" rtlCol="0" anchor="t"/>
          <a:lstStyle/>
          <a:p>
            <a:pPr algn="l" indent="0" marL="0">
              <a:lnSpc>
                <a:spcPts val="2400"/>
              </a:lnSpc>
              <a:buNone/>
            </a:pPr>
            <a:r>
              <a:rPr lang="en-US" sz="1950" b="1" dirty="0">
                <a:solidFill>
                  <a:srgbClr val="272525"/>
                </a:solidFill>
                <a:latin typeface="Inter Bold" pitchFamily="34" charset="0"/>
                <a:ea typeface="Inter Bold" pitchFamily="34" charset="-122"/>
                <a:cs typeface="Inter Bold" pitchFamily="34" charset="-120"/>
              </a:rPr>
              <a:t>Quality Disparities</a:t>
            </a:r>
            <a:endParaRPr lang="en-US" sz="1950" dirty="0"/>
          </a:p>
        </p:txBody>
      </p:sp>
      <p:sp>
        <p:nvSpPr>
          <p:cNvPr id="10" name="Text 8"/>
          <p:cNvSpPr/>
          <p:nvPr/>
        </p:nvSpPr>
        <p:spPr>
          <a:xfrm>
            <a:off x="5520095" y="3847981"/>
            <a:ext cx="3681532" cy="1905238"/>
          </a:xfrm>
          <a:prstGeom prst="rect">
            <a:avLst/>
          </a:prstGeom>
          <a:noFill/>
          <a:ln/>
        </p:spPr>
        <p:txBody>
          <a:bodyPr wrap="square" lIns="0" tIns="0" rIns="0" bIns="0" rtlCol="0" anchor="t"/>
          <a:lstStyle/>
          <a:p>
            <a:pPr algn="l" indent="0" marL="0">
              <a:lnSpc>
                <a:spcPts val="2500"/>
              </a:lnSpc>
              <a:buNone/>
            </a:pPr>
            <a:r>
              <a:rPr lang="en-US" sz="1550" dirty="0">
                <a:solidFill>
                  <a:srgbClr val="272525"/>
                </a:solidFill>
                <a:latin typeface="Inter" pitchFamily="34" charset="0"/>
                <a:ea typeface="Inter" pitchFamily="34" charset="-122"/>
                <a:cs typeface="Inter" pitchFamily="34" charset="-120"/>
              </a:rPr>
              <a:t>Educational quality varies drastically across regions. Rural areas frequently suffer from severe teacher shortages, inadequate infrastructure, and a prevalence of single-teacher schools, impacting learning outcomes.</a:t>
            </a:r>
            <a:endParaRPr lang="en-US" sz="1550" dirty="0"/>
          </a:p>
        </p:txBody>
      </p:sp>
      <p:sp>
        <p:nvSpPr>
          <p:cNvPr id="11" name="Shape 9"/>
          <p:cNvSpPr/>
          <p:nvPr/>
        </p:nvSpPr>
        <p:spPr>
          <a:xfrm>
            <a:off x="9621203" y="3197542"/>
            <a:ext cx="4215289" cy="3087053"/>
          </a:xfrm>
          <a:prstGeom prst="roundRect">
            <a:avLst>
              <a:gd name="adj" fmla="val 2700"/>
            </a:avLst>
          </a:prstGeom>
          <a:solidFill>
            <a:srgbClr val="FFFFFF"/>
          </a:solidFill>
          <a:ln w="22860">
            <a:solidFill>
              <a:srgbClr val="F44444"/>
            </a:solidFill>
            <a:prstDash val="solid"/>
          </a:ln>
        </p:spPr>
      </p:sp>
      <p:sp>
        <p:nvSpPr>
          <p:cNvPr id="12" name="Shape 10"/>
          <p:cNvSpPr/>
          <p:nvPr/>
        </p:nvSpPr>
        <p:spPr>
          <a:xfrm>
            <a:off x="9621203" y="3197542"/>
            <a:ext cx="91440" cy="3087053"/>
          </a:xfrm>
          <a:prstGeom prst="roundRect">
            <a:avLst>
              <a:gd name="adj" fmla="val 91163"/>
            </a:avLst>
          </a:prstGeom>
          <a:solidFill>
            <a:srgbClr val="F44444"/>
          </a:solidFill>
          <a:ln/>
        </p:spPr>
      </p:sp>
      <p:sp>
        <p:nvSpPr>
          <p:cNvPr id="13" name="Text 11"/>
          <p:cNvSpPr/>
          <p:nvPr/>
        </p:nvSpPr>
        <p:spPr>
          <a:xfrm>
            <a:off x="9933861" y="3418761"/>
            <a:ext cx="3681413" cy="620316"/>
          </a:xfrm>
          <a:prstGeom prst="rect">
            <a:avLst/>
          </a:prstGeom>
          <a:noFill/>
          <a:ln/>
        </p:spPr>
        <p:txBody>
          <a:bodyPr wrap="square" lIns="0" tIns="0" rIns="0" bIns="0" rtlCol="0" anchor="t"/>
          <a:lstStyle/>
          <a:p>
            <a:pPr algn="l" indent="0" marL="0">
              <a:lnSpc>
                <a:spcPts val="2400"/>
              </a:lnSpc>
              <a:buNone/>
            </a:pPr>
            <a:r>
              <a:rPr lang="en-US" sz="1950" b="1" dirty="0">
                <a:solidFill>
                  <a:srgbClr val="272525"/>
                </a:solidFill>
                <a:latin typeface="Inter Bold" pitchFamily="34" charset="0"/>
                <a:ea typeface="Inter Bold" pitchFamily="34" charset="-122"/>
                <a:cs typeface="Inter Bold" pitchFamily="34" charset="-120"/>
              </a:rPr>
              <a:t>Socio-Economic &amp; Political Influences</a:t>
            </a:r>
            <a:endParaRPr lang="en-US" sz="1950" dirty="0"/>
          </a:p>
        </p:txBody>
      </p:sp>
      <p:sp>
        <p:nvSpPr>
          <p:cNvPr id="14" name="Text 12"/>
          <p:cNvSpPr/>
          <p:nvPr/>
        </p:nvSpPr>
        <p:spPr>
          <a:xfrm>
            <a:off x="9933861" y="4158139"/>
            <a:ext cx="3681413" cy="1905238"/>
          </a:xfrm>
          <a:prstGeom prst="rect">
            <a:avLst/>
          </a:prstGeom>
          <a:noFill/>
          <a:ln/>
        </p:spPr>
        <p:txBody>
          <a:bodyPr wrap="square" lIns="0" tIns="0" rIns="0" bIns="0" rtlCol="0" anchor="t"/>
          <a:lstStyle/>
          <a:p>
            <a:pPr algn="l" indent="0" marL="0">
              <a:lnSpc>
                <a:spcPts val="2500"/>
              </a:lnSpc>
              <a:buNone/>
            </a:pPr>
            <a:r>
              <a:rPr lang="en-US" sz="1550" dirty="0">
                <a:solidFill>
                  <a:srgbClr val="272525"/>
                </a:solidFill>
                <a:latin typeface="Inter" pitchFamily="34" charset="0"/>
                <a:ea typeface="Inter" pitchFamily="34" charset="-122"/>
                <a:cs typeface="Inter" pitchFamily="34" charset="-120"/>
              </a:rPr>
              <a:t>Access to quality education is heavily influenced by socio-economic status and political factors, leading to significant inequities and the corporatisation of education, particularly in the private sector.</a:t>
            </a:r>
            <a:endParaRPr lang="en-US" sz="15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p:nvPr/>
        </p:nvSpPr>
        <p:spPr>
          <a:xfrm>
            <a:off x="793790" y="1572101"/>
            <a:ext cx="13042821" cy="1711642"/>
          </a:xfrm>
          <a:prstGeom prst="rect">
            <a:avLst/>
          </a:prstGeom>
          <a:noFill/>
          <a:ln/>
        </p:spPr>
        <p:txBody>
          <a:bodyPr wrap="square" lIns="0" tIns="0" rIns="0" bIns="0" rtlCol="0" anchor="t"/>
          <a:lstStyle/>
          <a:p>
            <a:pPr algn="ctr" indent="0" marL="0">
              <a:lnSpc>
                <a:spcPts val="6700"/>
              </a:lnSpc>
              <a:buNone/>
            </a:pPr>
            <a:r>
              <a:rPr lang="en-US" sz="5350" b="1" dirty="0">
                <a:solidFill>
                  <a:srgbClr val="000000"/>
                </a:solidFill>
                <a:latin typeface="Inter Bold" pitchFamily="34" charset="0"/>
                <a:ea typeface="Inter Bold" pitchFamily="34" charset="-122"/>
                <a:cs typeface="Inter Bold" pitchFamily="34" charset="-120"/>
              </a:rPr>
              <a:t>Higher Education: Growth Amidst Quality Concerns</a:t>
            </a:r>
            <a:endParaRPr lang="en-US" sz="5350" dirty="0"/>
          </a:p>
        </p:txBody>
      </p:sp>
      <p:sp>
        <p:nvSpPr>
          <p:cNvPr id="3" name="Text 1"/>
          <p:cNvSpPr/>
          <p:nvPr/>
        </p:nvSpPr>
        <p:spPr>
          <a:xfrm>
            <a:off x="793790" y="3759994"/>
            <a:ext cx="6279356" cy="1270159"/>
          </a:xfrm>
          <a:prstGeom prst="rect">
            <a:avLst/>
          </a:prstGeom>
          <a:noFill/>
          <a:ln/>
        </p:spPr>
        <p:txBody>
          <a:bodyPr wrap="square" lIns="0" tIns="0" rIns="0" bIns="0" rtlCol="0" anchor="t"/>
          <a:lstStyle/>
          <a:p>
            <a:pPr algn="l" indent="0" marL="0">
              <a:lnSpc>
                <a:spcPts val="2500"/>
              </a:lnSpc>
              <a:buNone/>
            </a:pPr>
            <a:r>
              <a:rPr lang="en-US" sz="1550" dirty="0">
                <a:solidFill>
                  <a:srgbClr val="272525"/>
                </a:solidFill>
                <a:latin typeface="Inter" pitchFamily="34" charset="0"/>
                <a:ea typeface="Inter" pitchFamily="34" charset="-122"/>
                <a:cs typeface="Inter" pitchFamily="34" charset="-120"/>
              </a:rPr>
              <a:t>India's higher education landscape is vast, housing over 1,000 universities and 50,000 colleges. Despite this extensive network, the gross enrolment ratio (GER) in higher education remains relatively low, hovering around </a:t>
            </a:r>
            <a:pPr algn="l" indent="0" marL="0">
              <a:lnSpc>
                <a:spcPts val="2500"/>
              </a:lnSpc>
              <a:buNone/>
            </a:pPr>
            <a:r>
              <a:rPr lang="en-US" sz="1550" b="1" dirty="0">
                <a:solidFill>
                  <a:srgbClr val="272525"/>
                </a:solidFill>
                <a:latin typeface="Inter" pitchFamily="34" charset="0"/>
                <a:ea typeface="Inter" pitchFamily="34" charset="-122"/>
                <a:cs typeface="Inter" pitchFamily="34" charset="-120"/>
              </a:rPr>
              <a:t>30%</a:t>
            </a:r>
            <a:pPr algn="l" indent="0" marL="0">
              <a:lnSpc>
                <a:spcPts val="2500"/>
              </a:lnSpc>
              <a:buNone/>
            </a:pPr>
            <a:r>
              <a:rPr lang="en-US" sz="1550" dirty="0">
                <a:solidFill>
                  <a:srgbClr val="272525"/>
                </a:solidFill>
                <a:latin typeface="Inter" pitchFamily="34" charset="0"/>
                <a:ea typeface="Inter" pitchFamily="34" charset="-122"/>
                <a:cs typeface="Inter" pitchFamily="34" charset="-120"/>
              </a:rPr>
              <a:t>.</a:t>
            </a:r>
            <a:endParaRPr lang="en-US" sz="1550" dirty="0"/>
          </a:p>
        </p:txBody>
      </p:sp>
      <p:sp>
        <p:nvSpPr>
          <p:cNvPr id="4" name="Text 2"/>
          <p:cNvSpPr/>
          <p:nvPr/>
        </p:nvSpPr>
        <p:spPr>
          <a:xfrm>
            <a:off x="793790" y="5208746"/>
            <a:ext cx="6279356" cy="1270159"/>
          </a:xfrm>
          <a:prstGeom prst="rect">
            <a:avLst/>
          </a:prstGeom>
          <a:noFill/>
          <a:ln/>
        </p:spPr>
        <p:txBody>
          <a:bodyPr wrap="square" lIns="0" tIns="0" rIns="0" bIns="0" rtlCol="0" anchor="t"/>
          <a:lstStyle/>
          <a:p>
            <a:pPr algn="l" indent="0" marL="0">
              <a:lnSpc>
                <a:spcPts val="2500"/>
              </a:lnSpc>
              <a:buNone/>
            </a:pPr>
            <a:r>
              <a:rPr lang="en-US" sz="1550" dirty="0">
                <a:solidFill>
                  <a:srgbClr val="272525"/>
                </a:solidFill>
                <a:latin typeface="Inter" pitchFamily="34" charset="0"/>
                <a:ea typeface="Inter" pitchFamily="34" charset="-122"/>
                <a:cs typeface="Inter" pitchFamily="34" charset="-120"/>
              </a:rPr>
              <a:t>A significant hurdle is the </a:t>
            </a:r>
            <a:pPr algn="l" indent="0" marL="0">
              <a:lnSpc>
                <a:spcPts val="2500"/>
              </a:lnSpc>
              <a:buNone/>
            </a:pPr>
            <a:r>
              <a:rPr lang="en-US" sz="1550" b="1" dirty="0">
                <a:solidFill>
                  <a:srgbClr val="272525"/>
                </a:solidFill>
                <a:latin typeface="Inter" pitchFamily="34" charset="0"/>
                <a:ea typeface="Inter" pitchFamily="34" charset="-122"/>
                <a:cs typeface="Inter" pitchFamily="34" charset="-120"/>
              </a:rPr>
              <a:t>faculty shortage</a:t>
            </a:r>
            <a:pPr algn="l" indent="0" marL="0">
              <a:lnSpc>
                <a:spcPts val="2500"/>
              </a:lnSpc>
              <a:buNone/>
            </a:pPr>
            <a:r>
              <a:rPr lang="en-US" sz="1550" dirty="0">
                <a:solidFill>
                  <a:srgbClr val="272525"/>
                </a:solidFill>
                <a:latin typeface="Inter" pitchFamily="34" charset="0"/>
                <a:ea typeface="Inter" pitchFamily="34" charset="-122"/>
                <a:cs typeface="Inter" pitchFamily="34" charset="-120"/>
              </a:rPr>
              <a:t>, with over 57% of university faculty lacking PhDs. This impacts the quality of teaching and severely constrains research output and innovation, which lag behind global benchmarks.</a:t>
            </a:r>
            <a:endParaRPr lang="en-US" sz="1550" dirty="0"/>
          </a:p>
        </p:txBody>
      </p:sp>
      <p:sp>
        <p:nvSpPr>
          <p:cNvPr id="5" name="Text 3"/>
          <p:cNvSpPr/>
          <p:nvPr/>
        </p:nvSpPr>
        <p:spPr>
          <a:xfrm>
            <a:off x="7564874" y="3759994"/>
            <a:ext cx="6279356" cy="1905238"/>
          </a:xfrm>
          <a:prstGeom prst="rect">
            <a:avLst/>
          </a:prstGeom>
          <a:noFill/>
          <a:ln/>
        </p:spPr>
        <p:txBody>
          <a:bodyPr wrap="square" lIns="0" tIns="0" rIns="0" bIns="0" rtlCol="0" anchor="t"/>
          <a:lstStyle/>
          <a:p>
            <a:pPr algn="l" indent="0" marL="0">
              <a:lnSpc>
                <a:spcPts val="2500"/>
              </a:lnSpc>
              <a:buNone/>
            </a:pPr>
            <a:r>
              <a:rPr lang="en-US" sz="1550" dirty="0">
                <a:solidFill>
                  <a:srgbClr val="272525"/>
                </a:solidFill>
                <a:latin typeface="Inter" pitchFamily="34" charset="0"/>
                <a:ea typeface="Inter" pitchFamily="34" charset="-122"/>
                <a:cs typeface="Inter" pitchFamily="34" charset="-120"/>
              </a:rPr>
              <a:t>The proliferation of private institutions has expanded access but often without adequate </a:t>
            </a:r>
            <a:pPr algn="l" indent="0" marL="0">
              <a:lnSpc>
                <a:spcPts val="2500"/>
              </a:lnSpc>
              <a:buNone/>
            </a:pPr>
            <a:r>
              <a:rPr lang="en-US" sz="1550" b="1" dirty="0">
                <a:solidFill>
                  <a:srgbClr val="272525"/>
                </a:solidFill>
                <a:latin typeface="Inter" pitchFamily="34" charset="0"/>
                <a:ea typeface="Inter" pitchFamily="34" charset="-122"/>
                <a:cs typeface="Inter" pitchFamily="34" charset="-120"/>
              </a:rPr>
              <a:t>infrastructure or rigorous accreditation</a:t>
            </a:r>
            <a:pPr algn="l" indent="0" marL="0">
              <a:lnSpc>
                <a:spcPts val="2500"/>
              </a:lnSpc>
              <a:buNone/>
            </a:pPr>
            <a:r>
              <a:rPr lang="en-US" sz="1550" dirty="0">
                <a:solidFill>
                  <a:srgbClr val="272525"/>
                </a:solidFill>
                <a:latin typeface="Inter" pitchFamily="34" charset="0"/>
                <a:ea typeface="Inter" pitchFamily="34" charset="-122"/>
                <a:cs typeface="Inter" pitchFamily="34" charset="-120"/>
              </a:rPr>
              <a:t>. This leads to concerns about educational standards and graduate employability. Addressing these issues is paramount for India to fully leverage its demographic dividend and compete effectively on the global stage.</a:t>
            </a:r>
            <a:endParaRPr lang="en-US" sz="15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Text 0"/>
          <p:cNvSpPr/>
          <p:nvPr/>
        </p:nvSpPr>
        <p:spPr>
          <a:xfrm>
            <a:off x="5764649" y="974884"/>
            <a:ext cx="3101102" cy="277416"/>
          </a:xfrm>
          <a:prstGeom prst="rect">
            <a:avLst/>
          </a:prstGeom>
          <a:noFill/>
          <a:ln/>
        </p:spPr>
        <p:txBody>
          <a:bodyPr wrap="none" lIns="0" tIns="0" rIns="0" bIns="0" rtlCol="0" anchor="t"/>
          <a:lstStyle/>
          <a:p>
            <a:pPr algn="ctr" indent="0" marL="0">
              <a:lnSpc>
                <a:spcPts val="2150"/>
              </a:lnSpc>
              <a:buNone/>
            </a:pPr>
            <a:r>
              <a:rPr lang="en-US" sz="1700" b="1" dirty="0">
                <a:solidFill>
                  <a:srgbClr val="808080"/>
                </a:solidFill>
                <a:latin typeface="Inter Bold" pitchFamily="34" charset="0"/>
                <a:ea typeface="Inter Bold" pitchFamily="34" charset="-122"/>
                <a:cs typeface="Inter Bold" pitchFamily="34" charset="-120"/>
              </a:rPr>
              <a:t>Chapter 3: The Path Forward</a:t>
            </a:r>
            <a:endParaRPr lang="en-US" sz="1700" dirty="0"/>
          </a:p>
        </p:txBody>
      </p:sp>
      <p:sp>
        <p:nvSpPr>
          <p:cNvPr id="3" name="Text 1"/>
          <p:cNvSpPr/>
          <p:nvPr/>
        </p:nvSpPr>
        <p:spPr>
          <a:xfrm>
            <a:off x="922734" y="1429822"/>
            <a:ext cx="12784812" cy="765572"/>
          </a:xfrm>
          <a:prstGeom prst="rect">
            <a:avLst/>
          </a:prstGeom>
          <a:noFill/>
          <a:ln/>
        </p:spPr>
        <p:txBody>
          <a:bodyPr wrap="none" lIns="0" tIns="0" rIns="0" bIns="0" rtlCol="0" anchor="t"/>
          <a:lstStyle/>
          <a:p>
            <a:pPr algn="ctr" indent="0" marL="0">
              <a:lnSpc>
                <a:spcPts val="6000"/>
              </a:lnSpc>
              <a:buNone/>
            </a:pPr>
            <a:r>
              <a:rPr lang="en-US" sz="4800" b="1" dirty="0">
                <a:solidFill>
                  <a:srgbClr val="000000"/>
                </a:solidFill>
                <a:latin typeface="Inter Bold" pitchFamily="34" charset="0"/>
                <a:ea typeface="Inter Bold" pitchFamily="34" charset="-122"/>
                <a:cs typeface="Inter Bold" pitchFamily="34" charset="-120"/>
              </a:rPr>
              <a:t>Reform Initiatives and the NEP 2020 Vision</a:t>
            </a:r>
            <a:endParaRPr lang="en-US" sz="4800" dirty="0"/>
          </a:p>
        </p:txBody>
      </p:sp>
      <p:sp>
        <p:nvSpPr>
          <p:cNvPr id="4" name="Shape 2"/>
          <p:cNvSpPr/>
          <p:nvPr/>
        </p:nvSpPr>
        <p:spPr>
          <a:xfrm>
            <a:off x="710089" y="2461617"/>
            <a:ext cx="710089" cy="1065133"/>
          </a:xfrm>
          <a:prstGeom prst="roundRect">
            <a:avLst>
              <a:gd name="adj" fmla="val 360034"/>
            </a:avLst>
          </a:prstGeom>
          <a:solidFill>
            <a:srgbClr val="DADBF1"/>
          </a:solidFill>
          <a:ln w="7620">
            <a:solidFill>
              <a:srgbClr val="C0C1D7"/>
            </a:solidFill>
            <a:prstDash val="solid"/>
          </a:ln>
        </p:spPr>
      </p:sp>
      <p:sp>
        <p:nvSpPr>
          <p:cNvPr id="5" name="Text 3"/>
          <p:cNvSpPr/>
          <p:nvPr/>
        </p:nvSpPr>
        <p:spPr>
          <a:xfrm>
            <a:off x="932021" y="2827734"/>
            <a:ext cx="266224" cy="332780"/>
          </a:xfrm>
          <a:prstGeom prst="rect">
            <a:avLst/>
          </a:prstGeom>
          <a:noFill/>
          <a:ln/>
        </p:spPr>
        <p:txBody>
          <a:bodyPr wrap="none" lIns="0" tIns="0" rIns="0" bIns="0" rtlCol="0" anchor="t"/>
          <a:lstStyle/>
          <a:p>
            <a:pPr algn="l" indent="0" marL="0">
              <a:lnSpc>
                <a:spcPts val="2050"/>
              </a:lnSpc>
              <a:buNone/>
            </a:pPr>
            <a:r>
              <a:rPr lang="en-US" sz="2050" b="1" dirty="0">
                <a:solidFill>
                  <a:srgbClr val="272525"/>
                </a:solidFill>
                <a:latin typeface="Inter Bold" pitchFamily="34" charset="0"/>
                <a:ea typeface="Inter Bold" pitchFamily="34" charset="-122"/>
                <a:cs typeface="Inter Bold" pitchFamily="34" charset="-120"/>
              </a:rPr>
              <a:t>1</a:t>
            </a:r>
            <a:endParaRPr lang="en-US" sz="2050" dirty="0"/>
          </a:p>
        </p:txBody>
      </p:sp>
      <p:sp>
        <p:nvSpPr>
          <p:cNvPr id="6" name="Text 4"/>
          <p:cNvSpPr/>
          <p:nvPr/>
        </p:nvSpPr>
        <p:spPr>
          <a:xfrm>
            <a:off x="1597700" y="2639139"/>
            <a:ext cx="2219206" cy="277416"/>
          </a:xfrm>
          <a:prstGeom prst="rect">
            <a:avLst/>
          </a:prstGeom>
          <a:noFill/>
          <a:ln/>
        </p:spPr>
        <p:txBody>
          <a:bodyPr wrap="none" lIns="0" tIns="0" rIns="0" bIns="0" rtlCol="0" anchor="t"/>
          <a:lstStyle/>
          <a:p>
            <a:pPr algn="l" indent="0" marL="0">
              <a:lnSpc>
                <a:spcPts val="2150"/>
              </a:lnSpc>
              <a:buNone/>
            </a:pPr>
            <a:r>
              <a:rPr lang="en-US" sz="1700" b="1" dirty="0">
                <a:solidFill>
                  <a:srgbClr val="272525"/>
                </a:solidFill>
                <a:latin typeface="Inter Bold" pitchFamily="34" charset="0"/>
                <a:ea typeface="Inter Bold" pitchFamily="34" charset="-122"/>
                <a:cs typeface="Inter Bold" pitchFamily="34" charset="-120"/>
              </a:rPr>
              <a:t>Holistic Learning</a:t>
            </a:r>
            <a:endParaRPr lang="en-US" sz="1700" dirty="0"/>
          </a:p>
        </p:txBody>
      </p:sp>
      <p:sp>
        <p:nvSpPr>
          <p:cNvPr id="7" name="Text 5"/>
          <p:cNvSpPr/>
          <p:nvPr/>
        </p:nvSpPr>
        <p:spPr>
          <a:xfrm>
            <a:off x="1597700" y="3022997"/>
            <a:ext cx="12322612" cy="283964"/>
          </a:xfrm>
          <a:prstGeom prst="rect">
            <a:avLst/>
          </a:prstGeom>
          <a:noFill/>
          <a:ln/>
        </p:spPr>
        <p:txBody>
          <a:bodyPr wrap="none" lIns="0" tIns="0" rIns="0" bIns="0" rtlCol="0" anchor="t"/>
          <a:lstStyle/>
          <a:p>
            <a:pPr algn="l" indent="0" marL="0">
              <a:lnSpc>
                <a:spcPts val="2200"/>
              </a:lnSpc>
              <a:buNone/>
            </a:pPr>
            <a:r>
              <a:rPr lang="en-US" sz="1350" dirty="0">
                <a:solidFill>
                  <a:srgbClr val="272525"/>
                </a:solidFill>
                <a:latin typeface="Inter" pitchFamily="34" charset="0"/>
                <a:ea typeface="Inter" pitchFamily="34" charset="-122"/>
                <a:cs typeface="Inter" pitchFamily="34" charset="-120"/>
              </a:rPr>
              <a:t>Promotes multidisciplinary education, critical thinking, and vocational training from early stages, moving away from rigid streams.</a:t>
            </a:r>
            <a:endParaRPr lang="en-US" sz="1350" dirty="0"/>
          </a:p>
        </p:txBody>
      </p:sp>
      <p:sp>
        <p:nvSpPr>
          <p:cNvPr id="8" name="Shape 6"/>
          <p:cNvSpPr/>
          <p:nvPr/>
        </p:nvSpPr>
        <p:spPr>
          <a:xfrm>
            <a:off x="710089" y="3704273"/>
            <a:ext cx="710089" cy="1065133"/>
          </a:xfrm>
          <a:prstGeom prst="roundRect">
            <a:avLst>
              <a:gd name="adj" fmla="val 360034"/>
            </a:avLst>
          </a:prstGeom>
          <a:solidFill>
            <a:srgbClr val="DADBF1"/>
          </a:solidFill>
          <a:ln w="7620">
            <a:solidFill>
              <a:srgbClr val="C0C1D7"/>
            </a:solidFill>
            <a:prstDash val="solid"/>
          </a:ln>
        </p:spPr>
      </p:sp>
      <p:sp>
        <p:nvSpPr>
          <p:cNvPr id="9" name="Text 7"/>
          <p:cNvSpPr/>
          <p:nvPr/>
        </p:nvSpPr>
        <p:spPr>
          <a:xfrm>
            <a:off x="932021" y="4070390"/>
            <a:ext cx="266224" cy="332780"/>
          </a:xfrm>
          <a:prstGeom prst="rect">
            <a:avLst/>
          </a:prstGeom>
          <a:noFill/>
          <a:ln/>
        </p:spPr>
        <p:txBody>
          <a:bodyPr wrap="none" lIns="0" tIns="0" rIns="0" bIns="0" rtlCol="0" anchor="t"/>
          <a:lstStyle/>
          <a:p>
            <a:pPr algn="l" indent="0" marL="0">
              <a:lnSpc>
                <a:spcPts val="2050"/>
              </a:lnSpc>
              <a:buNone/>
            </a:pPr>
            <a:r>
              <a:rPr lang="en-US" sz="2050" b="1" dirty="0">
                <a:solidFill>
                  <a:srgbClr val="272525"/>
                </a:solidFill>
                <a:latin typeface="Inter Bold" pitchFamily="34" charset="0"/>
                <a:ea typeface="Inter Bold" pitchFamily="34" charset="-122"/>
                <a:cs typeface="Inter Bold" pitchFamily="34" charset="-120"/>
              </a:rPr>
              <a:t>2</a:t>
            </a:r>
            <a:endParaRPr lang="en-US" sz="2050" dirty="0"/>
          </a:p>
        </p:txBody>
      </p:sp>
      <p:sp>
        <p:nvSpPr>
          <p:cNvPr id="10" name="Text 8"/>
          <p:cNvSpPr/>
          <p:nvPr/>
        </p:nvSpPr>
        <p:spPr>
          <a:xfrm>
            <a:off x="1597700" y="3881795"/>
            <a:ext cx="2535912" cy="277416"/>
          </a:xfrm>
          <a:prstGeom prst="rect">
            <a:avLst/>
          </a:prstGeom>
          <a:noFill/>
          <a:ln/>
        </p:spPr>
        <p:txBody>
          <a:bodyPr wrap="none" lIns="0" tIns="0" rIns="0" bIns="0" rtlCol="0" anchor="t"/>
          <a:lstStyle/>
          <a:p>
            <a:pPr algn="l" indent="0" marL="0">
              <a:lnSpc>
                <a:spcPts val="2150"/>
              </a:lnSpc>
              <a:buNone/>
            </a:pPr>
            <a:r>
              <a:rPr lang="en-US" sz="1700" b="1" dirty="0">
                <a:solidFill>
                  <a:srgbClr val="272525"/>
                </a:solidFill>
                <a:latin typeface="Inter Bold" pitchFamily="34" charset="0"/>
                <a:ea typeface="Inter Bold" pitchFamily="34" charset="-122"/>
                <a:cs typeface="Inter Bold" pitchFamily="34" charset="-120"/>
              </a:rPr>
              <a:t>Digital &amp; Teacher Focus</a:t>
            </a:r>
            <a:endParaRPr lang="en-US" sz="1700" dirty="0"/>
          </a:p>
        </p:txBody>
      </p:sp>
      <p:sp>
        <p:nvSpPr>
          <p:cNvPr id="11" name="Text 9"/>
          <p:cNvSpPr/>
          <p:nvPr/>
        </p:nvSpPr>
        <p:spPr>
          <a:xfrm>
            <a:off x="1597700" y="4265652"/>
            <a:ext cx="12322612" cy="283964"/>
          </a:xfrm>
          <a:prstGeom prst="rect">
            <a:avLst/>
          </a:prstGeom>
          <a:noFill/>
          <a:ln/>
        </p:spPr>
        <p:txBody>
          <a:bodyPr wrap="none" lIns="0" tIns="0" rIns="0" bIns="0" rtlCol="0" anchor="t"/>
          <a:lstStyle/>
          <a:p>
            <a:pPr algn="l" indent="0" marL="0">
              <a:lnSpc>
                <a:spcPts val="2200"/>
              </a:lnSpc>
              <a:buNone/>
            </a:pPr>
            <a:r>
              <a:rPr lang="en-US" sz="1350" dirty="0">
                <a:solidFill>
                  <a:srgbClr val="272525"/>
                </a:solidFill>
                <a:latin typeface="Inter" pitchFamily="34" charset="0"/>
                <a:ea typeface="Inter" pitchFamily="34" charset="-122"/>
                <a:cs typeface="Inter" pitchFamily="34" charset="-120"/>
              </a:rPr>
              <a:t>Increased investment in digital infrastructure and comprehensive teacher training programmes to modernise pedagogy.</a:t>
            </a:r>
            <a:endParaRPr lang="en-US" sz="1350" dirty="0"/>
          </a:p>
        </p:txBody>
      </p:sp>
      <p:sp>
        <p:nvSpPr>
          <p:cNvPr id="12" name="Shape 10"/>
          <p:cNvSpPr/>
          <p:nvPr/>
        </p:nvSpPr>
        <p:spPr>
          <a:xfrm>
            <a:off x="710089" y="4946928"/>
            <a:ext cx="710089" cy="1065133"/>
          </a:xfrm>
          <a:prstGeom prst="roundRect">
            <a:avLst>
              <a:gd name="adj" fmla="val 360034"/>
            </a:avLst>
          </a:prstGeom>
          <a:solidFill>
            <a:srgbClr val="DADBF1"/>
          </a:solidFill>
          <a:ln w="7620">
            <a:solidFill>
              <a:srgbClr val="C0C1D7"/>
            </a:solidFill>
            <a:prstDash val="solid"/>
          </a:ln>
        </p:spPr>
      </p:sp>
      <p:sp>
        <p:nvSpPr>
          <p:cNvPr id="13" name="Text 11"/>
          <p:cNvSpPr/>
          <p:nvPr/>
        </p:nvSpPr>
        <p:spPr>
          <a:xfrm>
            <a:off x="932021" y="5313045"/>
            <a:ext cx="266224" cy="332780"/>
          </a:xfrm>
          <a:prstGeom prst="rect">
            <a:avLst/>
          </a:prstGeom>
          <a:noFill/>
          <a:ln/>
        </p:spPr>
        <p:txBody>
          <a:bodyPr wrap="none" lIns="0" tIns="0" rIns="0" bIns="0" rtlCol="0" anchor="t"/>
          <a:lstStyle/>
          <a:p>
            <a:pPr algn="l" indent="0" marL="0">
              <a:lnSpc>
                <a:spcPts val="2050"/>
              </a:lnSpc>
              <a:buNone/>
            </a:pPr>
            <a:r>
              <a:rPr lang="en-US" sz="2050" b="1" dirty="0">
                <a:solidFill>
                  <a:srgbClr val="272525"/>
                </a:solidFill>
                <a:latin typeface="Inter Bold" pitchFamily="34" charset="0"/>
                <a:ea typeface="Inter Bold" pitchFamily="34" charset="-122"/>
                <a:cs typeface="Inter Bold" pitchFamily="34" charset="-120"/>
              </a:rPr>
              <a:t>3</a:t>
            </a:r>
            <a:endParaRPr lang="en-US" sz="2050" dirty="0"/>
          </a:p>
        </p:txBody>
      </p:sp>
      <p:sp>
        <p:nvSpPr>
          <p:cNvPr id="14" name="Text 12"/>
          <p:cNvSpPr/>
          <p:nvPr/>
        </p:nvSpPr>
        <p:spPr>
          <a:xfrm>
            <a:off x="1597700" y="5124450"/>
            <a:ext cx="2219206" cy="277416"/>
          </a:xfrm>
          <a:prstGeom prst="rect">
            <a:avLst/>
          </a:prstGeom>
          <a:noFill/>
          <a:ln/>
        </p:spPr>
        <p:txBody>
          <a:bodyPr wrap="none" lIns="0" tIns="0" rIns="0" bIns="0" rtlCol="0" anchor="t"/>
          <a:lstStyle/>
          <a:p>
            <a:pPr algn="l" indent="0" marL="0">
              <a:lnSpc>
                <a:spcPts val="2150"/>
              </a:lnSpc>
              <a:buNone/>
            </a:pPr>
            <a:r>
              <a:rPr lang="en-US" sz="1700" b="1" dirty="0">
                <a:solidFill>
                  <a:srgbClr val="272525"/>
                </a:solidFill>
                <a:latin typeface="Inter Bold" pitchFamily="34" charset="0"/>
                <a:ea typeface="Inter Bold" pitchFamily="34" charset="-122"/>
                <a:cs typeface="Inter Bold" pitchFamily="34" charset="-120"/>
              </a:rPr>
              <a:t>Equity &amp; Inclusion</a:t>
            </a:r>
            <a:endParaRPr lang="en-US" sz="1700" dirty="0"/>
          </a:p>
        </p:txBody>
      </p:sp>
      <p:sp>
        <p:nvSpPr>
          <p:cNvPr id="15" name="Text 13"/>
          <p:cNvSpPr/>
          <p:nvPr/>
        </p:nvSpPr>
        <p:spPr>
          <a:xfrm>
            <a:off x="1597700" y="5508308"/>
            <a:ext cx="12322612" cy="283964"/>
          </a:xfrm>
          <a:prstGeom prst="rect">
            <a:avLst/>
          </a:prstGeom>
          <a:noFill/>
          <a:ln/>
        </p:spPr>
        <p:txBody>
          <a:bodyPr wrap="none" lIns="0" tIns="0" rIns="0" bIns="0" rtlCol="0" anchor="t"/>
          <a:lstStyle/>
          <a:p>
            <a:pPr algn="l" indent="0" marL="0">
              <a:lnSpc>
                <a:spcPts val="2200"/>
              </a:lnSpc>
              <a:buNone/>
            </a:pPr>
            <a:r>
              <a:rPr lang="en-US" sz="1350" dirty="0">
                <a:solidFill>
                  <a:srgbClr val="272525"/>
                </a:solidFill>
                <a:latin typeface="Inter" pitchFamily="34" charset="0"/>
                <a:ea typeface="Inter" pitchFamily="34" charset="-122"/>
                <a:cs typeface="Inter" pitchFamily="34" charset="-120"/>
              </a:rPr>
              <a:t>Strong emphasis on equitable access for girls, disadvantaged groups, and rural students through targeted schemes and support.</a:t>
            </a:r>
            <a:endParaRPr lang="en-US" sz="1350" dirty="0"/>
          </a:p>
        </p:txBody>
      </p:sp>
      <p:sp>
        <p:nvSpPr>
          <p:cNvPr id="16" name="Shape 14"/>
          <p:cNvSpPr/>
          <p:nvPr/>
        </p:nvSpPr>
        <p:spPr>
          <a:xfrm>
            <a:off x="710089" y="6189583"/>
            <a:ext cx="710089" cy="1065133"/>
          </a:xfrm>
          <a:prstGeom prst="roundRect">
            <a:avLst>
              <a:gd name="adj" fmla="val 360034"/>
            </a:avLst>
          </a:prstGeom>
          <a:solidFill>
            <a:srgbClr val="DADBF1"/>
          </a:solidFill>
          <a:ln w="7620">
            <a:solidFill>
              <a:srgbClr val="C0C1D7"/>
            </a:solidFill>
            <a:prstDash val="solid"/>
          </a:ln>
        </p:spPr>
      </p:sp>
      <p:sp>
        <p:nvSpPr>
          <p:cNvPr id="17" name="Text 15"/>
          <p:cNvSpPr/>
          <p:nvPr/>
        </p:nvSpPr>
        <p:spPr>
          <a:xfrm>
            <a:off x="932021" y="6555700"/>
            <a:ext cx="266224" cy="332780"/>
          </a:xfrm>
          <a:prstGeom prst="rect">
            <a:avLst/>
          </a:prstGeom>
          <a:noFill/>
          <a:ln/>
        </p:spPr>
        <p:txBody>
          <a:bodyPr wrap="none" lIns="0" tIns="0" rIns="0" bIns="0" rtlCol="0" anchor="t"/>
          <a:lstStyle/>
          <a:p>
            <a:pPr algn="l" indent="0" marL="0">
              <a:lnSpc>
                <a:spcPts val="2050"/>
              </a:lnSpc>
              <a:buNone/>
            </a:pPr>
            <a:r>
              <a:rPr lang="en-US" sz="2050" b="1" dirty="0">
                <a:solidFill>
                  <a:srgbClr val="272525"/>
                </a:solidFill>
                <a:latin typeface="Inter Bold" pitchFamily="34" charset="0"/>
                <a:ea typeface="Inter Bold" pitchFamily="34" charset="-122"/>
                <a:cs typeface="Inter Bold" pitchFamily="34" charset="-120"/>
              </a:rPr>
              <a:t>4</a:t>
            </a:r>
            <a:endParaRPr lang="en-US" sz="2050" dirty="0"/>
          </a:p>
        </p:txBody>
      </p:sp>
      <p:sp>
        <p:nvSpPr>
          <p:cNvPr id="18" name="Text 16"/>
          <p:cNvSpPr/>
          <p:nvPr/>
        </p:nvSpPr>
        <p:spPr>
          <a:xfrm>
            <a:off x="1597700" y="6367105"/>
            <a:ext cx="2341364" cy="277416"/>
          </a:xfrm>
          <a:prstGeom prst="rect">
            <a:avLst/>
          </a:prstGeom>
          <a:noFill/>
          <a:ln/>
        </p:spPr>
        <p:txBody>
          <a:bodyPr wrap="none" lIns="0" tIns="0" rIns="0" bIns="0" rtlCol="0" anchor="t"/>
          <a:lstStyle/>
          <a:p>
            <a:pPr algn="l" indent="0" marL="0">
              <a:lnSpc>
                <a:spcPts val="2150"/>
              </a:lnSpc>
              <a:buNone/>
            </a:pPr>
            <a:r>
              <a:rPr lang="en-US" sz="1700" b="1" dirty="0">
                <a:solidFill>
                  <a:srgbClr val="272525"/>
                </a:solidFill>
                <a:latin typeface="Inter Bold" pitchFamily="34" charset="0"/>
                <a:ea typeface="Inter Bold" pitchFamily="34" charset="-122"/>
                <a:cs typeface="Inter Bold" pitchFamily="34" charset="-120"/>
              </a:rPr>
              <a:t>Global &amp; Autonomous</a:t>
            </a:r>
            <a:endParaRPr lang="en-US" sz="1700" dirty="0"/>
          </a:p>
        </p:txBody>
      </p:sp>
      <p:sp>
        <p:nvSpPr>
          <p:cNvPr id="19" name="Text 17"/>
          <p:cNvSpPr/>
          <p:nvPr/>
        </p:nvSpPr>
        <p:spPr>
          <a:xfrm>
            <a:off x="1597700" y="6750963"/>
            <a:ext cx="12322612" cy="283964"/>
          </a:xfrm>
          <a:prstGeom prst="rect">
            <a:avLst/>
          </a:prstGeom>
          <a:noFill/>
          <a:ln/>
        </p:spPr>
        <p:txBody>
          <a:bodyPr wrap="none" lIns="0" tIns="0" rIns="0" bIns="0" rtlCol="0" anchor="t"/>
          <a:lstStyle/>
          <a:p>
            <a:pPr algn="l" indent="0" marL="0">
              <a:lnSpc>
                <a:spcPts val="2200"/>
              </a:lnSpc>
              <a:buNone/>
            </a:pPr>
            <a:r>
              <a:rPr lang="en-US" sz="1350" dirty="0">
                <a:solidFill>
                  <a:srgbClr val="272525"/>
                </a:solidFill>
                <a:latin typeface="Inter" pitchFamily="34" charset="0"/>
                <a:ea typeface="Inter" pitchFamily="34" charset="-122"/>
                <a:cs typeface="Inter" pitchFamily="34" charset="-120"/>
              </a:rPr>
              <a:t>Encourages internationalisation of higher education and grants greater autonomy to institutions, fostering innovation and global collaboration.</a:t>
            </a:r>
            <a:endParaRPr lang="en-US" sz="135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Text 0"/>
          <p:cNvSpPr/>
          <p:nvPr/>
        </p:nvSpPr>
        <p:spPr>
          <a:xfrm>
            <a:off x="793790" y="1413272"/>
            <a:ext cx="13042821" cy="1711642"/>
          </a:xfrm>
          <a:prstGeom prst="rect">
            <a:avLst/>
          </a:prstGeom>
          <a:noFill/>
          <a:ln/>
        </p:spPr>
        <p:txBody>
          <a:bodyPr wrap="square" lIns="0" tIns="0" rIns="0" bIns="0" rtlCol="0" anchor="t"/>
          <a:lstStyle/>
          <a:p>
            <a:pPr algn="ctr" indent="0" marL="0">
              <a:lnSpc>
                <a:spcPts val="6700"/>
              </a:lnSpc>
              <a:buNone/>
            </a:pPr>
            <a:r>
              <a:rPr lang="en-US" sz="5350" b="1" dirty="0">
                <a:solidFill>
                  <a:srgbClr val="000000"/>
                </a:solidFill>
                <a:latin typeface="Inter Bold" pitchFamily="34" charset="0"/>
                <a:ea typeface="Inter Bold" pitchFamily="34" charset="-122"/>
                <a:cs typeface="Inter Bold" pitchFamily="34" charset="-120"/>
              </a:rPr>
              <a:t>Case Study: Digital Education Expansion Post-COVID-19</a:t>
            </a:r>
            <a:endParaRPr lang="en-US" sz="5350" dirty="0"/>
          </a:p>
        </p:txBody>
      </p:sp>
      <p:sp>
        <p:nvSpPr>
          <p:cNvPr id="3" name="Text 1"/>
          <p:cNvSpPr/>
          <p:nvPr/>
        </p:nvSpPr>
        <p:spPr>
          <a:xfrm>
            <a:off x="793790" y="3601164"/>
            <a:ext cx="6279356" cy="1270159"/>
          </a:xfrm>
          <a:prstGeom prst="rect">
            <a:avLst/>
          </a:prstGeom>
          <a:noFill/>
          <a:ln/>
        </p:spPr>
        <p:txBody>
          <a:bodyPr wrap="square" lIns="0" tIns="0" rIns="0" bIns="0" rtlCol="0" anchor="t"/>
          <a:lstStyle/>
          <a:p>
            <a:pPr algn="l" indent="0" marL="0">
              <a:lnSpc>
                <a:spcPts val="2500"/>
              </a:lnSpc>
              <a:buNone/>
            </a:pPr>
            <a:r>
              <a:rPr lang="en-US" sz="1550" dirty="0">
                <a:solidFill>
                  <a:srgbClr val="272525"/>
                </a:solidFill>
                <a:latin typeface="Inter" pitchFamily="34" charset="0"/>
                <a:ea typeface="Inter" pitchFamily="34" charset="-122"/>
                <a:cs typeface="Inter" pitchFamily="34" charset="-120"/>
              </a:rPr>
              <a:t>The COVID-19 pandemic acted as a catalyst, accelerating the adoption of online learning platforms across India. Millions of students transitioned to remote education, demonstrating the scalability of digital solutions.</a:t>
            </a:r>
            <a:endParaRPr lang="en-US" sz="1550" dirty="0"/>
          </a:p>
        </p:txBody>
      </p:sp>
      <p:sp>
        <p:nvSpPr>
          <p:cNvPr id="4" name="Text 2"/>
          <p:cNvSpPr/>
          <p:nvPr/>
        </p:nvSpPr>
        <p:spPr>
          <a:xfrm>
            <a:off x="793790" y="5049917"/>
            <a:ext cx="6279356" cy="1587698"/>
          </a:xfrm>
          <a:prstGeom prst="rect">
            <a:avLst/>
          </a:prstGeom>
          <a:noFill/>
          <a:ln/>
        </p:spPr>
        <p:txBody>
          <a:bodyPr wrap="square" lIns="0" tIns="0" rIns="0" bIns="0" rtlCol="0" anchor="t"/>
          <a:lstStyle/>
          <a:p>
            <a:pPr algn="l" indent="0" marL="0">
              <a:lnSpc>
                <a:spcPts val="2500"/>
              </a:lnSpc>
              <a:buNone/>
            </a:pPr>
            <a:r>
              <a:rPr lang="en-US" sz="1550" dirty="0">
                <a:solidFill>
                  <a:srgbClr val="272525"/>
                </a:solidFill>
                <a:latin typeface="Inter" pitchFamily="34" charset="0"/>
                <a:ea typeface="Inter" pitchFamily="34" charset="-122"/>
                <a:cs typeface="Inter" pitchFamily="34" charset="-120"/>
              </a:rPr>
              <a:t>The government's </a:t>
            </a:r>
            <a:pPr algn="l" indent="0" marL="0">
              <a:lnSpc>
                <a:spcPts val="2500"/>
              </a:lnSpc>
              <a:buNone/>
            </a:pPr>
            <a:r>
              <a:rPr lang="en-US" sz="1550" b="1" dirty="0">
                <a:solidFill>
                  <a:srgbClr val="272525"/>
                </a:solidFill>
                <a:latin typeface="Inter" pitchFamily="34" charset="0"/>
                <a:ea typeface="Inter" pitchFamily="34" charset="-122"/>
                <a:cs typeface="Inter" pitchFamily="34" charset="-120"/>
              </a:rPr>
              <a:t>DIKSHA platform</a:t>
            </a:r>
            <a:pPr algn="l" indent="0" marL="0">
              <a:lnSpc>
                <a:spcPts val="2500"/>
              </a:lnSpc>
              <a:buNone/>
            </a:pPr>
            <a:r>
              <a:rPr lang="en-US" sz="1550" dirty="0">
                <a:solidFill>
                  <a:srgbClr val="272525"/>
                </a:solidFill>
                <a:latin typeface="Inter" pitchFamily="34" charset="0"/>
                <a:ea typeface="Inter" pitchFamily="34" charset="-122"/>
                <a:cs typeface="Inter" pitchFamily="34" charset="-120"/>
              </a:rPr>
              <a:t> and numerous private edtech firms rapidly expanded access. However, this shift starkly highlighted India's </a:t>
            </a:r>
            <a:pPr algn="l" indent="0" marL="0">
              <a:lnSpc>
                <a:spcPts val="2500"/>
              </a:lnSpc>
              <a:buNone/>
            </a:pPr>
            <a:r>
              <a:rPr lang="en-US" sz="1550" b="1" dirty="0">
                <a:solidFill>
                  <a:srgbClr val="272525"/>
                </a:solidFill>
                <a:latin typeface="Inter" pitchFamily="34" charset="0"/>
                <a:ea typeface="Inter" pitchFamily="34" charset="-122"/>
                <a:cs typeface="Inter" pitchFamily="34" charset="-120"/>
              </a:rPr>
              <a:t>digital divide</a:t>
            </a:r>
            <a:pPr algn="l" indent="0" marL="0">
              <a:lnSpc>
                <a:spcPts val="2500"/>
              </a:lnSpc>
              <a:buNone/>
            </a:pPr>
            <a:r>
              <a:rPr lang="en-US" sz="1550" dirty="0">
                <a:solidFill>
                  <a:srgbClr val="272525"/>
                </a:solidFill>
                <a:latin typeface="Inter" pitchFamily="34" charset="0"/>
                <a:ea typeface="Inter" pitchFamily="34" charset="-122"/>
                <a:cs typeface="Inter" pitchFamily="34" charset="-120"/>
              </a:rPr>
              <a:t>, with many rural and underprivileged students lacking necessary connectivity and devices.</a:t>
            </a:r>
            <a:endParaRPr lang="en-US" sz="1550" dirty="0"/>
          </a:p>
        </p:txBody>
      </p:sp>
      <p:sp>
        <p:nvSpPr>
          <p:cNvPr id="5" name="Text 3"/>
          <p:cNvSpPr/>
          <p:nvPr/>
        </p:nvSpPr>
        <p:spPr>
          <a:xfrm>
            <a:off x="7564874" y="3601164"/>
            <a:ext cx="6279356" cy="1905238"/>
          </a:xfrm>
          <a:prstGeom prst="rect">
            <a:avLst/>
          </a:prstGeom>
          <a:noFill/>
          <a:ln/>
        </p:spPr>
        <p:txBody>
          <a:bodyPr wrap="square" lIns="0" tIns="0" rIns="0" bIns="0" rtlCol="0" anchor="t"/>
          <a:lstStyle/>
          <a:p>
            <a:pPr algn="l" indent="0" marL="0">
              <a:lnSpc>
                <a:spcPts val="2500"/>
              </a:lnSpc>
              <a:buNone/>
            </a:pPr>
            <a:r>
              <a:rPr lang="en-US" sz="1550" dirty="0">
                <a:solidFill>
                  <a:srgbClr val="272525"/>
                </a:solidFill>
                <a:latin typeface="Inter" pitchFamily="34" charset="0"/>
                <a:ea typeface="Inter" pitchFamily="34" charset="-122"/>
                <a:cs typeface="Inter" pitchFamily="34" charset="-120"/>
              </a:rPr>
              <a:t>In response, India is now actively integrating </a:t>
            </a:r>
            <a:pPr algn="l" indent="0" marL="0">
              <a:lnSpc>
                <a:spcPts val="2500"/>
              </a:lnSpc>
              <a:buNone/>
            </a:pPr>
            <a:r>
              <a:rPr lang="en-US" sz="1550" b="1" dirty="0">
                <a:solidFill>
                  <a:srgbClr val="272525"/>
                </a:solidFill>
                <a:latin typeface="Inter" pitchFamily="34" charset="0"/>
                <a:ea typeface="Inter" pitchFamily="34" charset="-122"/>
                <a:cs typeface="Inter" pitchFamily="34" charset="-120"/>
              </a:rPr>
              <a:t>hybrid models</a:t>
            </a:r>
            <a:pPr algn="l" indent="0" marL="0">
              <a:lnSpc>
                <a:spcPts val="2500"/>
              </a:lnSpc>
              <a:buNone/>
            </a:pPr>
            <a:r>
              <a:rPr lang="en-US" sz="1550" dirty="0">
                <a:solidFill>
                  <a:srgbClr val="272525"/>
                </a:solidFill>
                <a:latin typeface="Inter" pitchFamily="34" charset="0"/>
                <a:ea typeface="Inter" pitchFamily="34" charset="-122"/>
                <a:cs typeface="Inter" pitchFamily="34" charset="-120"/>
              </a:rPr>
              <a:t> that blend online and offline learning. These models aim to complement traditional schooling, leveraging digital tools for flexibility and accessibility while retaining the benefits of in-person instruction. This evolution is crucial for building a resilient and future-ready education system.</a:t>
            </a:r>
            <a:endParaRPr lang="en-US" sz="15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10</Slides>
  <Notes>10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Calibri</vt:lpstr>
      <vt:lpstr>Office Theme</vt:lpstr>
      <vt:lpstr>Slide 1</vt:lpstr>
      <vt:lpstr>Slide 2</vt:lpstr>
      <vt:lpstr>Slide 3</vt:lpstr>
      <vt:lpstr>Slide 4</vt:lpstr>
      <vt:lpstr>Slide 5</vt:lpstr>
      <vt:lpstr>Slide 6</vt:lpstr>
      <vt:lpstr>Slide 7</vt:lpstr>
      <vt:lpstr>Slide 8</vt:lpstr>
      <vt:lpstr>Slide 9</vt:lpstr>
      <vt:lpstr>Slide 10</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lastModifiedBy/>
  <cp:revision>1</cp:revision>
  <dcterms:created xsi:type="dcterms:W3CDTF">2025-09-08T06:29:40Z</dcterms:created>
  <dcterms:modified xsi:type="dcterms:W3CDTF">2025-09-08T06:29:40Z</dcterms:modified>
</cp:coreProperties>
</file>