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6" r:id="rId3"/>
    <p:sldId id="265" r:id="rId4"/>
    <p:sldId id="372" r:id="rId5"/>
    <p:sldId id="270" r:id="rId6"/>
    <p:sldId id="377" r:id="rId7"/>
    <p:sldId id="379" r:id="rId8"/>
    <p:sldId id="351" r:id="rId9"/>
    <p:sldId id="380" r:id="rId10"/>
    <p:sldId id="381" r:id="rId11"/>
    <p:sldId id="382" r:id="rId12"/>
    <p:sldId id="383" r:id="rId13"/>
    <p:sldId id="384" r:id="rId14"/>
    <p:sldId id="385" r:id="rId15"/>
    <p:sldId id="387" r:id="rId16"/>
    <p:sldId id="388" r:id="rId17"/>
    <p:sldId id="389" r:id="rId18"/>
    <p:sldId id="390" r:id="rId19"/>
    <p:sldId id="355" r:id="rId20"/>
    <p:sldId id="376" r:id="rId21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맑은 고딕 Semilight" panose="020B0502040204020203" pitchFamily="50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JHNY" initials="H" lastIdx="1" clrIdx="0">
    <p:extLst>
      <p:ext uri="{19B8F6BF-5375-455C-9EA6-DF929625EA0E}">
        <p15:presenceInfo xmlns:p15="http://schemas.microsoft.com/office/powerpoint/2012/main" userId="74ce08d2f37e20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FA5"/>
    <a:srgbClr val="C5D4E1"/>
    <a:srgbClr val="8BA8C3"/>
    <a:srgbClr val="446684"/>
    <a:srgbClr val="FFC996"/>
    <a:srgbClr val="FF891D"/>
    <a:srgbClr val="DB91A6"/>
    <a:srgbClr val="F8F2EC"/>
    <a:srgbClr val="F0E4D7"/>
    <a:srgbClr val="789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4" autoAdjust="0"/>
    <p:restoredTop sz="92611" autoAdjust="0"/>
  </p:normalViewPr>
  <p:slideViewPr>
    <p:cSldViewPr>
      <p:cViewPr varScale="1">
        <p:scale>
          <a:sx n="83" d="100"/>
          <a:sy n="83" d="100"/>
        </p:scale>
        <p:origin x="96" y="45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39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ABFE-2652-4817-BEE4-881B92B54F03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24564-73C4-40E8-ADC2-703F3745D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4564-73C4-40E8-ADC2-703F3745D9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2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24564-73C4-40E8-ADC2-703F3745D9F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39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18-6B98-452E-982B-5D82C4A6C9A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3A46-64C3-474A-8BEF-9D6F3E051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48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18-6B98-452E-982B-5D82C4A6C9A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3A46-64C3-474A-8BEF-9D6F3E051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5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18-6B98-452E-982B-5D82C4A6C9A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3A46-64C3-474A-8BEF-9D6F3E051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89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04DD2-4AEC-872E-9CAD-96BADA032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00E6F-77A4-5CD0-80D7-BCD813547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8D730-AAC0-51BA-FB1C-07FB0CEE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95399-C9E4-49FD-3FD1-48FEC8E7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66635-D329-378D-65D0-A7D487A9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008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CA270-E7ED-B579-B195-63356B55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7DD71-6CCA-1862-75F9-31EDAC63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62590-A65B-8B96-0A4A-206D6069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876EA-42EB-FBE3-58BD-275751C6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0A976-31EA-B0F7-C7F0-1CF15D96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3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24889-C343-6EA5-BACD-FEE29309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546682-A5C6-8CF9-E64D-3ED192323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6FBF3-4A2E-FBFD-6DEF-021052D4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97B00-5FC4-6B59-763C-B9B792BD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3009B-E67C-6BCD-60F4-465691EE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207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A55CB-2A49-EE55-B779-D8DE914F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A7627-A862-3B1A-9504-FD5E2D33E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369D20-37D2-9EDA-6A00-C0160A668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2F39C-6F8C-2E5A-50CD-0DC4D0B9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888229-9200-4DBF-9D05-08EDE4E7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230397-17B3-9C94-1AB2-57F1A69E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49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E6C5B-883B-3515-2E2D-84FC0B2C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4FD73-A270-446F-E9F2-F5000159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1FCD1F-F93B-0253-1A52-6A1B90A3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7B4091-A0D4-BCAD-5A6E-B872BC193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3C0AAC-EF1B-FAED-4799-386506683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BF6452-EFBA-3E6E-7D2F-9CA1EEEC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B1614F-DB79-DCEB-2986-6D4B4B58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94C408-718C-FF7B-A7C6-AE6C9282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46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26311-FBBE-FA33-75BF-F551F4F3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37D903-10A1-18ED-4F7A-FF572E51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FBA722-0ED9-68C8-F964-FAF7F1A7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C93D30-91DF-72F5-5155-4A709D02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72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855AD6-0B81-9304-A89E-87CB94A7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CBF255-D692-16BD-34AE-9D1B30DD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887038-5875-F289-DA6D-DF0F1517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79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4656D-1EC6-BE30-9A36-F3EB776B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0623E-3026-8561-1EAF-4F9FEBF0E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E4F111-2649-A360-0942-893CA9976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E9242-7DFC-B7F3-6F4F-2B192715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64977A-91B6-B08F-DECE-D43D4EDF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968EA-CEE9-A87B-E644-E1BE1FF4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3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18-6B98-452E-982B-5D82C4A6C9A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3A46-64C3-474A-8BEF-9D6F3E051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641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5BB1A-B0B7-0F23-9610-EFFB262A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246C90-000C-2A41-D8DF-7FBC043EE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4B58B-8A70-5D41-4ACE-9713BFA9C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9CC839-803E-6499-1AF8-4D47F1D0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622EE-1424-D660-DD63-E56B822D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8E35C-B5C7-81F4-3CB3-04FB9478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26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76EFD-0518-21A2-0B4E-2D737C95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59199D-5BB3-0421-3E97-B0E459CE5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DF668-0578-84B9-5095-FB744AEB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9E861F-403F-8E33-87CB-258F2216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438AD-9BB9-1B04-86B3-E3ACCAB7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4580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D72037-E109-A3B3-DB91-CEC10979F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13D5D-98D6-53B5-20F8-52119536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19EEB-A236-AFF4-A5C2-2ECC3017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C92C-C1DF-4E74-B1FC-576F8D14034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5C6B2-A29B-D627-AF70-DC3608FC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23F4B-4070-5562-2355-D569D9F8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54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18-6B98-452E-982B-5D82C4A6C9A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3A46-64C3-474A-8BEF-9D6F3E051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18-6B98-452E-982B-5D82C4A6C9A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3A46-64C3-474A-8BEF-9D6F3E051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6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18-6B98-452E-982B-5D82C4A6C9A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3A46-64C3-474A-8BEF-9D6F3E051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18-6B98-452E-982B-5D82C4A6C9A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3A46-64C3-474A-8BEF-9D6F3E051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18-6B98-452E-982B-5D82C4A6C9A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3A46-64C3-474A-8BEF-9D6F3E051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18-6B98-452E-982B-5D82C4A6C9A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3A46-64C3-474A-8BEF-9D6F3E051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1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3418-6B98-452E-982B-5D82C4A6C9A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63A46-64C3-474A-8BEF-9D6F3E051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8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3418-6B98-452E-982B-5D82C4A6C9A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63A46-64C3-474A-8BEF-9D6F3E051C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E181F-19FF-0CFE-A962-F2B6E89F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284913-12E2-8FF4-BFCC-0F889CC9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C2198-5169-D2F0-62BA-CFFC78293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3C92C-C1DF-4E74-B1FC-576F8D14034B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4D850-22B8-93CA-C37B-7DB9E601C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5EA28-49BB-4D14-B365-C2255EAC8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46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4773167" y="4005064"/>
            <a:ext cx="3205526" cy="0"/>
          </a:xfrm>
          <a:prstGeom prst="line">
            <a:avLst/>
          </a:prstGeom>
          <a:ln w="76200">
            <a:solidFill>
              <a:srgbClr val="FF717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281949" y="4005064"/>
            <a:ext cx="4674088" cy="0"/>
          </a:xfrm>
          <a:prstGeom prst="line">
            <a:avLst/>
          </a:prstGeom>
          <a:ln w="76200">
            <a:solidFill>
              <a:srgbClr val="F5C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481822" y="2179947"/>
            <a:ext cx="5526320" cy="0"/>
          </a:xfrm>
          <a:prstGeom prst="line">
            <a:avLst/>
          </a:prstGeom>
          <a:ln w="76200">
            <a:solidFill>
              <a:srgbClr val="F5C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353957" y="2179947"/>
            <a:ext cx="2409334" cy="0"/>
          </a:xfrm>
          <a:prstGeom prst="line">
            <a:avLst/>
          </a:prstGeom>
          <a:ln w="76200">
            <a:solidFill>
              <a:srgbClr val="FF717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090261" y="4005064"/>
            <a:ext cx="2216568" cy="0"/>
          </a:xfrm>
          <a:prstGeom prst="line">
            <a:avLst/>
          </a:prstGeom>
          <a:ln w="76200">
            <a:solidFill>
              <a:srgbClr val="9FD8D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43860" y="2766955"/>
            <a:ext cx="7258613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음성을 이용한 성별 구별 시스템 개발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59632" y="4534037"/>
            <a:ext cx="6873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3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돋움체" panose="020B0609000101010101" pitchFamily="49" charset="-127"/>
              </a:rPr>
              <a:t>순천향대학교 </a:t>
            </a:r>
            <a:r>
              <a:rPr lang="en-US" altLang="ko-KR" spc="-3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돋움체" panose="020B0609000101010101" pitchFamily="49" charset="-127"/>
              </a:rPr>
              <a:t> </a:t>
            </a:r>
            <a:r>
              <a:rPr lang="ko-KR" altLang="en-US" spc="-3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돋움체" panose="020B0609000101010101" pitchFamily="49" charset="-127"/>
              </a:rPr>
              <a:t>컴퓨터공학과             </a:t>
            </a:r>
            <a:r>
              <a:rPr lang="ko-KR" altLang="en-US" sz="1800" spc="-3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돋움체" panose="020B0609000101010101" pitchFamily="49" charset="-127"/>
              </a:rPr>
              <a:t> 학번  </a:t>
            </a:r>
            <a:r>
              <a:rPr lang="en-US" altLang="ko-KR" sz="1800" spc="-3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돋움체" panose="020B0609000101010101" pitchFamily="49" charset="-127"/>
              </a:rPr>
              <a:t>:</a:t>
            </a:r>
            <a:r>
              <a:rPr lang="ko-KR" altLang="en-US" sz="1800" spc="-3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돋움체" panose="020B0609000101010101" pitchFamily="49" charset="-127"/>
              </a:rPr>
              <a:t>  </a:t>
            </a:r>
            <a:r>
              <a:rPr lang="en-US" altLang="ko-KR" sz="1800" spc="-3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돋움체" panose="020B0609000101010101" pitchFamily="49" charset="-127"/>
              </a:rPr>
              <a:t>2 0 1 9 4 0 7 9</a:t>
            </a:r>
          </a:p>
          <a:p>
            <a:pPr algn="ctr"/>
            <a:r>
              <a:rPr lang="ko-KR" altLang="en-US" sz="800" spc="-3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돋움체" panose="020B0609000101010101" pitchFamily="49" charset="-127"/>
              </a:rPr>
              <a:t> </a:t>
            </a:r>
            <a:endParaRPr lang="en-US" altLang="ko-KR" sz="800" spc="-3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돋움체" panose="020B0609000101010101" pitchFamily="49" charset="-127"/>
            </a:endParaRPr>
          </a:p>
          <a:p>
            <a:pPr algn="ctr"/>
            <a:r>
              <a:rPr lang="ko-KR" altLang="en-US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돋움체" panose="020B0609000101010101" pitchFamily="49" charset="-127"/>
              </a:rPr>
              <a:t>발표자</a:t>
            </a:r>
            <a:r>
              <a:rPr lang="ko-KR" altLang="en-US" spc="-3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돋움체" panose="020B0609000101010101" pitchFamily="49" charset="-127"/>
              </a:rPr>
              <a:t>    </a:t>
            </a:r>
            <a:r>
              <a:rPr lang="ko-KR" altLang="en-US" sz="2400" spc="-3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돋움체" panose="020B0609000101010101" pitchFamily="49" charset="-127"/>
              </a:rPr>
              <a:t>이수빈</a:t>
            </a:r>
            <a:endParaRPr lang="en-US" altLang="ko-KR" sz="2400" spc="-3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돋움체" panose="020B0609000101010101" pitchFamily="49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4356DE4-034D-46FA-8FAB-7659152ECE6F}"/>
              </a:ext>
            </a:extLst>
          </p:cNvPr>
          <p:cNvGrpSpPr/>
          <p:nvPr/>
        </p:nvGrpSpPr>
        <p:grpSpPr>
          <a:xfrm>
            <a:off x="971600" y="1988840"/>
            <a:ext cx="2077963" cy="133160"/>
            <a:chOff x="971600" y="2157773"/>
            <a:chExt cx="2077963" cy="133160"/>
          </a:xfrm>
        </p:grpSpPr>
        <p:sp>
          <p:nvSpPr>
            <p:cNvPr id="18" name="직사각형 17"/>
            <p:cNvSpPr/>
            <p:nvPr/>
          </p:nvSpPr>
          <p:spPr>
            <a:xfrm flipH="1" flipV="1">
              <a:off x="1104760" y="2204932"/>
              <a:ext cx="1944803" cy="45651"/>
            </a:xfrm>
            <a:prstGeom prst="rect">
              <a:avLst/>
            </a:prstGeom>
            <a:solidFill>
              <a:srgbClr val="FF9B9B">
                <a:alpha val="50000"/>
              </a:srgbClr>
            </a:solidFill>
            <a:ln w="9525" cap="rnd">
              <a:noFill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ln>
                  <a:solidFill>
                    <a:srgbClr val="FF7171"/>
                  </a:solidFill>
                </a:ln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90A8783-D9ED-4CF2-B1CD-C653F09731B2}"/>
                </a:ext>
              </a:extLst>
            </p:cNvPr>
            <p:cNvSpPr/>
            <p:nvPr/>
          </p:nvSpPr>
          <p:spPr>
            <a:xfrm>
              <a:off x="971600" y="2157773"/>
              <a:ext cx="133160" cy="133160"/>
            </a:xfrm>
            <a:prstGeom prst="ellipse">
              <a:avLst/>
            </a:prstGeom>
            <a:solidFill>
              <a:srgbClr val="FF9B9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FA4623-62FE-4AE5-A0F8-3DD6879CF9DC}"/>
              </a:ext>
            </a:extLst>
          </p:cNvPr>
          <p:cNvGrpSpPr/>
          <p:nvPr/>
        </p:nvGrpSpPr>
        <p:grpSpPr>
          <a:xfrm>
            <a:off x="6836240" y="4069406"/>
            <a:ext cx="1513059" cy="133160"/>
            <a:chOff x="6908248" y="4039789"/>
            <a:chExt cx="1513059" cy="13316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1ACC6E-B7EB-4B0D-85C8-C4FE17EB831A}"/>
                </a:ext>
              </a:extLst>
            </p:cNvPr>
            <p:cNvSpPr/>
            <p:nvPr/>
          </p:nvSpPr>
          <p:spPr>
            <a:xfrm flipH="1" flipV="1">
              <a:off x="6908248" y="4083797"/>
              <a:ext cx="1408168" cy="45720"/>
            </a:xfrm>
            <a:prstGeom prst="rect">
              <a:avLst/>
            </a:prstGeom>
            <a:solidFill>
              <a:srgbClr val="FF9B9B">
                <a:alpha val="50000"/>
              </a:srgbClr>
            </a:solidFill>
            <a:ln w="9525" cap="rnd">
              <a:noFill/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ln>
                  <a:solidFill>
                    <a:srgbClr val="FF7171"/>
                  </a:solidFill>
                </a:ln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87E9BA6-A877-4AE2-A56A-2E3F8D184C97}"/>
                </a:ext>
              </a:extLst>
            </p:cNvPr>
            <p:cNvSpPr/>
            <p:nvPr/>
          </p:nvSpPr>
          <p:spPr>
            <a:xfrm>
              <a:off x="8288147" y="4039789"/>
              <a:ext cx="133160" cy="133160"/>
            </a:xfrm>
            <a:prstGeom prst="ellipse">
              <a:avLst/>
            </a:prstGeom>
            <a:solidFill>
              <a:srgbClr val="FF9B9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81009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528D73A-5ED3-41A9-87CD-025F87BA674D}"/>
              </a:ext>
            </a:extLst>
          </p:cNvPr>
          <p:cNvGrpSpPr/>
          <p:nvPr/>
        </p:nvGrpSpPr>
        <p:grpSpPr>
          <a:xfrm>
            <a:off x="-12322" y="294565"/>
            <a:ext cx="9156322" cy="686163"/>
            <a:chOff x="-12322" y="294565"/>
            <a:chExt cx="9156322" cy="686163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81201" y="976004"/>
              <a:ext cx="8162799" cy="4724"/>
            </a:xfrm>
            <a:prstGeom prst="line">
              <a:avLst/>
            </a:prstGeom>
            <a:ln w="12700">
              <a:solidFill>
                <a:srgbClr val="9F5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-12322" y="294565"/>
              <a:ext cx="993523" cy="686163"/>
            </a:xfrm>
            <a:prstGeom prst="rect">
              <a:avLst/>
            </a:prstGeom>
            <a:solidFill>
              <a:srgbClr val="FF84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432538"/>
              <a:ext cx="4563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구현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A02B94-761E-24E1-52DC-6C634BEB35E2}"/>
              </a:ext>
            </a:extLst>
          </p:cNvPr>
          <p:cNvCxnSpPr/>
          <p:nvPr/>
        </p:nvCxnSpPr>
        <p:spPr>
          <a:xfrm>
            <a:off x="612000" y="1268760"/>
            <a:ext cx="7920000" cy="0"/>
          </a:xfrm>
          <a:prstGeom prst="line">
            <a:avLst/>
          </a:prstGeom>
          <a:ln w="28575">
            <a:solidFill>
              <a:srgbClr val="F5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09F0BE-DCE3-0963-07B2-9574CC795858}"/>
              </a:ext>
            </a:extLst>
          </p:cNvPr>
          <p:cNvCxnSpPr/>
          <p:nvPr/>
        </p:nvCxnSpPr>
        <p:spPr>
          <a:xfrm>
            <a:off x="612000" y="6381328"/>
            <a:ext cx="7920000" cy="0"/>
          </a:xfrm>
          <a:prstGeom prst="line">
            <a:avLst/>
          </a:prstGeom>
          <a:ln w="28575">
            <a:solidFill>
              <a:srgbClr val="FFC99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121" name="_x588856384">
            <a:extLst>
              <a:ext uri="{FF2B5EF4-FFF2-40B4-BE49-F238E27FC236}">
                <a16:creationId xmlns:a16="http://schemas.microsoft.com/office/drawing/2014/main" id="{59A360F4-53CA-DD8D-E94E-1218BAC64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678004"/>
            <a:ext cx="5400600" cy="413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2C810A-3327-B831-049F-61F83FAF5CB8}"/>
              </a:ext>
            </a:extLst>
          </p:cNvPr>
          <p:cNvSpPr txBox="1"/>
          <p:nvPr/>
        </p:nvSpPr>
        <p:spPr>
          <a:xfrm>
            <a:off x="3815916" y="592953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모델 구조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656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528D73A-5ED3-41A9-87CD-025F87BA674D}"/>
              </a:ext>
            </a:extLst>
          </p:cNvPr>
          <p:cNvGrpSpPr/>
          <p:nvPr/>
        </p:nvGrpSpPr>
        <p:grpSpPr>
          <a:xfrm>
            <a:off x="-12322" y="294565"/>
            <a:ext cx="9156322" cy="686163"/>
            <a:chOff x="-12322" y="294565"/>
            <a:chExt cx="9156322" cy="686163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81201" y="976004"/>
              <a:ext cx="8162799" cy="4724"/>
            </a:xfrm>
            <a:prstGeom prst="line">
              <a:avLst/>
            </a:prstGeom>
            <a:ln w="12700">
              <a:solidFill>
                <a:srgbClr val="9F5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-12322" y="294565"/>
              <a:ext cx="993523" cy="686163"/>
            </a:xfrm>
            <a:prstGeom prst="rect">
              <a:avLst/>
            </a:prstGeom>
            <a:solidFill>
              <a:srgbClr val="FF84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432538"/>
              <a:ext cx="4563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구현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A02B94-761E-24E1-52DC-6C634BEB35E2}"/>
              </a:ext>
            </a:extLst>
          </p:cNvPr>
          <p:cNvCxnSpPr/>
          <p:nvPr/>
        </p:nvCxnSpPr>
        <p:spPr>
          <a:xfrm>
            <a:off x="612000" y="1268760"/>
            <a:ext cx="7920000" cy="0"/>
          </a:xfrm>
          <a:prstGeom prst="line">
            <a:avLst/>
          </a:prstGeom>
          <a:ln w="28575">
            <a:solidFill>
              <a:srgbClr val="F5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09F0BE-DCE3-0963-07B2-9574CC795858}"/>
              </a:ext>
            </a:extLst>
          </p:cNvPr>
          <p:cNvCxnSpPr/>
          <p:nvPr/>
        </p:nvCxnSpPr>
        <p:spPr>
          <a:xfrm>
            <a:off x="612000" y="6381328"/>
            <a:ext cx="7920000" cy="0"/>
          </a:xfrm>
          <a:prstGeom prst="line">
            <a:avLst/>
          </a:prstGeom>
          <a:ln w="28575">
            <a:solidFill>
              <a:srgbClr val="FFC99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7CF0A8-5F14-FEEB-4A10-60A5C0ABDBD6}"/>
              </a:ext>
            </a:extLst>
          </p:cNvPr>
          <p:cNvSpPr txBox="1"/>
          <p:nvPr/>
        </p:nvSpPr>
        <p:spPr>
          <a:xfrm>
            <a:off x="734090" y="1477501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324A60"/>
                </a:solidFill>
              </a:rPr>
              <a:t> </a:t>
            </a:r>
            <a:r>
              <a:rPr lang="ko-KR" altLang="en-US" dirty="0" err="1">
                <a:solidFill>
                  <a:srgbClr val="324A60"/>
                </a:solidFill>
              </a:rPr>
              <a:t>머신러닝</a:t>
            </a:r>
            <a:r>
              <a:rPr lang="ko-KR" altLang="en-US" dirty="0">
                <a:solidFill>
                  <a:srgbClr val="324A60"/>
                </a:solidFill>
              </a:rPr>
              <a:t> 모델링</a:t>
            </a:r>
            <a:endParaRPr lang="en-US" altLang="ko-KR" dirty="0">
              <a:solidFill>
                <a:srgbClr val="324A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F20CA1-9165-831A-88E2-5E8687F1AF7B}"/>
              </a:ext>
            </a:extLst>
          </p:cNvPr>
          <p:cNvSpPr/>
          <p:nvPr/>
        </p:nvSpPr>
        <p:spPr>
          <a:xfrm>
            <a:off x="797224" y="1965877"/>
            <a:ext cx="7292307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사용한 모델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Logistic Regression, KNN, SVM-Linear, Random Forest, NN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분할하고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파라미터 튜닝 함수를 정의하였다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견고하게 모델을 예측하기 위해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K-fold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데이터를 분할하고 후보군들의 조합 중 최적의 조합을 찾기 위해서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GridSearch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Hyperparameter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튜닝을 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71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528D73A-5ED3-41A9-87CD-025F87BA674D}"/>
              </a:ext>
            </a:extLst>
          </p:cNvPr>
          <p:cNvGrpSpPr/>
          <p:nvPr/>
        </p:nvGrpSpPr>
        <p:grpSpPr>
          <a:xfrm>
            <a:off x="-12322" y="294565"/>
            <a:ext cx="9156322" cy="686163"/>
            <a:chOff x="-12322" y="294565"/>
            <a:chExt cx="9156322" cy="686163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81201" y="976004"/>
              <a:ext cx="8162799" cy="4724"/>
            </a:xfrm>
            <a:prstGeom prst="line">
              <a:avLst/>
            </a:prstGeom>
            <a:ln w="12700">
              <a:solidFill>
                <a:srgbClr val="9F5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-12322" y="294565"/>
              <a:ext cx="993523" cy="686163"/>
            </a:xfrm>
            <a:prstGeom prst="rect">
              <a:avLst/>
            </a:prstGeom>
            <a:solidFill>
              <a:srgbClr val="FF84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432538"/>
              <a:ext cx="4563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및 결과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A02B94-761E-24E1-52DC-6C634BEB35E2}"/>
              </a:ext>
            </a:extLst>
          </p:cNvPr>
          <p:cNvCxnSpPr/>
          <p:nvPr/>
        </p:nvCxnSpPr>
        <p:spPr>
          <a:xfrm>
            <a:off x="612000" y="1268760"/>
            <a:ext cx="7920000" cy="0"/>
          </a:xfrm>
          <a:prstGeom prst="line">
            <a:avLst/>
          </a:prstGeom>
          <a:ln w="28575">
            <a:solidFill>
              <a:srgbClr val="F5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09F0BE-DCE3-0963-07B2-9574CC795858}"/>
              </a:ext>
            </a:extLst>
          </p:cNvPr>
          <p:cNvCxnSpPr/>
          <p:nvPr/>
        </p:nvCxnSpPr>
        <p:spPr>
          <a:xfrm>
            <a:off x="612000" y="6381328"/>
            <a:ext cx="7920000" cy="0"/>
          </a:xfrm>
          <a:prstGeom prst="line">
            <a:avLst/>
          </a:prstGeom>
          <a:ln w="28575">
            <a:solidFill>
              <a:srgbClr val="FFC99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7CF0A8-5F14-FEEB-4A10-60A5C0ABDBD6}"/>
              </a:ext>
            </a:extLst>
          </p:cNvPr>
          <p:cNvSpPr txBox="1"/>
          <p:nvPr/>
        </p:nvSpPr>
        <p:spPr>
          <a:xfrm>
            <a:off x="734090" y="147750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324A60"/>
                </a:solidFill>
              </a:rPr>
              <a:t> 데이터</a:t>
            </a:r>
            <a:endParaRPr lang="en-US" altLang="ko-KR" dirty="0">
              <a:solidFill>
                <a:srgbClr val="324A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F20CA1-9165-831A-88E2-5E8687F1AF7B}"/>
              </a:ext>
            </a:extLst>
          </p:cNvPr>
          <p:cNvSpPr/>
          <p:nvPr/>
        </p:nvSpPr>
        <p:spPr>
          <a:xfrm>
            <a:off x="797224" y="1965877"/>
            <a:ext cx="7292307" cy="1891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AI-Hub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자유대화 음성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일반남여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데이터를 일부 사용하였다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2,000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데이터가 사용되었고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정확한 결과를 위해 여러 지역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10~50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대로 구성된 발화자들의 데이터를 사용하였다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명당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각각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명의 음성 데이터로 구성되어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음성 데이터는 약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5~10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초의 길이를 가지고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F5CE01B-1AC9-9C68-4CEC-9677C99D0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91830"/>
              </p:ext>
            </p:extLst>
          </p:nvPr>
        </p:nvGraphicFramePr>
        <p:xfrm>
          <a:off x="3845954" y="3671890"/>
          <a:ext cx="4680712" cy="1189228"/>
        </p:xfrm>
        <a:graphic>
          <a:graphicData uri="http://schemas.openxmlformats.org/drawingml/2006/table">
            <a:tbl>
              <a:tblPr/>
              <a:tblGrid>
                <a:gridCol w="405257">
                  <a:extLst>
                    <a:ext uri="{9D8B030D-6E8A-4147-A177-3AD203B41FA5}">
                      <a16:colId xmlns:a16="http://schemas.microsoft.com/office/drawing/2014/main" val="2119879270"/>
                    </a:ext>
                  </a:extLst>
                </a:gridCol>
                <a:gridCol w="467868">
                  <a:extLst>
                    <a:ext uri="{9D8B030D-6E8A-4147-A177-3AD203B41FA5}">
                      <a16:colId xmlns:a16="http://schemas.microsoft.com/office/drawing/2014/main" val="424929611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4074463120"/>
                    </a:ext>
                  </a:extLst>
                </a:gridCol>
                <a:gridCol w="431673">
                  <a:extLst>
                    <a:ext uri="{9D8B030D-6E8A-4147-A177-3AD203B41FA5}">
                      <a16:colId xmlns:a16="http://schemas.microsoft.com/office/drawing/2014/main" val="3922459573"/>
                    </a:ext>
                  </a:extLst>
                </a:gridCol>
                <a:gridCol w="431673">
                  <a:extLst>
                    <a:ext uri="{9D8B030D-6E8A-4147-A177-3AD203B41FA5}">
                      <a16:colId xmlns:a16="http://schemas.microsoft.com/office/drawing/2014/main" val="415350031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4959046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19624375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915429290"/>
                    </a:ext>
                  </a:extLst>
                </a:gridCol>
                <a:gridCol w="392557">
                  <a:extLst>
                    <a:ext uri="{9D8B030D-6E8A-4147-A177-3AD203B41FA5}">
                      <a16:colId xmlns:a16="http://schemas.microsoft.com/office/drawing/2014/main" val="384524937"/>
                    </a:ext>
                  </a:extLst>
                </a:gridCol>
                <a:gridCol w="392684">
                  <a:extLst>
                    <a:ext uri="{9D8B030D-6E8A-4147-A177-3AD203B41FA5}">
                      <a16:colId xmlns:a16="http://schemas.microsoft.com/office/drawing/2014/main" val="2542587601"/>
                    </a:ext>
                  </a:extLst>
                </a:gridCol>
              </a:tblGrid>
              <a:tr h="4683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지역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서울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전라도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경상도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_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실내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제주도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강원도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충청도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서울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_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실내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84870"/>
                  </a:ext>
                </a:extLst>
              </a:tr>
              <a:tr h="3604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나이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655023"/>
                  </a:ext>
                </a:extLst>
              </a:tr>
              <a:tr h="3604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개수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36213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3AD766B-5FAF-11FF-D1FE-04BC2F994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597089"/>
              </p:ext>
            </p:extLst>
          </p:nvPr>
        </p:nvGraphicFramePr>
        <p:xfrm>
          <a:off x="3845954" y="5044579"/>
          <a:ext cx="4686300" cy="1153287"/>
        </p:xfrm>
        <a:graphic>
          <a:graphicData uri="http://schemas.openxmlformats.org/drawingml/2006/table">
            <a:tbl>
              <a:tblPr/>
              <a:tblGrid>
                <a:gridCol w="415671">
                  <a:extLst>
                    <a:ext uri="{9D8B030D-6E8A-4147-A177-3AD203B41FA5}">
                      <a16:colId xmlns:a16="http://schemas.microsoft.com/office/drawing/2014/main" val="119353068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9126115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29730204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806352623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1239459825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3961548983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3293836835"/>
                    </a:ext>
                  </a:extLst>
                </a:gridCol>
                <a:gridCol w="563118">
                  <a:extLst>
                    <a:ext uri="{9D8B030D-6E8A-4147-A177-3AD203B41FA5}">
                      <a16:colId xmlns:a16="http://schemas.microsoft.com/office/drawing/2014/main" val="3004849765"/>
                    </a:ext>
                  </a:extLst>
                </a:gridCol>
                <a:gridCol w="599059">
                  <a:extLst>
                    <a:ext uri="{9D8B030D-6E8A-4147-A177-3AD203B41FA5}">
                      <a16:colId xmlns:a16="http://schemas.microsoft.com/office/drawing/2014/main" val="3031817528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35742578"/>
                    </a:ext>
                  </a:extLst>
                </a:gridCol>
                <a:gridCol w="364363">
                  <a:extLst>
                    <a:ext uri="{9D8B030D-6E8A-4147-A177-3AD203B41FA5}">
                      <a16:colId xmlns:a16="http://schemas.microsoft.com/office/drawing/2014/main" val="1344283361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지역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서울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전라도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_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실내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경상도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_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실내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제주도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강원도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충청도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48877"/>
                  </a:ext>
                </a:extLst>
              </a:tr>
              <a:tr h="3604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나이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010003"/>
                  </a:ext>
                </a:extLst>
              </a:tr>
              <a:tr h="3604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개수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16416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7110AD5-DD10-F554-F17E-9563AAF632E8}"/>
              </a:ext>
            </a:extLst>
          </p:cNvPr>
          <p:cNvSpPr txBox="1"/>
          <p:nvPr/>
        </p:nvSpPr>
        <p:spPr>
          <a:xfrm>
            <a:off x="1907704" y="422000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남성 음성 데이터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03E32-C609-683B-5B29-C0E19CD3D99E}"/>
              </a:ext>
            </a:extLst>
          </p:cNvPr>
          <p:cNvSpPr txBox="1"/>
          <p:nvPr/>
        </p:nvSpPr>
        <p:spPr>
          <a:xfrm>
            <a:off x="1907704" y="5589240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여성 음성 데이터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868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528D73A-5ED3-41A9-87CD-025F87BA674D}"/>
              </a:ext>
            </a:extLst>
          </p:cNvPr>
          <p:cNvGrpSpPr/>
          <p:nvPr/>
        </p:nvGrpSpPr>
        <p:grpSpPr>
          <a:xfrm>
            <a:off x="-12322" y="294565"/>
            <a:ext cx="9156322" cy="686163"/>
            <a:chOff x="-12322" y="294565"/>
            <a:chExt cx="9156322" cy="686163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81201" y="976004"/>
              <a:ext cx="8162799" cy="4724"/>
            </a:xfrm>
            <a:prstGeom prst="line">
              <a:avLst/>
            </a:prstGeom>
            <a:ln w="12700">
              <a:solidFill>
                <a:srgbClr val="9F5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-12322" y="294565"/>
              <a:ext cx="993523" cy="686163"/>
            </a:xfrm>
            <a:prstGeom prst="rect">
              <a:avLst/>
            </a:prstGeom>
            <a:solidFill>
              <a:srgbClr val="FF84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432538"/>
              <a:ext cx="4563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및 결과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A02B94-761E-24E1-52DC-6C634BEB35E2}"/>
              </a:ext>
            </a:extLst>
          </p:cNvPr>
          <p:cNvCxnSpPr/>
          <p:nvPr/>
        </p:nvCxnSpPr>
        <p:spPr>
          <a:xfrm>
            <a:off x="612000" y="1268760"/>
            <a:ext cx="7920000" cy="0"/>
          </a:xfrm>
          <a:prstGeom prst="line">
            <a:avLst/>
          </a:prstGeom>
          <a:ln w="28575">
            <a:solidFill>
              <a:srgbClr val="F5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09F0BE-DCE3-0963-07B2-9574CC795858}"/>
              </a:ext>
            </a:extLst>
          </p:cNvPr>
          <p:cNvCxnSpPr/>
          <p:nvPr/>
        </p:nvCxnSpPr>
        <p:spPr>
          <a:xfrm>
            <a:off x="612000" y="6381328"/>
            <a:ext cx="7920000" cy="0"/>
          </a:xfrm>
          <a:prstGeom prst="line">
            <a:avLst/>
          </a:prstGeom>
          <a:ln w="28575">
            <a:solidFill>
              <a:srgbClr val="FFC99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7CF0A8-5F14-FEEB-4A10-60A5C0ABDBD6}"/>
              </a:ext>
            </a:extLst>
          </p:cNvPr>
          <p:cNvSpPr txBox="1"/>
          <p:nvPr/>
        </p:nvSpPr>
        <p:spPr>
          <a:xfrm>
            <a:off x="734090" y="1477501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324A60"/>
                </a:solidFill>
              </a:rPr>
              <a:t> 혼동 행렬 결과</a:t>
            </a:r>
            <a:endParaRPr lang="en-US" altLang="ko-KR" dirty="0">
              <a:solidFill>
                <a:srgbClr val="324A60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1C771A5-8D0F-9107-91C6-A42515306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035597"/>
              </p:ext>
            </p:extLst>
          </p:nvPr>
        </p:nvGraphicFramePr>
        <p:xfrm>
          <a:off x="1763687" y="2143740"/>
          <a:ext cx="5616626" cy="3445500"/>
        </p:xfrm>
        <a:graphic>
          <a:graphicData uri="http://schemas.openxmlformats.org/drawingml/2006/table">
            <a:tbl>
              <a:tblPr/>
              <a:tblGrid>
                <a:gridCol w="1075601">
                  <a:extLst>
                    <a:ext uri="{9D8B030D-6E8A-4147-A177-3AD203B41FA5}">
                      <a16:colId xmlns:a16="http://schemas.microsoft.com/office/drawing/2014/main" val="725594404"/>
                    </a:ext>
                  </a:extLst>
                </a:gridCol>
                <a:gridCol w="908205">
                  <a:extLst>
                    <a:ext uri="{9D8B030D-6E8A-4147-A177-3AD203B41FA5}">
                      <a16:colId xmlns:a16="http://schemas.microsoft.com/office/drawing/2014/main" val="9728259"/>
                    </a:ext>
                  </a:extLst>
                </a:gridCol>
                <a:gridCol w="908205">
                  <a:extLst>
                    <a:ext uri="{9D8B030D-6E8A-4147-A177-3AD203B41FA5}">
                      <a16:colId xmlns:a16="http://schemas.microsoft.com/office/drawing/2014/main" val="2319810796"/>
                    </a:ext>
                  </a:extLst>
                </a:gridCol>
                <a:gridCol w="908205">
                  <a:extLst>
                    <a:ext uri="{9D8B030D-6E8A-4147-A177-3AD203B41FA5}">
                      <a16:colId xmlns:a16="http://schemas.microsoft.com/office/drawing/2014/main" val="545801457"/>
                    </a:ext>
                  </a:extLst>
                </a:gridCol>
                <a:gridCol w="908205">
                  <a:extLst>
                    <a:ext uri="{9D8B030D-6E8A-4147-A177-3AD203B41FA5}">
                      <a16:colId xmlns:a16="http://schemas.microsoft.com/office/drawing/2014/main" val="1934835979"/>
                    </a:ext>
                  </a:extLst>
                </a:gridCol>
                <a:gridCol w="908205">
                  <a:extLst>
                    <a:ext uri="{9D8B030D-6E8A-4147-A177-3AD203B41FA5}">
                      <a16:colId xmlns:a16="http://schemas.microsoft.com/office/drawing/2014/main" val="2506295906"/>
                    </a:ext>
                  </a:extLst>
                </a:gridCol>
              </a:tblGrid>
              <a:tr h="5437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정확도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정밀도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민감도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특이도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f1-score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555946"/>
                  </a:ext>
                </a:extLst>
              </a:tr>
              <a:tr h="4479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ANN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0.985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0.9949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0.9851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0.9899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365685"/>
                  </a:ext>
                </a:extLst>
              </a:tr>
              <a:tr h="5549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Logistic Regression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502213"/>
                  </a:ext>
                </a:extLst>
              </a:tr>
              <a:tr h="4479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KNN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2263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275717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254000" algn="l"/>
                          <a:tab pos="508000" algn="l"/>
                          <a:tab pos="72263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2757170" algn="l"/>
                          <a:tab pos="3048000" algn="l"/>
                          <a:tab pos="3556000" algn="l"/>
                          <a:tab pos="4064000" algn="l"/>
                          <a:tab pos="4572000" algn="l"/>
                        </a:tabLs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0.9725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0.9849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0.9722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86426"/>
                  </a:ext>
                </a:extLst>
              </a:tr>
              <a:tr h="4479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SVM-Linear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0.9675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0.975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0.9606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0.9746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0.9677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209352"/>
                  </a:ext>
                </a:extLst>
              </a:tr>
              <a:tr h="5549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Random Forest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0.9775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0.9848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0.9704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0.9733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581805"/>
                  </a:ext>
                </a:extLst>
              </a:tr>
              <a:tr h="4479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NN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0.99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280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48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528D73A-5ED3-41A9-87CD-025F87BA674D}"/>
              </a:ext>
            </a:extLst>
          </p:cNvPr>
          <p:cNvGrpSpPr/>
          <p:nvPr/>
        </p:nvGrpSpPr>
        <p:grpSpPr>
          <a:xfrm>
            <a:off x="-12322" y="294565"/>
            <a:ext cx="9156322" cy="686163"/>
            <a:chOff x="-12322" y="294565"/>
            <a:chExt cx="9156322" cy="686163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81201" y="976004"/>
              <a:ext cx="8162799" cy="4724"/>
            </a:xfrm>
            <a:prstGeom prst="line">
              <a:avLst/>
            </a:prstGeom>
            <a:ln w="12700">
              <a:solidFill>
                <a:srgbClr val="9F5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-12322" y="294565"/>
              <a:ext cx="993523" cy="686163"/>
            </a:xfrm>
            <a:prstGeom prst="rect">
              <a:avLst/>
            </a:prstGeom>
            <a:solidFill>
              <a:srgbClr val="FF84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432538"/>
              <a:ext cx="4563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및 결과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A02B94-761E-24E1-52DC-6C634BEB35E2}"/>
              </a:ext>
            </a:extLst>
          </p:cNvPr>
          <p:cNvCxnSpPr/>
          <p:nvPr/>
        </p:nvCxnSpPr>
        <p:spPr>
          <a:xfrm>
            <a:off x="612000" y="1268760"/>
            <a:ext cx="7920000" cy="0"/>
          </a:xfrm>
          <a:prstGeom prst="line">
            <a:avLst/>
          </a:prstGeom>
          <a:ln w="28575">
            <a:solidFill>
              <a:srgbClr val="F5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09F0BE-DCE3-0963-07B2-9574CC795858}"/>
              </a:ext>
            </a:extLst>
          </p:cNvPr>
          <p:cNvCxnSpPr/>
          <p:nvPr/>
        </p:nvCxnSpPr>
        <p:spPr>
          <a:xfrm>
            <a:off x="612000" y="6381328"/>
            <a:ext cx="7920000" cy="0"/>
          </a:xfrm>
          <a:prstGeom prst="line">
            <a:avLst/>
          </a:prstGeom>
          <a:ln w="28575">
            <a:solidFill>
              <a:srgbClr val="FFC99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7CF0A8-5F14-FEEB-4A10-60A5C0ABDBD6}"/>
              </a:ext>
            </a:extLst>
          </p:cNvPr>
          <p:cNvSpPr txBox="1"/>
          <p:nvPr/>
        </p:nvSpPr>
        <p:spPr>
          <a:xfrm>
            <a:off x="734090" y="1477501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324A60"/>
                </a:solidFill>
              </a:rPr>
              <a:t> 정확도 비교</a:t>
            </a:r>
            <a:endParaRPr lang="en-US" altLang="ko-KR" dirty="0">
              <a:solidFill>
                <a:srgbClr val="324A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F20CA1-9165-831A-88E2-5E8687F1AF7B}"/>
              </a:ext>
            </a:extLst>
          </p:cNvPr>
          <p:cNvSpPr/>
          <p:nvPr/>
        </p:nvSpPr>
        <p:spPr>
          <a:xfrm>
            <a:off x="797224" y="1965877"/>
            <a:ext cx="7292307" cy="4107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ANN = NN &gt; Random Forest &gt; KNN &gt;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LogisticRegression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 SVM-Linear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높았다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f1 score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NN &gt; ANN &gt; Random Forest &gt; KNN &gt;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LogisticRegression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 SVM-Linear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높았다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8146F0D-A957-ED26-3A61-DBDC34F3C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56175"/>
              </p:ext>
            </p:extLst>
          </p:nvPr>
        </p:nvGraphicFramePr>
        <p:xfrm>
          <a:off x="1311028" y="2041671"/>
          <a:ext cx="6264697" cy="892048"/>
        </p:xfrm>
        <a:graphic>
          <a:graphicData uri="http://schemas.openxmlformats.org/drawingml/2006/table">
            <a:tbl>
              <a:tblPr/>
              <a:tblGrid>
                <a:gridCol w="740749">
                  <a:extLst>
                    <a:ext uri="{9D8B030D-6E8A-4147-A177-3AD203B41FA5}">
                      <a16:colId xmlns:a16="http://schemas.microsoft.com/office/drawing/2014/main" val="337233312"/>
                    </a:ext>
                  </a:extLst>
                </a:gridCol>
                <a:gridCol w="920658">
                  <a:extLst>
                    <a:ext uri="{9D8B030D-6E8A-4147-A177-3AD203B41FA5}">
                      <a16:colId xmlns:a16="http://schemas.microsoft.com/office/drawing/2014/main" val="3509654660"/>
                    </a:ext>
                  </a:extLst>
                </a:gridCol>
                <a:gridCol w="920658">
                  <a:extLst>
                    <a:ext uri="{9D8B030D-6E8A-4147-A177-3AD203B41FA5}">
                      <a16:colId xmlns:a16="http://schemas.microsoft.com/office/drawing/2014/main" val="2863664258"/>
                    </a:ext>
                  </a:extLst>
                </a:gridCol>
                <a:gridCol w="920658">
                  <a:extLst>
                    <a:ext uri="{9D8B030D-6E8A-4147-A177-3AD203B41FA5}">
                      <a16:colId xmlns:a16="http://schemas.microsoft.com/office/drawing/2014/main" val="3128440881"/>
                    </a:ext>
                  </a:extLst>
                </a:gridCol>
                <a:gridCol w="920658">
                  <a:extLst>
                    <a:ext uri="{9D8B030D-6E8A-4147-A177-3AD203B41FA5}">
                      <a16:colId xmlns:a16="http://schemas.microsoft.com/office/drawing/2014/main" val="899589509"/>
                    </a:ext>
                  </a:extLst>
                </a:gridCol>
                <a:gridCol w="920658">
                  <a:extLst>
                    <a:ext uri="{9D8B030D-6E8A-4147-A177-3AD203B41FA5}">
                      <a16:colId xmlns:a16="http://schemas.microsoft.com/office/drawing/2014/main" val="2982537469"/>
                    </a:ext>
                  </a:extLst>
                </a:gridCol>
                <a:gridCol w="920658">
                  <a:extLst>
                    <a:ext uri="{9D8B030D-6E8A-4147-A177-3AD203B41FA5}">
                      <a16:colId xmlns:a16="http://schemas.microsoft.com/office/drawing/2014/main" val="2655451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ANN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Logistic Regression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KNN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SVM-Linear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Random Forest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NN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082126"/>
                  </a:ext>
                </a:extLst>
              </a:tr>
              <a:tr h="4018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정확도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99%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97%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97.25%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96.75%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97.75%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99%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02482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330E70E-FA24-68BA-46BA-52D526821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80569"/>
              </p:ext>
            </p:extLst>
          </p:nvPr>
        </p:nvGraphicFramePr>
        <p:xfrm>
          <a:off x="1436280" y="4193136"/>
          <a:ext cx="6268066" cy="892048"/>
        </p:xfrm>
        <a:graphic>
          <a:graphicData uri="http://schemas.openxmlformats.org/drawingml/2006/table">
            <a:tbl>
              <a:tblPr/>
              <a:tblGrid>
                <a:gridCol w="895438">
                  <a:extLst>
                    <a:ext uri="{9D8B030D-6E8A-4147-A177-3AD203B41FA5}">
                      <a16:colId xmlns:a16="http://schemas.microsoft.com/office/drawing/2014/main" val="4267288850"/>
                    </a:ext>
                  </a:extLst>
                </a:gridCol>
                <a:gridCol w="895438">
                  <a:extLst>
                    <a:ext uri="{9D8B030D-6E8A-4147-A177-3AD203B41FA5}">
                      <a16:colId xmlns:a16="http://schemas.microsoft.com/office/drawing/2014/main" val="965172297"/>
                    </a:ext>
                  </a:extLst>
                </a:gridCol>
                <a:gridCol w="895438">
                  <a:extLst>
                    <a:ext uri="{9D8B030D-6E8A-4147-A177-3AD203B41FA5}">
                      <a16:colId xmlns:a16="http://schemas.microsoft.com/office/drawing/2014/main" val="560663285"/>
                    </a:ext>
                  </a:extLst>
                </a:gridCol>
                <a:gridCol w="895438">
                  <a:extLst>
                    <a:ext uri="{9D8B030D-6E8A-4147-A177-3AD203B41FA5}">
                      <a16:colId xmlns:a16="http://schemas.microsoft.com/office/drawing/2014/main" val="3206778988"/>
                    </a:ext>
                  </a:extLst>
                </a:gridCol>
                <a:gridCol w="895438">
                  <a:extLst>
                    <a:ext uri="{9D8B030D-6E8A-4147-A177-3AD203B41FA5}">
                      <a16:colId xmlns:a16="http://schemas.microsoft.com/office/drawing/2014/main" val="1943455891"/>
                    </a:ext>
                  </a:extLst>
                </a:gridCol>
                <a:gridCol w="895438">
                  <a:extLst>
                    <a:ext uri="{9D8B030D-6E8A-4147-A177-3AD203B41FA5}">
                      <a16:colId xmlns:a16="http://schemas.microsoft.com/office/drawing/2014/main" val="4059198511"/>
                    </a:ext>
                  </a:extLst>
                </a:gridCol>
                <a:gridCol w="895438">
                  <a:extLst>
                    <a:ext uri="{9D8B030D-6E8A-4147-A177-3AD203B41FA5}">
                      <a16:colId xmlns:a16="http://schemas.microsoft.com/office/drawing/2014/main" val="4155705433"/>
                    </a:ext>
                  </a:extLst>
                </a:gridCol>
              </a:tblGrid>
              <a:tr h="4018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ANN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Logistic Regression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KNN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SVM-Linear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Random Forest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NN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372970"/>
                  </a:ext>
                </a:extLst>
              </a:tr>
              <a:tr h="40182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54000" algn="l"/>
                          <a:tab pos="508000" algn="l"/>
                          <a:tab pos="722630" algn="l"/>
                          <a:tab pos="1016000" algn="l"/>
                          <a:tab pos="1524000" algn="l"/>
                          <a:tab pos="2032000" algn="l"/>
                          <a:tab pos="2540000" algn="l"/>
                          <a:tab pos="275717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  <a:tab pos="12700000" algn="l"/>
                          <a:tab pos="13208000" algn="l"/>
                          <a:tab pos="13716000" algn="l"/>
                          <a:tab pos="14224000" algn="l"/>
                          <a:tab pos="14732000" algn="l"/>
                        </a:tabLs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f1 score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98.99%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97%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97.22%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96.77%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97.73%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99%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503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0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F20CA1-9165-831A-88E2-5E8687F1AF7B}"/>
              </a:ext>
            </a:extLst>
          </p:cNvPr>
          <p:cNvSpPr/>
          <p:nvPr/>
        </p:nvSpPr>
        <p:spPr>
          <a:xfrm>
            <a:off x="797224" y="1965877"/>
            <a:ext cx="7292307" cy="3738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학습시간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Random Forest &gt; NN &gt; ANN &gt; SVM-Linear &gt; Logistic Regression &gt; KNN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높았다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Random Forest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이상으로 압도적으로 높았고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ANN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SVM-Linear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약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Logistic Regression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거의 수행 시간이 없었다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f1 score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0.01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차이로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약간 높았지만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NN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학습시간이 훨씬 길기 때문에 정확도가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99%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성능이 가장 좋다고 판단했다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B9CCC96-2156-E65C-0B37-432D050A2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77230"/>
              </p:ext>
            </p:extLst>
          </p:nvPr>
        </p:nvGraphicFramePr>
        <p:xfrm>
          <a:off x="1310888" y="2034135"/>
          <a:ext cx="6264699" cy="892048"/>
        </p:xfrm>
        <a:graphic>
          <a:graphicData uri="http://schemas.openxmlformats.org/drawingml/2006/table">
            <a:tbl>
              <a:tblPr/>
              <a:tblGrid>
                <a:gridCol w="894957">
                  <a:extLst>
                    <a:ext uri="{9D8B030D-6E8A-4147-A177-3AD203B41FA5}">
                      <a16:colId xmlns:a16="http://schemas.microsoft.com/office/drawing/2014/main" val="1122629766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675359098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3758953111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214239134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839391674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3016542700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624194432"/>
                    </a:ext>
                  </a:extLst>
                </a:gridCol>
              </a:tblGrid>
              <a:tr h="4018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ANN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Logistic Regression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KNN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SVM-Linear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Random Forest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NN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532341"/>
                  </a:ext>
                </a:extLst>
              </a:tr>
              <a:tr h="4018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time(sec)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12.06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2.023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0.409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4.563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101.2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57.83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663202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6528D73A-5ED3-41A9-87CD-025F87BA674D}"/>
              </a:ext>
            </a:extLst>
          </p:cNvPr>
          <p:cNvGrpSpPr/>
          <p:nvPr/>
        </p:nvGrpSpPr>
        <p:grpSpPr>
          <a:xfrm>
            <a:off x="-12322" y="294565"/>
            <a:ext cx="9156322" cy="686163"/>
            <a:chOff x="-12322" y="294565"/>
            <a:chExt cx="9156322" cy="686163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81201" y="976004"/>
              <a:ext cx="8162799" cy="4724"/>
            </a:xfrm>
            <a:prstGeom prst="line">
              <a:avLst/>
            </a:prstGeom>
            <a:ln w="12700">
              <a:solidFill>
                <a:srgbClr val="9F5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-12322" y="294565"/>
              <a:ext cx="993523" cy="686163"/>
            </a:xfrm>
            <a:prstGeom prst="rect">
              <a:avLst/>
            </a:prstGeom>
            <a:solidFill>
              <a:srgbClr val="FF84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432538"/>
              <a:ext cx="4563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및 결과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A02B94-761E-24E1-52DC-6C634BEB35E2}"/>
              </a:ext>
            </a:extLst>
          </p:cNvPr>
          <p:cNvCxnSpPr/>
          <p:nvPr/>
        </p:nvCxnSpPr>
        <p:spPr>
          <a:xfrm>
            <a:off x="612000" y="1268760"/>
            <a:ext cx="7920000" cy="0"/>
          </a:xfrm>
          <a:prstGeom prst="line">
            <a:avLst/>
          </a:prstGeom>
          <a:ln w="28575">
            <a:solidFill>
              <a:srgbClr val="F5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09F0BE-DCE3-0963-07B2-9574CC795858}"/>
              </a:ext>
            </a:extLst>
          </p:cNvPr>
          <p:cNvCxnSpPr/>
          <p:nvPr/>
        </p:nvCxnSpPr>
        <p:spPr>
          <a:xfrm>
            <a:off x="612000" y="6381328"/>
            <a:ext cx="7920000" cy="0"/>
          </a:xfrm>
          <a:prstGeom prst="line">
            <a:avLst/>
          </a:prstGeom>
          <a:ln w="28575">
            <a:solidFill>
              <a:srgbClr val="FFC99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7CF0A8-5F14-FEEB-4A10-60A5C0ABDBD6}"/>
              </a:ext>
            </a:extLst>
          </p:cNvPr>
          <p:cNvSpPr txBox="1"/>
          <p:nvPr/>
        </p:nvSpPr>
        <p:spPr>
          <a:xfrm>
            <a:off x="734090" y="147750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324A60"/>
                </a:solidFill>
              </a:rPr>
              <a:t> 모델 학습 시간 비교</a:t>
            </a:r>
            <a:endParaRPr lang="en-US" altLang="ko-KR" dirty="0">
              <a:solidFill>
                <a:srgbClr val="324A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95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F20CA1-9165-831A-88E2-5E8687F1AF7B}"/>
              </a:ext>
            </a:extLst>
          </p:cNvPr>
          <p:cNvSpPr/>
          <p:nvPr/>
        </p:nvSpPr>
        <p:spPr>
          <a:xfrm>
            <a:off x="797224" y="1965877"/>
            <a:ext cx="7292307" cy="33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여성의 음성을 테스트한 결과이다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female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옳게 판별했다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남성의 음성을 테스트한 결과이다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male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옳게 판별했다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28D73A-5ED3-41A9-87CD-025F87BA674D}"/>
              </a:ext>
            </a:extLst>
          </p:cNvPr>
          <p:cNvGrpSpPr/>
          <p:nvPr/>
        </p:nvGrpSpPr>
        <p:grpSpPr>
          <a:xfrm>
            <a:off x="-12322" y="294565"/>
            <a:ext cx="9156322" cy="686163"/>
            <a:chOff x="-12322" y="294565"/>
            <a:chExt cx="9156322" cy="686163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81201" y="976004"/>
              <a:ext cx="8162799" cy="4724"/>
            </a:xfrm>
            <a:prstGeom prst="line">
              <a:avLst/>
            </a:prstGeom>
            <a:ln w="12700">
              <a:solidFill>
                <a:srgbClr val="9F5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-12322" y="294565"/>
              <a:ext cx="993523" cy="686163"/>
            </a:xfrm>
            <a:prstGeom prst="rect">
              <a:avLst/>
            </a:prstGeom>
            <a:solidFill>
              <a:srgbClr val="FF84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432538"/>
              <a:ext cx="4563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및 결과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A02B94-761E-24E1-52DC-6C634BEB35E2}"/>
              </a:ext>
            </a:extLst>
          </p:cNvPr>
          <p:cNvCxnSpPr/>
          <p:nvPr/>
        </p:nvCxnSpPr>
        <p:spPr>
          <a:xfrm>
            <a:off x="612000" y="1268760"/>
            <a:ext cx="7920000" cy="0"/>
          </a:xfrm>
          <a:prstGeom prst="line">
            <a:avLst/>
          </a:prstGeom>
          <a:ln w="28575">
            <a:solidFill>
              <a:srgbClr val="F5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09F0BE-DCE3-0963-07B2-9574CC795858}"/>
              </a:ext>
            </a:extLst>
          </p:cNvPr>
          <p:cNvCxnSpPr/>
          <p:nvPr/>
        </p:nvCxnSpPr>
        <p:spPr>
          <a:xfrm>
            <a:off x="612000" y="6381328"/>
            <a:ext cx="7920000" cy="0"/>
          </a:xfrm>
          <a:prstGeom prst="line">
            <a:avLst/>
          </a:prstGeom>
          <a:ln w="28575">
            <a:solidFill>
              <a:srgbClr val="FFC99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7CF0A8-5F14-FEEB-4A10-60A5C0ABDBD6}"/>
              </a:ext>
            </a:extLst>
          </p:cNvPr>
          <p:cNvSpPr txBox="1"/>
          <p:nvPr/>
        </p:nvSpPr>
        <p:spPr>
          <a:xfrm>
            <a:off x="734090" y="1477501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324A60"/>
                </a:solidFill>
              </a:rPr>
              <a:t> 테스트 결과</a:t>
            </a:r>
            <a:endParaRPr lang="en-US" altLang="ko-KR" dirty="0">
              <a:solidFill>
                <a:srgbClr val="324A60"/>
              </a:solidFill>
            </a:endParaRPr>
          </a:p>
        </p:txBody>
      </p:sp>
      <p:pic>
        <p:nvPicPr>
          <p:cNvPr id="12289" name="_x581072928">
            <a:extLst>
              <a:ext uri="{FF2B5EF4-FFF2-40B4-BE49-F238E27FC236}">
                <a16:creationId xmlns:a16="http://schemas.microsoft.com/office/drawing/2014/main" id="{3EE9E5B8-43AC-572D-A68B-838646629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841" y="1710324"/>
            <a:ext cx="3132137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_x581074512">
            <a:extLst>
              <a:ext uri="{FF2B5EF4-FFF2-40B4-BE49-F238E27FC236}">
                <a16:creationId xmlns:a16="http://schemas.microsoft.com/office/drawing/2014/main" id="{9E6462C9-B584-6A5C-64B4-3FA495914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838" y="3844107"/>
            <a:ext cx="3055938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839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F20CA1-9165-831A-88E2-5E8687F1AF7B}"/>
              </a:ext>
            </a:extLst>
          </p:cNvPr>
          <p:cNvSpPr/>
          <p:nvPr/>
        </p:nvSpPr>
        <p:spPr>
          <a:xfrm>
            <a:off x="797224" y="1965877"/>
            <a:ext cx="7292307" cy="2999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이번에는 여성이 목소리를 남성처럼 보이기 위해 의도적으로 낮게 낸 음성 파일을 테스트해봤다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여자라고 잘 판별되었다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음역대가 더 낮은 목소리를 가진 여성으로 테스트 해보니 잘 구별하지 못하였다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28D73A-5ED3-41A9-87CD-025F87BA674D}"/>
              </a:ext>
            </a:extLst>
          </p:cNvPr>
          <p:cNvGrpSpPr/>
          <p:nvPr/>
        </p:nvGrpSpPr>
        <p:grpSpPr>
          <a:xfrm>
            <a:off x="-12322" y="294565"/>
            <a:ext cx="9156322" cy="686163"/>
            <a:chOff x="-12322" y="294565"/>
            <a:chExt cx="9156322" cy="686163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81201" y="976004"/>
              <a:ext cx="8162799" cy="4724"/>
            </a:xfrm>
            <a:prstGeom prst="line">
              <a:avLst/>
            </a:prstGeom>
            <a:ln w="12700">
              <a:solidFill>
                <a:srgbClr val="9F5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-12322" y="294565"/>
              <a:ext cx="993523" cy="686163"/>
            </a:xfrm>
            <a:prstGeom prst="rect">
              <a:avLst/>
            </a:prstGeom>
            <a:solidFill>
              <a:srgbClr val="FF84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432538"/>
              <a:ext cx="4563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및 결과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A02B94-761E-24E1-52DC-6C634BEB35E2}"/>
              </a:ext>
            </a:extLst>
          </p:cNvPr>
          <p:cNvCxnSpPr/>
          <p:nvPr/>
        </p:nvCxnSpPr>
        <p:spPr>
          <a:xfrm>
            <a:off x="612000" y="1268760"/>
            <a:ext cx="7920000" cy="0"/>
          </a:xfrm>
          <a:prstGeom prst="line">
            <a:avLst/>
          </a:prstGeom>
          <a:ln w="28575">
            <a:solidFill>
              <a:srgbClr val="F5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09F0BE-DCE3-0963-07B2-9574CC795858}"/>
              </a:ext>
            </a:extLst>
          </p:cNvPr>
          <p:cNvCxnSpPr/>
          <p:nvPr/>
        </p:nvCxnSpPr>
        <p:spPr>
          <a:xfrm>
            <a:off x="612000" y="6381328"/>
            <a:ext cx="7920000" cy="0"/>
          </a:xfrm>
          <a:prstGeom prst="line">
            <a:avLst/>
          </a:prstGeom>
          <a:ln w="28575">
            <a:solidFill>
              <a:srgbClr val="FFC99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7CF0A8-5F14-FEEB-4A10-60A5C0ABDBD6}"/>
              </a:ext>
            </a:extLst>
          </p:cNvPr>
          <p:cNvSpPr txBox="1"/>
          <p:nvPr/>
        </p:nvSpPr>
        <p:spPr>
          <a:xfrm>
            <a:off x="734090" y="1477501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324A60"/>
                </a:solidFill>
              </a:rPr>
              <a:t> 테스트 결과</a:t>
            </a:r>
            <a:endParaRPr lang="en-US" altLang="ko-KR" dirty="0">
              <a:solidFill>
                <a:srgbClr val="324A60"/>
              </a:solidFill>
            </a:endParaRPr>
          </a:p>
        </p:txBody>
      </p:sp>
      <p:pic>
        <p:nvPicPr>
          <p:cNvPr id="13313" name="_x588858688">
            <a:extLst>
              <a:ext uri="{FF2B5EF4-FFF2-40B4-BE49-F238E27FC236}">
                <a16:creationId xmlns:a16="http://schemas.microsoft.com/office/drawing/2014/main" id="{C9C50E7F-C13C-B3BF-4794-6362C875E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574" y="2420888"/>
            <a:ext cx="3336925" cy="13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_x588858832">
            <a:extLst>
              <a:ext uri="{FF2B5EF4-FFF2-40B4-BE49-F238E27FC236}">
                <a16:creationId xmlns:a16="http://schemas.microsoft.com/office/drawing/2014/main" id="{33E43E81-D247-D824-00DF-219759392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668110"/>
            <a:ext cx="3055938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40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827584" y="1129708"/>
            <a:ext cx="7488832" cy="5198519"/>
            <a:chOff x="520344" y="1657725"/>
            <a:chExt cx="2883526" cy="456378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5CAC682-603B-4778-B4F0-7C4037F2CB0E}"/>
                </a:ext>
              </a:extLst>
            </p:cNvPr>
            <p:cNvSpPr/>
            <p:nvPr/>
          </p:nvSpPr>
          <p:spPr>
            <a:xfrm>
              <a:off x="520345" y="1657725"/>
              <a:ext cx="2883525" cy="456378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AC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6A8CDE6-C858-499A-9DD7-47E8A8555057}"/>
                </a:ext>
              </a:extLst>
            </p:cNvPr>
            <p:cNvSpPr/>
            <p:nvPr/>
          </p:nvSpPr>
          <p:spPr>
            <a:xfrm>
              <a:off x="520344" y="1657725"/>
              <a:ext cx="2883525" cy="718362"/>
            </a:xfrm>
            <a:prstGeom prst="roundRect">
              <a:avLst/>
            </a:prstGeom>
            <a:solidFill>
              <a:srgbClr val="FAC7A0"/>
            </a:solidFill>
            <a:ln w="28575">
              <a:solidFill>
                <a:srgbClr val="FAC7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879362-0448-4483-BFD5-187C9631DDE5}"/>
                </a:ext>
              </a:extLst>
            </p:cNvPr>
            <p:cNvSpPr txBox="1"/>
            <p:nvPr/>
          </p:nvSpPr>
          <p:spPr>
            <a:xfrm>
              <a:off x="539552" y="1844824"/>
              <a:ext cx="2839700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연구의 결론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06EA44-137D-4C36-ADDA-A736BF09CBE9}"/>
                </a:ext>
              </a:extLst>
            </p:cNvPr>
            <p:cNvSpPr txBox="1"/>
            <p:nvPr/>
          </p:nvSpPr>
          <p:spPr>
            <a:xfrm>
              <a:off x="520344" y="2538389"/>
              <a:ext cx="2839700" cy="32883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b="1" spc="-150" dirty="0">
                  <a:solidFill>
                    <a:srgbClr val="446684"/>
                  </a:solidFill>
                  <a:latin typeface="+mn-ea"/>
                </a:rPr>
                <a:t>연구의 결론</a:t>
              </a:r>
              <a:endParaRPr lang="en-US" altLang="ko-KR" sz="1600" b="1" spc="-150" dirty="0">
                <a:solidFill>
                  <a:srgbClr val="446684"/>
                </a:solidFill>
                <a:latin typeface="+mn-ea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244730B-40E7-5B68-985C-03526C5BCAF4}"/>
              </a:ext>
            </a:extLst>
          </p:cNvPr>
          <p:cNvSpPr txBox="1"/>
          <p:nvPr/>
        </p:nvSpPr>
        <p:spPr>
          <a:xfrm>
            <a:off x="877469" y="4005064"/>
            <a:ext cx="3420995" cy="374571"/>
          </a:xfrm>
          <a:prstGeom prst="round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spc="-150" dirty="0">
                <a:solidFill>
                  <a:srgbClr val="9F5F80"/>
                </a:solidFill>
                <a:latin typeface="+mn-ea"/>
              </a:rPr>
              <a:t>후속 연구 제언</a:t>
            </a:r>
            <a:endParaRPr lang="en-US" altLang="ko-KR" sz="1600" b="1" spc="-150" dirty="0">
              <a:solidFill>
                <a:srgbClr val="9F5F80"/>
              </a:solidFill>
              <a:latin typeface="+mn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ABF6420-0DE4-43D4-AEE9-D48034809115}"/>
              </a:ext>
            </a:extLst>
          </p:cNvPr>
          <p:cNvGrpSpPr/>
          <p:nvPr/>
        </p:nvGrpSpPr>
        <p:grpSpPr>
          <a:xfrm>
            <a:off x="-24937" y="186789"/>
            <a:ext cx="9205449" cy="687182"/>
            <a:chOff x="-24937" y="186789"/>
            <a:chExt cx="9205449" cy="68718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DAEBD23-67B2-448D-91C7-6B20FAD667CB}"/>
                </a:ext>
              </a:extLst>
            </p:cNvPr>
            <p:cNvGrpSpPr/>
            <p:nvPr/>
          </p:nvGrpSpPr>
          <p:grpSpPr>
            <a:xfrm>
              <a:off x="-24937" y="186789"/>
              <a:ext cx="9205449" cy="687182"/>
              <a:chOff x="-24937" y="186789"/>
              <a:chExt cx="9205449" cy="687182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776DE748-519A-47DF-B788-A6DE8CDD931D}"/>
                  </a:ext>
                </a:extLst>
              </p:cNvPr>
              <p:cNvCxnSpPr/>
              <p:nvPr/>
            </p:nvCxnSpPr>
            <p:spPr>
              <a:xfrm>
                <a:off x="2016224" y="503465"/>
                <a:ext cx="7164288" cy="9447"/>
              </a:xfrm>
              <a:prstGeom prst="line">
                <a:avLst/>
              </a:prstGeom>
              <a:ln w="12700">
                <a:solidFill>
                  <a:srgbClr val="9F5F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A0EE3302-BD19-442F-998A-608E794C5A48}"/>
                  </a:ext>
                </a:extLst>
              </p:cNvPr>
              <p:cNvGrpSpPr/>
              <p:nvPr/>
            </p:nvGrpSpPr>
            <p:grpSpPr>
              <a:xfrm>
                <a:off x="-24937" y="186789"/>
                <a:ext cx="2795542" cy="687182"/>
                <a:chOff x="-24937" y="186789"/>
                <a:chExt cx="2795542" cy="687182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93BF804-941A-48BC-9204-29960D835800}"/>
                    </a:ext>
                  </a:extLst>
                </p:cNvPr>
                <p:cNvSpPr/>
                <p:nvPr/>
              </p:nvSpPr>
              <p:spPr>
                <a:xfrm>
                  <a:off x="-24937" y="186789"/>
                  <a:ext cx="2424083" cy="686164"/>
                </a:xfrm>
                <a:prstGeom prst="rect">
                  <a:avLst/>
                </a:prstGeom>
                <a:solidFill>
                  <a:srgbClr val="FF71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dirty="0">
                    <a:ln>
                      <a:solidFill>
                        <a:srgbClr val="FF7171"/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2" name="눈물 방울 41">
                  <a:extLst>
                    <a:ext uri="{FF2B5EF4-FFF2-40B4-BE49-F238E27FC236}">
                      <a16:creationId xmlns:a16="http://schemas.microsoft.com/office/drawing/2014/main" id="{B38928C4-26C2-4D82-B1A9-3D99C15E0632}"/>
                    </a:ext>
                  </a:extLst>
                </p:cNvPr>
                <p:cNvSpPr/>
                <p:nvPr/>
              </p:nvSpPr>
              <p:spPr>
                <a:xfrm rot="2537880">
                  <a:off x="2080129" y="187621"/>
                  <a:ext cx="690476" cy="686350"/>
                </a:xfrm>
                <a:prstGeom prst="teardrop">
                  <a:avLst>
                    <a:gd name="adj" fmla="val 112261"/>
                  </a:avLst>
                </a:prstGeom>
                <a:solidFill>
                  <a:srgbClr val="FF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8592972-4C84-4DBA-867F-54084F982823}"/>
                </a:ext>
              </a:extLst>
            </p:cNvPr>
            <p:cNvSpPr txBox="1"/>
            <p:nvPr/>
          </p:nvSpPr>
          <p:spPr>
            <a:xfrm>
              <a:off x="179512" y="308791"/>
              <a:ext cx="2296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 및 향후 과제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53F221-BABB-7768-6217-8484019EA497}"/>
              </a:ext>
            </a:extLst>
          </p:cNvPr>
          <p:cNvSpPr/>
          <p:nvPr/>
        </p:nvSpPr>
        <p:spPr>
          <a:xfrm>
            <a:off x="951824" y="2492896"/>
            <a:ext cx="7292307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혼동 행렬의 결과와 학습 시간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정확도를 종합해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해당 시스템의   모델로 가장 적합하다는 결론이 나왔다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0.99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선행 연구보다 더 좋은 정확도가 나왔다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DAA0D0-FB3C-4B60-EA4A-36AF2E8F3E01}"/>
              </a:ext>
            </a:extLst>
          </p:cNvPr>
          <p:cNvSpPr/>
          <p:nvPr/>
        </p:nvSpPr>
        <p:spPr>
          <a:xfrm>
            <a:off x="951825" y="4365104"/>
            <a:ext cx="7292307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의도적으로 성별을 속이려고 한 음성 데이터에 대해서는 알맞은 결과를 내지 못할 때도 있었다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향후 과제로는 이러한 음성들로 구성된 데이터들을 따로 모아 학습시켜서 제대로 구별할 수 있게 개선해야 할 것이다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3140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F2D3395-F2D0-45DB-909D-0EEB0B603CA6}"/>
              </a:ext>
            </a:extLst>
          </p:cNvPr>
          <p:cNvGrpSpPr/>
          <p:nvPr/>
        </p:nvGrpSpPr>
        <p:grpSpPr>
          <a:xfrm>
            <a:off x="2699792" y="3861048"/>
            <a:ext cx="3977407" cy="690463"/>
            <a:chOff x="2699792" y="3314601"/>
            <a:chExt cx="4082139" cy="690463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4827936" y="4005064"/>
              <a:ext cx="1953995" cy="0"/>
            </a:xfrm>
            <a:prstGeom prst="line">
              <a:avLst/>
            </a:prstGeom>
            <a:ln w="76200">
              <a:solidFill>
                <a:srgbClr val="FF7171">
                  <a:alpha val="57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699792" y="4005064"/>
              <a:ext cx="2849187" cy="0"/>
            </a:xfrm>
            <a:prstGeom prst="line">
              <a:avLst/>
            </a:prstGeom>
            <a:ln w="76200">
              <a:solidFill>
                <a:srgbClr val="FF7171">
                  <a:alpha val="57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87305" y="3314601"/>
              <a:ext cx="3368683" cy="0"/>
            </a:xfrm>
            <a:prstGeom prst="line">
              <a:avLst/>
            </a:prstGeom>
            <a:ln w="76200">
              <a:solidFill>
                <a:srgbClr val="FF7171">
                  <a:alpha val="57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699792" y="3314601"/>
              <a:ext cx="1468659" cy="0"/>
            </a:xfrm>
            <a:prstGeom prst="line">
              <a:avLst/>
            </a:prstGeom>
            <a:ln w="76200">
              <a:solidFill>
                <a:srgbClr val="FF7171">
                  <a:alpha val="57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4411657" y="4005064"/>
              <a:ext cx="1351155" cy="0"/>
            </a:xfrm>
            <a:prstGeom prst="line">
              <a:avLst/>
            </a:prstGeom>
            <a:ln w="76200">
              <a:solidFill>
                <a:srgbClr val="FF7171">
                  <a:alpha val="57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43608" y="1723394"/>
            <a:ext cx="7258613" cy="97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대단히 감사합니다</a:t>
            </a:r>
            <a:endParaRPr lang="ko-KR" altLang="en-US" sz="4400" b="1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7744" y="4005064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돋움체" panose="020B0609000101010101" pitchFamily="49" charset="-127"/>
              </a:rPr>
              <a:t>발표자</a:t>
            </a:r>
            <a:r>
              <a:rPr lang="ko-KR" altLang="en-US" sz="1600" spc="-3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돋움체" panose="020B0609000101010101" pitchFamily="49" charset="-127"/>
              </a:rPr>
              <a:t>    이수빈</a:t>
            </a:r>
            <a:r>
              <a:rPr lang="ko-KR" altLang="en-US" sz="2000" spc="-3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돋움체" panose="020B0609000101010101" pitchFamily="49" charset="-127"/>
              </a:rPr>
              <a:t>    </a:t>
            </a:r>
            <a:r>
              <a:rPr lang="ko-KR" altLang="en-US" sz="1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돋움체" panose="020B0609000101010101" pitchFamily="49" charset="-127"/>
              </a:rPr>
              <a:t>발표일</a:t>
            </a:r>
            <a:r>
              <a:rPr lang="ko-KR" altLang="en-US" sz="2000" spc="-3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체" panose="020B0609000101010101" pitchFamily="49" charset="-127"/>
              </a:rPr>
              <a:t>   </a:t>
            </a:r>
            <a:r>
              <a:rPr lang="en-US" altLang="ko-KR" spc="-3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돋움체" panose="020B0609000101010101" pitchFamily="49" charset="-127"/>
              </a:rPr>
              <a:t>2022. 11.  22.</a:t>
            </a:r>
            <a:endParaRPr lang="ko-KR" altLang="en-US" sz="2000" spc="-3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돋움체" panose="020B0609000101010101" pitchFamily="49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BD3D33-9C47-4C65-B894-4F76688C219F}"/>
              </a:ext>
            </a:extLst>
          </p:cNvPr>
          <p:cNvSpPr/>
          <p:nvPr/>
        </p:nvSpPr>
        <p:spPr>
          <a:xfrm>
            <a:off x="2172479" y="2751311"/>
            <a:ext cx="5114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446684"/>
                </a:solidFill>
                <a:latin typeface="Arial Narrow" panose="020B0606020202030204" pitchFamily="34" charset="0"/>
              </a:rPr>
              <a:t>I will finish the presentation. Thank you very much for listening to the presentation. I'll take your questions.</a:t>
            </a:r>
            <a:endParaRPr lang="ko-KR" altLang="en-US" sz="1200" b="1" dirty="0">
              <a:solidFill>
                <a:srgbClr val="44668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979712" y="611241"/>
            <a:ext cx="7164288" cy="9447"/>
          </a:xfrm>
          <a:prstGeom prst="line">
            <a:avLst/>
          </a:prstGeom>
          <a:ln w="12700">
            <a:solidFill>
              <a:srgbClr val="9F5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눈물 방울 1"/>
          <p:cNvSpPr/>
          <p:nvPr/>
        </p:nvSpPr>
        <p:spPr>
          <a:xfrm rot="2537880">
            <a:off x="2066767" y="295397"/>
            <a:ext cx="690476" cy="686350"/>
          </a:xfrm>
          <a:prstGeom prst="teardrop">
            <a:avLst>
              <a:gd name="adj" fmla="val 112261"/>
            </a:avLst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2323" y="294565"/>
            <a:ext cx="2424083" cy="686163"/>
          </a:xfrm>
          <a:prstGeom prst="rect">
            <a:avLst/>
          </a:prstGeom>
          <a:solidFill>
            <a:srgbClr val="FF717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n>
                <a:solidFill>
                  <a:srgbClr val="FF7171"/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04" y="436602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 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683568" y="2210132"/>
            <a:ext cx="79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83568" y="1130012"/>
            <a:ext cx="7920000" cy="0"/>
          </a:xfrm>
          <a:prstGeom prst="line">
            <a:avLst/>
          </a:prstGeom>
          <a:ln w="28575">
            <a:solidFill>
              <a:srgbClr val="F5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83568" y="6597352"/>
            <a:ext cx="7920000" cy="0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523115" y="1367085"/>
            <a:ext cx="6080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j-lt"/>
              </a:rPr>
              <a:t>최근에는 목소리를 다른 성별로 변조하여 자신의 신분을 위조하는 범죄까지 발생하고 있다</a:t>
            </a:r>
            <a:r>
              <a:rPr lang="en-US" altLang="ko-KR" sz="1200" dirty="0">
                <a:latin typeface="+mj-lt"/>
              </a:rPr>
              <a:t>. </a:t>
            </a:r>
            <a:r>
              <a:rPr lang="ko-KR" altLang="en-US" sz="1200" dirty="0">
                <a:latin typeface="+mj-lt"/>
              </a:rPr>
              <a:t>음성으로 성별을 구분하는 성별 인식 시스템을 구현하여 이러한 보이스 피싱 범죄에 기여하고자 본 연구를 진행하게 되었다</a:t>
            </a:r>
            <a:r>
              <a:rPr lang="en-US" altLang="ko-KR" sz="1200" dirty="0">
                <a:latin typeface="+mj-lt"/>
              </a:rPr>
              <a:t>.</a:t>
            </a:r>
            <a:endParaRPr lang="ko-KR" altLang="en-US" sz="12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3568" y="1300599"/>
            <a:ext cx="1440160" cy="716299"/>
          </a:xfrm>
          <a:prstGeom prst="roundRect">
            <a:avLst/>
          </a:prstGeom>
          <a:solidFill>
            <a:srgbClr val="9F5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연구의 필요성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683568" y="3146236"/>
            <a:ext cx="79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521630" y="2262686"/>
            <a:ext cx="6080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latin typeface="+mj-lt"/>
              </a:rPr>
              <a:t>데이터 출처 </a:t>
            </a:r>
            <a:r>
              <a:rPr lang="en-US" altLang="ko-KR" sz="1200" dirty="0">
                <a:latin typeface="+mj-lt"/>
              </a:rPr>
              <a:t>: AI-Hub</a:t>
            </a:r>
            <a:r>
              <a:rPr lang="ko-KR" altLang="en-US" sz="1200" dirty="0">
                <a:latin typeface="+mj-lt"/>
              </a:rPr>
              <a:t>의 자유대화 음성</a:t>
            </a:r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일반남여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의 데이터</a:t>
            </a:r>
            <a:endParaRPr lang="en-US" altLang="ko-KR" sz="1200" dirty="0">
              <a:latin typeface="+mj-lt"/>
            </a:endParaRPr>
          </a:p>
          <a:p>
            <a:pPr fontAlgn="base"/>
            <a:endParaRPr lang="en-US" altLang="ko-KR" sz="1200" dirty="0">
              <a:latin typeface="+mj-lt"/>
            </a:endParaRPr>
          </a:p>
          <a:p>
            <a:pPr fontAlgn="base"/>
            <a:r>
              <a:rPr lang="ko-KR" altLang="en-US" sz="1200" dirty="0">
                <a:latin typeface="+mj-lt"/>
              </a:rPr>
              <a:t>데이터 집단</a:t>
            </a:r>
            <a:r>
              <a:rPr lang="en-US" altLang="ko-KR" sz="1200" dirty="0">
                <a:latin typeface="+mj-lt"/>
              </a:rPr>
              <a:t> : </a:t>
            </a:r>
            <a:r>
              <a:rPr lang="ko-KR" altLang="en-US" sz="1200" dirty="0">
                <a:latin typeface="+mj-lt"/>
              </a:rPr>
              <a:t>남자 </a:t>
            </a:r>
            <a:r>
              <a:rPr lang="en-US" altLang="ko-KR" sz="1200" dirty="0">
                <a:latin typeface="+mj-lt"/>
              </a:rPr>
              <a:t>10</a:t>
            </a:r>
            <a:r>
              <a:rPr lang="ko-KR" altLang="en-US" sz="1200" dirty="0">
                <a:latin typeface="+mj-lt"/>
              </a:rPr>
              <a:t>명 </a:t>
            </a:r>
            <a:r>
              <a:rPr lang="en-US" altLang="ko-KR" sz="1200" dirty="0">
                <a:latin typeface="+mj-lt"/>
              </a:rPr>
              <a:t>– 100</a:t>
            </a:r>
            <a:r>
              <a:rPr lang="ko-KR" altLang="en-US" sz="1200" dirty="0">
                <a:latin typeface="+mj-lt"/>
              </a:rPr>
              <a:t>개의 음성 </a:t>
            </a:r>
            <a:r>
              <a:rPr lang="en-US" altLang="ko-KR" sz="1200" dirty="0">
                <a:latin typeface="+mj-lt"/>
              </a:rPr>
              <a:t>/ </a:t>
            </a:r>
            <a:r>
              <a:rPr lang="ko-KR" altLang="en-US" sz="1200" dirty="0">
                <a:latin typeface="+mj-lt"/>
              </a:rPr>
              <a:t>여성 </a:t>
            </a:r>
            <a:r>
              <a:rPr lang="en-US" altLang="ko-KR" sz="1200" dirty="0">
                <a:latin typeface="+mj-lt"/>
              </a:rPr>
              <a:t>10</a:t>
            </a:r>
            <a:r>
              <a:rPr lang="ko-KR" altLang="en-US" sz="1200" dirty="0">
                <a:latin typeface="+mj-lt"/>
              </a:rPr>
              <a:t>명 </a:t>
            </a:r>
            <a:r>
              <a:rPr lang="en-US" altLang="ko-KR" sz="1200" dirty="0">
                <a:latin typeface="+mj-lt"/>
              </a:rPr>
              <a:t>– 100</a:t>
            </a:r>
            <a:r>
              <a:rPr lang="ko-KR" altLang="en-US" sz="1200" dirty="0">
                <a:latin typeface="+mj-lt"/>
              </a:rPr>
              <a:t>개의 음성</a:t>
            </a:r>
            <a:endParaRPr lang="en-US" altLang="ko-KR" sz="1200" dirty="0">
              <a:latin typeface="+mj-lt"/>
            </a:endParaRPr>
          </a:p>
          <a:p>
            <a:pPr fontAlgn="base"/>
            <a:r>
              <a:rPr lang="en-US" altLang="ko-KR" sz="1200" dirty="0">
                <a:latin typeface="+mj-lt"/>
              </a:rPr>
              <a:t>	 </a:t>
            </a:r>
            <a:r>
              <a:rPr lang="ko-KR" altLang="en-US" sz="1200" dirty="0">
                <a:latin typeface="+mj-lt"/>
              </a:rPr>
              <a:t>총 </a:t>
            </a:r>
            <a:r>
              <a:rPr lang="en-US" altLang="ko-KR" sz="1200" dirty="0">
                <a:latin typeface="+mj-lt"/>
              </a:rPr>
              <a:t>2000</a:t>
            </a:r>
            <a:r>
              <a:rPr lang="ko-KR" altLang="en-US" sz="1200" dirty="0">
                <a:latin typeface="+mj-lt"/>
              </a:rPr>
              <a:t>개의 데이터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3568" y="2321332"/>
            <a:ext cx="1440160" cy="716299"/>
          </a:xfrm>
          <a:prstGeom prst="roundRect">
            <a:avLst/>
          </a:prstGeom>
          <a:solidFill>
            <a:srgbClr val="FF8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구성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684448" y="4154348"/>
            <a:ext cx="79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521630" y="3231860"/>
            <a:ext cx="60804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latin typeface="+mj-lt"/>
              </a:rPr>
              <a:t>본 연구의 목적은 다음과 같다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fontAlgn="base"/>
            <a:endParaRPr lang="en-US" altLang="ko-KR" sz="1200" dirty="0">
              <a:latin typeface="+mj-lt"/>
            </a:endParaRPr>
          </a:p>
          <a:p>
            <a:pPr fontAlgn="base"/>
            <a:r>
              <a:rPr lang="ko-KR" altLang="en-US" sz="1200" dirty="0">
                <a:latin typeface="+mj-lt"/>
              </a:rPr>
              <a:t>선행 연구보다 더 높은 정확도를 얻는다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fontAlgn="base"/>
            <a:r>
              <a:rPr lang="ko-KR" altLang="en-US" sz="1200" dirty="0">
                <a:latin typeface="+mj-lt"/>
              </a:rPr>
              <a:t>여러 </a:t>
            </a:r>
            <a:r>
              <a:rPr lang="ko-KR" altLang="en-US" sz="1200" dirty="0" err="1">
                <a:latin typeface="+mj-lt"/>
              </a:rPr>
              <a:t>머신러닝</a:t>
            </a:r>
            <a:r>
              <a:rPr lang="ko-KR" altLang="en-US" sz="1200" dirty="0">
                <a:latin typeface="+mj-lt"/>
              </a:rPr>
              <a:t> 모델을 이용해서 학습해 각 모델들의 성능을 알아낸다</a:t>
            </a:r>
            <a:r>
              <a:rPr lang="en-US" altLang="ko-KR" sz="1200" dirty="0">
                <a:latin typeface="+mj-lt"/>
              </a:rPr>
              <a:t>.</a:t>
            </a:r>
            <a:endParaRPr lang="ko-KR" altLang="en-US" sz="12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4448" y="3290252"/>
            <a:ext cx="1440160" cy="716299"/>
          </a:xfrm>
          <a:prstGeom prst="roundRect">
            <a:avLst/>
          </a:prstGeom>
          <a:solidFill>
            <a:srgbClr val="9F5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목적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521630" y="4293096"/>
            <a:ext cx="60804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latin typeface="+mj-lt"/>
                <a:ea typeface="맑은 고딕" panose="020B0503020000020004" pitchFamily="50" charset="-127"/>
              </a:rPr>
              <a:t>음성 데이터를 입력하면 성별을 판별하는 프로그램을 구현한다</a:t>
            </a:r>
            <a:r>
              <a:rPr lang="en-US" altLang="ko-KR" sz="1200" dirty="0">
                <a:latin typeface="+mj-lt"/>
                <a:ea typeface="맑은 고딕" panose="020B0503020000020004" pitchFamily="50" charset="-127"/>
              </a:rPr>
              <a:t>.</a:t>
            </a:r>
          </a:p>
          <a:p>
            <a:pPr fontAlgn="base"/>
            <a:r>
              <a:rPr lang="ko-KR" altLang="en-US" sz="1200" dirty="0">
                <a:latin typeface="+mj-lt"/>
                <a:ea typeface="맑은 고딕" panose="020B0503020000020004" pitchFamily="50" charset="-127"/>
              </a:rPr>
              <a:t>사용된 모델은 다음과 같다 </a:t>
            </a:r>
            <a:r>
              <a:rPr lang="en-US" altLang="ko-KR" sz="1200" dirty="0">
                <a:latin typeface="+mj-lt"/>
                <a:ea typeface="맑은 고딕" panose="020B0503020000020004" pitchFamily="50" charset="-127"/>
              </a:rPr>
              <a:t>–</a:t>
            </a:r>
            <a:r>
              <a:rPr lang="ko-KR" altLang="en-US" sz="120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+mj-lt"/>
                <a:ea typeface="맑은 고딕" panose="020B0503020000020004" pitchFamily="50" charset="-127"/>
              </a:rPr>
              <a:t>ANN,</a:t>
            </a:r>
            <a:r>
              <a:rPr lang="ko-KR" altLang="en-US" sz="1200" dirty="0">
                <a:latin typeface="+mj-lt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+mj-lt"/>
                <a:ea typeface="맑은 고딕" panose="020B0503020000020004" pitchFamily="50" charset="-127"/>
              </a:rPr>
              <a:t>Logistic Regression, KNN, SVM-Linear, Random Forest, NN</a:t>
            </a:r>
          </a:p>
          <a:p>
            <a:pPr fontAlgn="base"/>
            <a:r>
              <a:rPr lang="ko-KR" altLang="en-US" sz="1200" dirty="0">
                <a:latin typeface="+mj-lt"/>
                <a:ea typeface="맑은 고딕" panose="020B0503020000020004" pitchFamily="50" charset="-127"/>
              </a:rPr>
              <a:t>데이터의 오디오 피처를 추출한 다음 </a:t>
            </a:r>
            <a:r>
              <a:rPr lang="en-US" altLang="ko-KR" sz="1200" dirty="0">
                <a:latin typeface="+mj-lt"/>
                <a:ea typeface="맑은 고딕" panose="020B0503020000020004" pitchFamily="50" charset="-127"/>
              </a:rPr>
              <a:t>Train</a:t>
            </a:r>
            <a:r>
              <a:rPr lang="ko-KR" altLang="en-US" sz="1200" dirty="0">
                <a:latin typeface="+mj-lt"/>
                <a:ea typeface="맑은 고딕" panose="020B0503020000020004" pitchFamily="50" charset="-127"/>
              </a:rPr>
              <a:t>과 </a:t>
            </a:r>
            <a:r>
              <a:rPr lang="en-US" altLang="ko-KR" sz="1200" dirty="0">
                <a:latin typeface="+mj-lt"/>
                <a:ea typeface="맑은 고딕" panose="020B0503020000020004" pitchFamily="50" charset="-127"/>
              </a:rPr>
              <a:t>Test</a:t>
            </a:r>
            <a:r>
              <a:rPr lang="ko-KR" altLang="en-US" sz="1200" dirty="0">
                <a:latin typeface="+mj-lt"/>
                <a:ea typeface="맑은 고딕" panose="020B0503020000020004" pitchFamily="50" charset="-127"/>
              </a:rPr>
              <a:t>를 분할하고 모델링 후 새로운 파일을 예측</a:t>
            </a:r>
            <a:r>
              <a:rPr lang="en-US" altLang="ko-KR" sz="1200" dirty="0"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+mj-lt"/>
                <a:ea typeface="맑은 고딕" panose="020B0503020000020004" pitchFamily="50" charset="-127"/>
              </a:rPr>
              <a:t>성능을 평가한다</a:t>
            </a:r>
            <a:r>
              <a:rPr lang="en-US" altLang="ko-KR" sz="1200" dirty="0">
                <a:latin typeface="+mj-lt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10261" y="4442778"/>
            <a:ext cx="1440160" cy="716299"/>
          </a:xfrm>
          <a:prstGeom prst="roundRect">
            <a:avLst/>
          </a:prstGeom>
          <a:solidFill>
            <a:srgbClr val="FF8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구현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09381" y="5450492"/>
            <a:ext cx="792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548929" y="5700757"/>
            <a:ext cx="6080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j-lt"/>
              </a:rPr>
              <a:t>ANN</a:t>
            </a:r>
            <a:r>
              <a:rPr lang="ko-KR" altLang="en-US" sz="1200" dirty="0">
                <a:latin typeface="+mj-lt"/>
              </a:rPr>
              <a:t>이 본 논문의 연구를 진행하기에 가장 적합한 것으로 나왔다</a:t>
            </a:r>
            <a:r>
              <a:rPr lang="en-US" altLang="ko-KR" sz="1200" dirty="0">
                <a:latin typeface="+mj-lt"/>
              </a:rPr>
              <a:t>. </a:t>
            </a:r>
            <a:r>
              <a:rPr lang="ko-KR" altLang="en-US" sz="1200" dirty="0">
                <a:latin typeface="+mj-lt"/>
              </a:rPr>
              <a:t>해당 모델로 테스트한 결과 정확도 </a:t>
            </a:r>
            <a:r>
              <a:rPr lang="en-US" altLang="ko-KR" sz="1200" dirty="0">
                <a:latin typeface="+mj-lt"/>
              </a:rPr>
              <a:t>99%</a:t>
            </a:r>
            <a:r>
              <a:rPr lang="ko-KR" altLang="en-US" sz="1200" dirty="0">
                <a:latin typeface="+mj-lt"/>
              </a:rPr>
              <a:t>로 선행 연구에 비해 정확도가 증가한 것을 확인할 수 있다</a:t>
            </a:r>
            <a:r>
              <a:rPr lang="en-US" altLang="ko-KR" sz="1200" dirty="0">
                <a:latin typeface="+mj-lt"/>
              </a:rPr>
              <a:t>. </a:t>
            </a:r>
            <a:r>
              <a:rPr lang="ko-KR" altLang="en-US" sz="1200" dirty="0">
                <a:latin typeface="+mj-lt"/>
              </a:rPr>
              <a:t>또한 여러 모델의 구현을 통해 어떤 모델이 효율적인지 알 수 있었다</a:t>
            </a:r>
            <a:r>
              <a:rPr lang="en-US" altLang="ko-KR" sz="1200" dirty="0">
                <a:latin typeface="+mj-lt"/>
              </a:rPr>
              <a:t>.</a:t>
            </a:r>
            <a:endParaRPr lang="ko-KR" altLang="en-US" sz="12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10261" y="5617837"/>
            <a:ext cx="1440160" cy="716299"/>
          </a:xfrm>
          <a:prstGeom prst="roundRect">
            <a:avLst/>
          </a:prstGeom>
          <a:solidFill>
            <a:srgbClr val="9F5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8512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D400E6B-8FAF-4710-8D6F-15EEDFB31194}"/>
              </a:ext>
            </a:extLst>
          </p:cNvPr>
          <p:cNvGrpSpPr/>
          <p:nvPr/>
        </p:nvGrpSpPr>
        <p:grpSpPr>
          <a:xfrm>
            <a:off x="707845" y="2583638"/>
            <a:ext cx="7752587" cy="0"/>
            <a:chOff x="707845" y="2583638"/>
            <a:chExt cx="7752587" cy="0"/>
          </a:xfrm>
        </p:grpSpPr>
        <p:cxnSp>
          <p:nvCxnSpPr>
            <p:cNvPr id="4" name="직선 연결선 3"/>
            <p:cNvCxnSpPr>
              <a:cxnSpLocks/>
            </p:cNvCxnSpPr>
            <p:nvPr/>
          </p:nvCxnSpPr>
          <p:spPr>
            <a:xfrm>
              <a:off x="2249521" y="2583638"/>
              <a:ext cx="621091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707845" y="2583638"/>
              <a:ext cx="1666022" cy="0"/>
            </a:xfrm>
            <a:prstGeom prst="line">
              <a:avLst/>
            </a:prstGeom>
            <a:ln w="57150">
              <a:solidFill>
                <a:srgbClr val="9F5F8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83B1EAA-A2EE-4A6A-BA1D-D8CEB6A909F6}"/>
              </a:ext>
            </a:extLst>
          </p:cNvPr>
          <p:cNvGrpSpPr/>
          <p:nvPr/>
        </p:nvGrpSpPr>
        <p:grpSpPr>
          <a:xfrm>
            <a:off x="683568" y="4797152"/>
            <a:ext cx="7776864" cy="9525"/>
            <a:chOff x="683568" y="4797152"/>
            <a:chExt cx="7776864" cy="9525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683568" y="4806677"/>
              <a:ext cx="6467326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6983050" y="4797152"/>
              <a:ext cx="1477382" cy="0"/>
            </a:xfrm>
            <a:prstGeom prst="line">
              <a:avLst/>
            </a:prstGeom>
            <a:ln w="57150">
              <a:solidFill>
                <a:srgbClr val="FFC99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620415" y="2708920"/>
            <a:ext cx="97200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58955" y="2708920"/>
            <a:ext cx="1192965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37287" y="2702571"/>
            <a:ext cx="122413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sz="1400" b="1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구현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74284" y="2708920"/>
            <a:ext cx="1327183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ko-KR" altLang="en-US" sz="1400" b="1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72200" y="2601199"/>
            <a:ext cx="1224136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및 </a:t>
            </a:r>
            <a:endParaRPr lang="en-US" altLang="ko-KR" sz="1400" b="1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과제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421640" y="1103033"/>
            <a:ext cx="1638191" cy="1134356"/>
          </a:xfrm>
          <a:prstGeom prst="roundRect">
            <a:avLst/>
          </a:prstGeom>
          <a:solidFill>
            <a:srgbClr val="9F5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0E4D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620416" y="3129281"/>
            <a:ext cx="972005" cy="1523856"/>
          </a:xfrm>
          <a:prstGeom prst="roundRect">
            <a:avLst/>
          </a:prstGeom>
          <a:noFill/>
          <a:ln w="6350">
            <a:solidFill>
              <a:srgbClr val="FF8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연구의 </a:t>
            </a:r>
            <a:r>
              <a:rPr lang="en-US" altLang="ko-KR" sz="9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필요성</a:t>
            </a:r>
            <a:endParaRPr lang="en-US" altLang="ko-KR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ko-KR" altLang="en-US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9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목적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720834" y="3143779"/>
            <a:ext cx="1069206" cy="1512573"/>
          </a:xfrm>
          <a:prstGeom prst="roundRect">
            <a:avLst/>
          </a:prstGeom>
          <a:noFill/>
          <a:ln w="6350">
            <a:solidFill>
              <a:srgbClr val="FF8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선행 연구의 음성 분석 방식</a:t>
            </a:r>
            <a:endParaRPr lang="en-US" altLang="ko-KR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9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선행 연구 결과</a:t>
            </a:r>
            <a:endParaRPr lang="ko-KR" altLang="en-US" sz="900" spc="-15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934842" y="3140563"/>
            <a:ext cx="1069206" cy="1512573"/>
          </a:xfrm>
          <a:prstGeom prst="roundRect">
            <a:avLst/>
          </a:prstGeom>
          <a:noFill/>
          <a:ln w="6350">
            <a:solidFill>
              <a:srgbClr val="FF8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방식</a:t>
            </a:r>
            <a:endParaRPr lang="en-US" altLang="ko-KR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9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ANN </a:t>
            </a:r>
            <a:r>
              <a:rPr lang="ko-KR" altLang="en-US" sz="9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9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</a:t>
            </a:r>
            <a:r>
              <a:rPr lang="ko-KR" altLang="en-US" sz="9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모델링</a:t>
            </a:r>
            <a:endParaRPr lang="en-US" altLang="ko-KR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48064" y="3140563"/>
            <a:ext cx="1171673" cy="1512573"/>
          </a:xfrm>
          <a:prstGeom prst="roundRect">
            <a:avLst/>
          </a:prstGeom>
          <a:noFill/>
          <a:ln w="6350">
            <a:solidFill>
              <a:srgbClr val="FF8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endParaRPr lang="en-US" altLang="ko-KR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9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혼동행렬 결과</a:t>
            </a:r>
            <a:endParaRPr lang="en-US" altLang="ko-KR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9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정확도 비교</a:t>
            </a:r>
            <a:endParaRPr lang="en-US" altLang="ko-KR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9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시간 비교</a:t>
            </a:r>
            <a:endParaRPr lang="en-US" altLang="ko-KR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9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결과</a:t>
            </a:r>
            <a:endParaRPr lang="ko-KR" altLang="en-US" sz="900" spc="-15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433775" y="3140563"/>
            <a:ext cx="1100986" cy="1512573"/>
          </a:xfrm>
          <a:prstGeom prst="roundRect">
            <a:avLst/>
          </a:prstGeom>
          <a:noFill/>
          <a:ln w="6350">
            <a:solidFill>
              <a:srgbClr val="FF8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9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결론</a:t>
            </a:r>
            <a:endParaRPr lang="en-US" altLang="ko-KR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9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9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후속 연구 제언</a:t>
            </a:r>
            <a:endParaRPr lang="ko-KR" altLang="en-US" sz="900" spc="-150" dirty="0"/>
          </a:p>
        </p:txBody>
      </p:sp>
    </p:spTree>
    <p:extLst>
      <p:ext uri="{BB962C8B-B14F-4D97-AF65-F5344CB8AC3E}">
        <p14:creationId xmlns:p14="http://schemas.microsoft.com/office/powerpoint/2010/main" val="155039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683568" y="6381328"/>
            <a:ext cx="7920000" cy="0"/>
          </a:xfrm>
          <a:prstGeom prst="line">
            <a:avLst/>
          </a:prstGeom>
          <a:ln w="28575">
            <a:solidFill>
              <a:srgbClr val="9F5F8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59993" y="1854346"/>
            <a:ext cx="74401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kern="1500" dirty="0">
                <a:latin typeface="+mj-lt"/>
              </a:rPr>
              <a:t>최근에는 목소리를 다른 성별로 변조하여 자신의 신분을 위조하는 범죄까지 발생하고 있다</a:t>
            </a:r>
            <a:r>
              <a:rPr lang="en-US" altLang="ko-KR" sz="1600" kern="1500" dirty="0">
                <a:latin typeface="+mj-lt"/>
              </a:rPr>
              <a:t>. </a:t>
            </a:r>
            <a:r>
              <a:rPr lang="ko-KR" altLang="en-US" sz="1600" kern="1500" dirty="0">
                <a:latin typeface="+mj-lt"/>
              </a:rPr>
              <a:t>음성으로 성별을 구분하는 성별 인식 시스템을 구현하여 이러한 보이스 피싱 범죄에 기여하고자 </a:t>
            </a:r>
            <a:r>
              <a:rPr lang="ko-KR" altLang="en-US" sz="1600" dirty="0">
                <a:latin typeface="+mj-lt"/>
              </a:rPr>
              <a:t>본 연구를 진행하게 되었다</a:t>
            </a:r>
            <a:r>
              <a:rPr lang="en-US" altLang="ko-KR" sz="1600" dirty="0">
                <a:latin typeface="+mj-lt"/>
              </a:rPr>
              <a:t>.</a:t>
            </a:r>
            <a:endParaRPr lang="ko-KR" altLang="en-US" sz="1600" dirty="0">
              <a:latin typeface="+mj-lt"/>
              <a:ea typeface="맑은 고딕" panose="020B0503020000020004" pitchFamily="50" charset="-127"/>
            </a:endParaRPr>
          </a:p>
          <a:p>
            <a:pPr lvl="0"/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C068FA5-ABA9-4CB9-8FC4-D286D118FD88}"/>
              </a:ext>
            </a:extLst>
          </p:cNvPr>
          <p:cNvGrpSpPr/>
          <p:nvPr/>
        </p:nvGrpSpPr>
        <p:grpSpPr>
          <a:xfrm>
            <a:off x="-24937" y="186789"/>
            <a:ext cx="9205449" cy="687182"/>
            <a:chOff x="-24937" y="186789"/>
            <a:chExt cx="9205449" cy="687182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2F7AB02-1441-43DB-9B2B-9BE24F459DD8}"/>
                </a:ext>
              </a:extLst>
            </p:cNvPr>
            <p:cNvGrpSpPr/>
            <p:nvPr/>
          </p:nvGrpSpPr>
          <p:grpSpPr>
            <a:xfrm>
              <a:off x="-24937" y="186789"/>
              <a:ext cx="9205449" cy="687182"/>
              <a:chOff x="-24937" y="186789"/>
              <a:chExt cx="9205449" cy="687182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2016224" y="503465"/>
                <a:ext cx="7164288" cy="9447"/>
              </a:xfrm>
              <a:prstGeom prst="line">
                <a:avLst/>
              </a:prstGeom>
              <a:ln w="12700">
                <a:solidFill>
                  <a:srgbClr val="9F5F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F987B18D-7B0C-4C14-83C3-832E9F587D5C}"/>
                  </a:ext>
                </a:extLst>
              </p:cNvPr>
              <p:cNvGrpSpPr/>
              <p:nvPr/>
            </p:nvGrpSpPr>
            <p:grpSpPr>
              <a:xfrm>
                <a:off x="-24937" y="186789"/>
                <a:ext cx="2795542" cy="687182"/>
                <a:chOff x="-24937" y="186789"/>
                <a:chExt cx="2795542" cy="68718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-24937" y="186789"/>
                  <a:ext cx="2424083" cy="686164"/>
                </a:xfrm>
                <a:prstGeom prst="rect">
                  <a:avLst/>
                </a:prstGeom>
                <a:solidFill>
                  <a:srgbClr val="FF717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3200" dirty="0">
                    <a:ln>
                      <a:solidFill>
                        <a:srgbClr val="FF7171"/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2" name="눈물 방울 41"/>
                <p:cNvSpPr/>
                <p:nvPr/>
              </p:nvSpPr>
              <p:spPr>
                <a:xfrm rot="2537880">
                  <a:off x="2080129" y="187621"/>
                  <a:ext cx="690476" cy="686350"/>
                </a:xfrm>
                <a:prstGeom prst="teardrop">
                  <a:avLst>
                    <a:gd name="adj" fmla="val 112261"/>
                  </a:avLst>
                </a:prstGeom>
                <a:solidFill>
                  <a:srgbClr val="FF717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sp>
          <p:nvSpPr>
            <p:cNvPr id="41" name="TextBox 40"/>
            <p:cNvSpPr txBox="1"/>
            <p:nvPr/>
          </p:nvSpPr>
          <p:spPr>
            <a:xfrm>
              <a:off x="827584" y="308791"/>
              <a:ext cx="11989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서론</a:t>
              </a:r>
            </a:p>
          </p:txBody>
        </p:sp>
      </p:grpSp>
      <p:cxnSp>
        <p:nvCxnSpPr>
          <p:cNvPr id="43" name="직선 연결선 42"/>
          <p:cNvCxnSpPr/>
          <p:nvPr/>
        </p:nvCxnSpPr>
        <p:spPr>
          <a:xfrm>
            <a:off x="720080" y="1052736"/>
            <a:ext cx="7920000" cy="0"/>
          </a:xfrm>
          <a:prstGeom prst="line">
            <a:avLst/>
          </a:prstGeom>
          <a:ln w="28575">
            <a:solidFill>
              <a:srgbClr val="FFC99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A53693D-8F05-DA70-DDFF-9A616C1C101E}"/>
              </a:ext>
            </a:extLst>
          </p:cNvPr>
          <p:cNvGrpSpPr/>
          <p:nvPr/>
        </p:nvGrpSpPr>
        <p:grpSpPr>
          <a:xfrm>
            <a:off x="959993" y="1240549"/>
            <a:ext cx="7440173" cy="528892"/>
            <a:chOff x="26260" y="1536132"/>
            <a:chExt cx="1899295" cy="572966"/>
          </a:xfrm>
          <a:solidFill>
            <a:srgbClr val="FFC996">
              <a:alpha val="30000"/>
            </a:srgbClr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BE7AE3B-D88C-0567-2B83-2B946E98E209}"/>
                </a:ext>
              </a:extLst>
            </p:cNvPr>
            <p:cNvSpPr/>
            <p:nvPr/>
          </p:nvSpPr>
          <p:spPr>
            <a:xfrm>
              <a:off x="26260" y="1536132"/>
              <a:ext cx="1899295" cy="5729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996611-7396-1563-8F07-1E1124B1EC33}"/>
                </a:ext>
              </a:extLst>
            </p:cNvPr>
            <p:cNvSpPr txBox="1"/>
            <p:nvPr/>
          </p:nvSpPr>
          <p:spPr>
            <a:xfrm>
              <a:off x="90160" y="1630980"/>
              <a:ext cx="180550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44668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연구의 필요성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8DD449-47D8-8DA0-1C5D-D8B1CE36C3A0}"/>
              </a:ext>
            </a:extLst>
          </p:cNvPr>
          <p:cNvGrpSpPr/>
          <p:nvPr/>
        </p:nvGrpSpPr>
        <p:grpSpPr>
          <a:xfrm>
            <a:off x="839300" y="3573016"/>
            <a:ext cx="7440173" cy="528892"/>
            <a:chOff x="26260" y="1536132"/>
            <a:chExt cx="1899295" cy="572966"/>
          </a:xfrm>
          <a:solidFill>
            <a:srgbClr val="FFC996">
              <a:alpha val="30000"/>
            </a:srgbClr>
          </a:solidFill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EAF4791-6A71-A7C1-E8EC-B8D1E2F13C53}"/>
                </a:ext>
              </a:extLst>
            </p:cNvPr>
            <p:cNvSpPr/>
            <p:nvPr/>
          </p:nvSpPr>
          <p:spPr>
            <a:xfrm>
              <a:off x="26260" y="1536132"/>
              <a:ext cx="1899295" cy="5729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2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F7F583-6306-EDBF-9F19-166C6208D30E}"/>
                </a:ext>
              </a:extLst>
            </p:cNvPr>
            <p:cNvSpPr txBox="1"/>
            <p:nvPr/>
          </p:nvSpPr>
          <p:spPr>
            <a:xfrm>
              <a:off x="90160" y="1630980"/>
              <a:ext cx="180550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44668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연구의 목적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BFC984-A114-EC98-133F-B7D2F053CF01}"/>
              </a:ext>
            </a:extLst>
          </p:cNvPr>
          <p:cNvSpPr/>
          <p:nvPr/>
        </p:nvSpPr>
        <p:spPr>
          <a:xfrm>
            <a:off x="948250" y="4214698"/>
            <a:ext cx="744017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kern="1500" dirty="0">
                <a:latin typeface="+mj-lt"/>
              </a:rPr>
              <a:t>선행 연구보다 더 높은 정확도를 얻는다</a:t>
            </a:r>
            <a:r>
              <a:rPr lang="en-US" altLang="ko-KR" sz="1600" kern="1500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kern="1500" dirty="0">
                <a:latin typeface="+mj-lt"/>
              </a:rPr>
              <a:t>여러 </a:t>
            </a:r>
            <a:r>
              <a:rPr lang="ko-KR" altLang="en-US" sz="1600" kern="1500" dirty="0" err="1">
                <a:latin typeface="+mj-lt"/>
              </a:rPr>
              <a:t>머신러닝</a:t>
            </a:r>
            <a:r>
              <a:rPr lang="ko-KR" altLang="en-US" sz="1600" kern="1500" dirty="0">
                <a:latin typeface="+mj-lt"/>
              </a:rPr>
              <a:t> 모델을 이용해서 학습해 각 모델들의 성능을 측정해서 어느 </a:t>
            </a:r>
            <a:endParaRPr lang="en-US" altLang="ko-KR" sz="1600" kern="15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600" kern="1500" dirty="0">
                <a:latin typeface="+mj-lt"/>
              </a:rPr>
              <a:t>    모델이 가장 적합한지 알아낸다</a:t>
            </a:r>
            <a:r>
              <a:rPr lang="en-US" altLang="ko-KR" sz="1600" kern="1500" dirty="0">
                <a:latin typeface="+mj-lt"/>
              </a:rPr>
              <a:t>.</a:t>
            </a:r>
          </a:p>
          <a:p>
            <a:pPr lvl="0"/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7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>
          <a:xfrm>
            <a:off x="612000" y="1268760"/>
            <a:ext cx="7920000" cy="0"/>
          </a:xfrm>
          <a:prstGeom prst="line">
            <a:avLst/>
          </a:prstGeom>
          <a:ln w="28575">
            <a:solidFill>
              <a:srgbClr val="F5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2000" y="6381328"/>
            <a:ext cx="7920000" cy="0"/>
          </a:xfrm>
          <a:prstGeom prst="line">
            <a:avLst/>
          </a:prstGeom>
          <a:ln w="28575">
            <a:solidFill>
              <a:srgbClr val="FFC99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797224" y="1442754"/>
            <a:ext cx="1038472" cy="474078"/>
          </a:xfrm>
          <a:prstGeom prst="rect">
            <a:avLst/>
          </a:prstGeom>
          <a:solidFill>
            <a:srgbClr val="DB9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선행 연구</a:t>
            </a:r>
            <a:r>
              <a:rPr lang="en-US" altLang="ko-KR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5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8A7E35A-5555-4621-B70C-8F419587E653}"/>
              </a:ext>
            </a:extLst>
          </p:cNvPr>
          <p:cNvCxnSpPr/>
          <p:nvPr/>
        </p:nvCxnSpPr>
        <p:spPr>
          <a:xfrm>
            <a:off x="981201" y="951113"/>
            <a:ext cx="8162799" cy="4724"/>
          </a:xfrm>
          <a:prstGeom prst="line">
            <a:avLst/>
          </a:prstGeom>
          <a:ln w="12700">
            <a:solidFill>
              <a:srgbClr val="9F5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75B79C-1CB5-4B0C-B6C9-FDC84EF886DA}"/>
              </a:ext>
            </a:extLst>
          </p:cNvPr>
          <p:cNvSpPr/>
          <p:nvPr/>
        </p:nvSpPr>
        <p:spPr>
          <a:xfrm>
            <a:off x="-12322" y="294565"/>
            <a:ext cx="993523" cy="686163"/>
          </a:xfrm>
          <a:prstGeom prst="rect">
            <a:avLst/>
          </a:prstGeom>
          <a:solidFill>
            <a:srgbClr val="FF847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732D1-1345-460A-A969-42DE52A8DDA4}"/>
              </a:ext>
            </a:extLst>
          </p:cNvPr>
          <p:cNvSpPr txBox="1"/>
          <p:nvPr/>
        </p:nvSpPr>
        <p:spPr>
          <a:xfrm>
            <a:off x="1115616" y="432538"/>
            <a:ext cx="4563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BE2680-B552-430A-A564-96802A90A812}"/>
              </a:ext>
            </a:extLst>
          </p:cNvPr>
          <p:cNvSpPr txBox="1"/>
          <p:nvPr/>
        </p:nvSpPr>
        <p:spPr>
          <a:xfrm>
            <a:off x="1979712" y="1489196"/>
            <a:ext cx="600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24A60"/>
                </a:solidFill>
              </a:rPr>
              <a:t>CTC</a:t>
            </a:r>
            <a:r>
              <a:rPr lang="ko-KR" altLang="en-US" dirty="0">
                <a:solidFill>
                  <a:srgbClr val="324A60"/>
                </a:solidFill>
              </a:rPr>
              <a:t>를 이용한 </a:t>
            </a:r>
            <a:r>
              <a:rPr lang="en-US" altLang="ko-KR" dirty="0">
                <a:solidFill>
                  <a:srgbClr val="324A60"/>
                </a:solidFill>
              </a:rPr>
              <a:t>LSTM RNN </a:t>
            </a:r>
            <a:r>
              <a:rPr lang="ko-KR" altLang="en-US" dirty="0">
                <a:solidFill>
                  <a:srgbClr val="324A60"/>
                </a:solidFill>
              </a:rPr>
              <a:t>기반 한국어 음성인식 시스템 </a:t>
            </a:r>
            <a:endParaRPr lang="en-US" altLang="ko-KR" dirty="0">
              <a:solidFill>
                <a:srgbClr val="324A6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2BC387-FED2-F6F2-8331-77D013693341}"/>
              </a:ext>
            </a:extLst>
          </p:cNvPr>
          <p:cNvSpPr/>
          <p:nvPr/>
        </p:nvSpPr>
        <p:spPr>
          <a:xfrm>
            <a:off x="797224" y="2298658"/>
            <a:ext cx="7292307" cy="226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RNN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LSTM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기반으로 음성 분석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한국어의 음성 인식 모형 구현이 어려운 이유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교착어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이러한 교착어 문제를 해결하기 위해 중간 단계를 생략해서 학습하는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종단 간 학습을 제안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종단 간 모형에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베이즈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결합해서 전보다 더 좋은 성능을 가지는 새로운 모형을 구현하였다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3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797224" y="1443221"/>
            <a:ext cx="1038472" cy="472721"/>
          </a:xfrm>
          <a:prstGeom prst="rect">
            <a:avLst/>
          </a:prstGeom>
          <a:solidFill>
            <a:srgbClr val="9F5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선행 연구</a:t>
            </a:r>
            <a:r>
              <a:rPr lang="en-US" altLang="ko-KR" sz="15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5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612000" y="1268760"/>
            <a:ext cx="7920000" cy="0"/>
          </a:xfrm>
          <a:prstGeom prst="line">
            <a:avLst/>
          </a:prstGeom>
          <a:ln w="28575">
            <a:solidFill>
              <a:srgbClr val="F5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12000" y="6381328"/>
            <a:ext cx="7920000" cy="0"/>
          </a:xfrm>
          <a:prstGeom prst="line">
            <a:avLst/>
          </a:prstGeom>
          <a:ln w="28575">
            <a:solidFill>
              <a:srgbClr val="FFC99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8A7E35A-5555-4621-B70C-8F419587E653}"/>
              </a:ext>
            </a:extLst>
          </p:cNvPr>
          <p:cNvCxnSpPr/>
          <p:nvPr/>
        </p:nvCxnSpPr>
        <p:spPr>
          <a:xfrm>
            <a:off x="981201" y="951113"/>
            <a:ext cx="8162799" cy="4724"/>
          </a:xfrm>
          <a:prstGeom prst="line">
            <a:avLst/>
          </a:prstGeom>
          <a:ln w="12700">
            <a:solidFill>
              <a:srgbClr val="9F5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75B79C-1CB5-4B0C-B6C9-FDC84EF886DA}"/>
              </a:ext>
            </a:extLst>
          </p:cNvPr>
          <p:cNvSpPr/>
          <p:nvPr/>
        </p:nvSpPr>
        <p:spPr>
          <a:xfrm>
            <a:off x="-12322" y="294565"/>
            <a:ext cx="993523" cy="686163"/>
          </a:xfrm>
          <a:prstGeom prst="rect">
            <a:avLst/>
          </a:prstGeom>
          <a:solidFill>
            <a:srgbClr val="FF847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732D1-1345-460A-A969-42DE52A8DDA4}"/>
              </a:ext>
            </a:extLst>
          </p:cNvPr>
          <p:cNvSpPr txBox="1"/>
          <p:nvPr/>
        </p:nvSpPr>
        <p:spPr>
          <a:xfrm>
            <a:off x="1115616" y="432538"/>
            <a:ext cx="4563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04BE3-05EF-BF96-C530-21FC7AB83DC9}"/>
              </a:ext>
            </a:extLst>
          </p:cNvPr>
          <p:cNvSpPr txBox="1"/>
          <p:nvPr/>
        </p:nvSpPr>
        <p:spPr>
          <a:xfrm>
            <a:off x="1979712" y="1489196"/>
            <a:ext cx="354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24A60"/>
                </a:solidFill>
              </a:rPr>
              <a:t>CNN</a:t>
            </a:r>
            <a:r>
              <a:rPr lang="ko-KR" altLang="en-US" dirty="0">
                <a:solidFill>
                  <a:srgbClr val="324A60"/>
                </a:solidFill>
              </a:rPr>
              <a:t>을 이용한 성별 인식 시스템</a:t>
            </a:r>
            <a:endParaRPr lang="en-US" altLang="ko-KR" dirty="0">
              <a:solidFill>
                <a:srgbClr val="324A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10D5DB-6DEB-F992-D816-49B3C18297EA}"/>
              </a:ext>
            </a:extLst>
          </p:cNvPr>
          <p:cNvSpPr/>
          <p:nvPr/>
        </p:nvSpPr>
        <p:spPr>
          <a:xfrm>
            <a:off x="797224" y="1965877"/>
            <a:ext cx="7292307" cy="4107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단계로 진행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PRAAT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사용하여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스펙트로그램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파형 생성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LIBROSA Python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라이브러리를 사용하여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MFCC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CNN, 6-2D Conv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 기능 학습 그리고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FC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레이어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Conv2D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Dense Layer(256 Units)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Flatten Layer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활성화 함수에 의한 활성화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'Categorical Cross Entropy'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의한 손실 계산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diff(li1, li2)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(li1)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Ground Truth(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gt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)-li2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비교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정확도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0.89153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5" name="_x581401880">
            <a:extLst>
              <a:ext uri="{FF2B5EF4-FFF2-40B4-BE49-F238E27FC236}">
                <a16:creationId xmlns:a16="http://schemas.microsoft.com/office/drawing/2014/main" id="{C172861E-985D-6C93-218B-62B317600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3" t="91278" r="6613" b="2990"/>
          <a:stretch/>
        </p:blipFill>
        <p:spPr bwMode="auto">
          <a:xfrm>
            <a:off x="1054469" y="5252648"/>
            <a:ext cx="6871578" cy="2645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42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528D73A-5ED3-41A9-87CD-025F87BA674D}"/>
              </a:ext>
            </a:extLst>
          </p:cNvPr>
          <p:cNvGrpSpPr/>
          <p:nvPr/>
        </p:nvGrpSpPr>
        <p:grpSpPr>
          <a:xfrm>
            <a:off x="-12322" y="294565"/>
            <a:ext cx="9156322" cy="686163"/>
            <a:chOff x="-12322" y="294565"/>
            <a:chExt cx="9156322" cy="686163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81201" y="976004"/>
              <a:ext cx="8162799" cy="4724"/>
            </a:xfrm>
            <a:prstGeom prst="line">
              <a:avLst/>
            </a:prstGeom>
            <a:ln w="12700">
              <a:solidFill>
                <a:srgbClr val="9F5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-12322" y="294565"/>
              <a:ext cx="993523" cy="686163"/>
            </a:xfrm>
            <a:prstGeom prst="rect">
              <a:avLst/>
            </a:prstGeom>
            <a:solidFill>
              <a:srgbClr val="FF84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432538"/>
              <a:ext cx="4563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구현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A02B94-761E-24E1-52DC-6C634BEB35E2}"/>
              </a:ext>
            </a:extLst>
          </p:cNvPr>
          <p:cNvCxnSpPr/>
          <p:nvPr/>
        </p:nvCxnSpPr>
        <p:spPr>
          <a:xfrm>
            <a:off x="612000" y="1268760"/>
            <a:ext cx="7920000" cy="0"/>
          </a:xfrm>
          <a:prstGeom prst="line">
            <a:avLst/>
          </a:prstGeom>
          <a:ln w="28575">
            <a:solidFill>
              <a:srgbClr val="F5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09F0BE-DCE3-0963-07B2-9574CC795858}"/>
              </a:ext>
            </a:extLst>
          </p:cNvPr>
          <p:cNvCxnSpPr/>
          <p:nvPr/>
        </p:nvCxnSpPr>
        <p:spPr>
          <a:xfrm>
            <a:off x="612000" y="6381328"/>
            <a:ext cx="7920000" cy="0"/>
          </a:xfrm>
          <a:prstGeom prst="line">
            <a:avLst/>
          </a:prstGeom>
          <a:ln w="28575">
            <a:solidFill>
              <a:srgbClr val="FFC99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7CF0A8-5F14-FEEB-4A10-60A5C0ABDBD6}"/>
              </a:ext>
            </a:extLst>
          </p:cNvPr>
          <p:cNvSpPr txBox="1"/>
          <p:nvPr/>
        </p:nvSpPr>
        <p:spPr>
          <a:xfrm>
            <a:off x="734090" y="1477501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324A60"/>
                </a:solidFill>
              </a:rPr>
              <a:t> 구현 방식</a:t>
            </a:r>
            <a:endParaRPr lang="en-US" altLang="ko-KR" dirty="0">
              <a:solidFill>
                <a:srgbClr val="324A6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F20CA1-9165-831A-88E2-5E8687F1AF7B}"/>
              </a:ext>
            </a:extLst>
          </p:cNvPr>
          <p:cNvSpPr/>
          <p:nvPr/>
        </p:nvSpPr>
        <p:spPr>
          <a:xfrm>
            <a:off x="797224" y="1965877"/>
            <a:ext cx="7292307" cy="15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개발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케라스와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사이킷런을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이용해 구현하였다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플로우 차트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49" name="_x581400800">
            <a:extLst>
              <a:ext uri="{FF2B5EF4-FFF2-40B4-BE49-F238E27FC236}">
                <a16:creationId xmlns:a16="http://schemas.microsoft.com/office/drawing/2014/main" id="{D70B295E-28A0-B305-B4FA-E886EB1CC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017604"/>
            <a:ext cx="3132348" cy="294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4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528D73A-5ED3-41A9-87CD-025F87BA674D}"/>
              </a:ext>
            </a:extLst>
          </p:cNvPr>
          <p:cNvGrpSpPr/>
          <p:nvPr/>
        </p:nvGrpSpPr>
        <p:grpSpPr>
          <a:xfrm>
            <a:off x="-12322" y="294565"/>
            <a:ext cx="9156322" cy="686163"/>
            <a:chOff x="-12322" y="294565"/>
            <a:chExt cx="9156322" cy="686163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81201" y="976004"/>
              <a:ext cx="8162799" cy="4724"/>
            </a:xfrm>
            <a:prstGeom prst="line">
              <a:avLst/>
            </a:prstGeom>
            <a:ln w="12700">
              <a:solidFill>
                <a:srgbClr val="9F5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-12322" y="294565"/>
              <a:ext cx="993523" cy="686163"/>
            </a:xfrm>
            <a:prstGeom prst="rect">
              <a:avLst/>
            </a:prstGeom>
            <a:solidFill>
              <a:srgbClr val="FF84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432538"/>
              <a:ext cx="4563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구현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A02B94-761E-24E1-52DC-6C634BEB35E2}"/>
              </a:ext>
            </a:extLst>
          </p:cNvPr>
          <p:cNvCxnSpPr/>
          <p:nvPr/>
        </p:nvCxnSpPr>
        <p:spPr>
          <a:xfrm>
            <a:off x="612000" y="1268760"/>
            <a:ext cx="7920000" cy="0"/>
          </a:xfrm>
          <a:prstGeom prst="line">
            <a:avLst/>
          </a:prstGeom>
          <a:ln w="28575">
            <a:solidFill>
              <a:srgbClr val="F5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09F0BE-DCE3-0963-07B2-9574CC795858}"/>
              </a:ext>
            </a:extLst>
          </p:cNvPr>
          <p:cNvCxnSpPr/>
          <p:nvPr/>
        </p:nvCxnSpPr>
        <p:spPr>
          <a:xfrm>
            <a:off x="612000" y="6381328"/>
            <a:ext cx="7920000" cy="0"/>
          </a:xfrm>
          <a:prstGeom prst="line">
            <a:avLst/>
          </a:prstGeom>
          <a:ln w="28575">
            <a:solidFill>
              <a:srgbClr val="FFC99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7CF0A8-5F14-FEEB-4A10-60A5C0ABDBD6}"/>
              </a:ext>
            </a:extLst>
          </p:cNvPr>
          <p:cNvSpPr txBox="1"/>
          <p:nvPr/>
        </p:nvSpPr>
        <p:spPr>
          <a:xfrm>
            <a:off x="734090" y="147750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rgbClr val="324A60"/>
                </a:solidFill>
              </a:rPr>
              <a:t> </a:t>
            </a:r>
            <a:r>
              <a:rPr lang="en-US" altLang="ko-KR" dirty="0">
                <a:solidFill>
                  <a:srgbClr val="324A60"/>
                </a:solidFill>
              </a:rPr>
              <a:t>ANN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F20CA1-9165-831A-88E2-5E8687F1AF7B}"/>
              </a:ext>
            </a:extLst>
          </p:cNvPr>
          <p:cNvSpPr/>
          <p:nvPr/>
        </p:nvSpPr>
        <p:spPr>
          <a:xfrm>
            <a:off x="797224" y="1965877"/>
            <a:ext cx="7292307" cy="263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ANN(Artificial neural network)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신경 세포인 뉴런을 모방한 모델로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핵심적인 기술로 볼 수 있으며 음성 인식 분야에서 뛰어난 성능을 발휘한다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알고리즘을 이용해 프로그램을 구현했다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오디오 파일을 불러와서 모델링을 위해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MFCC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피처를 추출한다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스케일 된 피처를 저장하고 저장된 데이터 셋에서 음성 신호가 가지고 있는 특징을 뽑는다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073" name="_x581400368">
            <a:extLst>
              <a:ext uri="{FF2B5EF4-FFF2-40B4-BE49-F238E27FC236}">
                <a16:creationId xmlns:a16="http://schemas.microsoft.com/office/drawing/2014/main" id="{75386D58-AF77-384C-8CED-BE7A90139A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9"/>
          <a:stretch/>
        </p:blipFill>
        <p:spPr bwMode="auto">
          <a:xfrm>
            <a:off x="2843808" y="4595892"/>
            <a:ext cx="4752528" cy="116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8192C0-2AF7-2217-AFE4-85909177DD3E}"/>
              </a:ext>
            </a:extLst>
          </p:cNvPr>
          <p:cNvSpPr txBox="1"/>
          <p:nvPr/>
        </p:nvSpPr>
        <p:spPr>
          <a:xfrm>
            <a:off x="3653898" y="5785519"/>
            <a:ext cx="3132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&lt;MFCC </a:t>
            </a:r>
            <a:r>
              <a:rPr lang="ko-KR" altLang="en-US" sz="1400" dirty="0"/>
              <a:t>과정을 통해 추출된 특징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7394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F20CA1-9165-831A-88E2-5E8687F1AF7B}"/>
              </a:ext>
            </a:extLst>
          </p:cNvPr>
          <p:cNvSpPr/>
          <p:nvPr/>
        </p:nvSpPr>
        <p:spPr>
          <a:xfrm>
            <a:off x="797224" y="1412776"/>
            <a:ext cx="7292307" cy="4846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모델링을 위한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X(feature)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Y(Label)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분리 작업을 진행한다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라벨 인코더를 이용해 숫자로 변환한다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훈련과 테스트 셋은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8:2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비율로 분리한다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모델링을 하기 위해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케라스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딥러닝 프레임워크를 사용했다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중에서도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케라스의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sequential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사용했다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은닉층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은닉층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활성화 함수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Relu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레이어 활성화 함수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sigmoid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Drop-out : 0.5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손실함수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binary_crossentropy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최적화함수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adam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528D73A-5ED3-41A9-87CD-025F87BA674D}"/>
              </a:ext>
            </a:extLst>
          </p:cNvPr>
          <p:cNvGrpSpPr/>
          <p:nvPr/>
        </p:nvGrpSpPr>
        <p:grpSpPr>
          <a:xfrm>
            <a:off x="-12322" y="294565"/>
            <a:ext cx="9156322" cy="686163"/>
            <a:chOff x="-12322" y="294565"/>
            <a:chExt cx="9156322" cy="686163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981201" y="976004"/>
              <a:ext cx="8162799" cy="4724"/>
            </a:xfrm>
            <a:prstGeom prst="line">
              <a:avLst/>
            </a:prstGeom>
            <a:ln w="12700">
              <a:solidFill>
                <a:srgbClr val="9F5F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-12322" y="294565"/>
              <a:ext cx="993523" cy="686163"/>
            </a:xfrm>
            <a:prstGeom prst="rect">
              <a:avLst/>
            </a:prstGeom>
            <a:solidFill>
              <a:srgbClr val="FF84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5616" y="432538"/>
              <a:ext cx="45633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프로그램 구현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A02B94-761E-24E1-52DC-6C634BEB35E2}"/>
              </a:ext>
            </a:extLst>
          </p:cNvPr>
          <p:cNvCxnSpPr/>
          <p:nvPr/>
        </p:nvCxnSpPr>
        <p:spPr>
          <a:xfrm>
            <a:off x="612000" y="1268760"/>
            <a:ext cx="7920000" cy="0"/>
          </a:xfrm>
          <a:prstGeom prst="line">
            <a:avLst/>
          </a:prstGeom>
          <a:ln w="28575">
            <a:solidFill>
              <a:srgbClr val="F5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09F0BE-DCE3-0963-07B2-9574CC795858}"/>
              </a:ext>
            </a:extLst>
          </p:cNvPr>
          <p:cNvCxnSpPr/>
          <p:nvPr/>
        </p:nvCxnSpPr>
        <p:spPr>
          <a:xfrm>
            <a:off x="612000" y="6381328"/>
            <a:ext cx="7920000" cy="0"/>
          </a:xfrm>
          <a:prstGeom prst="line">
            <a:avLst/>
          </a:prstGeom>
          <a:ln w="28575">
            <a:solidFill>
              <a:srgbClr val="FFC996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6BD101F-D38D-F553-1211-D14A310F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9924"/>
              </p:ext>
            </p:extLst>
          </p:nvPr>
        </p:nvGraphicFramePr>
        <p:xfrm>
          <a:off x="2708910" y="2356670"/>
          <a:ext cx="3726180" cy="972820"/>
        </p:xfrm>
        <a:graphic>
          <a:graphicData uri="http://schemas.openxmlformats.org/drawingml/2006/table">
            <a:tbl>
              <a:tblPr/>
              <a:tblGrid>
                <a:gridCol w="864108">
                  <a:extLst>
                    <a:ext uri="{9D8B030D-6E8A-4147-A177-3AD203B41FA5}">
                      <a16:colId xmlns:a16="http://schemas.microsoft.com/office/drawing/2014/main" val="630137340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3384008639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3443724814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700682216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Class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Train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Valid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Test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935600"/>
                  </a:ext>
                </a:extLst>
              </a:tr>
              <a:tr h="3583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Male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800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739204"/>
                  </a:ext>
                </a:extLst>
              </a:tr>
              <a:tr h="3583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Female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800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200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8066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30D70D8-1E4E-3D36-A015-A2271D9F22A1}"/>
              </a:ext>
            </a:extLst>
          </p:cNvPr>
          <p:cNvSpPr txBox="1"/>
          <p:nvPr/>
        </p:nvSpPr>
        <p:spPr>
          <a:xfrm>
            <a:off x="6435089" y="2689191"/>
            <a:ext cx="165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데이터셋 구성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2660032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1274</Words>
  <Application>Microsoft Office PowerPoint</Application>
  <PresentationFormat>화면 슬라이드 쇼(4:3)</PresentationFormat>
  <Paragraphs>318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돋움체</vt:lpstr>
      <vt:lpstr>맑은 고딕 Semilight</vt:lpstr>
      <vt:lpstr>Wingdings</vt:lpstr>
      <vt:lpstr>Arial Narrow</vt:lpstr>
      <vt:lpstr>맑은 고딕</vt:lpstr>
      <vt:lpstr>Arial</vt:lpstr>
      <vt:lpstr>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홀리홀리</dc:creator>
  <cp:lastModifiedBy>이수빈</cp:lastModifiedBy>
  <cp:revision>365</cp:revision>
  <dcterms:created xsi:type="dcterms:W3CDTF">2015-09-21T02:41:14Z</dcterms:created>
  <dcterms:modified xsi:type="dcterms:W3CDTF">2025-05-21T18:07:03Z</dcterms:modified>
</cp:coreProperties>
</file>