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364" r:id="rId3"/>
    <p:sldId id="365" r:id="rId4"/>
    <p:sldId id="414" r:id="rId5"/>
    <p:sldId id="262" r:id="rId6"/>
    <p:sldId id="413" r:id="rId7"/>
    <p:sldId id="263" r:id="rId8"/>
    <p:sldId id="372" r:id="rId9"/>
    <p:sldId id="264" r:id="rId10"/>
    <p:sldId id="265" r:id="rId11"/>
    <p:sldId id="266" r:id="rId12"/>
    <p:sldId id="356" r:id="rId13"/>
    <p:sldId id="269" r:id="rId14"/>
    <p:sldId id="270" r:id="rId15"/>
    <p:sldId id="271" r:id="rId16"/>
    <p:sldId id="393" r:id="rId17"/>
    <p:sldId id="394" r:id="rId18"/>
    <p:sldId id="272" r:id="rId19"/>
    <p:sldId id="273" r:id="rId20"/>
    <p:sldId id="274" r:id="rId21"/>
    <p:sldId id="275" r:id="rId22"/>
    <p:sldId id="276" r:id="rId23"/>
    <p:sldId id="277" r:id="rId24"/>
    <p:sldId id="278" r:id="rId25"/>
    <p:sldId id="279" r:id="rId26"/>
    <p:sldId id="280" r:id="rId27"/>
    <p:sldId id="281" r:id="rId28"/>
    <p:sldId id="282" r:id="rId29"/>
    <p:sldId id="373" r:id="rId30"/>
    <p:sldId id="374" r:id="rId31"/>
    <p:sldId id="375" r:id="rId32"/>
    <p:sldId id="376" r:id="rId33"/>
    <p:sldId id="377" r:id="rId34"/>
    <p:sldId id="378" r:id="rId35"/>
    <p:sldId id="379" r:id="rId36"/>
    <p:sldId id="380" r:id="rId37"/>
    <p:sldId id="381" r:id="rId38"/>
    <p:sldId id="398" r:id="rId39"/>
    <p:sldId id="382" r:id="rId40"/>
    <p:sldId id="383" r:id="rId41"/>
    <p:sldId id="395" r:id="rId42"/>
    <p:sldId id="385" r:id="rId43"/>
    <p:sldId id="384" r:id="rId44"/>
    <p:sldId id="386" r:id="rId45"/>
    <p:sldId id="399" r:id="rId46"/>
    <p:sldId id="400" r:id="rId47"/>
    <p:sldId id="388" r:id="rId48"/>
    <p:sldId id="389" r:id="rId49"/>
    <p:sldId id="390" r:id="rId50"/>
    <p:sldId id="391" r:id="rId51"/>
    <p:sldId id="407" r:id="rId52"/>
    <p:sldId id="411" r:id="rId53"/>
    <p:sldId id="412" r:id="rId54"/>
    <p:sldId id="39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showGuides="1">
      <p:cViewPr varScale="1">
        <p:scale>
          <a:sx n="108" d="100"/>
          <a:sy n="108" d="100"/>
        </p:scale>
        <p:origin x="1740" y="96"/>
      </p:cViewPr>
      <p:guideLst>
        <p:guide orient="horz" pos="2160"/>
        <p:guide pos="2880"/>
      </p:guideLst>
    </p:cSldViewPr>
  </p:slideViewPr>
  <p:notesTextViewPr>
    <p:cViewPr>
      <p:scale>
        <a:sx n="1" d="1"/>
        <a:sy n="1" d="1"/>
      </p:scale>
      <p:origin x="0" y="0"/>
    </p:cViewPr>
  </p:notesTextViewPr>
  <p:sorterViewPr>
    <p:cViewPr>
      <p:scale>
        <a:sx n="100" d="100"/>
        <a:sy n="100" d="100"/>
      </p:scale>
      <p:origin x="0" y="-77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9E8FD-A27D-4830-83E0-DB3ECF4773E7}" type="datetimeFigureOut">
              <a:rPr lang="en-GB" smtClean="0"/>
              <a:t>01/02/2024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49064F-65A4-450E-B4DC-6FAB5FD9B3F5}" type="slidenum">
              <a:rPr lang="en-GB" smtClean="0"/>
              <a:t>‹#›</a:t>
            </a:fld>
            <a:endParaRPr lang="en-GB"/>
          </a:p>
        </p:txBody>
      </p:sp>
    </p:spTree>
    <p:extLst>
      <p:ext uri="{BB962C8B-B14F-4D97-AF65-F5344CB8AC3E}">
        <p14:creationId xmlns:p14="http://schemas.microsoft.com/office/powerpoint/2010/main" val="3509566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Chessboard"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en.wikipedia.org/wiki/Orders_of_magnitude_(numbers)#1012"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49064F-65A4-450E-B4DC-6FAB5FD9B3F5}" type="slidenum">
              <a:rPr lang="en-GB" smtClean="0"/>
              <a:t>1</a:t>
            </a:fld>
            <a:endParaRPr lang="en-GB"/>
          </a:p>
        </p:txBody>
      </p:sp>
    </p:spTree>
    <p:extLst>
      <p:ext uri="{BB962C8B-B14F-4D97-AF65-F5344CB8AC3E}">
        <p14:creationId xmlns:p14="http://schemas.microsoft.com/office/powerpoint/2010/main" val="3213275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B49064F-65A4-450E-B4DC-6FAB5FD9B3F5}" type="slidenum">
              <a:rPr lang="en-GB" smtClean="0"/>
              <a:t>4</a:t>
            </a:fld>
            <a:endParaRPr lang="en-GB"/>
          </a:p>
        </p:txBody>
      </p:sp>
    </p:spTree>
    <p:extLst>
      <p:ext uri="{BB962C8B-B14F-4D97-AF65-F5344CB8AC3E}">
        <p14:creationId xmlns:p14="http://schemas.microsoft.com/office/powerpoint/2010/main" val="1331938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According to legend, a courtier presented the Persian king with a beautiful, hand-made </a:t>
            </a:r>
            <a:r>
              <a:rPr lang="en-GB" altLang="en-US">
                <a:hlinkClick r:id="rId3" tooltip="Chessboard"/>
              </a:rPr>
              <a:t>chessboard</a:t>
            </a:r>
            <a:r>
              <a:rPr lang="en-GB" altLang="en-US"/>
              <a:t>. The king asked what he would like in return for his gift and the courtier surprised the king by asking for one grain of rice on the first square, two grains on the second, four grains on the third etc. The king readily agreed and asked for the rice to be brought. All went well at first, but the requirement for 2 </a:t>
            </a:r>
            <a:r>
              <a:rPr lang="en-GB" altLang="en-US" i="1"/>
              <a:t>n</a:t>
            </a:r>
            <a:r>
              <a:rPr lang="en-GB" altLang="en-US"/>
              <a:t> − 1 grains on the </a:t>
            </a:r>
            <a:r>
              <a:rPr lang="en-GB" altLang="en-US" i="1"/>
              <a:t>n</a:t>
            </a:r>
            <a:r>
              <a:rPr lang="en-GB" altLang="en-US"/>
              <a:t>th square demanded over a million grains on the 21st square, more than a million million (aka </a:t>
            </a:r>
            <a:r>
              <a:rPr lang="en-GB" altLang="en-US">
                <a:hlinkClick r:id="rId4" tooltip="Orders of magnitude (numbers)"/>
              </a:rPr>
              <a:t>trillion</a:t>
            </a:r>
            <a:r>
              <a:rPr lang="en-GB" altLang="en-US"/>
              <a:t>) on the 41st and there simply was not enough rice in the whole world for the final squares. </a:t>
            </a:r>
          </a:p>
        </p:txBody>
      </p:sp>
    </p:spTree>
    <p:extLst>
      <p:ext uri="{BB962C8B-B14F-4D97-AF65-F5344CB8AC3E}">
        <p14:creationId xmlns:p14="http://schemas.microsoft.com/office/powerpoint/2010/main" val="3326463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http://ucsdnews.ucsd.edu/pressrelease/study_sheds_light_on_what_causes_cells_to_divide</a:t>
            </a: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881D4B8-8E91-4555-A81F-19B271ADE487}" type="slidenum">
              <a:rPr lang="en-GB" altLang="en-US" sz="1200"/>
              <a:pPr/>
              <a:t>13</a:t>
            </a:fld>
            <a:endParaRPr lang="en-GB" altLang="en-US" sz="1200"/>
          </a:p>
        </p:txBody>
      </p:sp>
    </p:spTree>
    <p:extLst>
      <p:ext uri="{BB962C8B-B14F-4D97-AF65-F5344CB8AC3E}">
        <p14:creationId xmlns:p14="http://schemas.microsoft.com/office/powerpoint/2010/main" val="1159565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u="none" strike="noStrike" dirty="0">
                <a:latin typeface="Inherited"/>
              </a:rPr>
              <a:t> 0.000705131  983    0.00394646  176</a:t>
            </a:r>
            <a:endParaRPr lang="en-GB" dirty="0"/>
          </a:p>
        </p:txBody>
      </p:sp>
      <p:sp>
        <p:nvSpPr>
          <p:cNvPr id="4" name="Slide Number Placeholder 3"/>
          <p:cNvSpPr>
            <a:spLocks noGrp="1"/>
          </p:cNvSpPr>
          <p:nvPr>
            <p:ph type="sldNum" sz="quarter" idx="5"/>
          </p:nvPr>
        </p:nvSpPr>
        <p:spPr/>
        <p:txBody>
          <a:bodyPr/>
          <a:lstStyle/>
          <a:p>
            <a:fld id="{0B49064F-65A4-450E-B4DC-6FAB5FD9B3F5}" type="slidenum">
              <a:rPr lang="en-GB" smtClean="0"/>
              <a:t>46</a:t>
            </a:fld>
            <a:endParaRPr lang="en-GB"/>
          </a:p>
        </p:txBody>
      </p:sp>
    </p:spTree>
    <p:extLst>
      <p:ext uri="{BB962C8B-B14F-4D97-AF65-F5344CB8AC3E}">
        <p14:creationId xmlns:p14="http://schemas.microsoft.com/office/powerpoint/2010/main" val="2195110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4E4DE-3565-4E5C-9EEC-C02340A75506}" type="datetimeFigureOut">
              <a:rPr lang="en-GB" smtClean="0"/>
              <a:t>01/02/2024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143852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4E4DE-3565-4E5C-9EEC-C02340A75506}" type="datetimeFigureOut">
              <a:rPr lang="en-GB" smtClean="0"/>
              <a:t>01/02/2024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4290983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4E4DE-3565-4E5C-9EEC-C02340A75506}" type="datetimeFigureOut">
              <a:rPr lang="en-GB" smtClean="0"/>
              <a:t>01/02/2024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1058713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34E4DE-3565-4E5C-9EEC-C02340A75506}" type="datetimeFigureOut">
              <a:rPr lang="en-GB" smtClean="0"/>
              <a:t>01/02/2024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203830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34E4DE-3565-4E5C-9EEC-C02340A75506}" type="datetimeFigureOut">
              <a:rPr lang="en-GB" smtClean="0"/>
              <a:t>01/02/2024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195772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34E4DE-3565-4E5C-9EEC-C02340A75506}" type="datetimeFigureOut">
              <a:rPr lang="en-GB" smtClean="0"/>
              <a:t>01/02/2024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399879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34E4DE-3565-4E5C-9EEC-C02340A75506}" type="datetimeFigureOut">
              <a:rPr lang="en-GB" smtClean="0"/>
              <a:t>01/02/2024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122344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34E4DE-3565-4E5C-9EEC-C02340A75506}" type="datetimeFigureOut">
              <a:rPr lang="en-GB" smtClean="0"/>
              <a:t>01/02/2024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44778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4E4DE-3565-4E5C-9EEC-C02340A75506}" type="datetimeFigureOut">
              <a:rPr lang="en-GB" smtClean="0"/>
              <a:t>01/02/2024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2711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34E4DE-3565-4E5C-9EEC-C02340A75506}" type="datetimeFigureOut">
              <a:rPr lang="en-GB" smtClean="0"/>
              <a:t>01/02/2024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1469973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34E4DE-3565-4E5C-9EEC-C02340A75506}" type="datetimeFigureOut">
              <a:rPr lang="en-GB" smtClean="0"/>
              <a:t>01/02/2024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193257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34E4DE-3565-4E5C-9EEC-C02340A75506}" type="datetimeFigureOut">
              <a:rPr lang="en-GB" smtClean="0"/>
              <a:t>01/02/2024</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79774-98EB-48E0-9F5A-B288DC94EE08}" type="slidenum">
              <a:rPr lang="en-GB" smtClean="0"/>
              <a:t>‹#›</a:t>
            </a:fld>
            <a:endParaRPr lang="en-GB"/>
          </a:p>
        </p:txBody>
      </p:sp>
    </p:spTree>
    <p:extLst>
      <p:ext uri="{BB962C8B-B14F-4D97-AF65-F5344CB8AC3E}">
        <p14:creationId xmlns:p14="http://schemas.microsoft.com/office/powerpoint/2010/main" val="482430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7.png"/><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e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image" Target="../media/image8.png"/><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oleObject" Target="../embeddings/oleObject7.bin"/><Relationship Id="rId1" Type="http://schemas.openxmlformats.org/officeDocument/2006/relationships/slideLayout" Target="../slideLayouts/slideLayout7.xml"/><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oleObject" Target="../embeddings/oleObject8.bin"/><Relationship Id="rId1" Type="http://schemas.openxmlformats.org/officeDocument/2006/relationships/slideLayout" Target="../slideLayouts/slideLayout7.xml"/><Relationship Id="rId4" Type="http://schemas.openxmlformats.org/officeDocument/2006/relationships/image" Target="../media/image21.wmf"/></Relationships>
</file>

<file path=ppt/slides/_rels/slide2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9.bin"/><Relationship Id="rId1" Type="http://schemas.openxmlformats.org/officeDocument/2006/relationships/slideLayout" Target="../slideLayouts/slideLayout7.xml"/><Relationship Id="rId4" Type="http://schemas.openxmlformats.org/officeDocument/2006/relationships/oleObject" Target="../embeddings/oleObject10.bin"/></Relationships>
</file>

<file path=ppt/slides/_rels/slide31.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1.bin"/><Relationship Id="rId1" Type="http://schemas.openxmlformats.org/officeDocument/2006/relationships/slideLayout" Target="../slideLayouts/slideLayout7.xml"/><Relationship Id="rId5" Type="http://schemas.openxmlformats.org/officeDocument/2006/relationships/image" Target="../media/image27.wmf"/><Relationship Id="rId4" Type="http://schemas.openxmlformats.org/officeDocument/2006/relationships/oleObject" Target="../embeddings/oleObject12.bin"/></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5.bin"/><Relationship Id="rId1" Type="http://schemas.openxmlformats.org/officeDocument/2006/relationships/slideLayout" Target="../slideLayouts/slideLayout2.xml"/><Relationship Id="rId4" Type="http://schemas.openxmlformats.org/officeDocument/2006/relationships/image" Target="../media/image30.wmf"/></Relationships>
</file>

<file path=ppt/slides/_rels/slide3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16.bin"/><Relationship Id="rId1" Type="http://schemas.openxmlformats.org/officeDocument/2006/relationships/slideLayout" Target="../slideLayouts/slideLayout2.xml"/><Relationship Id="rId5" Type="http://schemas.openxmlformats.org/officeDocument/2006/relationships/image" Target="../media/image32.wmf"/><Relationship Id="rId4" Type="http://schemas.openxmlformats.org/officeDocument/2006/relationships/oleObject" Target="../embeddings/oleObject17.bin"/></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19.bin"/><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39.wmf"/><Relationship Id="rId4" Type="http://schemas.openxmlformats.org/officeDocument/2006/relationships/oleObject" Target="../embeddings/oleObject20.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5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hyperlink" Target="https://www.nature.com/scitable/knowledge/library/an-introduction-to-population-growth-84225544/"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313899" y="2212243"/>
            <a:ext cx="8830101" cy="1143000"/>
          </a:xfrm>
        </p:spPr>
        <p:txBody>
          <a:bodyPr>
            <a:normAutofit fontScale="90000"/>
          </a:bodyPr>
          <a:lstStyle/>
          <a:p>
            <a:pPr eaLnBrk="1" hangingPunct="1">
              <a:defRPr/>
            </a:pPr>
            <a:r>
              <a:rPr lang="en-GB" sz="4300" dirty="0">
                <a:cs typeface="Arial" charset="0"/>
              </a:rPr>
              <a:t>Qualitative behaviour of ecological models</a:t>
            </a:r>
            <a:br>
              <a:rPr lang="en-GB" sz="4300" dirty="0">
                <a:cs typeface="Arial" charset="0"/>
              </a:rPr>
            </a:br>
            <a:endParaRPr lang="en-GB" sz="4300" dirty="0"/>
          </a:p>
        </p:txBody>
      </p:sp>
      <p:sp>
        <p:nvSpPr>
          <p:cNvPr id="3075" name="Text Box 3"/>
          <p:cNvSpPr txBox="1">
            <a:spLocks noChangeArrowheads="1"/>
          </p:cNvSpPr>
          <p:nvPr/>
        </p:nvSpPr>
        <p:spPr bwMode="auto">
          <a:xfrm>
            <a:off x="1524000" y="3648075"/>
            <a:ext cx="6248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2400">
                <a:latin typeface="Arial" panose="020B0604020202020204" pitchFamily="34" charset="0"/>
              </a:rPr>
              <a:t>Vincent Jansen</a:t>
            </a:r>
          </a:p>
          <a:p>
            <a:pPr algn="ctr" eaLnBrk="1" hangingPunct="1">
              <a:spcBef>
                <a:spcPct val="50000"/>
              </a:spcBef>
              <a:buFontTx/>
              <a:buNone/>
            </a:pPr>
            <a:r>
              <a:rPr lang="en-GB" altLang="en-US" sz="2400">
                <a:latin typeface="Arial" panose="020B0604020202020204" pitchFamily="34" charset="0"/>
              </a:rPr>
              <a:t>vincent.jansen@rhul.ac.uk</a:t>
            </a:r>
          </a:p>
        </p:txBody>
      </p:sp>
      <p:pic>
        <p:nvPicPr>
          <p:cNvPr id="3076" name="Picture 6" desc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488" y="188913"/>
            <a:ext cx="20161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9169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a:lstStyle/>
          <a:p>
            <a:pPr eaLnBrk="1" hangingPunct="1"/>
            <a:endParaRPr lang="en-US" altLang="en-US"/>
          </a:p>
        </p:txBody>
      </p:sp>
      <p:sp>
        <p:nvSpPr>
          <p:cNvPr id="13315" name="Text Box 6"/>
          <p:cNvSpPr txBox="1">
            <a:spLocks noChangeArrowheads="1"/>
          </p:cNvSpPr>
          <p:nvPr/>
        </p:nvSpPr>
        <p:spPr bwMode="auto">
          <a:xfrm>
            <a:off x="107950" y="3213100"/>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latin typeface="Arial" panose="020B0604020202020204" pitchFamily="34" charset="0"/>
              </a:rPr>
              <a:t>grains</a:t>
            </a:r>
          </a:p>
        </p:txBody>
      </p:sp>
      <p:sp>
        <p:nvSpPr>
          <p:cNvPr id="13316" name="Rectangle 7"/>
          <p:cNvSpPr>
            <a:spLocks noGrp="1" noChangeArrowheads="1"/>
          </p:cNvSpPr>
          <p:nvPr>
            <p:ph type="body" idx="1"/>
          </p:nvPr>
        </p:nvSpPr>
        <p:spPr/>
        <p:txBody>
          <a:bodyPr/>
          <a:lstStyle/>
          <a:p>
            <a:pPr eaLnBrk="1" hangingPunct="1">
              <a:spcBef>
                <a:spcPct val="50000"/>
              </a:spcBef>
              <a:buFontTx/>
              <a:buNone/>
            </a:pPr>
            <a:endParaRPr lang="en-US" altLang="en-US"/>
          </a:p>
        </p:txBody>
      </p:sp>
      <p:sp>
        <p:nvSpPr>
          <p:cNvPr id="13317" name="Text Box 8"/>
          <p:cNvSpPr txBox="1">
            <a:spLocks noChangeArrowheads="1"/>
          </p:cNvSpPr>
          <p:nvPr/>
        </p:nvSpPr>
        <p:spPr bwMode="auto">
          <a:xfrm>
            <a:off x="5003800" y="5851525"/>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latin typeface="Arial" panose="020B0604020202020204" pitchFamily="34" charset="0"/>
              </a:rPr>
              <a:t>squares</a:t>
            </a:r>
          </a:p>
        </p:txBody>
      </p:sp>
      <p:pic>
        <p:nvPicPr>
          <p:cNvPr id="1331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088" y="855663"/>
            <a:ext cx="5956300" cy="487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8978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pPr eaLnBrk="1" hangingPunct="1"/>
            <a:endParaRPr lang="en-US" altLang="en-US"/>
          </a:p>
        </p:txBody>
      </p:sp>
      <p:sp>
        <p:nvSpPr>
          <p:cNvPr id="14339" name="Text Box 3"/>
          <p:cNvSpPr txBox="1">
            <a:spLocks noChangeArrowheads="1"/>
          </p:cNvSpPr>
          <p:nvPr/>
        </p:nvSpPr>
        <p:spPr bwMode="auto">
          <a:xfrm>
            <a:off x="107950" y="3213100"/>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latin typeface="Arial" panose="020B0604020202020204" pitchFamily="34" charset="0"/>
              </a:rPr>
              <a:t>Log</a:t>
            </a:r>
            <a:r>
              <a:rPr lang="en-GB" altLang="en-US" sz="2400" baseline="-25000">
                <a:latin typeface="Arial" panose="020B0604020202020204" pitchFamily="34" charset="0"/>
              </a:rPr>
              <a:t>2</a:t>
            </a:r>
            <a:r>
              <a:rPr lang="en-GB" altLang="en-US" sz="2400">
                <a:latin typeface="Arial" panose="020B0604020202020204" pitchFamily="34" charset="0"/>
              </a:rPr>
              <a:t>[grains]</a:t>
            </a:r>
          </a:p>
        </p:txBody>
      </p:sp>
      <p:sp>
        <p:nvSpPr>
          <p:cNvPr id="14340" name="Rectangle 4"/>
          <p:cNvSpPr>
            <a:spLocks noGrp="1" noChangeArrowheads="1"/>
          </p:cNvSpPr>
          <p:nvPr>
            <p:ph type="body" idx="1"/>
          </p:nvPr>
        </p:nvSpPr>
        <p:spPr/>
        <p:txBody>
          <a:bodyPr/>
          <a:lstStyle/>
          <a:p>
            <a:pPr eaLnBrk="1" hangingPunct="1">
              <a:spcBef>
                <a:spcPct val="50000"/>
              </a:spcBef>
              <a:buFontTx/>
              <a:buNone/>
            </a:pPr>
            <a:endParaRPr lang="en-US" altLang="en-US"/>
          </a:p>
        </p:txBody>
      </p:sp>
      <p:sp>
        <p:nvSpPr>
          <p:cNvPr id="14341" name="Text Box 5"/>
          <p:cNvSpPr txBox="1">
            <a:spLocks noChangeArrowheads="1"/>
          </p:cNvSpPr>
          <p:nvPr/>
        </p:nvSpPr>
        <p:spPr bwMode="auto">
          <a:xfrm>
            <a:off x="5003800" y="5851525"/>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latin typeface="Arial" panose="020B0604020202020204" pitchFamily="34" charset="0"/>
              </a:rPr>
              <a:t>squares</a:t>
            </a:r>
          </a:p>
        </p:txBody>
      </p:sp>
      <p:pic>
        <p:nvPicPr>
          <p:cNvPr id="1434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765175"/>
            <a:ext cx="6119813"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1418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1"/>
          <p:cNvGraphicFramePr>
            <a:graphicFrameLocks noChangeAspect="1"/>
          </p:cNvGraphicFramePr>
          <p:nvPr/>
        </p:nvGraphicFramePr>
        <p:xfrm>
          <a:off x="250825" y="1598613"/>
          <a:ext cx="7935913" cy="5253037"/>
        </p:xfrm>
        <a:graphic>
          <a:graphicData uri="http://schemas.openxmlformats.org/presentationml/2006/ole">
            <mc:AlternateContent xmlns:mc="http://schemas.openxmlformats.org/markup-compatibility/2006">
              <mc:Choice xmlns:v="urn:schemas-microsoft-com:vml" Requires="v">
                <p:oleObj name="Artwork" r:id="rId2" imgW="4142857" imgH="2742857" progId="Adobe.Illustrator.7">
                  <p:embed/>
                </p:oleObj>
              </mc:Choice>
              <mc:Fallback>
                <p:oleObj name="Artwork" r:id="rId2" imgW="4142857" imgH="2742857" progId="Adobe.Illustrator.7">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598613"/>
                        <a:ext cx="7935913" cy="525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59" name="Rectangle 2"/>
          <p:cNvSpPr>
            <a:spLocks noGrp="1" noChangeArrowheads="1"/>
          </p:cNvSpPr>
          <p:nvPr>
            <p:ph type="title"/>
          </p:nvPr>
        </p:nvSpPr>
        <p:spPr>
          <a:xfrm>
            <a:off x="457200" y="274638"/>
            <a:ext cx="8686800" cy="1143000"/>
          </a:xfrm>
        </p:spPr>
        <p:txBody>
          <a:bodyPr>
            <a:normAutofit/>
          </a:bodyPr>
          <a:lstStyle/>
          <a:p>
            <a:pPr eaLnBrk="1" hangingPunct="1"/>
            <a:r>
              <a:rPr lang="en-GB" altLang="en-US" sz="4000" dirty="0"/>
              <a:t>The growth of the human population</a:t>
            </a:r>
          </a:p>
        </p:txBody>
      </p:sp>
      <p:grpSp>
        <p:nvGrpSpPr>
          <p:cNvPr id="106509" name="Group 13"/>
          <p:cNvGrpSpPr>
            <a:grpSpLocks/>
          </p:cNvGrpSpPr>
          <p:nvPr/>
        </p:nvGrpSpPr>
        <p:grpSpPr bwMode="auto">
          <a:xfrm>
            <a:off x="323850" y="1828800"/>
            <a:ext cx="8534400" cy="5029200"/>
            <a:chOff x="144" y="1152"/>
            <a:chExt cx="5376" cy="3168"/>
          </a:xfrm>
        </p:grpSpPr>
        <p:sp>
          <p:nvSpPr>
            <p:cNvPr id="19461" name="Rectangle 11" descr="Blue tissue paper"/>
            <p:cNvSpPr>
              <a:spLocks noChangeArrowheads="1"/>
            </p:cNvSpPr>
            <p:nvPr/>
          </p:nvSpPr>
          <p:spPr bwMode="auto">
            <a:xfrm>
              <a:off x="144" y="1152"/>
              <a:ext cx="5376" cy="31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aphicFrame>
          <p:nvGraphicFramePr>
            <p:cNvPr id="19462" name="Object 8"/>
            <p:cNvGraphicFramePr>
              <a:graphicFrameLocks noChangeAspect="1"/>
            </p:cNvGraphicFramePr>
            <p:nvPr/>
          </p:nvGraphicFramePr>
          <p:xfrm>
            <a:off x="2712" y="1536"/>
            <a:ext cx="2712" cy="1902"/>
          </p:xfrm>
          <a:graphic>
            <a:graphicData uri="http://schemas.openxmlformats.org/presentationml/2006/ole">
              <mc:AlternateContent xmlns:mc="http://schemas.openxmlformats.org/markup-compatibility/2006">
                <mc:Choice xmlns:v="urn:schemas-microsoft-com:vml" Requires="v">
                  <p:oleObj name="Artwork" r:id="rId4" imgW="4304762" imgH="3019048" progId="Adobe.Illustrator.7">
                    <p:embed/>
                  </p:oleObj>
                </mc:Choice>
                <mc:Fallback>
                  <p:oleObj name="Artwork" r:id="rId4" imgW="4304762" imgH="3019048" progId="Adobe.Illustrator.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2" y="1536"/>
                          <a:ext cx="2712" cy="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3" name="Object 10"/>
            <p:cNvGraphicFramePr>
              <a:graphicFrameLocks noChangeAspect="1"/>
            </p:cNvGraphicFramePr>
            <p:nvPr/>
          </p:nvGraphicFramePr>
          <p:xfrm>
            <a:off x="336" y="1536"/>
            <a:ext cx="2784" cy="1902"/>
          </p:xfrm>
          <a:graphic>
            <a:graphicData uri="http://schemas.openxmlformats.org/presentationml/2006/ole">
              <mc:AlternateContent xmlns:mc="http://schemas.openxmlformats.org/markup-compatibility/2006">
                <mc:Choice xmlns:v="urn:schemas-microsoft-com:vml" Requires="v">
                  <p:oleObj name="Artwork" r:id="rId6" imgW="4420217" imgH="2866667" progId="Adobe.Illustrator.7">
                    <p:embed/>
                  </p:oleObj>
                </mc:Choice>
                <mc:Fallback>
                  <p:oleObj name="Artwork" r:id="rId6" imgW="4420217" imgH="2866667" progId="Adobe.Illustrator.7">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 y="1536"/>
                          <a:ext cx="2784" cy="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8536918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http://ucsdnews.ucsd.edu/news_uploads/Ecoli2.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39750" y="1557338"/>
            <a:ext cx="7772400" cy="1838325"/>
          </a:xfrm>
          <a:noFill/>
        </p:spPr>
      </p:pic>
      <p:sp>
        <p:nvSpPr>
          <p:cNvPr id="7" name="TextBox 6"/>
          <p:cNvSpPr txBox="1"/>
          <p:nvPr/>
        </p:nvSpPr>
        <p:spPr>
          <a:xfrm>
            <a:off x="760413" y="3338513"/>
            <a:ext cx="7772400" cy="522287"/>
          </a:xfrm>
          <a:prstGeom prst="rect">
            <a:avLst/>
          </a:prstGeom>
          <a:noFill/>
        </p:spPr>
        <p:txBody>
          <a:bodyPr>
            <a:spAutoFit/>
          </a:bodyPr>
          <a:lstStyle/>
          <a:p>
            <a:pPr eaLnBrk="1" hangingPunct="1">
              <a:defRPr/>
            </a:pPr>
            <a:r>
              <a:rPr lang="en-GB" sz="2800" dirty="0">
                <a:latin typeface="+mj-lt"/>
              </a:rPr>
              <a:t>A single E. coli cell dividing</a:t>
            </a:r>
          </a:p>
        </p:txBody>
      </p:sp>
      <p:sp>
        <p:nvSpPr>
          <p:cNvPr id="10" name="Content Placeholder 2"/>
          <p:cNvSpPr txBox="1">
            <a:spLocks/>
          </p:cNvSpPr>
          <p:nvPr/>
        </p:nvSpPr>
        <p:spPr bwMode="auto">
          <a:xfrm>
            <a:off x="539750" y="4292600"/>
            <a:ext cx="7772400" cy="230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GB" kern="0" dirty="0"/>
              <a:t>Bacteria multiply by dividing in 2</a:t>
            </a:r>
          </a:p>
          <a:p>
            <a:pPr>
              <a:defRPr/>
            </a:pPr>
            <a:r>
              <a:rPr lang="en-GB" kern="0" dirty="0"/>
              <a:t>So you get 1,2,4,8,16,32 </a:t>
            </a:r>
            <a:r>
              <a:rPr lang="en-GB" kern="0" dirty="0" err="1"/>
              <a:t>etc</a:t>
            </a:r>
            <a:r>
              <a:rPr lang="en-GB" kern="0" dirty="0"/>
              <a:t> bacteria</a:t>
            </a:r>
          </a:p>
          <a:p>
            <a:pPr>
              <a:defRPr/>
            </a:pPr>
            <a:r>
              <a:rPr lang="en-GB" kern="0" dirty="0"/>
              <a:t>This is a geometric series (all terms powers of 2)</a:t>
            </a:r>
          </a:p>
        </p:txBody>
      </p:sp>
      <p:sp>
        <p:nvSpPr>
          <p:cNvPr id="17413" name="Rectangle 2"/>
          <p:cNvSpPr>
            <a:spLocks noGrp="1" noChangeArrowheads="1"/>
          </p:cNvSpPr>
          <p:nvPr>
            <p:ph type="title"/>
          </p:nvPr>
        </p:nvSpPr>
        <p:spPr>
          <a:xfrm>
            <a:off x="685800" y="476250"/>
            <a:ext cx="7772400" cy="1143000"/>
          </a:xfrm>
        </p:spPr>
        <p:txBody>
          <a:bodyPr/>
          <a:lstStyle/>
          <a:p>
            <a:pPr eaLnBrk="1" hangingPunct="1"/>
            <a:r>
              <a:rPr lang="en-GB" altLang="en-US" sz="3600" dirty="0"/>
              <a:t>Bacterial population growth</a:t>
            </a:r>
          </a:p>
        </p:txBody>
      </p:sp>
    </p:spTree>
    <p:extLst>
      <p:ext uri="{BB962C8B-B14F-4D97-AF65-F5344CB8AC3E}">
        <p14:creationId xmlns:p14="http://schemas.microsoft.com/office/powerpoint/2010/main" val="422099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395288" y="2492375"/>
            <a:ext cx="3467100" cy="4525963"/>
          </a:xfrm>
        </p:spPr>
        <p:txBody>
          <a:bodyPr/>
          <a:lstStyle/>
          <a:p>
            <a:pPr eaLnBrk="1" hangingPunct="1">
              <a:buFontTx/>
              <a:buNone/>
            </a:pPr>
            <a:r>
              <a:rPr lang="en-US" altLang="en-US" i="1" dirty="0"/>
              <a:t>Escherichia coli</a:t>
            </a:r>
            <a:r>
              <a:rPr lang="en-US" altLang="en-US" dirty="0"/>
              <a:t> grown on </a:t>
            </a:r>
            <a:r>
              <a:rPr lang="en-US" altLang="en-US" dirty="0">
                <a:solidFill>
                  <a:srgbClr val="FF0000"/>
                </a:solidFill>
              </a:rPr>
              <a:t>minimal salts </a:t>
            </a:r>
            <a:r>
              <a:rPr lang="en-US" altLang="en-US" dirty="0"/>
              <a:t>and </a:t>
            </a:r>
            <a:r>
              <a:rPr lang="en-US" altLang="en-US" dirty="0">
                <a:solidFill>
                  <a:srgbClr val="002060"/>
                </a:solidFill>
              </a:rPr>
              <a:t>complex medium</a:t>
            </a:r>
          </a:p>
          <a:p>
            <a:pPr eaLnBrk="1" hangingPunct="1">
              <a:buFontTx/>
              <a:buNone/>
            </a:pPr>
            <a:endParaRPr lang="en-US" altLang="en-US" b="1" dirty="0"/>
          </a:p>
          <a:p>
            <a:pPr eaLnBrk="1" hangingPunct="1"/>
            <a:endParaRPr lang="en-US" altLang="en-US" dirty="0"/>
          </a:p>
        </p:txBody>
      </p:sp>
      <p:sp>
        <p:nvSpPr>
          <p:cNvPr id="19459" name="Rectangle 2"/>
          <p:cNvSpPr>
            <a:spLocks noGrp="1" noChangeArrowheads="1"/>
          </p:cNvSpPr>
          <p:nvPr>
            <p:ph type="title"/>
          </p:nvPr>
        </p:nvSpPr>
        <p:spPr>
          <a:xfrm>
            <a:off x="376501" y="260350"/>
            <a:ext cx="7772400" cy="1143000"/>
          </a:xfrm>
        </p:spPr>
        <p:txBody>
          <a:bodyPr/>
          <a:lstStyle/>
          <a:p>
            <a:pPr eaLnBrk="1" hangingPunct="1"/>
            <a:r>
              <a:rPr lang="en-GB" altLang="en-US" sz="4000" dirty="0"/>
              <a:t>Bacterial Growth</a:t>
            </a:r>
          </a:p>
        </p:txBody>
      </p:sp>
      <p:sp>
        <p:nvSpPr>
          <p:cNvPr id="19460" name="Text Box 11"/>
          <p:cNvSpPr txBox="1">
            <a:spLocks noChangeArrowheads="1"/>
          </p:cNvSpPr>
          <p:nvPr/>
        </p:nvSpPr>
        <p:spPr bwMode="auto">
          <a:xfrm>
            <a:off x="3455988" y="6480175"/>
            <a:ext cx="63007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Char char="•"/>
            </a:pPr>
            <a:r>
              <a:rPr lang="en-US" altLang="en-US" sz="1200">
                <a:latin typeface="Times New Roman" panose="02020603050405020304" pitchFamily="18" charset="0"/>
              </a:rPr>
              <a:t>http://biology.clc.uc.edu/fankhauser/labs/microbiology/growth_curve/growth_curve.htm</a:t>
            </a:r>
          </a:p>
          <a:p>
            <a:pPr eaLnBrk="1" hangingPunct="1">
              <a:spcBef>
                <a:spcPct val="50000"/>
              </a:spcBef>
              <a:buFontTx/>
              <a:buNone/>
            </a:pPr>
            <a:endParaRPr lang="en-US" altLang="en-US" sz="1200">
              <a:latin typeface="Times New Roman" panose="02020603050405020304" pitchFamily="18" charset="0"/>
            </a:endParaRPr>
          </a:p>
        </p:txBody>
      </p:sp>
      <p:sp>
        <p:nvSpPr>
          <p:cNvPr id="7" name="Rectangle 6"/>
          <p:cNvSpPr/>
          <p:nvPr/>
        </p:nvSpPr>
        <p:spPr>
          <a:xfrm>
            <a:off x="4500563" y="692150"/>
            <a:ext cx="4248150" cy="5545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pic>
        <p:nvPicPr>
          <p:cNvPr id="1946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60963" y="904875"/>
            <a:ext cx="3082925"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4005263"/>
            <a:ext cx="3167063"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TextBox 10"/>
          <p:cNvSpPr txBox="1">
            <a:spLocks noChangeArrowheads="1"/>
          </p:cNvSpPr>
          <p:nvPr/>
        </p:nvSpPr>
        <p:spPr bwMode="auto">
          <a:xfrm>
            <a:off x="6011863" y="5949950"/>
            <a:ext cx="2089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Time (mins)</a:t>
            </a:r>
          </a:p>
        </p:txBody>
      </p:sp>
      <p:sp>
        <p:nvSpPr>
          <p:cNvPr id="19465" name="TextBox 11"/>
          <p:cNvSpPr txBox="1">
            <a:spLocks noChangeArrowheads="1"/>
          </p:cNvSpPr>
          <p:nvPr/>
        </p:nvSpPr>
        <p:spPr bwMode="auto">
          <a:xfrm>
            <a:off x="5940425" y="2924175"/>
            <a:ext cx="2087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Time (mins)</a:t>
            </a:r>
          </a:p>
        </p:txBody>
      </p:sp>
      <p:sp>
        <p:nvSpPr>
          <p:cNvPr id="19466" name="TextBox 12"/>
          <p:cNvSpPr txBox="1">
            <a:spLocks noChangeArrowheads="1"/>
          </p:cNvSpPr>
          <p:nvPr/>
        </p:nvSpPr>
        <p:spPr bwMode="auto">
          <a:xfrm rot="-5400000">
            <a:off x="4080669" y="1432719"/>
            <a:ext cx="1547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Absorbancy</a:t>
            </a:r>
          </a:p>
        </p:txBody>
      </p:sp>
      <p:sp>
        <p:nvSpPr>
          <p:cNvPr id="19467" name="TextBox 13"/>
          <p:cNvSpPr txBox="1">
            <a:spLocks noChangeArrowheads="1"/>
          </p:cNvSpPr>
          <p:nvPr/>
        </p:nvSpPr>
        <p:spPr bwMode="auto">
          <a:xfrm rot="-5400000">
            <a:off x="4091782" y="4749006"/>
            <a:ext cx="1547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Absorbancy</a:t>
            </a:r>
          </a:p>
        </p:txBody>
      </p:sp>
    </p:spTree>
    <p:extLst>
      <p:ext uri="{BB962C8B-B14F-4D97-AF65-F5344CB8AC3E}">
        <p14:creationId xmlns:p14="http://schemas.microsoft.com/office/powerpoint/2010/main" val="4221884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3400" y="4437063"/>
            <a:ext cx="7639050" cy="2305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grpSp>
        <p:nvGrpSpPr>
          <p:cNvPr id="20483" name="Group 13"/>
          <p:cNvGrpSpPr>
            <a:grpSpLocks/>
          </p:cNvGrpSpPr>
          <p:nvPr/>
        </p:nvGrpSpPr>
        <p:grpSpPr bwMode="auto">
          <a:xfrm>
            <a:off x="533400" y="1735138"/>
            <a:ext cx="7639050" cy="2341562"/>
            <a:chOff x="336" y="1536"/>
            <a:chExt cx="5088" cy="1902"/>
          </a:xfrm>
        </p:grpSpPr>
        <p:graphicFrame>
          <p:nvGraphicFramePr>
            <p:cNvPr id="20492" name="Object 8"/>
            <p:cNvGraphicFramePr>
              <a:graphicFrameLocks noChangeAspect="1"/>
            </p:cNvGraphicFramePr>
            <p:nvPr/>
          </p:nvGraphicFramePr>
          <p:xfrm>
            <a:off x="2712" y="1536"/>
            <a:ext cx="2712" cy="1902"/>
          </p:xfrm>
          <a:graphic>
            <a:graphicData uri="http://schemas.openxmlformats.org/presentationml/2006/ole">
              <mc:AlternateContent xmlns:mc="http://schemas.openxmlformats.org/markup-compatibility/2006">
                <mc:Choice xmlns:v="urn:schemas-microsoft-com:vml" Requires="v">
                  <p:oleObj name="Artwork" r:id="rId2" imgW="4304762" imgH="3019048" progId="Adobe.Illustrator.7">
                    <p:embed/>
                  </p:oleObj>
                </mc:Choice>
                <mc:Fallback>
                  <p:oleObj name="Artwork" r:id="rId2" imgW="4304762" imgH="3019048" progId="Adobe.Illustrator.7">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2" y="1536"/>
                          <a:ext cx="2712" cy="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93" name="Object 10"/>
            <p:cNvGraphicFramePr>
              <a:graphicFrameLocks noChangeAspect="1"/>
            </p:cNvGraphicFramePr>
            <p:nvPr/>
          </p:nvGraphicFramePr>
          <p:xfrm>
            <a:off x="336" y="1536"/>
            <a:ext cx="2784" cy="1902"/>
          </p:xfrm>
          <a:graphic>
            <a:graphicData uri="http://schemas.openxmlformats.org/presentationml/2006/ole">
              <mc:AlternateContent xmlns:mc="http://schemas.openxmlformats.org/markup-compatibility/2006">
                <mc:Choice xmlns:v="urn:schemas-microsoft-com:vml" Requires="v">
                  <p:oleObj name="Artwork" r:id="rId4" imgW="4420217" imgH="2866667" progId="Adobe.Illustrator.7">
                    <p:embed/>
                  </p:oleObj>
                </mc:Choice>
                <mc:Fallback>
                  <p:oleObj name="Artwork" r:id="rId4" imgW="4420217" imgH="2866667" progId="Adobe.Illustrator.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 y="1536"/>
                          <a:ext cx="2784" cy="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0484" name="Title 1"/>
          <p:cNvSpPr>
            <a:spLocks noGrp="1"/>
          </p:cNvSpPr>
          <p:nvPr>
            <p:ph type="title"/>
          </p:nvPr>
        </p:nvSpPr>
        <p:spPr/>
        <p:txBody>
          <a:bodyPr/>
          <a:lstStyle/>
          <a:p>
            <a:r>
              <a:rPr lang="en-GB" altLang="en-US"/>
              <a:t>Humans vs Bacteria</a:t>
            </a:r>
          </a:p>
        </p:txBody>
      </p:sp>
      <p:pic>
        <p:nvPicPr>
          <p:cNvPr id="20485"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4581525"/>
            <a:ext cx="3084513"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1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76825" y="4581525"/>
            <a:ext cx="3167063"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TextBox 11"/>
          <p:cNvSpPr txBox="1">
            <a:spLocks noChangeArrowheads="1"/>
          </p:cNvSpPr>
          <p:nvPr/>
        </p:nvSpPr>
        <p:spPr bwMode="auto">
          <a:xfrm>
            <a:off x="431800" y="1651000"/>
            <a:ext cx="1547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a:latin typeface="Arial" panose="020B0604020202020204" pitchFamily="34" charset="0"/>
                <a:cs typeface="Arial" panose="020B0604020202020204" pitchFamily="34" charset="0"/>
              </a:rPr>
              <a:t>Humans</a:t>
            </a:r>
          </a:p>
        </p:txBody>
      </p:sp>
      <p:sp>
        <p:nvSpPr>
          <p:cNvPr id="20488" name="TextBox 12"/>
          <p:cNvSpPr txBox="1">
            <a:spLocks noChangeArrowheads="1"/>
          </p:cNvSpPr>
          <p:nvPr/>
        </p:nvSpPr>
        <p:spPr bwMode="auto">
          <a:xfrm>
            <a:off x="431800" y="4406900"/>
            <a:ext cx="15478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a:latin typeface="Arial" panose="020B0604020202020204" pitchFamily="34" charset="0"/>
                <a:cs typeface="Arial" panose="020B0604020202020204" pitchFamily="34" charset="0"/>
              </a:rPr>
              <a:t>Bacteria</a:t>
            </a:r>
          </a:p>
        </p:txBody>
      </p:sp>
      <p:sp>
        <p:nvSpPr>
          <p:cNvPr id="20489" name="TextBox 14"/>
          <p:cNvSpPr txBox="1">
            <a:spLocks noChangeArrowheads="1"/>
          </p:cNvSpPr>
          <p:nvPr/>
        </p:nvSpPr>
        <p:spPr bwMode="auto">
          <a:xfrm>
            <a:off x="6011863" y="6524625"/>
            <a:ext cx="20891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Time (mins)</a:t>
            </a:r>
          </a:p>
        </p:txBody>
      </p:sp>
      <p:sp>
        <p:nvSpPr>
          <p:cNvPr id="20490" name="TextBox 15"/>
          <p:cNvSpPr txBox="1">
            <a:spLocks noChangeArrowheads="1"/>
          </p:cNvSpPr>
          <p:nvPr/>
        </p:nvSpPr>
        <p:spPr bwMode="auto">
          <a:xfrm>
            <a:off x="2268538" y="6535738"/>
            <a:ext cx="20875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Time (mins)</a:t>
            </a:r>
          </a:p>
        </p:txBody>
      </p:sp>
      <p:sp>
        <p:nvSpPr>
          <p:cNvPr id="20491" name="TextBox 16"/>
          <p:cNvSpPr txBox="1">
            <a:spLocks noChangeArrowheads="1"/>
          </p:cNvSpPr>
          <p:nvPr/>
        </p:nvSpPr>
        <p:spPr bwMode="auto">
          <a:xfrm rot="-5400000">
            <a:off x="-12699" y="5180012"/>
            <a:ext cx="15478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Absorbancy</a:t>
            </a:r>
          </a:p>
        </p:txBody>
      </p:sp>
    </p:spTree>
    <p:extLst>
      <p:ext uri="{BB962C8B-B14F-4D97-AF65-F5344CB8AC3E}">
        <p14:creationId xmlns:p14="http://schemas.microsoft.com/office/powerpoint/2010/main" val="1512737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endParaRPr lang="en-US" altLang="en-US"/>
          </a:p>
        </p:txBody>
      </p:sp>
      <p:pic>
        <p:nvPicPr>
          <p:cNvPr id="3" name="Content Placeholder 2" descr="A close-up of a person&#10;&#10;Description automatically generated">
            <a:extLst>
              <a:ext uri="{FF2B5EF4-FFF2-40B4-BE49-F238E27FC236}">
                <a16:creationId xmlns:a16="http://schemas.microsoft.com/office/drawing/2014/main" id="{DF8AEA21-8E04-0275-2712-EA5E40E012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100" y="780257"/>
            <a:ext cx="7486650" cy="5702722"/>
          </a:xfrm>
        </p:spPr>
      </p:pic>
    </p:spTree>
    <p:extLst>
      <p:ext uri="{BB962C8B-B14F-4D97-AF65-F5344CB8AC3E}">
        <p14:creationId xmlns:p14="http://schemas.microsoft.com/office/powerpoint/2010/main" val="402742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476250"/>
            <a:ext cx="7772400" cy="1143000"/>
          </a:xfrm>
        </p:spPr>
        <p:txBody>
          <a:bodyPr/>
          <a:lstStyle/>
          <a:p>
            <a:pPr eaLnBrk="1" hangingPunct="1"/>
            <a:r>
              <a:rPr lang="en-GB" altLang="en-US" sz="3600"/>
              <a:t>Humans vs Bacteria:</a:t>
            </a:r>
          </a:p>
        </p:txBody>
      </p:sp>
      <p:sp>
        <p:nvSpPr>
          <p:cNvPr id="19459" name="Content Placeholder 2"/>
          <p:cNvSpPr>
            <a:spLocks noGrp="1"/>
          </p:cNvSpPr>
          <p:nvPr>
            <p:ph idx="1"/>
          </p:nvPr>
        </p:nvSpPr>
        <p:spPr>
          <a:xfrm>
            <a:off x="457200" y="1600200"/>
            <a:ext cx="6264276" cy="4525963"/>
          </a:xfrm>
        </p:spPr>
        <p:txBody>
          <a:bodyPr/>
          <a:lstStyle/>
          <a:p>
            <a:pPr marL="0" indent="0" eaLnBrk="1" hangingPunct="1">
              <a:buFont typeface="Arial" panose="020B0604020202020204" pitchFamily="34" charset="0"/>
              <a:buNone/>
              <a:defRPr/>
            </a:pPr>
            <a:endParaRPr lang="en-GB" altLang="en-US" dirty="0"/>
          </a:p>
          <a:p>
            <a:pPr eaLnBrk="1" hangingPunct="1">
              <a:defRPr/>
            </a:pPr>
            <a:r>
              <a:rPr lang="en-GB" altLang="en-US" dirty="0"/>
              <a:t>Malthus wrote an essay (1789) in which he claims that the human population grows geometrically</a:t>
            </a:r>
          </a:p>
          <a:p>
            <a:pPr eaLnBrk="1" hangingPunct="1">
              <a:defRPr/>
            </a:pPr>
            <a:endParaRPr lang="en-GB" altLang="en-US" dirty="0"/>
          </a:p>
          <a:p>
            <a:pPr eaLnBrk="1" hangingPunct="1">
              <a:defRPr/>
            </a:pPr>
            <a:r>
              <a:rPr lang="en-GB" altLang="en-US" dirty="0"/>
              <a:t>It became a very influential text</a:t>
            </a:r>
          </a:p>
        </p:txBody>
      </p:sp>
      <p:pic>
        <p:nvPicPr>
          <p:cNvPr id="21508" name="Picture 5" descr="Thomas Robert Malthus Wellcome L0069037 -cro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6413" y="44450"/>
            <a:ext cx="20955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856413" y="1928813"/>
            <a:ext cx="2287587" cy="708025"/>
          </a:xfrm>
          <a:prstGeom prst="rect">
            <a:avLst/>
          </a:prstGeom>
          <a:noFill/>
        </p:spPr>
        <p:txBody>
          <a:bodyPr>
            <a:spAutoFit/>
          </a:bodyPr>
          <a:lstStyle/>
          <a:p>
            <a:pPr>
              <a:defRPr/>
            </a:pPr>
            <a:r>
              <a:rPr lang="en-GB" sz="2000" dirty="0">
                <a:solidFill>
                  <a:schemeClr val="bg1"/>
                </a:solidFill>
                <a:latin typeface="+mn-lt"/>
              </a:rPr>
              <a:t>The reverend Thomas Malthus</a:t>
            </a:r>
          </a:p>
        </p:txBody>
      </p:sp>
      <p:grpSp>
        <p:nvGrpSpPr>
          <p:cNvPr id="5" name="Group 4"/>
          <p:cNvGrpSpPr>
            <a:grpSpLocks/>
          </p:cNvGrpSpPr>
          <p:nvPr/>
        </p:nvGrpSpPr>
        <p:grpSpPr bwMode="auto">
          <a:xfrm>
            <a:off x="7812088" y="0"/>
            <a:ext cx="1252537" cy="792163"/>
            <a:chOff x="7812360" y="0"/>
            <a:chExt cx="1252190" cy="792088"/>
          </a:xfrm>
        </p:grpSpPr>
        <p:sp>
          <p:nvSpPr>
            <p:cNvPr id="3" name="Oval 2"/>
            <p:cNvSpPr/>
            <p:nvPr/>
          </p:nvSpPr>
          <p:spPr>
            <a:xfrm>
              <a:off x="7812360" y="0"/>
              <a:ext cx="1239494" cy="79208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1530" name="TextBox 3"/>
            <p:cNvSpPr txBox="1">
              <a:spLocks noChangeArrowheads="1"/>
            </p:cNvSpPr>
            <p:nvPr/>
          </p:nvSpPr>
          <p:spPr bwMode="auto">
            <a:xfrm>
              <a:off x="7812360" y="169476"/>
              <a:ext cx="12521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GB" altLang="en-US" sz="1400">
                  <a:latin typeface="Segoe Print" panose="02000600000000000000" pitchFamily="2" charset="0"/>
                </a:rPr>
                <a:t>The end is nigh!</a:t>
              </a:r>
            </a:p>
          </p:txBody>
        </p:sp>
      </p:grpSp>
      <p:sp>
        <p:nvSpPr>
          <p:cNvPr id="21511" name="AutoShape 7" descr="Image result for karl marx"/>
          <p:cNvSpPr>
            <a:spLocks noChangeAspect="1" noChangeArrowheads="1"/>
          </p:cNvSpPr>
          <p:nvPr/>
        </p:nvSpPr>
        <p:spPr bwMode="auto">
          <a:xfrm>
            <a:off x="168275" y="-2027238"/>
            <a:ext cx="4229100" cy="422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21512" name="AutoShape 9" descr="Image result for karl marx"/>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21513" name="AutoShape 11" descr="Image result for karl marx"/>
          <p:cNvSpPr>
            <a:spLocks noChangeAspect="1" noChangeArrowheads="1"/>
          </p:cNvSpPr>
          <p:nvPr/>
        </p:nvSpPr>
        <p:spPr bwMode="auto">
          <a:xfrm>
            <a:off x="320675" y="-301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21514" name="AutoShape 13" descr="Image result for karl marx"/>
          <p:cNvSpPr>
            <a:spLocks noChangeAspect="1" noChangeArrowheads="1"/>
          </p:cNvSpPr>
          <p:nvPr/>
        </p:nvSpPr>
        <p:spPr bwMode="auto">
          <a:xfrm>
            <a:off x="473075" y="1222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21515" name="AutoShape 15" descr="Image result for karl marx"/>
          <p:cNvSpPr>
            <a:spLocks noChangeAspect="1" noChangeArrowheads="1"/>
          </p:cNvSpPr>
          <p:nvPr/>
        </p:nvSpPr>
        <p:spPr bwMode="auto">
          <a:xfrm>
            <a:off x="625475" y="2746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21516" name="AutoShape 17" descr="Image result for karl marx"/>
          <p:cNvSpPr>
            <a:spLocks noChangeAspect="1" noChangeArrowheads="1"/>
          </p:cNvSpPr>
          <p:nvPr/>
        </p:nvSpPr>
        <p:spPr bwMode="auto">
          <a:xfrm>
            <a:off x="777875" y="427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pic>
        <p:nvPicPr>
          <p:cNvPr id="17427" name="Picture 19" descr="Karl_Mar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0700" y="2657475"/>
            <a:ext cx="2066925"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15"/>
          <p:cNvGrpSpPr>
            <a:grpSpLocks/>
          </p:cNvGrpSpPr>
          <p:nvPr/>
        </p:nvGrpSpPr>
        <p:grpSpPr bwMode="auto">
          <a:xfrm>
            <a:off x="6300788" y="2636838"/>
            <a:ext cx="1250950" cy="792162"/>
            <a:chOff x="7812360" y="0"/>
            <a:chExt cx="1252190" cy="792088"/>
          </a:xfrm>
        </p:grpSpPr>
        <p:sp>
          <p:nvSpPr>
            <p:cNvPr id="17" name="Oval 16"/>
            <p:cNvSpPr/>
            <p:nvPr/>
          </p:nvSpPr>
          <p:spPr>
            <a:xfrm>
              <a:off x="7812360" y="0"/>
              <a:ext cx="1239477" cy="79208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1528" name="TextBox 17"/>
            <p:cNvSpPr txBox="1">
              <a:spLocks noChangeArrowheads="1"/>
            </p:cNvSpPr>
            <p:nvPr/>
          </p:nvSpPr>
          <p:spPr bwMode="auto">
            <a:xfrm>
              <a:off x="7812360" y="169476"/>
              <a:ext cx="12521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GB" altLang="en-US" sz="1400">
                  <a:latin typeface="Segoe Print" panose="02000600000000000000" pitchFamily="2" charset="0"/>
                </a:rPr>
                <a:t>Revolution!</a:t>
              </a:r>
            </a:p>
          </p:txBody>
        </p:sp>
      </p:grpSp>
      <p:sp>
        <p:nvSpPr>
          <p:cNvPr id="21519" name="AutoShape 21" descr="Image result for Charles Darwin"/>
          <p:cNvSpPr>
            <a:spLocks noChangeAspect="1" noChangeArrowheads="1"/>
          </p:cNvSpPr>
          <p:nvPr/>
        </p:nvSpPr>
        <p:spPr bwMode="auto">
          <a:xfrm>
            <a:off x="168275" y="-846138"/>
            <a:ext cx="1771650" cy="177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21520" name="AutoShape 23" descr="Image result for Charles Darwin"/>
          <p:cNvSpPr>
            <a:spLocks noChangeAspect="1" noChangeArrowheads="1"/>
          </p:cNvSpPr>
          <p:nvPr/>
        </p:nvSpPr>
        <p:spPr bwMode="auto">
          <a:xfrm>
            <a:off x="320675" y="-693738"/>
            <a:ext cx="1771650" cy="177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21" name="TextBox 20"/>
          <p:cNvSpPr txBox="1"/>
          <p:nvPr/>
        </p:nvSpPr>
        <p:spPr>
          <a:xfrm>
            <a:off x="6821488" y="4397375"/>
            <a:ext cx="2287587" cy="400050"/>
          </a:xfrm>
          <a:prstGeom prst="rect">
            <a:avLst/>
          </a:prstGeom>
          <a:noFill/>
        </p:spPr>
        <p:txBody>
          <a:bodyPr>
            <a:spAutoFit/>
          </a:bodyPr>
          <a:lstStyle/>
          <a:p>
            <a:pPr>
              <a:defRPr/>
            </a:pPr>
            <a:r>
              <a:rPr lang="en-GB" sz="2000" dirty="0">
                <a:solidFill>
                  <a:schemeClr val="bg1"/>
                </a:solidFill>
                <a:latin typeface="+mn-lt"/>
              </a:rPr>
              <a:t>Marx</a:t>
            </a:r>
          </a:p>
        </p:txBody>
      </p:sp>
      <p:pic>
        <p:nvPicPr>
          <p:cNvPr id="17433" name="Picture 25" descr="http://www.micropia.nl/media/filer_public_thumbnails/filer_public/e4/44/e444b0c1-4878-4aff-8701-c7275b593516/charles_darwin.jpg__1920x1080_q85_crop_subject_location-630%2C678_subsampling-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0700" y="4797425"/>
            <a:ext cx="2066925"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24"/>
          <p:cNvGrpSpPr>
            <a:grpSpLocks/>
          </p:cNvGrpSpPr>
          <p:nvPr/>
        </p:nvGrpSpPr>
        <p:grpSpPr bwMode="auto">
          <a:xfrm>
            <a:off x="7856538" y="4797425"/>
            <a:ext cx="1252537" cy="792163"/>
            <a:chOff x="7812360" y="0"/>
            <a:chExt cx="1252190" cy="792088"/>
          </a:xfrm>
        </p:grpSpPr>
        <p:sp>
          <p:nvSpPr>
            <p:cNvPr id="26" name="Oval 25"/>
            <p:cNvSpPr/>
            <p:nvPr/>
          </p:nvSpPr>
          <p:spPr>
            <a:xfrm>
              <a:off x="7812360" y="0"/>
              <a:ext cx="1239494" cy="79208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1526" name="TextBox 26"/>
            <p:cNvSpPr txBox="1">
              <a:spLocks noChangeArrowheads="1"/>
            </p:cNvSpPr>
            <p:nvPr/>
          </p:nvSpPr>
          <p:spPr bwMode="auto">
            <a:xfrm>
              <a:off x="7812360" y="169476"/>
              <a:ext cx="12521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GB" altLang="en-US" sz="1400">
                  <a:latin typeface="Segoe Print" panose="02000600000000000000" pitchFamily="2" charset="0"/>
                </a:rPr>
                <a:t>Evolution!</a:t>
              </a:r>
            </a:p>
          </p:txBody>
        </p:sp>
      </p:grpSp>
      <p:sp>
        <p:nvSpPr>
          <p:cNvPr id="28" name="TextBox 27"/>
          <p:cNvSpPr txBox="1"/>
          <p:nvPr/>
        </p:nvSpPr>
        <p:spPr>
          <a:xfrm>
            <a:off x="6804025" y="6413500"/>
            <a:ext cx="2287588" cy="400050"/>
          </a:xfrm>
          <a:prstGeom prst="rect">
            <a:avLst/>
          </a:prstGeom>
          <a:noFill/>
        </p:spPr>
        <p:txBody>
          <a:bodyPr>
            <a:spAutoFit/>
          </a:bodyPr>
          <a:lstStyle/>
          <a:p>
            <a:pPr>
              <a:defRPr/>
            </a:pPr>
            <a:r>
              <a:rPr lang="en-GB" sz="2000" dirty="0">
                <a:solidFill>
                  <a:schemeClr val="bg1"/>
                </a:solidFill>
                <a:latin typeface="+mn-lt"/>
              </a:rPr>
              <a:t>Darwin</a:t>
            </a:r>
          </a:p>
        </p:txBody>
      </p:sp>
    </p:spTree>
    <p:extLst>
      <p:ext uri="{BB962C8B-B14F-4D97-AF65-F5344CB8AC3E}">
        <p14:creationId xmlns:p14="http://schemas.microsoft.com/office/powerpoint/2010/main" val="30417768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840" y="2067242"/>
            <a:ext cx="7053836" cy="4114800"/>
          </a:xfrm>
        </p:spPr>
        <p:txBody>
          <a:bodyPr>
            <a:normAutofit fontScale="55000" lnSpcReduction="20000"/>
          </a:bodyPr>
          <a:lstStyle/>
          <a:p>
            <a:pPr marL="0" indent="0">
              <a:buFontTx/>
              <a:buNone/>
            </a:pPr>
            <a:r>
              <a:rPr lang="en-GB" altLang="en-US" sz="4500" dirty="0"/>
              <a:t>Obviously the time scale is different</a:t>
            </a:r>
          </a:p>
          <a:p>
            <a:pPr marL="0" indent="0">
              <a:buFontTx/>
              <a:buNone/>
            </a:pPr>
            <a:endParaRPr lang="en-GB" altLang="en-US" sz="4500" dirty="0"/>
          </a:p>
          <a:p>
            <a:pPr marL="0" indent="0">
              <a:buFontTx/>
              <a:buNone/>
            </a:pPr>
            <a:r>
              <a:rPr lang="en-GB" altLang="en-US" sz="4500" dirty="0"/>
              <a:t>But are the growth curves the same or different?</a:t>
            </a:r>
          </a:p>
          <a:p>
            <a:pPr marL="0" indent="0">
              <a:buNone/>
              <a:defRPr/>
            </a:pPr>
            <a:endParaRPr lang="en-GB" altLang="en-US" sz="4500" dirty="0"/>
          </a:p>
          <a:p>
            <a:pPr marL="0" indent="0">
              <a:buNone/>
              <a:defRPr/>
            </a:pPr>
            <a:r>
              <a:rPr lang="en-GB" altLang="en-US" sz="4500" dirty="0"/>
              <a:t>To find out we will build a simple model for exponential (geometric) growth, and see if Malthus was right.</a:t>
            </a:r>
          </a:p>
          <a:p>
            <a:pPr marL="0" indent="0">
              <a:buFontTx/>
              <a:buNone/>
            </a:pPr>
            <a:endParaRPr lang="en-GB" altLang="en-US" dirty="0"/>
          </a:p>
          <a:p>
            <a:pPr marL="0" indent="0">
              <a:buFontTx/>
              <a:buNone/>
            </a:pPr>
            <a:endParaRPr lang="en-GB" altLang="en-US" dirty="0"/>
          </a:p>
          <a:p>
            <a:pPr marL="0" indent="0">
              <a:buFontTx/>
              <a:buNone/>
            </a:pPr>
            <a:endParaRPr lang="en-GB" altLang="en-US" dirty="0"/>
          </a:p>
          <a:p>
            <a:pPr marL="0" indent="0">
              <a:buFontTx/>
              <a:buNone/>
            </a:pPr>
            <a:r>
              <a:rPr lang="en-GB" altLang="en-US" dirty="0"/>
              <a:t> </a:t>
            </a:r>
          </a:p>
        </p:txBody>
      </p:sp>
      <p:sp>
        <p:nvSpPr>
          <p:cNvPr id="21507" name="Title 1"/>
          <p:cNvSpPr>
            <a:spLocks noGrp="1"/>
          </p:cNvSpPr>
          <p:nvPr>
            <p:ph type="title"/>
          </p:nvPr>
        </p:nvSpPr>
        <p:spPr>
          <a:xfrm>
            <a:off x="328394" y="378774"/>
            <a:ext cx="8392525" cy="1325563"/>
          </a:xfrm>
        </p:spPr>
        <p:txBody>
          <a:bodyPr>
            <a:normAutofit/>
          </a:bodyPr>
          <a:lstStyle/>
          <a:p>
            <a:r>
              <a:rPr lang="en-GB" altLang="en-US" dirty="0"/>
              <a:t>Do human and bacterial populations grow in the same way?</a:t>
            </a:r>
          </a:p>
        </p:txBody>
      </p:sp>
      <p:pic>
        <p:nvPicPr>
          <p:cNvPr id="4" name="Picture 5" descr="Thomas Robert Malthus Wellcome L0069037 -cro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1949" y="4247971"/>
            <a:ext cx="20955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951949" y="6132334"/>
            <a:ext cx="2287587" cy="708025"/>
          </a:xfrm>
          <a:prstGeom prst="rect">
            <a:avLst/>
          </a:prstGeom>
          <a:noFill/>
        </p:spPr>
        <p:txBody>
          <a:bodyPr>
            <a:spAutoFit/>
          </a:bodyPr>
          <a:lstStyle/>
          <a:p>
            <a:pPr>
              <a:defRPr/>
            </a:pPr>
            <a:r>
              <a:rPr lang="en-GB" sz="2000" dirty="0">
                <a:solidFill>
                  <a:schemeClr val="bg1"/>
                </a:solidFill>
                <a:latin typeface="+mn-lt"/>
              </a:rPr>
              <a:t>The reverend Thomas Malthus</a:t>
            </a:r>
          </a:p>
        </p:txBody>
      </p:sp>
      <p:grpSp>
        <p:nvGrpSpPr>
          <p:cNvPr id="6" name="Group 5"/>
          <p:cNvGrpSpPr>
            <a:grpSpLocks/>
          </p:cNvGrpSpPr>
          <p:nvPr/>
        </p:nvGrpSpPr>
        <p:grpSpPr bwMode="auto">
          <a:xfrm>
            <a:off x="7836186" y="4203521"/>
            <a:ext cx="1439863" cy="792163"/>
            <a:chOff x="7740644" y="0"/>
            <a:chExt cx="1440033" cy="792088"/>
          </a:xfrm>
        </p:grpSpPr>
        <p:sp>
          <p:nvSpPr>
            <p:cNvPr id="7" name="Oval 6"/>
            <p:cNvSpPr/>
            <p:nvPr/>
          </p:nvSpPr>
          <p:spPr>
            <a:xfrm>
              <a:off x="7812090" y="0"/>
              <a:ext cx="1239983" cy="79208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TextBox 7"/>
            <p:cNvSpPr txBox="1">
              <a:spLocks noChangeArrowheads="1"/>
            </p:cNvSpPr>
            <p:nvPr/>
          </p:nvSpPr>
          <p:spPr bwMode="auto">
            <a:xfrm>
              <a:off x="7740644" y="260623"/>
              <a:ext cx="1440033" cy="307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GB" altLang="en-US" sz="1400" dirty="0">
                  <a:latin typeface="Segoe Print" panose="02000600000000000000" pitchFamily="2" charset="0"/>
                </a:rPr>
                <a:t>Exponential!</a:t>
              </a:r>
            </a:p>
          </p:txBody>
        </p:sp>
      </p:grpSp>
    </p:spTree>
    <p:extLst>
      <p:ext uri="{BB962C8B-B14F-4D97-AF65-F5344CB8AC3E}">
        <p14:creationId xmlns:p14="http://schemas.microsoft.com/office/powerpoint/2010/main" val="1118903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p:cNvSpPr>
            <a:spLocks noGrp="1" noChangeArrowheads="1"/>
          </p:cNvSpPr>
          <p:nvPr>
            <p:ph type="title" idx="4294967295"/>
          </p:nvPr>
        </p:nvSpPr>
        <p:spPr/>
        <p:txBody>
          <a:bodyPr>
            <a:normAutofit/>
          </a:bodyPr>
          <a:lstStyle/>
          <a:p>
            <a:pPr eaLnBrk="1" hangingPunct="1">
              <a:defRPr/>
            </a:pPr>
            <a:br>
              <a:rPr lang="en-GB" sz="4000"/>
            </a:br>
            <a:r>
              <a:rPr lang="en-GB" sz="4000"/>
              <a:t>Exponential Population Growth</a:t>
            </a:r>
          </a:p>
        </p:txBody>
      </p:sp>
      <p:sp>
        <p:nvSpPr>
          <p:cNvPr id="198659" name="Rectangle 3"/>
          <p:cNvSpPr>
            <a:spLocks noGrp="1" noChangeArrowheads="1"/>
          </p:cNvSpPr>
          <p:nvPr>
            <p:ph idx="4294967295"/>
          </p:nvPr>
        </p:nvSpPr>
        <p:spPr/>
        <p:txBody>
          <a:bodyPr>
            <a:normAutofit lnSpcReduction="10000"/>
          </a:bodyPr>
          <a:lstStyle/>
          <a:p>
            <a:r>
              <a:rPr lang="en-GB" altLang="en-US" dirty="0"/>
              <a:t>The size of the population at time point </a:t>
            </a:r>
            <a:r>
              <a:rPr lang="en-GB" altLang="en-US" i="1" dirty="0"/>
              <a:t>t</a:t>
            </a:r>
            <a:r>
              <a:rPr lang="en-GB" altLang="en-US" dirty="0"/>
              <a:t> is </a:t>
            </a:r>
            <a:r>
              <a:rPr lang="en-GB" altLang="en-US" i="1" dirty="0" err="1">
                <a:latin typeface="Times New Roman" panose="02020603050405020304" pitchFamily="18" charset="0"/>
              </a:rPr>
              <a:t>N</a:t>
            </a:r>
            <a:r>
              <a:rPr lang="en-GB" altLang="en-US" i="1" baseline="-25000" dirty="0" err="1">
                <a:latin typeface="Times New Roman" panose="02020603050405020304" pitchFamily="18" charset="0"/>
              </a:rPr>
              <a:t>t</a:t>
            </a:r>
            <a:r>
              <a:rPr lang="en-GB" altLang="en-US" dirty="0"/>
              <a:t>  </a:t>
            </a:r>
            <a:endParaRPr lang="en-GB" altLang="en-US" sz="2800" dirty="0"/>
          </a:p>
          <a:p>
            <a:r>
              <a:rPr lang="en-GB" altLang="en-US" sz="2800" dirty="0"/>
              <a:t>If we assume births and death rates are proportional to the size of the population: </a:t>
            </a:r>
          </a:p>
          <a:p>
            <a:pPr marL="0" indent="0">
              <a:buNone/>
            </a:pPr>
            <a:r>
              <a:rPr lang="en-GB" altLang="en-US" dirty="0"/>
              <a:t>         </a:t>
            </a:r>
            <a:r>
              <a:rPr lang="en-GB" altLang="en-US" sz="2800" dirty="0"/>
              <a:t>Births  = </a:t>
            </a:r>
            <a:r>
              <a:rPr lang="en-GB" altLang="en-US" sz="2800" i="1" dirty="0">
                <a:latin typeface="Times New Roman" panose="02020603050405020304" pitchFamily="18" charset="0"/>
              </a:rPr>
              <a:t>b </a:t>
            </a:r>
            <a:r>
              <a:rPr lang="en-GB" altLang="en-US" sz="2800" i="1" dirty="0" err="1">
                <a:latin typeface="Times New Roman" panose="02020603050405020304" pitchFamily="18" charset="0"/>
              </a:rPr>
              <a:t>N</a:t>
            </a:r>
            <a:r>
              <a:rPr lang="en-GB" altLang="en-US" sz="2800" i="1" baseline="-25000" dirty="0" err="1">
                <a:latin typeface="Times New Roman" panose="02020603050405020304" pitchFamily="18" charset="0"/>
              </a:rPr>
              <a:t>t</a:t>
            </a:r>
            <a:endParaRPr lang="en-GB" altLang="en-US" sz="2800" i="1" baseline="-25000" dirty="0">
              <a:latin typeface="Times New Roman" panose="02020603050405020304" pitchFamily="18" charset="0"/>
            </a:endParaRPr>
          </a:p>
          <a:p>
            <a:pPr eaLnBrk="1" hangingPunct="1">
              <a:lnSpc>
                <a:spcPct val="90000"/>
              </a:lnSpc>
              <a:buFontTx/>
              <a:buNone/>
            </a:pPr>
            <a:r>
              <a:rPr lang="en-GB" altLang="en-US" sz="2800" dirty="0"/>
              <a:t>         Deaths = </a:t>
            </a:r>
            <a:r>
              <a:rPr lang="en-GB" altLang="en-US" sz="2800" i="1" dirty="0">
                <a:latin typeface="Times New Roman" panose="02020603050405020304" pitchFamily="18" charset="0"/>
              </a:rPr>
              <a:t>d </a:t>
            </a:r>
            <a:r>
              <a:rPr lang="en-GB" altLang="en-US" sz="2800" i="1" dirty="0" err="1">
                <a:latin typeface="Times New Roman" panose="02020603050405020304" pitchFamily="18" charset="0"/>
              </a:rPr>
              <a:t>N</a:t>
            </a:r>
            <a:r>
              <a:rPr lang="en-GB" altLang="en-US" sz="2800" i="1" baseline="-25000" dirty="0" err="1">
                <a:latin typeface="Times New Roman" panose="02020603050405020304" pitchFamily="18" charset="0"/>
              </a:rPr>
              <a:t>t</a:t>
            </a:r>
            <a:endParaRPr lang="en-GB" altLang="en-US" sz="2800" i="1" baseline="-25000" dirty="0">
              <a:latin typeface="Times New Roman" panose="02020603050405020304" pitchFamily="18" charset="0"/>
            </a:endParaRPr>
          </a:p>
          <a:p>
            <a:pPr eaLnBrk="1" hangingPunct="1">
              <a:lnSpc>
                <a:spcPct val="90000"/>
              </a:lnSpc>
            </a:pPr>
            <a:r>
              <a:rPr lang="en-GB" altLang="en-US" sz="2800" dirty="0"/>
              <a:t>This amounts to assuming that the probability of a person giving birth (or dying) is independent of population size. </a:t>
            </a:r>
          </a:p>
          <a:p>
            <a:pPr eaLnBrk="1" hangingPunct="1">
              <a:lnSpc>
                <a:spcPct val="90000"/>
              </a:lnSpc>
              <a:buFontTx/>
              <a:buNone/>
            </a:pPr>
            <a:r>
              <a:rPr lang="en-GB" altLang="en-US" sz="2800" dirty="0"/>
              <a:t>         </a:t>
            </a:r>
            <a:r>
              <a:rPr lang="en-GB" altLang="en-US" sz="2800" i="1" dirty="0">
                <a:latin typeface="Times New Roman" panose="02020603050405020304" pitchFamily="18" charset="0"/>
              </a:rPr>
              <a:t>b</a:t>
            </a:r>
            <a:r>
              <a:rPr lang="en-GB" altLang="en-US" sz="2800" dirty="0"/>
              <a:t>: </a:t>
            </a:r>
            <a:r>
              <a:rPr lang="en-GB" altLang="en-US" sz="2800" i="1" dirty="0"/>
              <a:t>per capita</a:t>
            </a:r>
            <a:r>
              <a:rPr lang="en-GB" altLang="en-US" sz="2800" dirty="0"/>
              <a:t> birth rate</a:t>
            </a:r>
          </a:p>
          <a:p>
            <a:pPr eaLnBrk="1" hangingPunct="1">
              <a:lnSpc>
                <a:spcPct val="90000"/>
              </a:lnSpc>
              <a:buFontTx/>
              <a:buNone/>
            </a:pPr>
            <a:r>
              <a:rPr lang="en-GB" altLang="en-US" sz="2800" dirty="0"/>
              <a:t>         </a:t>
            </a:r>
            <a:r>
              <a:rPr lang="en-GB" altLang="en-US" sz="2800" i="1" dirty="0">
                <a:latin typeface="Times New Roman" panose="02020603050405020304" pitchFamily="18" charset="0"/>
              </a:rPr>
              <a:t>d</a:t>
            </a:r>
            <a:r>
              <a:rPr lang="en-GB" altLang="en-US" sz="2800" dirty="0"/>
              <a:t>: </a:t>
            </a:r>
            <a:r>
              <a:rPr lang="en-GB" altLang="en-US" sz="2800" i="1" dirty="0"/>
              <a:t>per capita</a:t>
            </a:r>
            <a:r>
              <a:rPr lang="en-GB" altLang="en-US" sz="2800" dirty="0"/>
              <a:t> death rate</a:t>
            </a:r>
          </a:p>
          <a:p>
            <a:pPr eaLnBrk="1" hangingPunct="1">
              <a:lnSpc>
                <a:spcPct val="90000"/>
              </a:lnSpc>
            </a:pPr>
            <a:endParaRPr lang="en-GB" altLang="en-US" sz="2800" dirty="0">
              <a:latin typeface="Times New Roman" panose="02020603050405020304" pitchFamily="18" charset="0"/>
            </a:endParaRPr>
          </a:p>
          <a:p>
            <a:pPr eaLnBrk="1" hangingPunct="1">
              <a:lnSpc>
                <a:spcPct val="90000"/>
              </a:lnSpc>
            </a:pPr>
            <a:endParaRPr lang="en-GB" altLang="en-US" sz="2800" dirty="0">
              <a:latin typeface="Times New Roman" panose="02020603050405020304" pitchFamily="18" charset="0"/>
            </a:endParaRPr>
          </a:p>
          <a:p>
            <a:pPr eaLnBrk="1" hangingPunct="1">
              <a:lnSpc>
                <a:spcPct val="90000"/>
              </a:lnSpc>
            </a:pPr>
            <a:endParaRPr lang="en-GB" altLang="en-US" sz="2800" dirty="0"/>
          </a:p>
          <a:p>
            <a:pPr eaLnBrk="1" hangingPunct="1">
              <a:lnSpc>
                <a:spcPct val="90000"/>
              </a:lnSpc>
            </a:pPr>
            <a:endParaRPr lang="en-GB" altLang="en-US" sz="2800" dirty="0"/>
          </a:p>
          <a:p>
            <a:pPr eaLnBrk="1" hangingPunct="1">
              <a:lnSpc>
                <a:spcPct val="90000"/>
              </a:lnSpc>
            </a:pPr>
            <a:endParaRPr lang="en-GB" altLang="en-US" sz="2800" dirty="0"/>
          </a:p>
          <a:p>
            <a:pPr eaLnBrk="1" hangingPunct="1">
              <a:lnSpc>
                <a:spcPct val="90000"/>
              </a:lnSpc>
              <a:buFontTx/>
              <a:buNone/>
            </a:pPr>
            <a:endParaRPr lang="en-GB" altLang="en-US" sz="2800" dirty="0"/>
          </a:p>
        </p:txBody>
      </p:sp>
    </p:spTree>
    <p:extLst>
      <p:ext uri="{BB962C8B-B14F-4D97-AF65-F5344CB8AC3E}">
        <p14:creationId xmlns:p14="http://schemas.microsoft.com/office/powerpoint/2010/main" val="134128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8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86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86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86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86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865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86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altLang="en-US"/>
              <a:t>Introduction</a:t>
            </a:r>
          </a:p>
        </p:txBody>
      </p:sp>
      <p:sp>
        <p:nvSpPr>
          <p:cNvPr id="4099" name="Rectangle 3"/>
          <p:cNvSpPr>
            <a:spLocks noGrp="1" noChangeArrowheads="1"/>
          </p:cNvSpPr>
          <p:nvPr>
            <p:ph idx="1"/>
          </p:nvPr>
        </p:nvSpPr>
        <p:spPr/>
        <p:txBody>
          <a:bodyPr/>
          <a:lstStyle/>
          <a:p>
            <a:pPr eaLnBrk="1" hangingPunct="1"/>
            <a:r>
              <a:rPr lang="en-GB" altLang="en-US" dirty="0"/>
              <a:t>Population dynamics describe change over time</a:t>
            </a:r>
          </a:p>
          <a:p>
            <a:pPr eaLnBrk="1" hangingPunct="1"/>
            <a:r>
              <a:rPr lang="en-GB" altLang="en-US" dirty="0"/>
              <a:t>Aim of population and community ecology is to understand the processes underlying patterns of change</a:t>
            </a:r>
          </a:p>
          <a:p>
            <a:pPr eaLnBrk="1" hangingPunct="1"/>
            <a:r>
              <a:rPr lang="en-GB" altLang="en-US" dirty="0"/>
              <a:t>Mathematical models help us to link process to pattern</a:t>
            </a:r>
          </a:p>
          <a:p>
            <a:pPr eaLnBrk="1" hangingPunct="1"/>
            <a:r>
              <a:rPr lang="en-GB" altLang="en-US" dirty="0"/>
              <a:t>I hope this course will help in understanding the qualitative behaviour of mathematical models</a:t>
            </a:r>
          </a:p>
          <a:p>
            <a:pPr eaLnBrk="1" hangingPunct="1">
              <a:buFont typeface="Arial" panose="020B0604020202020204" pitchFamily="34" charset="0"/>
              <a:buNone/>
            </a:pPr>
            <a:endParaRPr lang="en-GB" altLang="en-US" dirty="0"/>
          </a:p>
          <a:p>
            <a:pPr eaLnBrk="1" hangingPunct="1"/>
            <a:endParaRPr lang="en-GB" altLang="en-US" dirty="0"/>
          </a:p>
        </p:txBody>
      </p:sp>
    </p:spTree>
    <p:extLst>
      <p:ext uri="{BB962C8B-B14F-4D97-AF65-F5344CB8AC3E}">
        <p14:creationId xmlns:p14="http://schemas.microsoft.com/office/powerpoint/2010/main" val="687626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ltLang="en-US" sz="4000" dirty="0"/>
              <a:t>Exponential Growth (discrete time)</a:t>
            </a:r>
          </a:p>
        </p:txBody>
      </p:sp>
      <p:sp>
        <p:nvSpPr>
          <p:cNvPr id="166915" name="Rectangle 3"/>
          <p:cNvSpPr>
            <a:spLocks noGrp="1" noChangeArrowheads="1"/>
          </p:cNvSpPr>
          <p:nvPr>
            <p:ph idx="1"/>
          </p:nvPr>
        </p:nvSpPr>
        <p:spPr>
          <a:xfrm>
            <a:off x="611188" y="1628775"/>
            <a:ext cx="8062912" cy="4679950"/>
          </a:xfrm>
        </p:spPr>
        <p:txBody>
          <a:bodyPr>
            <a:normAutofit/>
          </a:bodyPr>
          <a:lstStyle/>
          <a:p>
            <a:pPr eaLnBrk="1" hangingPunct="1">
              <a:lnSpc>
                <a:spcPct val="80000"/>
              </a:lnSpc>
            </a:pPr>
            <a:r>
              <a:rPr lang="en-GB" altLang="en-US" sz="2400" dirty="0"/>
              <a:t>With a constant per capita birth and death rate we find a growth process similar to the accumulation of interest:</a:t>
            </a:r>
          </a:p>
          <a:p>
            <a:pPr eaLnBrk="1" hangingPunct="1">
              <a:lnSpc>
                <a:spcPct val="80000"/>
              </a:lnSpc>
            </a:pPr>
            <a:endParaRPr lang="en-GB" altLang="en-US" sz="2400" dirty="0"/>
          </a:p>
          <a:p>
            <a:pPr eaLnBrk="1" hangingPunct="1">
              <a:lnSpc>
                <a:spcPct val="80000"/>
              </a:lnSpc>
              <a:buFontTx/>
              <a:buNone/>
            </a:pPr>
            <a:r>
              <a:rPr lang="en-GB" altLang="en-US" sz="2400" i="1" dirty="0">
                <a:latin typeface="CG Times" pitchFamily="18" charset="0"/>
              </a:rPr>
              <a:t>	N</a:t>
            </a:r>
            <a:r>
              <a:rPr lang="en-GB" altLang="en-US" sz="2400" i="1" baseline="-25000" dirty="0">
                <a:latin typeface="CG Times" pitchFamily="18" charset="0"/>
              </a:rPr>
              <a:t>t+1</a:t>
            </a:r>
            <a:r>
              <a:rPr lang="en-GB" altLang="en-US" sz="2400" i="1" dirty="0">
                <a:latin typeface="CG Times" pitchFamily="18" charset="0"/>
              </a:rPr>
              <a:t>-N</a:t>
            </a:r>
            <a:r>
              <a:rPr lang="en-GB" altLang="en-US" sz="2400" i="1" baseline="-25000" dirty="0">
                <a:latin typeface="CG Times" pitchFamily="18" charset="0"/>
              </a:rPr>
              <a:t>t </a:t>
            </a:r>
            <a:r>
              <a:rPr lang="en-GB" altLang="en-US" sz="2400" i="1" dirty="0">
                <a:latin typeface="CG Times" pitchFamily="18" charset="0"/>
              </a:rPr>
              <a:t>=</a:t>
            </a:r>
            <a:r>
              <a:rPr lang="en-GB" altLang="en-US" sz="2400" i="1" dirty="0" err="1">
                <a:latin typeface="CG Times" pitchFamily="18" charset="0"/>
              </a:rPr>
              <a:t>bN</a:t>
            </a:r>
            <a:r>
              <a:rPr lang="en-GB" altLang="en-US" sz="2400" i="1" baseline="-25000" dirty="0" err="1">
                <a:latin typeface="CG Times" pitchFamily="18" charset="0"/>
              </a:rPr>
              <a:t>t</a:t>
            </a:r>
            <a:r>
              <a:rPr lang="en-GB" altLang="en-US" sz="2400" i="1" dirty="0" err="1">
                <a:latin typeface="CG Times" pitchFamily="18" charset="0"/>
              </a:rPr>
              <a:t>-dN</a:t>
            </a:r>
            <a:r>
              <a:rPr lang="en-GB" altLang="en-US" sz="2400" i="1" baseline="-25000" dirty="0" err="1">
                <a:latin typeface="CG Times" pitchFamily="18" charset="0"/>
              </a:rPr>
              <a:t>t</a:t>
            </a:r>
            <a:r>
              <a:rPr lang="en-GB" altLang="en-US" sz="2400" i="1" dirty="0">
                <a:latin typeface="CG Times" pitchFamily="18" charset="0"/>
              </a:rPr>
              <a:t>=</a:t>
            </a:r>
            <a:r>
              <a:rPr lang="en-GB" altLang="en-US" sz="2400" i="1" dirty="0" err="1">
                <a:latin typeface="CG Times" pitchFamily="18" charset="0"/>
              </a:rPr>
              <a:t>rN</a:t>
            </a:r>
            <a:r>
              <a:rPr lang="en-GB" altLang="en-US" sz="2400" i="1" baseline="-25000" dirty="0" err="1">
                <a:latin typeface="CG Times" pitchFamily="18" charset="0"/>
              </a:rPr>
              <a:t>t</a:t>
            </a:r>
            <a:r>
              <a:rPr lang="en-GB" altLang="en-US" sz="2400" i="1" dirty="0">
                <a:latin typeface="CG Times" pitchFamily="18" charset="0"/>
              </a:rPr>
              <a:t>	(r=b-d, </a:t>
            </a:r>
            <a:r>
              <a:rPr lang="en-GB" altLang="en-US" sz="2400" dirty="0"/>
              <a:t>is the net </a:t>
            </a:r>
            <a:r>
              <a:rPr lang="en-GB" altLang="en-US" sz="2400" i="1" dirty="0"/>
              <a:t>per capita 							   </a:t>
            </a:r>
            <a:r>
              <a:rPr lang="en-GB" altLang="en-US" sz="2400" dirty="0"/>
              <a:t>growth rate</a:t>
            </a:r>
            <a:r>
              <a:rPr lang="en-GB" altLang="en-US" sz="2400" dirty="0">
                <a:latin typeface="CG Times" pitchFamily="18" charset="0"/>
              </a:rPr>
              <a:t>)</a:t>
            </a:r>
            <a:endParaRPr lang="en-GB" altLang="en-US" sz="2400" baseline="-25000" dirty="0">
              <a:latin typeface="CG Times" pitchFamily="18" charset="0"/>
            </a:endParaRPr>
          </a:p>
          <a:p>
            <a:pPr eaLnBrk="1" hangingPunct="1">
              <a:lnSpc>
                <a:spcPct val="80000"/>
              </a:lnSpc>
              <a:buFontTx/>
              <a:buNone/>
            </a:pPr>
            <a:endParaRPr lang="en-GB" altLang="en-US" sz="2400" i="1" baseline="-25000" dirty="0">
              <a:latin typeface="CG Times" pitchFamily="18" charset="0"/>
            </a:endParaRPr>
          </a:p>
          <a:p>
            <a:pPr eaLnBrk="1" hangingPunct="1">
              <a:lnSpc>
                <a:spcPct val="80000"/>
              </a:lnSpc>
              <a:buFontTx/>
              <a:buNone/>
            </a:pPr>
            <a:r>
              <a:rPr lang="en-GB" altLang="en-US" sz="2400" dirty="0"/>
              <a:t> or</a:t>
            </a:r>
            <a:endParaRPr lang="en-GB" altLang="en-US" sz="2400" i="1" baseline="-25000" dirty="0">
              <a:latin typeface="CG Times" pitchFamily="18" charset="0"/>
            </a:endParaRPr>
          </a:p>
          <a:p>
            <a:pPr eaLnBrk="1" hangingPunct="1">
              <a:lnSpc>
                <a:spcPct val="80000"/>
              </a:lnSpc>
              <a:buFontTx/>
              <a:buNone/>
            </a:pPr>
            <a:r>
              <a:rPr lang="en-GB" altLang="en-US" sz="2400" i="1" dirty="0">
                <a:latin typeface="CG Times" pitchFamily="18" charset="0"/>
              </a:rPr>
              <a:t>	N</a:t>
            </a:r>
            <a:r>
              <a:rPr lang="en-GB" altLang="en-US" sz="2400" i="1" baseline="-25000" dirty="0">
                <a:latin typeface="CG Times" pitchFamily="18" charset="0"/>
              </a:rPr>
              <a:t>t+1</a:t>
            </a:r>
            <a:r>
              <a:rPr lang="en-GB" altLang="en-US" sz="2400" i="1" dirty="0">
                <a:latin typeface="CG Times" pitchFamily="18" charset="0"/>
              </a:rPr>
              <a:t>=(1+b-d) </a:t>
            </a:r>
            <a:r>
              <a:rPr lang="en-GB" altLang="en-US" sz="2400" i="1" dirty="0" err="1">
                <a:latin typeface="CG Times" pitchFamily="18" charset="0"/>
              </a:rPr>
              <a:t>N</a:t>
            </a:r>
            <a:r>
              <a:rPr lang="en-GB" altLang="en-US" sz="2400" i="1" baseline="-25000" dirty="0" err="1">
                <a:latin typeface="CG Times" pitchFamily="18" charset="0"/>
              </a:rPr>
              <a:t>t</a:t>
            </a:r>
            <a:r>
              <a:rPr lang="en-GB" altLang="en-US" sz="2400" i="1" dirty="0">
                <a:latin typeface="CG Times" pitchFamily="18" charset="0"/>
              </a:rPr>
              <a:t>=(1+r)</a:t>
            </a:r>
            <a:r>
              <a:rPr lang="en-GB" altLang="en-US" sz="2400" i="1" dirty="0" err="1">
                <a:latin typeface="CG Times" pitchFamily="18" charset="0"/>
              </a:rPr>
              <a:t>N</a:t>
            </a:r>
            <a:r>
              <a:rPr lang="en-GB" altLang="en-US" sz="2400" i="1" baseline="-25000" dirty="0" err="1">
                <a:latin typeface="CG Times" pitchFamily="18" charset="0"/>
              </a:rPr>
              <a:t>t</a:t>
            </a:r>
            <a:r>
              <a:rPr lang="en-GB" altLang="en-US" sz="2400" i="1" baseline="-25000" dirty="0">
                <a:latin typeface="CG Times" pitchFamily="18" charset="0"/>
              </a:rPr>
              <a:t>	</a:t>
            </a:r>
          </a:p>
          <a:p>
            <a:pPr eaLnBrk="1" hangingPunct="1">
              <a:lnSpc>
                <a:spcPct val="80000"/>
              </a:lnSpc>
              <a:buFontTx/>
              <a:buNone/>
            </a:pPr>
            <a:r>
              <a:rPr lang="en-GB" altLang="en-US" sz="2400" dirty="0"/>
              <a:t>	</a:t>
            </a:r>
          </a:p>
          <a:p>
            <a:pPr eaLnBrk="1" hangingPunct="1">
              <a:lnSpc>
                <a:spcPct val="80000"/>
              </a:lnSpc>
              <a:buFontTx/>
              <a:buNone/>
            </a:pPr>
            <a:r>
              <a:rPr lang="en-GB" altLang="en-US" sz="2400" dirty="0"/>
              <a:t>General solution:</a:t>
            </a:r>
          </a:p>
          <a:p>
            <a:pPr eaLnBrk="1" hangingPunct="1">
              <a:lnSpc>
                <a:spcPct val="80000"/>
              </a:lnSpc>
              <a:buFontTx/>
              <a:buNone/>
            </a:pPr>
            <a:endParaRPr lang="en-GB" altLang="en-US" sz="2400" i="1" dirty="0">
              <a:latin typeface="CG Times" pitchFamily="18" charset="0"/>
            </a:endParaRPr>
          </a:p>
          <a:p>
            <a:pPr eaLnBrk="1" hangingPunct="1">
              <a:lnSpc>
                <a:spcPct val="80000"/>
              </a:lnSpc>
              <a:buFontTx/>
              <a:buNone/>
            </a:pPr>
            <a:r>
              <a:rPr lang="en-GB" altLang="en-US" sz="2400" i="1" dirty="0">
                <a:latin typeface="CG Times" pitchFamily="18" charset="0"/>
              </a:rPr>
              <a:t>	</a:t>
            </a:r>
            <a:r>
              <a:rPr lang="en-GB" altLang="en-US" sz="2400" i="1" dirty="0" err="1">
                <a:latin typeface="CG Times" pitchFamily="18" charset="0"/>
              </a:rPr>
              <a:t>N</a:t>
            </a:r>
            <a:r>
              <a:rPr lang="en-GB" altLang="en-US" sz="2400" i="1" baseline="-25000" dirty="0" err="1">
                <a:latin typeface="CG Times" pitchFamily="18" charset="0"/>
              </a:rPr>
              <a:t>t</a:t>
            </a:r>
            <a:r>
              <a:rPr lang="en-GB" altLang="en-US" sz="2400" i="1" dirty="0">
                <a:latin typeface="CG Times" pitchFamily="18" charset="0"/>
              </a:rPr>
              <a:t>=N</a:t>
            </a:r>
            <a:r>
              <a:rPr lang="en-GB" altLang="en-US" sz="2400" i="1" baseline="-25000" dirty="0">
                <a:latin typeface="CG Times" pitchFamily="18" charset="0"/>
              </a:rPr>
              <a:t>0</a:t>
            </a:r>
            <a:r>
              <a:rPr lang="en-GB" altLang="en-US" sz="2400" i="1" dirty="0">
                <a:latin typeface="Times New Roman" panose="02020603050405020304" pitchFamily="18" charset="0"/>
              </a:rPr>
              <a:t>(1+r)</a:t>
            </a:r>
            <a:r>
              <a:rPr lang="en-GB" altLang="en-US" sz="2400" i="1" baseline="30000" dirty="0">
                <a:latin typeface="CG Times" pitchFamily="18" charset="0"/>
              </a:rPr>
              <a:t>t </a:t>
            </a:r>
          </a:p>
        </p:txBody>
      </p:sp>
    </p:spTree>
    <p:extLst>
      <p:ext uri="{BB962C8B-B14F-4D97-AF65-F5344CB8AC3E}">
        <p14:creationId xmlns:p14="http://schemas.microsoft.com/office/powerpoint/2010/main" val="1055185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6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69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691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691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69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6915">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69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altLang="en-US" sz="4000"/>
              <a:t>Exponential growth</a:t>
            </a:r>
            <a:br>
              <a:rPr lang="en-GB" altLang="en-US" sz="4000"/>
            </a:br>
            <a:r>
              <a:rPr lang="en-GB" altLang="en-US" sz="4000"/>
              <a:t>(discrete time)</a:t>
            </a:r>
          </a:p>
        </p:txBody>
      </p:sp>
      <p:sp>
        <p:nvSpPr>
          <p:cNvPr id="24579" name="Rectangle 3"/>
          <p:cNvSpPr>
            <a:spLocks noGrp="1" noChangeArrowheads="1"/>
          </p:cNvSpPr>
          <p:nvPr>
            <p:ph idx="1"/>
          </p:nvPr>
        </p:nvSpPr>
        <p:spPr/>
        <p:txBody>
          <a:bodyPr/>
          <a:lstStyle/>
          <a:p>
            <a:pPr eaLnBrk="1" hangingPunct="1">
              <a:lnSpc>
                <a:spcPct val="90000"/>
              </a:lnSpc>
            </a:pPr>
            <a:r>
              <a:rPr lang="en-GB" altLang="en-US" dirty="0"/>
              <a:t>A simple prediction:</a:t>
            </a:r>
          </a:p>
          <a:p>
            <a:pPr eaLnBrk="1" hangingPunct="1">
              <a:lnSpc>
                <a:spcPct val="90000"/>
              </a:lnSpc>
            </a:pPr>
            <a:r>
              <a:rPr lang="en-GB" altLang="en-US" dirty="0"/>
              <a:t>If growth is exponential then the logarithm of the population size increases linearly</a:t>
            </a:r>
          </a:p>
          <a:p>
            <a:pPr eaLnBrk="1" hangingPunct="1">
              <a:lnSpc>
                <a:spcPct val="90000"/>
              </a:lnSpc>
            </a:pPr>
            <a:endParaRPr lang="en-GB" altLang="en-US" dirty="0"/>
          </a:p>
          <a:p>
            <a:pPr eaLnBrk="1" hangingPunct="1">
              <a:lnSpc>
                <a:spcPct val="90000"/>
              </a:lnSpc>
            </a:pPr>
            <a:endParaRPr lang="en-GB" altLang="en-US" dirty="0"/>
          </a:p>
          <a:p>
            <a:pPr eaLnBrk="1" hangingPunct="1">
              <a:lnSpc>
                <a:spcPct val="90000"/>
              </a:lnSpc>
              <a:buFontTx/>
              <a:buNone/>
            </a:pPr>
            <a:endParaRPr lang="en-GB" altLang="en-US" dirty="0"/>
          </a:p>
          <a:p>
            <a:pPr eaLnBrk="1" hangingPunct="1">
              <a:lnSpc>
                <a:spcPct val="90000"/>
              </a:lnSpc>
              <a:buFontTx/>
              <a:buNone/>
            </a:pPr>
            <a:r>
              <a:rPr lang="en-GB" altLang="en-US" dirty="0"/>
              <a:t>  where </a:t>
            </a:r>
            <a:r>
              <a:rPr lang="en-GB" altLang="en-US" i="1" dirty="0">
                <a:latin typeface="Times New Roman" panose="02020603050405020304" pitchFamily="18" charset="0"/>
              </a:rPr>
              <a:t>a=</a:t>
            </a:r>
            <a:r>
              <a:rPr lang="en-GB" altLang="en-US" dirty="0">
                <a:latin typeface="Times New Roman" panose="02020603050405020304" pitchFamily="18" charset="0"/>
              </a:rPr>
              <a:t>ln</a:t>
            </a:r>
            <a:r>
              <a:rPr lang="en-GB" altLang="en-US" i="1" dirty="0">
                <a:latin typeface="Times New Roman" panose="02020603050405020304" pitchFamily="18" charset="0"/>
              </a:rPr>
              <a:t>(N</a:t>
            </a:r>
            <a:r>
              <a:rPr lang="en-GB" altLang="en-US" i="1" baseline="-25000" dirty="0">
                <a:latin typeface="Times New Roman" panose="02020603050405020304" pitchFamily="18" charset="0"/>
              </a:rPr>
              <a:t>0</a:t>
            </a:r>
            <a:r>
              <a:rPr lang="en-GB" altLang="en-US" i="1" dirty="0">
                <a:latin typeface="Times New Roman" panose="02020603050405020304" pitchFamily="18" charset="0"/>
              </a:rPr>
              <a:t>) </a:t>
            </a:r>
            <a:r>
              <a:rPr lang="en-GB" altLang="en-US" i="1" dirty="0"/>
              <a:t>and b</a:t>
            </a:r>
            <a:r>
              <a:rPr lang="en-GB" altLang="en-US" i="1" dirty="0">
                <a:latin typeface="Times New Roman" panose="02020603050405020304" pitchFamily="18" charset="0"/>
              </a:rPr>
              <a:t>=</a:t>
            </a:r>
            <a:r>
              <a:rPr lang="en-GB" altLang="en-US" dirty="0">
                <a:latin typeface="Times New Roman" panose="02020603050405020304" pitchFamily="18" charset="0"/>
              </a:rPr>
              <a:t>ln</a:t>
            </a:r>
            <a:r>
              <a:rPr lang="en-GB" altLang="en-US" i="1" dirty="0">
                <a:latin typeface="Times New Roman" panose="02020603050405020304" pitchFamily="18" charset="0"/>
              </a:rPr>
              <a:t>(1+r) .</a:t>
            </a:r>
            <a:r>
              <a:rPr lang="en-GB" altLang="en-US" dirty="0"/>
              <a:t>  </a:t>
            </a:r>
          </a:p>
          <a:p>
            <a:pPr eaLnBrk="1" hangingPunct="1">
              <a:lnSpc>
                <a:spcPct val="90000"/>
              </a:lnSpc>
              <a:buFontTx/>
              <a:buNone/>
            </a:pPr>
            <a:endParaRPr lang="en-GB" altLang="en-US" dirty="0"/>
          </a:p>
          <a:p>
            <a:pPr eaLnBrk="1" hangingPunct="1">
              <a:lnSpc>
                <a:spcPct val="90000"/>
              </a:lnSpc>
              <a:buFontTx/>
              <a:buNone/>
            </a:pPr>
            <a:endParaRPr lang="en-GB" altLang="en-US" dirty="0"/>
          </a:p>
          <a:p>
            <a:pPr eaLnBrk="1" hangingPunct="1">
              <a:lnSpc>
                <a:spcPct val="90000"/>
              </a:lnSpc>
            </a:pPr>
            <a:endParaRPr lang="en-GB" altLang="en-US" dirty="0"/>
          </a:p>
        </p:txBody>
      </p:sp>
      <p:graphicFrame>
        <p:nvGraphicFramePr>
          <p:cNvPr id="24580" name="Object 6"/>
          <p:cNvGraphicFramePr>
            <a:graphicFrameLocks noChangeAspect="1"/>
          </p:cNvGraphicFramePr>
          <p:nvPr/>
        </p:nvGraphicFramePr>
        <p:xfrm>
          <a:off x="1258888" y="3357563"/>
          <a:ext cx="6365875" cy="1012825"/>
        </p:xfrm>
        <a:graphic>
          <a:graphicData uri="http://schemas.openxmlformats.org/presentationml/2006/ole">
            <mc:AlternateContent xmlns:mc="http://schemas.openxmlformats.org/markup-compatibility/2006">
              <mc:Choice xmlns:v="urn:schemas-microsoft-com:vml" Requires="v">
                <p:oleObj name="Equation" r:id="rId2" imgW="2705100" imgH="431800" progId="Equation.3">
                  <p:embed/>
                </p:oleObj>
              </mc:Choice>
              <mc:Fallback>
                <p:oleObj name="Equation" r:id="rId2" imgW="2705100" imgH="4318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3357563"/>
                        <a:ext cx="6365875"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2198302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altLang="en-US"/>
              <a:t>Exponential Growth</a:t>
            </a:r>
          </a:p>
        </p:txBody>
      </p:sp>
      <p:sp>
        <p:nvSpPr>
          <p:cNvPr id="25603" name="Rectangle 5"/>
          <p:cNvSpPr>
            <a:spLocks noGrp="1" noChangeArrowheads="1"/>
          </p:cNvSpPr>
          <p:nvPr>
            <p:ph idx="1"/>
          </p:nvPr>
        </p:nvSpPr>
        <p:spPr/>
        <p:txBody>
          <a:bodyPr/>
          <a:lstStyle/>
          <a:p>
            <a:pPr eaLnBrk="1" hangingPunct="1"/>
            <a:endParaRPr lang="en-US" altLang="en-US"/>
          </a:p>
        </p:txBody>
      </p:sp>
      <p:pic>
        <p:nvPicPr>
          <p:cNvPr id="1976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3" y="1628775"/>
            <a:ext cx="80772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6920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7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en-GB" altLang="en-US"/>
              <a:t>Exponential growth</a:t>
            </a:r>
          </a:p>
        </p:txBody>
      </p:sp>
      <p:graphicFrame>
        <p:nvGraphicFramePr>
          <p:cNvPr id="26627" name="Object 9"/>
          <p:cNvGraphicFramePr>
            <a:graphicFrameLocks noChangeAspect="1"/>
          </p:cNvGraphicFramePr>
          <p:nvPr/>
        </p:nvGraphicFramePr>
        <p:xfrm>
          <a:off x="762000" y="1524000"/>
          <a:ext cx="7548563" cy="4918075"/>
        </p:xfrm>
        <a:graphic>
          <a:graphicData uri="http://schemas.openxmlformats.org/presentationml/2006/ole">
            <mc:AlternateContent xmlns:mc="http://schemas.openxmlformats.org/markup-compatibility/2006">
              <mc:Choice xmlns:v="urn:schemas-microsoft-com:vml" Requires="v">
                <p:oleObj name="Artwork" r:id="rId2" imgW="4428571" imgH="2886478" progId="Adobe.Illustrator.7">
                  <p:embed/>
                </p:oleObj>
              </mc:Choice>
              <mc:Fallback>
                <p:oleObj name="Artwork" r:id="rId2" imgW="4428571" imgH="2886478" progId="Adobe.Illustrator.7">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548563" cy="491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8" name="Text Box 10"/>
          <p:cNvSpPr txBox="1">
            <a:spLocks noChangeArrowheads="1"/>
          </p:cNvSpPr>
          <p:nvPr/>
        </p:nvSpPr>
        <p:spPr bwMode="auto">
          <a:xfrm>
            <a:off x="5435600" y="1622425"/>
            <a:ext cx="4465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800" dirty="0">
                <a:latin typeface="Comic Sans MS" panose="030F0702030302020204" pitchFamily="66" charset="0"/>
              </a:rPr>
              <a:t>The net growth rate </a:t>
            </a:r>
            <a:r>
              <a:rPr lang="en-GB" altLang="en-US" sz="1800" i="1" dirty="0">
                <a:latin typeface="Comic Sans MS" panose="030F0702030302020204" pitchFamily="66" charset="0"/>
              </a:rPr>
              <a:t>r=b-d</a:t>
            </a:r>
            <a:endParaRPr lang="en-US" altLang="en-US" sz="1800" i="1" dirty="0">
              <a:latin typeface="Comic Sans MS" panose="030F0702030302020204" pitchFamily="66" charset="0"/>
            </a:endParaRPr>
          </a:p>
        </p:txBody>
      </p:sp>
      <p:pic>
        <p:nvPicPr>
          <p:cNvPr id="2662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060575"/>
            <a:ext cx="5688012"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13"/>
          <p:cNvSpPr>
            <a:spLocks noChangeArrowheads="1"/>
          </p:cNvSpPr>
          <p:nvPr/>
        </p:nvSpPr>
        <p:spPr bwMode="auto">
          <a:xfrm>
            <a:off x="6877050" y="5445125"/>
            <a:ext cx="431800"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6631" name="Line 14"/>
          <p:cNvSpPr>
            <a:spLocks noChangeShapeType="1"/>
          </p:cNvSpPr>
          <p:nvPr/>
        </p:nvSpPr>
        <p:spPr bwMode="auto">
          <a:xfrm flipH="1" flipV="1">
            <a:off x="6732588" y="5589588"/>
            <a:ext cx="503237" cy="71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6632" name="Line 15"/>
          <p:cNvSpPr>
            <a:spLocks noChangeShapeType="1"/>
          </p:cNvSpPr>
          <p:nvPr/>
        </p:nvSpPr>
        <p:spPr bwMode="auto">
          <a:xfrm flipH="1">
            <a:off x="6732588" y="5300663"/>
            <a:ext cx="215900"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506273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eaLnBrk="1" hangingPunct="1"/>
            <a:r>
              <a:rPr lang="en-GB" altLang="en-US"/>
              <a:t>Exponential growth</a:t>
            </a:r>
          </a:p>
        </p:txBody>
      </p:sp>
      <p:graphicFrame>
        <p:nvGraphicFramePr>
          <p:cNvPr id="27651" name="Object 0"/>
          <p:cNvGraphicFramePr>
            <a:graphicFrameLocks noChangeAspect="1"/>
          </p:cNvGraphicFramePr>
          <p:nvPr/>
        </p:nvGraphicFramePr>
        <p:xfrm>
          <a:off x="328613" y="1905000"/>
          <a:ext cx="8129587" cy="4038600"/>
        </p:xfrm>
        <a:graphic>
          <a:graphicData uri="http://schemas.openxmlformats.org/presentationml/2006/ole">
            <mc:AlternateContent xmlns:mc="http://schemas.openxmlformats.org/markup-compatibility/2006">
              <mc:Choice xmlns:v="urn:schemas-microsoft-com:vml" Requires="v">
                <p:oleObj name="Artwork" r:id="rId2" imgW="4525007" imgH="2247619" progId="Adobe.Illustrator.7">
                  <p:embed/>
                </p:oleObj>
              </mc:Choice>
              <mc:Fallback>
                <p:oleObj name="Artwork" r:id="rId2" imgW="4525007" imgH="2247619" progId="Adobe.Illustrator.7">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1905000"/>
                        <a:ext cx="8129587"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7652"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960563"/>
            <a:ext cx="6192837"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4791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611188" y="3068638"/>
            <a:ext cx="8281987"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2400" i="1">
                <a:latin typeface="Times New Roman" panose="02020603050405020304" pitchFamily="18" charset="0"/>
              </a:rPr>
              <a:t>Suppose a newly-born pair of rabbits, one male, one female, are put in a field. Rabbits are able to mate at the age of one month so that at the end of its second month a female can produce another pair of rabbits. Suppose that our rabbits never die and that the female always produces one new pair (one male, one female) every month from the second month on. How many pairs will there be in one year ? </a:t>
            </a:r>
            <a:endParaRPr lang="en-GB" altLang="en-US" sz="2400">
              <a:latin typeface="Times New Roman" panose="02020603050405020304" pitchFamily="18" charset="0"/>
            </a:endParaRPr>
          </a:p>
        </p:txBody>
      </p:sp>
      <p:sp>
        <p:nvSpPr>
          <p:cNvPr id="28675" name="Rectangle 2"/>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GB" altLang="en-US" sz="4400"/>
              <a:t>The Fibonacci sequence</a:t>
            </a:r>
          </a:p>
        </p:txBody>
      </p:sp>
      <p:pic>
        <p:nvPicPr>
          <p:cNvPr id="28676" name="Picture 2" descr="http://fibonacci.uni-bayreuth.de/uploads/pics/leonardo_da_pisa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25" y="44450"/>
            <a:ext cx="14287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Box 3"/>
          <p:cNvSpPr txBox="1">
            <a:spLocks noChangeArrowheads="1"/>
          </p:cNvSpPr>
          <p:nvPr/>
        </p:nvSpPr>
        <p:spPr bwMode="auto">
          <a:xfrm>
            <a:off x="7608888" y="1322388"/>
            <a:ext cx="21478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a:solidFill>
                  <a:schemeClr val="bg1"/>
                </a:solidFill>
                <a:latin typeface="Arial" panose="020B0604020202020204" pitchFamily="34" charset="0"/>
                <a:cs typeface="Arial" panose="020B0604020202020204" pitchFamily="34" charset="0"/>
              </a:rPr>
              <a:t>Leonardo of Pisa (Fibonacci)</a:t>
            </a:r>
          </a:p>
          <a:p>
            <a:pPr eaLnBrk="1" hangingPunct="1">
              <a:spcBef>
                <a:spcPct val="0"/>
              </a:spcBef>
              <a:buFontTx/>
              <a:buNone/>
            </a:pPr>
            <a:r>
              <a:rPr lang="en-GB" altLang="en-US" sz="1400">
                <a:latin typeface="Arial" panose="020B0604020202020204" pitchFamily="34" charset="0"/>
                <a:cs typeface="Arial" panose="020B0604020202020204" pitchFamily="34" charset="0"/>
              </a:rPr>
              <a:t>(c. 1170 – c. 1250)</a:t>
            </a:r>
          </a:p>
        </p:txBody>
      </p:sp>
      <p:pic>
        <p:nvPicPr>
          <p:cNvPr id="28678" name="Picture 7" descr="http://upload.wikimedia.org/wikipedia/commons/0/04/Liber_abbaci_magliab_f124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3" y="2041525"/>
            <a:ext cx="9086850" cy="139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p:cNvSpPr/>
          <p:nvPr/>
        </p:nvSpPr>
        <p:spPr>
          <a:xfrm>
            <a:off x="3851275" y="2852738"/>
            <a:ext cx="865188" cy="3603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8680" name="TextBox 3"/>
          <p:cNvSpPr txBox="1">
            <a:spLocks noChangeArrowheads="1"/>
          </p:cNvSpPr>
          <p:nvPr/>
        </p:nvSpPr>
        <p:spPr bwMode="auto">
          <a:xfrm>
            <a:off x="47625" y="1628775"/>
            <a:ext cx="7404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2400">
                <a:latin typeface="Times New Roman" panose="02020603050405020304" pitchFamily="18" charset="0"/>
              </a:rPr>
              <a:t>Page from the Liber Abaci, with the Fibonacci sequence</a:t>
            </a:r>
          </a:p>
        </p:txBody>
      </p:sp>
    </p:spTree>
    <p:extLst>
      <p:ext uri="{BB962C8B-B14F-4D97-AF65-F5344CB8AC3E}">
        <p14:creationId xmlns:p14="http://schemas.microsoft.com/office/powerpoint/2010/main" val="1790924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ChangeArrowheads="1"/>
          </p:cNvSpPr>
          <p:nvPr/>
        </p:nvSpPr>
        <p:spPr bwMode="auto">
          <a:xfrm>
            <a:off x="611188" y="3068638"/>
            <a:ext cx="8281987"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2400" i="1">
                <a:latin typeface="Times New Roman" panose="02020603050405020304" pitchFamily="18" charset="0"/>
              </a:rPr>
              <a:t>Suppose a newly-born pair of rabbits, one male, one female, are put in a field. Rabbits are able to mate at the age of one month so that at the end of its second month a female can produce another pair of rabbits. Suppose that our rabbits never die and that the female always produces one new pair (one male, one female) every month from the second month on. How many pairs will there be in one year ? </a:t>
            </a:r>
            <a:endParaRPr lang="en-GB" altLang="en-US" sz="2400">
              <a:latin typeface="Times New Roman" panose="02020603050405020304" pitchFamily="18" charset="0"/>
            </a:endParaRPr>
          </a:p>
        </p:txBody>
      </p:sp>
      <p:sp>
        <p:nvSpPr>
          <p:cNvPr id="29699" name="Rectangle 2"/>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GB" altLang="en-US" sz="4400"/>
              <a:t>The Fibonacci sequence</a:t>
            </a:r>
          </a:p>
        </p:txBody>
      </p:sp>
      <p:pic>
        <p:nvPicPr>
          <p:cNvPr id="29700" name="Picture 2" descr="http://fibonacci.uni-bayreuth.de/uploads/pics/leonardo_da_pisa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25" y="44450"/>
            <a:ext cx="14287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TextBox 3"/>
          <p:cNvSpPr txBox="1">
            <a:spLocks noChangeArrowheads="1"/>
          </p:cNvSpPr>
          <p:nvPr/>
        </p:nvSpPr>
        <p:spPr bwMode="auto">
          <a:xfrm>
            <a:off x="7608888" y="1322388"/>
            <a:ext cx="21478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a:solidFill>
                  <a:schemeClr val="bg1"/>
                </a:solidFill>
                <a:latin typeface="Arial" panose="020B0604020202020204" pitchFamily="34" charset="0"/>
                <a:cs typeface="Arial" panose="020B0604020202020204" pitchFamily="34" charset="0"/>
              </a:rPr>
              <a:t>Leonardo of Pisa (Fibonacci)</a:t>
            </a:r>
          </a:p>
          <a:p>
            <a:pPr eaLnBrk="1" hangingPunct="1">
              <a:spcBef>
                <a:spcPct val="0"/>
              </a:spcBef>
              <a:buFontTx/>
              <a:buNone/>
            </a:pPr>
            <a:r>
              <a:rPr lang="en-GB" altLang="en-US" sz="1400">
                <a:latin typeface="Arial" panose="020B0604020202020204" pitchFamily="34" charset="0"/>
                <a:cs typeface="Arial" panose="020B0604020202020204" pitchFamily="34" charset="0"/>
              </a:rPr>
              <a:t>(c. 1170 – c. 1250)</a:t>
            </a:r>
          </a:p>
        </p:txBody>
      </p:sp>
    </p:spTree>
    <p:extLst>
      <p:ext uri="{BB962C8B-B14F-4D97-AF65-F5344CB8AC3E}">
        <p14:creationId xmlns:p14="http://schemas.microsoft.com/office/powerpoint/2010/main" val="4284804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26988"/>
            <a:ext cx="8532813"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9"/>
          <p:cNvSpPr txBox="1">
            <a:spLocks noChangeArrowheads="1"/>
          </p:cNvSpPr>
          <p:nvPr/>
        </p:nvSpPr>
        <p:spPr bwMode="auto">
          <a:xfrm>
            <a:off x="34925" y="923925"/>
            <a:ext cx="10944225"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2400">
                <a:latin typeface="Arial" panose="020B0604020202020204" pitchFamily="34" charset="0"/>
                <a:cs typeface="Arial" panose="020B0604020202020204" pitchFamily="34" charset="0"/>
              </a:rPr>
              <a:t>1,1,2,3,5,8,13,21,34,55,89,144</a:t>
            </a:r>
          </a:p>
          <a:p>
            <a:pPr eaLnBrk="1" hangingPunct="1">
              <a:spcBef>
                <a:spcPct val="0"/>
              </a:spcBef>
              <a:buFontTx/>
              <a:buNone/>
            </a:pPr>
            <a:endParaRPr lang="en-GB" altLang="en-US">
              <a:latin typeface="Times New Roman" panose="02020603050405020304" pitchFamily="18" charset="0"/>
            </a:endParaRPr>
          </a:p>
          <a:p>
            <a:pPr eaLnBrk="1" hangingPunct="1">
              <a:spcBef>
                <a:spcPct val="50000"/>
              </a:spcBef>
              <a:buFontTx/>
              <a:buNone/>
            </a:pPr>
            <a:endParaRPr lang="en-GB" altLang="en-US" sz="2400">
              <a:latin typeface="Times New Roman" panose="02020603050405020304" pitchFamily="18" charset="0"/>
            </a:endParaRPr>
          </a:p>
        </p:txBody>
      </p:sp>
    </p:spTree>
    <p:extLst>
      <p:ext uri="{BB962C8B-B14F-4D97-AF65-F5344CB8AC3E}">
        <p14:creationId xmlns:p14="http://schemas.microsoft.com/office/powerpoint/2010/main" val="2741440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pPr eaLnBrk="1" hangingPunct="1"/>
            <a:r>
              <a:rPr lang="en-GB" altLang="en-US"/>
              <a:t>Fibonacci’s rabbits</a:t>
            </a:r>
          </a:p>
        </p:txBody>
      </p:sp>
      <p:pic>
        <p:nvPicPr>
          <p:cNvPr id="31747"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517775" y="2176463"/>
            <a:ext cx="4106863" cy="3371850"/>
          </a:xfrm>
          <a:noFill/>
        </p:spPr>
      </p:pic>
      <p:sp>
        <p:nvSpPr>
          <p:cNvPr id="31748" name="Text Box 5"/>
          <p:cNvSpPr txBox="1">
            <a:spLocks noChangeArrowheads="1"/>
          </p:cNvSpPr>
          <p:nvPr/>
        </p:nvSpPr>
        <p:spPr bwMode="auto">
          <a:xfrm>
            <a:off x="107950" y="3213100"/>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latin typeface="Arial" panose="020B0604020202020204" pitchFamily="34" charset="0"/>
              </a:rPr>
              <a:t>ln[nr of rabbits]</a:t>
            </a:r>
          </a:p>
        </p:txBody>
      </p:sp>
      <p:sp>
        <p:nvSpPr>
          <p:cNvPr id="31749" name="Text Box 6"/>
          <p:cNvSpPr txBox="1">
            <a:spLocks noChangeArrowheads="1"/>
          </p:cNvSpPr>
          <p:nvPr/>
        </p:nvSpPr>
        <p:spPr bwMode="auto">
          <a:xfrm>
            <a:off x="3708400" y="5734050"/>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latin typeface="Arial" panose="020B0604020202020204" pitchFamily="34" charset="0"/>
              </a:rPr>
              <a:t>time</a:t>
            </a:r>
          </a:p>
        </p:txBody>
      </p:sp>
    </p:spTree>
    <p:extLst>
      <p:ext uri="{BB962C8B-B14F-4D97-AF65-F5344CB8AC3E}">
        <p14:creationId xmlns:p14="http://schemas.microsoft.com/office/powerpoint/2010/main" val="3453168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ltLang="en-US" sz="4000" dirty="0"/>
              <a:t>Exponential Growth (discrete time)</a:t>
            </a:r>
          </a:p>
        </p:txBody>
      </p:sp>
      <mc:AlternateContent xmlns:mc="http://schemas.openxmlformats.org/markup-compatibility/2006" xmlns:a14="http://schemas.microsoft.com/office/drawing/2010/main">
        <mc:Choice Requires="a14">
          <p:sp>
            <p:nvSpPr>
              <p:cNvPr id="166915" name="Rectangle 3"/>
              <p:cNvSpPr>
                <a:spLocks noGrp="1" noChangeArrowheads="1"/>
              </p:cNvSpPr>
              <p:nvPr>
                <p:ph idx="1"/>
              </p:nvPr>
            </p:nvSpPr>
            <p:spPr>
              <a:xfrm>
                <a:off x="611188" y="1628775"/>
                <a:ext cx="8062912" cy="4679950"/>
              </a:xfrm>
            </p:spPr>
            <p:txBody>
              <a:bodyPr>
                <a:normAutofit lnSpcReduction="10000"/>
              </a:bodyPr>
              <a:lstStyle/>
              <a:p>
                <a:pPr marL="0" indent="0" eaLnBrk="1" hangingPunct="1">
                  <a:lnSpc>
                    <a:spcPct val="80000"/>
                  </a:lnSpc>
                  <a:buNone/>
                </a:pPr>
                <a:r>
                  <a:rPr lang="en-GB" altLang="en-US" sz="2400" dirty="0"/>
                  <a:t>Equations of the form:</a:t>
                </a:r>
              </a:p>
              <a:p>
                <a:pPr>
                  <a:lnSpc>
                    <a:spcPct val="80000"/>
                  </a:lnSpc>
                  <a:buNone/>
                </a:pPr>
                <a:r>
                  <a:rPr lang="en-GB" altLang="en-US" sz="2400" i="1" dirty="0" err="1">
                    <a:latin typeface="CG Times" pitchFamily="18" charset="0"/>
                  </a:rPr>
                  <a:t>N</a:t>
                </a:r>
                <a:r>
                  <a:rPr lang="en-GB" altLang="en-US" sz="2400" i="1" baseline="-25000" dirty="0" err="1">
                    <a:latin typeface="CG Times" pitchFamily="18" charset="0"/>
                  </a:rPr>
                  <a:t>t+</a:t>
                </a:r>
                <a:r>
                  <a:rPr lang="en-GB" altLang="en-US" sz="2400" baseline="-25000" dirty="0" err="1">
                    <a:latin typeface="Symbol" panose="05050102010706020507" pitchFamily="18" charset="2"/>
                  </a:rPr>
                  <a:t>D</a:t>
                </a:r>
                <a:r>
                  <a:rPr lang="en-GB" altLang="en-US" sz="2400" i="1" baseline="-25000" dirty="0" err="1"/>
                  <a:t>t</a:t>
                </a:r>
                <a:r>
                  <a:rPr lang="en-GB" altLang="en-US" sz="2400" i="1" dirty="0"/>
                  <a:t> </a:t>
                </a:r>
                <a:r>
                  <a:rPr lang="en-GB" altLang="en-US" sz="2400" dirty="0">
                    <a:latin typeface="Symbol" panose="05050102010706020507" pitchFamily="18" charset="2"/>
                  </a:rPr>
                  <a:t> </a:t>
                </a:r>
                <a:r>
                  <a:rPr lang="en-GB" altLang="en-US" sz="2400" i="1" dirty="0">
                    <a:latin typeface="CG Times" pitchFamily="18" charset="0"/>
                  </a:rPr>
                  <a:t>-</a:t>
                </a:r>
                <a:r>
                  <a:rPr lang="en-GB" altLang="en-US" sz="2400" i="1" dirty="0" err="1">
                    <a:latin typeface="CG Times" pitchFamily="18" charset="0"/>
                  </a:rPr>
                  <a:t>N</a:t>
                </a:r>
                <a:r>
                  <a:rPr lang="en-GB" altLang="en-US" sz="2400" i="1" baseline="-25000" dirty="0" err="1">
                    <a:latin typeface="CG Times" pitchFamily="18" charset="0"/>
                  </a:rPr>
                  <a:t>t</a:t>
                </a:r>
                <a:r>
                  <a:rPr lang="en-GB" altLang="en-US" sz="2400" i="1" baseline="-25000" dirty="0">
                    <a:latin typeface="CG Times" pitchFamily="18" charset="0"/>
                  </a:rPr>
                  <a:t> </a:t>
                </a:r>
                <a:r>
                  <a:rPr lang="en-GB" altLang="en-US" sz="2400" i="1" dirty="0">
                    <a:latin typeface="CG Times" pitchFamily="18" charset="0"/>
                  </a:rPr>
                  <a:t>=</a:t>
                </a:r>
                <a:r>
                  <a:rPr lang="en-GB" altLang="en-US" sz="2400" dirty="0">
                    <a:latin typeface="Symbol" panose="05050102010706020507" pitchFamily="18" charset="2"/>
                  </a:rPr>
                  <a:t> D</a:t>
                </a:r>
                <a:r>
                  <a:rPr lang="en-GB" altLang="en-US" sz="2400" i="1" dirty="0">
                    <a:latin typeface="CG Times"/>
                  </a:rPr>
                  <a:t>t</a:t>
                </a:r>
                <a:r>
                  <a:rPr lang="en-GB" altLang="en-US" sz="2400" dirty="0">
                    <a:latin typeface="Symbol" panose="05050102010706020507" pitchFamily="18" charset="2"/>
                  </a:rPr>
                  <a:t> </a:t>
                </a:r>
                <a:r>
                  <a:rPr lang="en-GB" altLang="en-US" sz="2400" i="1" dirty="0">
                    <a:latin typeface="CG Times" pitchFamily="18" charset="0"/>
                  </a:rPr>
                  <a:t>f(</a:t>
                </a:r>
                <a:r>
                  <a:rPr lang="en-GB" altLang="en-US" sz="2400" i="1" dirty="0" err="1">
                    <a:latin typeface="CG Times" pitchFamily="18" charset="0"/>
                  </a:rPr>
                  <a:t>N</a:t>
                </a:r>
                <a:r>
                  <a:rPr lang="en-GB" altLang="en-US" sz="2400" i="1" baseline="-25000" dirty="0" err="1">
                    <a:latin typeface="CG Times" pitchFamily="18" charset="0"/>
                  </a:rPr>
                  <a:t>t</a:t>
                </a:r>
                <a:r>
                  <a:rPr lang="en-GB" altLang="en-US" sz="2400" i="1" dirty="0">
                    <a:latin typeface="CG Times" pitchFamily="18" charset="0"/>
                  </a:rPr>
                  <a:t>)</a:t>
                </a:r>
                <a:endParaRPr lang="en-GB" altLang="en-US" sz="2400" dirty="0"/>
              </a:p>
              <a:p>
                <a:pPr marL="0">
                  <a:lnSpc>
                    <a:spcPct val="80000"/>
                  </a:lnSpc>
                  <a:buNone/>
                </a:pPr>
                <a:r>
                  <a:rPr lang="en-GB" altLang="en-US" sz="2400" dirty="0"/>
                  <a:t>are called difference equations. They assume growth is taking place in discrete time steps. The step size is </a:t>
                </a:r>
                <a:r>
                  <a:rPr lang="en-GB" altLang="en-US" sz="2400" dirty="0">
                    <a:latin typeface="Symbol" panose="05050102010706020507" pitchFamily="18" charset="2"/>
                  </a:rPr>
                  <a:t>D</a:t>
                </a:r>
                <a:r>
                  <a:rPr lang="en-GB" altLang="en-US" sz="2400" i="1" dirty="0"/>
                  <a:t>t </a:t>
                </a:r>
                <a:r>
                  <a:rPr lang="en-GB" altLang="en-US" sz="2400" dirty="0">
                    <a:latin typeface="Symbol" panose="05050102010706020507" pitchFamily="18" charset="2"/>
                  </a:rPr>
                  <a:t> </a:t>
                </a:r>
                <a:r>
                  <a:rPr lang="en-GB" altLang="en-US" sz="2400" dirty="0"/>
                  <a:t>and we have assumed that the increment in proportional to the step size (if the bank manager is giving us our interest every week, we would obviously get less per week than per year)</a:t>
                </a:r>
              </a:p>
              <a:p>
                <a:pPr>
                  <a:lnSpc>
                    <a:spcPct val="80000"/>
                  </a:lnSpc>
                  <a:buNone/>
                </a:pPr>
                <a:endParaRPr lang="en-GB" altLang="en-US" sz="2400" dirty="0"/>
              </a:p>
              <a:p>
                <a:pPr>
                  <a:lnSpc>
                    <a:spcPct val="80000"/>
                  </a:lnSpc>
                  <a:buNone/>
                </a:pPr>
                <a:r>
                  <a:rPr lang="en-GB" altLang="en-US" sz="2400" dirty="0"/>
                  <a:t>If the step size become infinitesimally small, we get</a:t>
                </a:r>
              </a:p>
              <a:p>
                <a:pPr>
                  <a:lnSpc>
                    <a:spcPct val="80000"/>
                  </a:lnSpc>
                  <a:buNone/>
                </a:pPr>
                <a14:m>
                  <m:oMath xmlns:m="http://schemas.openxmlformats.org/officeDocument/2006/math">
                    <m:func>
                      <m:funcPr>
                        <m:ctrlPr>
                          <a:rPr lang="en-GB" altLang="en-US" sz="2400" i="1" smtClean="0">
                            <a:latin typeface="Cambria Math" panose="02040503050406030204" pitchFamily="18" charset="0"/>
                          </a:rPr>
                        </m:ctrlPr>
                      </m:funcPr>
                      <m:fName>
                        <m:limLow>
                          <m:limLowPr>
                            <m:ctrlPr>
                              <a:rPr lang="en-GB" altLang="en-US" sz="2400" i="1" smtClean="0">
                                <a:latin typeface="Cambria Math" panose="02040503050406030204" pitchFamily="18" charset="0"/>
                              </a:rPr>
                            </m:ctrlPr>
                          </m:limLowPr>
                          <m:e>
                            <m:r>
                              <m:rPr>
                                <m:sty m:val="p"/>
                              </m:rPr>
                              <a:rPr lang="en-GB" altLang="en-US" sz="2400" i="0" smtClean="0">
                                <a:latin typeface="Cambria Math" panose="02040503050406030204" pitchFamily="18" charset="0"/>
                              </a:rPr>
                              <m:t>lim</m:t>
                            </m:r>
                          </m:e>
                          <m:lim>
                            <m:r>
                              <m:rPr>
                                <m:nor/>
                              </m:rPr>
                              <a:rPr lang="en-GB" altLang="en-US" sz="2400" dirty="0">
                                <a:latin typeface="Symbol" panose="05050102010706020507" pitchFamily="18" charset="2"/>
                              </a:rPr>
                              <m:t>D</m:t>
                            </m:r>
                            <m:r>
                              <m:rPr>
                                <m:nor/>
                              </m:rPr>
                              <a:rPr lang="en-GB" altLang="en-US" sz="2400" i="1" dirty="0">
                                <a:latin typeface="CG Times"/>
                              </a:rPr>
                              <m:t>t</m:t>
                            </m:r>
                            <m:r>
                              <a:rPr lang="en-GB" altLang="en-US" sz="2400" b="0" i="1" smtClean="0">
                                <a:latin typeface="Cambria Math" panose="02040503050406030204" pitchFamily="18" charset="0"/>
                                <a:ea typeface="Cambria Math" panose="02040503050406030204" pitchFamily="18" charset="0"/>
                              </a:rPr>
                              <m:t>→0</m:t>
                            </m:r>
                          </m:lim>
                        </m:limLow>
                      </m:fName>
                      <m:e>
                        <m:f>
                          <m:fPr>
                            <m:ctrlPr>
                              <a:rPr lang="en-GB" altLang="en-US" sz="2400" i="1" smtClean="0">
                                <a:latin typeface="Cambria Math" panose="02040503050406030204" pitchFamily="18" charset="0"/>
                              </a:rPr>
                            </m:ctrlPr>
                          </m:fPr>
                          <m:num>
                            <m:r>
                              <m:rPr>
                                <m:nor/>
                              </m:rPr>
                              <a:rPr lang="en-GB" altLang="en-US" sz="2400" i="1" dirty="0">
                                <a:latin typeface="CG Times" pitchFamily="18" charset="0"/>
                              </a:rPr>
                              <m:t>N</m:t>
                            </m:r>
                            <m:r>
                              <m:rPr>
                                <m:nor/>
                              </m:rPr>
                              <a:rPr lang="en-GB" altLang="en-US" sz="2400" i="1" baseline="-25000" dirty="0">
                                <a:latin typeface="CG Times" pitchFamily="18" charset="0"/>
                              </a:rPr>
                              <m:t>t</m:t>
                            </m:r>
                            <m:r>
                              <m:rPr>
                                <m:nor/>
                              </m:rPr>
                              <a:rPr lang="en-GB" altLang="en-US" sz="2400" i="1" baseline="-25000" dirty="0">
                                <a:latin typeface="CG Times" pitchFamily="18" charset="0"/>
                              </a:rPr>
                              <m:t>+</m:t>
                            </m:r>
                            <m:r>
                              <m:rPr>
                                <m:nor/>
                              </m:rPr>
                              <a:rPr lang="en-GB" altLang="en-US" sz="2400" baseline="-25000" dirty="0">
                                <a:latin typeface="Symbol" panose="05050102010706020507" pitchFamily="18" charset="2"/>
                              </a:rPr>
                              <m:t>D</m:t>
                            </m:r>
                            <m:r>
                              <m:rPr>
                                <m:nor/>
                              </m:rPr>
                              <a:rPr lang="en-GB" altLang="en-US" sz="2400" i="1" baseline="-25000" dirty="0"/>
                              <m:t>t</m:t>
                            </m:r>
                            <m:r>
                              <m:rPr>
                                <m:nor/>
                              </m:rPr>
                              <a:rPr lang="en-GB" altLang="en-US" sz="2400" i="1" dirty="0"/>
                              <m:t> </m:t>
                            </m:r>
                            <m:r>
                              <m:rPr>
                                <m:nor/>
                              </m:rPr>
                              <a:rPr lang="en-GB" altLang="en-US" sz="2400" dirty="0">
                                <a:latin typeface="Symbol" panose="05050102010706020507" pitchFamily="18" charset="2"/>
                              </a:rPr>
                              <m:t> </m:t>
                            </m:r>
                            <m:r>
                              <m:rPr>
                                <m:nor/>
                              </m:rPr>
                              <a:rPr lang="en-GB" altLang="en-US" sz="2400" i="1" dirty="0">
                                <a:latin typeface="CG Times" pitchFamily="18" charset="0"/>
                              </a:rPr>
                              <m:t>−</m:t>
                            </m:r>
                            <m:r>
                              <m:rPr>
                                <m:nor/>
                              </m:rPr>
                              <a:rPr lang="en-GB" altLang="en-US" sz="2400" i="1" dirty="0">
                                <a:latin typeface="CG Times" pitchFamily="18" charset="0"/>
                              </a:rPr>
                              <m:t>Nt</m:t>
                            </m:r>
                          </m:num>
                          <m:den>
                            <m:r>
                              <m:rPr>
                                <m:nor/>
                              </m:rPr>
                              <a:rPr lang="en-GB" altLang="en-US" sz="2400" dirty="0">
                                <a:latin typeface="Symbol" panose="05050102010706020507" pitchFamily="18" charset="2"/>
                              </a:rPr>
                              <m:t>D</m:t>
                            </m:r>
                            <m:r>
                              <m:rPr>
                                <m:nor/>
                              </m:rPr>
                              <a:rPr lang="en-GB" altLang="en-US" sz="2400" i="1" dirty="0">
                                <a:latin typeface="CG Times"/>
                              </a:rPr>
                              <m:t>t</m:t>
                            </m:r>
                          </m:den>
                        </m:f>
                      </m:e>
                    </m:func>
                    <m:r>
                      <a:rPr lang="en-GB" altLang="en-US" sz="2400" b="0" i="1" smtClean="0">
                        <a:latin typeface="Cambria Math" panose="02040503050406030204" pitchFamily="18" charset="0"/>
                      </a:rPr>
                      <m:t>=</m:t>
                    </m:r>
                    <m:f>
                      <m:fPr>
                        <m:ctrlPr>
                          <a:rPr lang="en-GB" altLang="en-US" sz="2400" b="0" i="1" smtClean="0">
                            <a:latin typeface="Cambria Math" panose="02040503050406030204" pitchFamily="18" charset="0"/>
                          </a:rPr>
                        </m:ctrlPr>
                      </m:fPr>
                      <m:num>
                        <m:r>
                          <a:rPr lang="en-GB" altLang="en-US" sz="2400" b="0" i="1" smtClean="0">
                            <a:latin typeface="Cambria Math" panose="02040503050406030204" pitchFamily="18" charset="0"/>
                          </a:rPr>
                          <m:t>𝑑</m:t>
                        </m:r>
                        <m:sSub>
                          <m:sSubPr>
                            <m:ctrlPr>
                              <a:rPr lang="en-GB" altLang="en-US" sz="2400" b="0" i="1" smtClean="0">
                                <a:latin typeface="Cambria Math" panose="02040503050406030204" pitchFamily="18" charset="0"/>
                              </a:rPr>
                            </m:ctrlPr>
                          </m:sSubPr>
                          <m:e>
                            <m:r>
                              <a:rPr lang="en-GB" altLang="en-US" sz="2400" b="0" i="1" smtClean="0">
                                <a:latin typeface="Cambria Math" panose="02040503050406030204" pitchFamily="18" charset="0"/>
                              </a:rPr>
                              <m:t>𝑁</m:t>
                            </m:r>
                          </m:e>
                          <m:sub>
                            <m:r>
                              <a:rPr lang="en-GB" altLang="en-US" sz="2400" b="0" i="1" smtClean="0">
                                <a:latin typeface="Cambria Math" panose="02040503050406030204" pitchFamily="18" charset="0"/>
                              </a:rPr>
                              <m:t>𝑡</m:t>
                            </m:r>
                          </m:sub>
                        </m:sSub>
                      </m:num>
                      <m:den>
                        <m:r>
                          <a:rPr lang="en-GB" altLang="en-US" sz="2400" b="0" i="1" smtClean="0">
                            <a:latin typeface="Cambria Math" panose="02040503050406030204" pitchFamily="18" charset="0"/>
                          </a:rPr>
                          <m:t>𝑑𝑡</m:t>
                        </m:r>
                      </m:den>
                    </m:f>
                  </m:oMath>
                </a14:m>
                <a:r>
                  <a:rPr lang="en-GB" altLang="en-US" sz="2400" dirty="0"/>
                  <a:t>  =</a:t>
                </a:r>
                <a:r>
                  <a:rPr lang="en-GB" altLang="en-US" sz="2400" i="1" dirty="0">
                    <a:latin typeface="CG Times" pitchFamily="18" charset="0"/>
                  </a:rPr>
                  <a:t> f(</a:t>
                </a:r>
                <a:r>
                  <a:rPr lang="en-GB" altLang="en-US" sz="2400" i="1" dirty="0" err="1">
                    <a:latin typeface="CG Times" pitchFamily="18" charset="0"/>
                  </a:rPr>
                  <a:t>N</a:t>
                </a:r>
                <a:r>
                  <a:rPr lang="en-GB" altLang="en-US" sz="2400" i="1" baseline="-25000" dirty="0" err="1">
                    <a:latin typeface="CG Times" pitchFamily="18" charset="0"/>
                  </a:rPr>
                  <a:t>t</a:t>
                </a:r>
                <a:r>
                  <a:rPr lang="en-GB" altLang="en-US" sz="2400" i="1" dirty="0">
                    <a:latin typeface="CG Times" pitchFamily="18" charset="0"/>
                  </a:rPr>
                  <a:t>)</a:t>
                </a:r>
              </a:p>
              <a:p>
                <a:pPr>
                  <a:lnSpc>
                    <a:spcPct val="80000"/>
                  </a:lnSpc>
                  <a:buNone/>
                </a:pPr>
                <a:endParaRPr lang="en-GB" altLang="en-US" sz="2400" dirty="0">
                  <a:latin typeface="Symbol" panose="05050102010706020507" pitchFamily="18" charset="2"/>
                </a:endParaRPr>
              </a:p>
              <a:p>
                <a:pPr>
                  <a:lnSpc>
                    <a:spcPct val="80000"/>
                  </a:lnSpc>
                  <a:buNone/>
                </a:pPr>
                <a:r>
                  <a:rPr lang="en-GB" altLang="en-US" sz="2400" dirty="0"/>
                  <a:t>The difference equation turns into a differential equation</a:t>
                </a:r>
              </a:p>
              <a:p>
                <a:pPr>
                  <a:lnSpc>
                    <a:spcPct val="80000"/>
                  </a:lnSpc>
                  <a:buNone/>
                </a:pPr>
                <a:endParaRPr lang="en-GB" altLang="en-US" sz="2400" dirty="0">
                  <a:latin typeface="Symbol" panose="05050102010706020507" pitchFamily="18" charset="2"/>
                </a:endParaRPr>
              </a:p>
              <a:p>
                <a:pPr eaLnBrk="1" hangingPunct="1">
                  <a:lnSpc>
                    <a:spcPct val="80000"/>
                  </a:lnSpc>
                  <a:buFontTx/>
                  <a:buNone/>
                </a:pPr>
                <a:endParaRPr lang="en-GB" altLang="en-US" sz="2400" i="1" dirty="0">
                  <a:latin typeface="CG Times" pitchFamily="18" charset="0"/>
                </a:endParaRPr>
              </a:p>
              <a:p>
                <a:pPr>
                  <a:lnSpc>
                    <a:spcPct val="80000"/>
                  </a:lnSpc>
                  <a:buNone/>
                </a:pPr>
                <a:endParaRPr lang="en-GB" altLang="en-US" sz="2400" i="1" baseline="-25000" dirty="0">
                  <a:latin typeface="CG Times" pitchFamily="18" charset="0"/>
                </a:endParaRPr>
              </a:p>
            </p:txBody>
          </p:sp>
        </mc:Choice>
        <mc:Fallback xmlns="">
          <p:sp>
            <p:nvSpPr>
              <p:cNvPr id="166915" name="Rectangle 3"/>
              <p:cNvSpPr>
                <a:spLocks noGrp="1" noRot="1" noChangeAspect="1" noMove="1" noResize="1" noEditPoints="1" noAdjustHandles="1" noChangeArrowheads="1" noChangeShapeType="1" noTextEdit="1"/>
              </p:cNvSpPr>
              <p:nvPr>
                <p:ph idx="1"/>
              </p:nvPr>
            </p:nvSpPr>
            <p:spPr>
              <a:xfrm>
                <a:off x="611188" y="1628775"/>
                <a:ext cx="8062912" cy="4679950"/>
              </a:xfrm>
              <a:blipFill rotWithShape="0">
                <a:blip r:embed="rId2"/>
                <a:stretch>
                  <a:fillRect l="-1134" t="-2995"/>
                </a:stretch>
              </a:blipFill>
            </p:spPr>
            <p:txBody>
              <a:bodyPr/>
              <a:lstStyle/>
              <a:p>
                <a:r>
                  <a:rPr lang="en-GB">
                    <a:noFill/>
                  </a:rPr>
                  <a:t> </a:t>
                </a:r>
              </a:p>
            </p:txBody>
          </p:sp>
        </mc:Fallback>
      </mc:AlternateContent>
    </p:spTree>
    <p:extLst>
      <p:ext uri="{BB962C8B-B14F-4D97-AF65-F5344CB8AC3E}">
        <p14:creationId xmlns:p14="http://schemas.microsoft.com/office/powerpoint/2010/main" val="285311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91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91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9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304800"/>
            <a:ext cx="7772400" cy="1143000"/>
          </a:xfrm>
        </p:spPr>
        <p:txBody>
          <a:bodyPr/>
          <a:lstStyle/>
          <a:p>
            <a:pPr eaLnBrk="1" hangingPunct="1"/>
            <a:r>
              <a:rPr lang="en-GB" altLang="en-US"/>
              <a:t>Introduction</a:t>
            </a:r>
          </a:p>
        </p:txBody>
      </p:sp>
      <p:sp>
        <p:nvSpPr>
          <p:cNvPr id="5123" name="Rectangle 3"/>
          <p:cNvSpPr>
            <a:spLocks noGrp="1" noChangeArrowheads="1"/>
          </p:cNvSpPr>
          <p:nvPr>
            <p:ph idx="1"/>
          </p:nvPr>
        </p:nvSpPr>
        <p:spPr>
          <a:xfrm>
            <a:off x="685800" y="1600200"/>
            <a:ext cx="8229600" cy="4800600"/>
          </a:xfrm>
        </p:spPr>
        <p:txBody>
          <a:bodyPr/>
          <a:lstStyle/>
          <a:p>
            <a:pPr eaLnBrk="1" hangingPunct="1"/>
            <a:r>
              <a:rPr lang="en-GB" altLang="en-US" dirty="0"/>
              <a:t>Most models that are of interest in biology are non-linear dynamical systems</a:t>
            </a:r>
          </a:p>
          <a:p>
            <a:pPr eaLnBrk="1" hangingPunct="1"/>
            <a:r>
              <a:rPr lang="en-GB" altLang="en-US" dirty="0"/>
              <a:t>Mathematical analysis tools are sharpest for linear systems, and for real models often only possible to a limited extent</a:t>
            </a:r>
          </a:p>
          <a:p>
            <a:pPr eaLnBrk="1" hangingPunct="1"/>
            <a:r>
              <a:rPr lang="en-GB" altLang="en-US" dirty="0"/>
              <a:t>Therefore many researchers do not get beyond looking at simulation studies for a limited set of parameters. This gives a very myopic </a:t>
            </a:r>
            <a:r>
              <a:rPr lang="en-GB" altLang="en-US" dirty="0" err="1"/>
              <a:t>perspectice</a:t>
            </a:r>
            <a:endParaRPr lang="en-GB" altLang="en-US" dirty="0"/>
          </a:p>
          <a:p>
            <a:pPr eaLnBrk="1" hangingPunct="1"/>
            <a:r>
              <a:rPr lang="en-GB" altLang="en-US" dirty="0"/>
              <a:t>How can you understand and interpret the dynamical behaviour of a model </a:t>
            </a:r>
            <a:r>
              <a:rPr lang="en-GB" altLang="en-US"/>
              <a:t>in wider and more </a:t>
            </a:r>
            <a:r>
              <a:rPr lang="en-GB" altLang="en-US" dirty="0"/>
              <a:t>a systematic way?</a:t>
            </a:r>
          </a:p>
          <a:p>
            <a:pPr eaLnBrk="1" hangingPunct="1">
              <a:buFont typeface="Arial" panose="020B0604020202020204" pitchFamily="34" charset="0"/>
              <a:buNone/>
            </a:pPr>
            <a:endParaRPr lang="en-GB" altLang="en-US" dirty="0"/>
          </a:p>
        </p:txBody>
      </p:sp>
    </p:spTree>
    <p:extLst>
      <p:ext uri="{BB962C8B-B14F-4D97-AF65-F5344CB8AC3E}">
        <p14:creationId xmlns:p14="http://schemas.microsoft.com/office/powerpoint/2010/main" val="1773167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normAutofit/>
          </a:bodyPr>
          <a:lstStyle/>
          <a:p>
            <a:pPr eaLnBrk="1" hangingPunct="1"/>
            <a:r>
              <a:rPr lang="en-GB" altLang="en-US" sz="4000" dirty="0"/>
              <a:t>Exponential growth (continuous time)</a:t>
            </a:r>
          </a:p>
        </p:txBody>
      </p:sp>
      <p:sp>
        <p:nvSpPr>
          <p:cNvPr id="32771" name="Rectangle 3"/>
          <p:cNvSpPr>
            <a:spLocks noGrp="1" noChangeArrowheads="1"/>
          </p:cNvSpPr>
          <p:nvPr>
            <p:ph idx="4294967295"/>
          </p:nvPr>
        </p:nvSpPr>
        <p:spPr>
          <a:xfrm>
            <a:off x="685800" y="1773238"/>
            <a:ext cx="7772400" cy="4679950"/>
          </a:xfrm>
        </p:spPr>
        <p:txBody>
          <a:bodyPr>
            <a:normAutofit fontScale="92500"/>
          </a:bodyPr>
          <a:lstStyle/>
          <a:p>
            <a:pPr eaLnBrk="1" hangingPunct="1">
              <a:lnSpc>
                <a:spcPct val="90000"/>
              </a:lnSpc>
              <a:buFontTx/>
              <a:buNone/>
            </a:pPr>
            <a:r>
              <a:rPr lang="en-GB" altLang="en-US" sz="2800" dirty="0"/>
              <a:t>If we assume constant per capita birth and death rates:</a:t>
            </a:r>
          </a:p>
          <a:p>
            <a:pPr eaLnBrk="1" hangingPunct="1">
              <a:lnSpc>
                <a:spcPct val="90000"/>
              </a:lnSpc>
              <a:buFontTx/>
              <a:buNone/>
            </a:pPr>
            <a:endParaRPr lang="en-GB" altLang="en-US" sz="2800" dirty="0"/>
          </a:p>
          <a:p>
            <a:pPr eaLnBrk="1" hangingPunct="1">
              <a:lnSpc>
                <a:spcPct val="90000"/>
              </a:lnSpc>
            </a:pPr>
            <a:endParaRPr lang="en-GB" altLang="en-US" sz="2800" dirty="0"/>
          </a:p>
          <a:p>
            <a:pPr eaLnBrk="1" hangingPunct="1">
              <a:lnSpc>
                <a:spcPct val="90000"/>
              </a:lnSpc>
            </a:pPr>
            <a:endParaRPr lang="en-GB" altLang="en-US" sz="2800" dirty="0"/>
          </a:p>
          <a:p>
            <a:pPr eaLnBrk="1" hangingPunct="1">
              <a:lnSpc>
                <a:spcPct val="90000"/>
              </a:lnSpc>
              <a:buFontTx/>
              <a:buNone/>
            </a:pPr>
            <a:r>
              <a:rPr lang="en-GB" altLang="en-US" sz="2800" dirty="0"/>
              <a:t>Which can be rewritten as </a:t>
            </a:r>
          </a:p>
          <a:p>
            <a:pPr eaLnBrk="1" hangingPunct="1">
              <a:lnSpc>
                <a:spcPct val="90000"/>
              </a:lnSpc>
              <a:buFontTx/>
              <a:buNone/>
            </a:pPr>
            <a:endParaRPr lang="en-GB" altLang="en-US" sz="2800" dirty="0"/>
          </a:p>
          <a:p>
            <a:pPr eaLnBrk="1" hangingPunct="1">
              <a:lnSpc>
                <a:spcPct val="90000"/>
              </a:lnSpc>
              <a:buFontTx/>
              <a:buNone/>
            </a:pPr>
            <a:endParaRPr lang="en-GB" altLang="en-US" sz="2800" dirty="0"/>
          </a:p>
          <a:p>
            <a:pPr eaLnBrk="1" hangingPunct="1">
              <a:lnSpc>
                <a:spcPct val="90000"/>
              </a:lnSpc>
              <a:buFontTx/>
              <a:buNone/>
            </a:pPr>
            <a:r>
              <a:rPr lang="en-GB" altLang="en-US" sz="2800" dirty="0"/>
              <a:t>where  </a:t>
            </a:r>
            <a:r>
              <a:rPr lang="en-GB" altLang="en-US" sz="2800" i="1" dirty="0">
                <a:latin typeface="Times New Roman" panose="02020603050405020304" pitchFamily="18" charset="0"/>
              </a:rPr>
              <a:t>r=b-d</a:t>
            </a:r>
            <a:r>
              <a:rPr lang="en-GB" altLang="en-US" sz="2800" dirty="0"/>
              <a:t> is the </a:t>
            </a:r>
            <a:r>
              <a:rPr lang="en-GB" altLang="en-US" sz="2800" i="1" dirty="0"/>
              <a:t>per capita</a:t>
            </a:r>
            <a:r>
              <a:rPr lang="en-GB" altLang="en-US" sz="2800" dirty="0"/>
              <a:t> growth rate .</a:t>
            </a:r>
          </a:p>
          <a:p>
            <a:pPr eaLnBrk="1" hangingPunct="1">
              <a:lnSpc>
                <a:spcPct val="90000"/>
              </a:lnSpc>
              <a:buFontTx/>
              <a:buNone/>
            </a:pPr>
            <a:r>
              <a:rPr lang="en-GB" altLang="en-US" sz="2800" dirty="0"/>
              <a:t>This is the exponential growth model for overlapping generations </a:t>
            </a:r>
          </a:p>
          <a:p>
            <a:pPr eaLnBrk="1" hangingPunct="1">
              <a:lnSpc>
                <a:spcPct val="90000"/>
              </a:lnSpc>
            </a:pPr>
            <a:endParaRPr lang="en-GB" altLang="en-US" sz="2800" dirty="0"/>
          </a:p>
          <a:p>
            <a:pPr eaLnBrk="1" hangingPunct="1">
              <a:lnSpc>
                <a:spcPct val="90000"/>
              </a:lnSpc>
            </a:pPr>
            <a:endParaRPr lang="en-GB" altLang="en-US" sz="2800" dirty="0">
              <a:latin typeface="Times New Roman" panose="02020603050405020304" pitchFamily="18" charset="0"/>
            </a:endParaRPr>
          </a:p>
          <a:p>
            <a:pPr eaLnBrk="1" hangingPunct="1">
              <a:lnSpc>
                <a:spcPct val="90000"/>
              </a:lnSpc>
            </a:pPr>
            <a:endParaRPr lang="en-GB" altLang="en-US" sz="2800" dirty="0">
              <a:latin typeface="Times New Roman" panose="02020603050405020304" pitchFamily="18" charset="0"/>
            </a:endParaRPr>
          </a:p>
          <a:p>
            <a:pPr eaLnBrk="1" hangingPunct="1">
              <a:lnSpc>
                <a:spcPct val="90000"/>
              </a:lnSpc>
            </a:pPr>
            <a:endParaRPr lang="en-GB" altLang="en-US" sz="2800" dirty="0">
              <a:latin typeface="Times New Roman" panose="02020603050405020304" pitchFamily="18" charset="0"/>
            </a:endParaRPr>
          </a:p>
          <a:p>
            <a:pPr eaLnBrk="1" hangingPunct="1">
              <a:lnSpc>
                <a:spcPct val="90000"/>
              </a:lnSpc>
            </a:pPr>
            <a:endParaRPr lang="en-GB" altLang="en-US" sz="2800" dirty="0"/>
          </a:p>
          <a:p>
            <a:pPr eaLnBrk="1" hangingPunct="1">
              <a:lnSpc>
                <a:spcPct val="90000"/>
              </a:lnSpc>
            </a:pPr>
            <a:endParaRPr lang="en-GB" altLang="en-US" sz="2800" dirty="0"/>
          </a:p>
          <a:p>
            <a:pPr eaLnBrk="1" hangingPunct="1">
              <a:lnSpc>
                <a:spcPct val="90000"/>
              </a:lnSpc>
            </a:pPr>
            <a:endParaRPr lang="en-GB" altLang="en-US" sz="2800" dirty="0"/>
          </a:p>
          <a:p>
            <a:pPr eaLnBrk="1" hangingPunct="1">
              <a:lnSpc>
                <a:spcPct val="90000"/>
              </a:lnSpc>
              <a:buFontTx/>
              <a:buNone/>
            </a:pPr>
            <a:endParaRPr lang="en-GB" altLang="en-US" sz="2800" dirty="0"/>
          </a:p>
        </p:txBody>
      </p:sp>
      <p:graphicFrame>
        <p:nvGraphicFramePr>
          <p:cNvPr id="32772" name="Object 0"/>
          <p:cNvGraphicFramePr>
            <a:graphicFrameLocks noChangeAspect="1"/>
          </p:cNvGraphicFramePr>
          <p:nvPr/>
        </p:nvGraphicFramePr>
        <p:xfrm>
          <a:off x="935038" y="2636838"/>
          <a:ext cx="1046162" cy="1079500"/>
        </p:xfrm>
        <a:graphic>
          <a:graphicData uri="http://schemas.openxmlformats.org/presentationml/2006/ole">
            <mc:AlternateContent xmlns:mc="http://schemas.openxmlformats.org/markup-compatibility/2006">
              <mc:Choice xmlns:v="urn:schemas-microsoft-com:vml" Requires="v">
                <p:oleObj name="Equation" r:id="rId2" imgW="380835" imgH="393529" progId="Equation.3">
                  <p:embed/>
                </p:oleObj>
              </mc:Choice>
              <mc:Fallback>
                <p:oleObj name="Equation" r:id="rId2" imgW="380835" imgH="393529"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38" y="2636838"/>
                        <a:ext cx="1046162"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3" name="Text Box 5"/>
          <p:cNvSpPr txBox="1">
            <a:spLocks noChangeArrowheads="1"/>
          </p:cNvSpPr>
          <p:nvPr/>
        </p:nvSpPr>
        <p:spPr bwMode="auto">
          <a:xfrm>
            <a:off x="2057400" y="29718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latin typeface="Times New Roman" panose="02020603050405020304" pitchFamily="18" charset="0"/>
              </a:rPr>
              <a:t>b N – d N = (b - d) N</a:t>
            </a:r>
          </a:p>
        </p:txBody>
      </p:sp>
      <p:graphicFrame>
        <p:nvGraphicFramePr>
          <p:cNvPr id="32774" name="Object 1"/>
          <p:cNvGraphicFramePr>
            <a:graphicFrameLocks noChangeAspect="1"/>
          </p:cNvGraphicFramePr>
          <p:nvPr/>
        </p:nvGraphicFramePr>
        <p:xfrm>
          <a:off x="914400" y="4076700"/>
          <a:ext cx="1046163" cy="1079500"/>
        </p:xfrm>
        <a:graphic>
          <a:graphicData uri="http://schemas.openxmlformats.org/presentationml/2006/ole">
            <mc:AlternateContent xmlns:mc="http://schemas.openxmlformats.org/markup-compatibility/2006">
              <mc:Choice xmlns:v="urn:schemas-microsoft-com:vml" Requires="v">
                <p:oleObj name="Equation" r:id="rId4" imgW="380835" imgH="393529" progId="Equation.3">
                  <p:embed/>
                </p:oleObj>
              </mc:Choice>
              <mc:Fallback>
                <p:oleObj name="Equation" r:id="rId4" imgW="380835" imgH="393529"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076700"/>
                        <a:ext cx="104616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5" name="Text Box 7"/>
          <p:cNvSpPr txBox="1">
            <a:spLocks noChangeArrowheads="1"/>
          </p:cNvSpPr>
          <p:nvPr/>
        </p:nvSpPr>
        <p:spPr bwMode="auto">
          <a:xfrm>
            <a:off x="2036763" y="4365625"/>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latin typeface="Times New Roman" panose="02020603050405020304" pitchFamily="18" charset="0"/>
              </a:rPr>
              <a:t>r N</a:t>
            </a:r>
          </a:p>
        </p:txBody>
      </p:sp>
    </p:spTree>
    <p:extLst>
      <p:ext uri="{BB962C8B-B14F-4D97-AF65-F5344CB8AC3E}">
        <p14:creationId xmlns:p14="http://schemas.microsoft.com/office/powerpoint/2010/main" val="3818505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normAutofit/>
          </a:bodyPr>
          <a:lstStyle/>
          <a:p>
            <a:pPr eaLnBrk="1" hangingPunct="1"/>
            <a:r>
              <a:rPr lang="en-GB" altLang="en-US" sz="3600" dirty="0"/>
              <a:t>Exponential growth in continuous time</a:t>
            </a:r>
          </a:p>
        </p:txBody>
      </p:sp>
      <p:sp>
        <p:nvSpPr>
          <p:cNvPr id="33795" name="Rectangle 3"/>
          <p:cNvSpPr>
            <a:spLocks noGrp="1" noChangeArrowheads="1"/>
          </p:cNvSpPr>
          <p:nvPr>
            <p:ph idx="4294967295"/>
          </p:nvPr>
        </p:nvSpPr>
        <p:spPr/>
        <p:txBody>
          <a:bodyPr>
            <a:normAutofit fontScale="85000" lnSpcReduction="20000"/>
          </a:bodyPr>
          <a:lstStyle/>
          <a:p>
            <a:pPr eaLnBrk="1" hangingPunct="1">
              <a:lnSpc>
                <a:spcPct val="90000"/>
              </a:lnSpc>
            </a:pPr>
            <a:r>
              <a:rPr lang="en-GB" altLang="en-US" sz="2800" dirty="0"/>
              <a:t>Previous examples were in discrete time</a:t>
            </a:r>
          </a:p>
          <a:p>
            <a:pPr eaLnBrk="1" hangingPunct="1">
              <a:lnSpc>
                <a:spcPct val="90000"/>
              </a:lnSpc>
            </a:pPr>
            <a:r>
              <a:rPr lang="en-GB" altLang="en-US" sz="2800" dirty="0"/>
              <a:t>The differential equation</a:t>
            </a:r>
          </a:p>
          <a:p>
            <a:pPr eaLnBrk="1" hangingPunct="1">
              <a:lnSpc>
                <a:spcPct val="90000"/>
              </a:lnSpc>
            </a:pPr>
            <a:endParaRPr lang="en-GB" altLang="en-US" sz="2800" dirty="0"/>
          </a:p>
          <a:p>
            <a:pPr eaLnBrk="1" hangingPunct="1">
              <a:lnSpc>
                <a:spcPct val="90000"/>
              </a:lnSpc>
            </a:pPr>
            <a:endParaRPr lang="en-GB" altLang="en-US" sz="2800" dirty="0"/>
          </a:p>
          <a:p>
            <a:pPr eaLnBrk="1" hangingPunct="1">
              <a:lnSpc>
                <a:spcPct val="90000"/>
              </a:lnSpc>
              <a:buFontTx/>
              <a:buNone/>
            </a:pPr>
            <a:endParaRPr lang="en-GB" altLang="en-US" sz="2800" dirty="0"/>
          </a:p>
          <a:p>
            <a:pPr eaLnBrk="1" hangingPunct="1">
              <a:lnSpc>
                <a:spcPct val="90000"/>
              </a:lnSpc>
              <a:buFontTx/>
              <a:buNone/>
            </a:pPr>
            <a:r>
              <a:rPr lang="en-GB" altLang="en-US" sz="2800" dirty="0"/>
              <a:t>Can be solved to give:</a:t>
            </a:r>
          </a:p>
          <a:p>
            <a:pPr eaLnBrk="1" hangingPunct="1">
              <a:lnSpc>
                <a:spcPct val="90000"/>
              </a:lnSpc>
              <a:buFontTx/>
              <a:buNone/>
            </a:pPr>
            <a:endParaRPr lang="en-GB" altLang="en-US" sz="2800" dirty="0"/>
          </a:p>
          <a:p>
            <a:pPr eaLnBrk="1" hangingPunct="1">
              <a:lnSpc>
                <a:spcPct val="90000"/>
              </a:lnSpc>
              <a:buFontTx/>
              <a:buNone/>
            </a:pPr>
            <a:endParaRPr lang="en-GB" altLang="en-US" sz="2800" dirty="0"/>
          </a:p>
          <a:p>
            <a:pPr eaLnBrk="1" hangingPunct="1">
              <a:lnSpc>
                <a:spcPct val="90000"/>
              </a:lnSpc>
              <a:buFontTx/>
              <a:buNone/>
            </a:pPr>
            <a:endParaRPr lang="en-GB" altLang="en-US" sz="2800" dirty="0"/>
          </a:p>
          <a:p>
            <a:pPr eaLnBrk="1" hangingPunct="1">
              <a:lnSpc>
                <a:spcPct val="90000"/>
              </a:lnSpc>
              <a:buFontTx/>
              <a:buNone/>
            </a:pPr>
            <a:r>
              <a:rPr lang="en-GB" altLang="en-US" sz="2800" dirty="0"/>
              <a:t>Where </a:t>
            </a:r>
            <a:r>
              <a:rPr lang="en-GB" altLang="en-US" sz="2800" i="1" dirty="0">
                <a:latin typeface="Times New Roman" panose="02020603050405020304" pitchFamily="18" charset="0"/>
              </a:rPr>
              <a:t>N(0)</a:t>
            </a:r>
            <a:r>
              <a:rPr lang="en-GB" altLang="en-US" sz="2800" dirty="0"/>
              <a:t> is the population size at time </a:t>
            </a:r>
            <a:r>
              <a:rPr lang="en-GB" altLang="en-US" sz="2800" i="1" dirty="0">
                <a:latin typeface="Times New Roman" panose="02020603050405020304" pitchFamily="18" charset="0"/>
              </a:rPr>
              <a:t>t=0</a:t>
            </a:r>
            <a:r>
              <a:rPr lang="en-GB" altLang="en-US" sz="2800" dirty="0"/>
              <a:t> and </a:t>
            </a:r>
            <a:r>
              <a:rPr lang="en-GB" altLang="en-US" sz="2800" i="1" dirty="0">
                <a:latin typeface="Times New Roman" panose="02020603050405020304" pitchFamily="18" charset="0"/>
              </a:rPr>
              <a:t>e</a:t>
            </a:r>
            <a:r>
              <a:rPr lang="en-GB" altLang="en-US" sz="2800" dirty="0"/>
              <a:t> is a constant (the base of the natural logarithm) with value </a:t>
            </a:r>
            <a:r>
              <a:rPr lang="en-GB" altLang="en-US" sz="2800" dirty="0">
                <a:latin typeface="Symbol" panose="05050102010706020507" pitchFamily="18" charset="2"/>
              </a:rPr>
              <a:t>»</a:t>
            </a:r>
            <a:r>
              <a:rPr lang="en-GB" altLang="en-US" sz="2800" dirty="0"/>
              <a:t>2.718  </a:t>
            </a:r>
          </a:p>
          <a:p>
            <a:pPr eaLnBrk="1" hangingPunct="1">
              <a:lnSpc>
                <a:spcPct val="90000"/>
              </a:lnSpc>
              <a:buFontTx/>
              <a:buNone/>
            </a:pPr>
            <a:endParaRPr lang="en-GB" altLang="en-US" sz="2800" dirty="0"/>
          </a:p>
          <a:p>
            <a:pPr eaLnBrk="1" hangingPunct="1">
              <a:lnSpc>
                <a:spcPct val="90000"/>
              </a:lnSpc>
            </a:pPr>
            <a:endParaRPr lang="en-GB" altLang="en-US" sz="2800" dirty="0"/>
          </a:p>
        </p:txBody>
      </p:sp>
      <p:graphicFrame>
        <p:nvGraphicFramePr>
          <p:cNvPr id="33796" name="Object 0"/>
          <p:cNvGraphicFramePr>
            <a:graphicFrameLocks noChangeAspect="1"/>
          </p:cNvGraphicFramePr>
          <p:nvPr/>
        </p:nvGraphicFramePr>
        <p:xfrm>
          <a:off x="1849438" y="2709863"/>
          <a:ext cx="1046162" cy="1079500"/>
        </p:xfrm>
        <a:graphic>
          <a:graphicData uri="http://schemas.openxmlformats.org/presentationml/2006/ole">
            <mc:AlternateContent xmlns:mc="http://schemas.openxmlformats.org/markup-compatibility/2006">
              <mc:Choice xmlns:v="urn:schemas-microsoft-com:vml" Requires="v">
                <p:oleObj name="Equation" r:id="rId2" imgW="380835" imgH="393529" progId="Equation.3">
                  <p:embed/>
                </p:oleObj>
              </mc:Choice>
              <mc:Fallback>
                <p:oleObj name="Equation" r:id="rId2" imgW="380835" imgH="393529"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438" y="2709863"/>
                        <a:ext cx="1046162"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7" name="Text Box 5"/>
          <p:cNvSpPr txBox="1">
            <a:spLocks noChangeArrowheads="1"/>
          </p:cNvSpPr>
          <p:nvPr/>
        </p:nvSpPr>
        <p:spPr bwMode="auto">
          <a:xfrm>
            <a:off x="2971800" y="3014663"/>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i="1">
                <a:latin typeface="Times New Roman" panose="02020603050405020304" pitchFamily="18" charset="0"/>
              </a:rPr>
              <a:t>r N</a:t>
            </a:r>
          </a:p>
        </p:txBody>
      </p:sp>
      <p:graphicFrame>
        <p:nvGraphicFramePr>
          <p:cNvPr id="33798" name="Object 1"/>
          <p:cNvGraphicFramePr>
            <a:graphicFrameLocks noChangeAspect="1"/>
          </p:cNvGraphicFramePr>
          <p:nvPr/>
        </p:nvGraphicFramePr>
        <p:xfrm>
          <a:off x="1763713" y="4508500"/>
          <a:ext cx="2544762" cy="625475"/>
        </p:xfrm>
        <a:graphic>
          <a:graphicData uri="http://schemas.openxmlformats.org/presentationml/2006/ole">
            <mc:AlternateContent xmlns:mc="http://schemas.openxmlformats.org/markup-compatibility/2006">
              <mc:Choice xmlns:v="urn:schemas-microsoft-com:vml" Requires="v">
                <p:oleObj name="Equation" r:id="rId4" imgW="927100" imgH="228600" progId="Equation.3">
                  <p:embed/>
                </p:oleObj>
              </mc:Choice>
              <mc:Fallback>
                <p:oleObj name="Equation" r:id="rId4" imgW="9271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4508500"/>
                        <a:ext cx="2544762"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95854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altLang="en-US"/>
              <a:t>Exponential growth</a:t>
            </a:r>
          </a:p>
        </p:txBody>
      </p:sp>
      <p:graphicFrame>
        <p:nvGraphicFramePr>
          <p:cNvPr id="34819" name="Object 0"/>
          <p:cNvGraphicFramePr>
            <a:graphicFrameLocks noChangeAspect="1"/>
          </p:cNvGraphicFramePr>
          <p:nvPr/>
        </p:nvGraphicFramePr>
        <p:xfrm>
          <a:off x="762000" y="1524000"/>
          <a:ext cx="7548563" cy="4918075"/>
        </p:xfrm>
        <a:graphic>
          <a:graphicData uri="http://schemas.openxmlformats.org/presentationml/2006/ole">
            <mc:AlternateContent xmlns:mc="http://schemas.openxmlformats.org/markup-compatibility/2006">
              <mc:Choice xmlns:v="urn:schemas-microsoft-com:vml" Requires="v">
                <p:oleObj name="Artwork" r:id="rId2" imgW="4428571" imgH="2886478" progId="Adobe.Illustrator.7">
                  <p:embed/>
                </p:oleObj>
              </mc:Choice>
              <mc:Fallback>
                <p:oleObj name="Artwork" r:id="rId2" imgW="4428571" imgH="2886478" progId="Adobe.Illustrator.7">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24000"/>
                        <a:ext cx="7548563" cy="491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0" name="Text Box 4"/>
          <p:cNvSpPr txBox="1">
            <a:spLocks noChangeArrowheads="1"/>
          </p:cNvSpPr>
          <p:nvPr/>
        </p:nvSpPr>
        <p:spPr bwMode="auto">
          <a:xfrm>
            <a:off x="5435600" y="1622425"/>
            <a:ext cx="4465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800" dirty="0">
                <a:latin typeface="Comic Sans MS" panose="030F0702030302020204" pitchFamily="66" charset="0"/>
              </a:rPr>
              <a:t>The net growth rate </a:t>
            </a:r>
            <a:r>
              <a:rPr lang="en-GB" altLang="en-US" sz="1800" i="1" dirty="0">
                <a:latin typeface="Comic Sans MS" panose="030F0702030302020204" pitchFamily="66" charset="0"/>
              </a:rPr>
              <a:t>r=b-d</a:t>
            </a:r>
            <a:endParaRPr lang="en-US" altLang="en-US" sz="1800" i="1" dirty="0">
              <a:latin typeface="Comic Sans MS" panose="030F0702030302020204" pitchFamily="66" charset="0"/>
            </a:endParaRPr>
          </a:p>
        </p:txBody>
      </p:sp>
    </p:spTree>
    <p:extLst>
      <p:ext uri="{BB962C8B-B14F-4D97-AF65-F5344CB8AC3E}">
        <p14:creationId xmlns:p14="http://schemas.microsoft.com/office/powerpoint/2010/main" val="3305021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altLang="en-US"/>
              <a:t>Exponential growth</a:t>
            </a:r>
          </a:p>
        </p:txBody>
      </p:sp>
      <p:graphicFrame>
        <p:nvGraphicFramePr>
          <p:cNvPr id="35843" name="Object 0"/>
          <p:cNvGraphicFramePr>
            <a:graphicFrameLocks noChangeAspect="1"/>
          </p:cNvGraphicFramePr>
          <p:nvPr/>
        </p:nvGraphicFramePr>
        <p:xfrm>
          <a:off x="328613" y="1905000"/>
          <a:ext cx="8129587" cy="4038600"/>
        </p:xfrm>
        <a:graphic>
          <a:graphicData uri="http://schemas.openxmlformats.org/presentationml/2006/ole">
            <mc:AlternateContent xmlns:mc="http://schemas.openxmlformats.org/markup-compatibility/2006">
              <mc:Choice xmlns:v="urn:schemas-microsoft-com:vml" Requires="v">
                <p:oleObj name="Artwork" r:id="rId2" imgW="4525007" imgH="2247619" progId="Adobe.Illustrator.7">
                  <p:embed/>
                </p:oleObj>
              </mc:Choice>
              <mc:Fallback>
                <p:oleObj name="Artwork" r:id="rId2" imgW="4525007" imgH="2247619" progId="Adobe.Illustrator.7">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1905000"/>
                        <a:ext cx="8129587"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80306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GB" altLang="en-US"/>
              <a:t>Humans vs Bacteria analysed</a:t>
            </a:r>
          </a:p>
        </p:txBody>
      </p:sp>
      <p:sp>
        <p:nvSpPr>
          <p:cNvPr id="36867" name="Content Placeholder 2"/>
          <p:cNvSpPr>
            <a:spLocks noGrp="1"/>
          </p:cNvSpPr>
          <p:nvPr>
            <p:ph idx="1"/>
          </p:nvPr>
        </p:nvSpPr>
        <p:spPr/>
        <p:txBody>
          <a:bodyPr/>
          <a:lstStyle/>
          <a:p>
            <a:r>
              <a:rPr lang="en-GB" altLang="en-US"/>
              <a:t>So let’s see, do humans or bacterial populations show exponential (=geometric growth)?</a:t>
            </a:r>
          </a:p>
        </p:txBody>
      </p:sp>
    </p:spTree>
    <p:extLst>
      <p:ext uri="{BB962C8B-B14F-4D97-AF65-F5344CB8AC3E}">
        <p14:creationId xmlns:p14="http://schemas.microsoft.com/office/powerpoint/2010/main" val="1882143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idx="1"/>
          </p:nvPr>
        </p:nvSpPr>
        <p:spPr>
          <a:xfrm>
            <a:off x="395288" y="2492375"/>
            <a:ext cx="3467100" cy="4525963"/>
          </a:xfrm>
        </p:spPr>
        <p:txBody>
          <a:bodyPr/>
          <a:lstStyle/>
          <a:p>
            <a:pPr eaLnBrk="1" hangingPunct="1">
              <a:buFontTx/>
              <a:buNone/>
            </a:pPr>
            <a:r>
              <a:rPr lang="en-US" altLang="en-US" i="1"/>
              <a:t>Escherichia coli</a:t>
            </a:r>
            <a:r>
              <a:rPr lang="en-US" altLang="en-US"/>
              <a:t> grown on minimal salts vs complex media</a:t>
            </a:r>
          </a:p>
          <a:p>
            <a:pPr eaLnBrk="1" hangingPunct="1">
              <a:buFontTx/>
              <a:buNone/>
            </a:pPr>
            <a:endParaRPr lang="en-US" altLang="en-US" b="1"/>
          </a:p>
          <a:p>
            <a:pPr eaLnBrk="1" hangingPunct="1"/>
            <a:endParaRPr lang="en-US" altLang="en-US"/>
          </a:p>
        </p:txBody>
      </p:sp>
      <p:pic>
        <p:nvPicPr>
          <p:cNvPr id="3789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333375"/>
            <a:ext cx="4770438" cy="623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498" name="Rectangle 2"/>
          <p:cNvSpPr>
            <a:spLocks noGrp="1" noChangeArrowheads="1"/>
          </p:cNvSpPr>
          <p:nvPr>
            <p:ph type="title"/>
          </p:nvPr>
        </p:nvSpPr>
        <p:spPr>
          <a:xfrm>
            <a:off x="294619" y="260350"/>
            <a:ext cx="7772400" cy="1143000"/>
          </a:xfrm>
        </p:spPr>
        <p:txBody>
          <a:bodyPr>
            <a:normAutofit fontScale="90000"/>
          </a:bodyPr>
          <a:lstStyle/>
          <a:p>
            <a:pPr eaLnBrk="1" hangingPunct="1">
              <a:defRPr/>
            </a:pPr>
            <a:r>
              <a:rPr lang="en-GB" sz="4000" dirty="0"/>
              <a:t>Example: </a:t>
            </a:r>
            <a:br>
              <a:rPr lang="en-GB" sz="4000" dirty="0"/>
            </a:br>
            <a:r>
              <a:rPr lang="en-GB" sz="4000" dirty="0"/>
              <a:t>Bacterial Growth</a:t>
            </a:r>
          </a:p>
        </p:txBody>
      </p:sp>
      <p:sp>
        <p:nvSpPr>
          <p:cNvPr id="37893" name="Text Box 11"/>
          <p:cNvSpPr txBox="1">
            <a:spLocks noChangeArrowheads="1"/>
          </p:cNvSpPr>
          <p:nvPr/>
        </p:nvSpPr>
        <p:spPr bwMode="auto">
          <a:xfrm>
            <a:off x="3455988" y="6480175"/>
            <a:ext cx="63007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Char char="•"/>
            </a:pPr>
            <a:r>
              <a:rPr lang="en-US" altLang="en-US" sz="1200">
                <a:latin typeface="Times New Roman" panose="02020603050405020304" pitchFamily="18" charset="0"/>
              </a:rPr>
              <a:t>http://biology.clc.uc.edu/fankhauser/labs/microbiology/growth_curve/growth_curve.htm</a:t>
            </a:r>
          </a:p>
          <a:p>
            <a:pPr eaLnBrk="1" hangingPunct="1">
              <a:spcBef>
                <a:spcPct val="50000"/>
              </a:spcBef>
              <a:buFontTx/>
              <a:buNone/>
            </a:pPr>
            <a:endParaRPr lang="en-US" altLang="en-US" sz="1200">
              <a:latin typeface="Times New Roman" panose="02020603050405020304" pitchFamily="18" charset="0"/>
            </a:endParaRPr>
          </a:p>
        </p:txBody>
      </p:sp>
      <p:pic>
        <p:nvPicPr>
          <p:cNvPr id="1127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260350"/>
            <a:ext cx="4883150" cy="610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4101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altLang="en-US"/>
              <a:t> Human Population Growth</a:t>
            </a:r>
          </a:p>
        </p:txBody>
      </p:sp>
      <p:sp>
        <p:nvSpPr>
          <p:cNvPr id="39939" name="Rectangle 3"/>
          <p:cNvSpPr>
            <a:spLocks noGrp="1" noChangeArrowheads="1"/>
          </p:cNvSpPr>
          <p:nvPr>
            <p:ph type="body" idx="1"/>
          </p:nvPr>
        </p:nvSpPr>
        <p:spPr/>
        <p:txBody>
          <a:bodyPr/>
          <a:lstStyle/>
          <a:p>
            <a:pPr eaLnBrk="1" hangingPunct="1"/>
            <a:endParaRPr lang="en-US" altLang="en-US"/>
          </a:p>
        </p:txBody>
      </p:sp>
      <p:graphicFrame>
        <p:nvGraphicFramePr>
          <p:cNvPr id="39940" name="Object 4"/>
          <p:cNvGraphicFramePr>
            <a:graphicFrameLocks noChangeAspect="1"/>
          </p:cNvGraphicFramePr>
          <p:nvPr/>
        </p:nvGraphicFramePr>
        <p:xfrm>
          <a:off x="914400" y="1676400"/>
          <a:ext cx="7100888" cy="4700588"/>
        </p:xfrm>
        <a:graphic>
          <a:graphicData uri="http://schemas.openxmlformats.org/presentationml/2006/ole">
            <mc:AlternateContent xmlns:mc="http://schemas.openxmlformats.org/markup-compatibility/2006">
              <mc:Choice xmlns:v="urn:schemas-microsoft-com:vml" Requires="v">
                <p:oleObj name="Artwork" r:id="rId2" imgW="4142857" imgH="2742857" progId="Adobe.Illustrator.7">
                  <p:embed/>
                </p:oleObj>
              </mc:Choice>
              <mc:Fallback>
                <p:oleObj name="Artwork" r:id="rId2" imgW="4142857" imgH="2742857" progId="Adobe.Illustrator.7">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76400"/>
                        <a:ext cx="7100888" cy="470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777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547813"/>
            <a:ext cx="78486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6551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7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altLang="en-US"/>
              <a:t> Growth Rate</a:t>
            </a:r>
          </a:p>
        </p:txBody>
      </p:sp>
      <p:sp>
        <p:nvSpPr>
          <p:cNvPr id="40963" name="Rectangle 3"/>
          <p:cNvSpPr>
            <a:spLocks noGrp="1" noChangeArrowheads="1"/>
          </p:cNvSpPr>
          <p:nvPr>
            <p:ph type="body" idx="1"/>
          </p:nvPr>
        </p:nvSpPr>
        <p:spPr>
          <a:xfrm>
            <a:off x="628650" y="2084935"/>
            <a:ext cx="7886700" cy="4351338"/>
          </a:xfrm>
        </p:spPr>
        <p:txBody>
          <a:bodyPr/>
          <a:lstStyle/>
          <a:p>
            <a:pPr eaLnBrk="1" hangingPunct="1"/>
            <a:r>
              <a:rPr lang="en-GB" altLang="en-US" dirty="0"/>
              <a:t>We can use the exponential model to calculate </a:t>
            </a:r>
            <a:r>
              <a:rPr lang="en-GB" altLang="en-US" i="1" dirty="0"/>
              <a:t>per capita </a:t>
            </a:r>
            <a:r>
              <a:rPr lang="en-GB" altLang="en-US" dirty="0"/>
              <a:t>growth rates</a:t>
            </a:r>
          </a:p>
          <a:p>
            <a:pPr eaLnBrk="1" hangingPunct="1"/>
            <a:r>
              <a:rPr lang="en-GB" altLang="en-US" dirty="0"/>
              <a:t>If we measure the population at times 0 and </a:t>
            </a:r>
            <a:r>
              <a:rPr lang="en-GB" altLang="en-US" i="1" dirty="0">
                <a:latin typeface="Times New Roman" panose="02020603050405020304" pitchFamily="18" charset="0"/>
              </a:rPr>
              <a:t>T</a:t>
            </a:r>
            <a:r>
              <a:rPr lang="en-GB" altLang="en-US" dirty="0"/>
              <a:t> the model predicts:</a:t>
            </a:r>
          </a:p>
          <a:p>
            <a:pPr eaLnBrk="1" hangingPunct="1"/>
            <a:endParaRPr lang="en-GB" altLang="en-US" dirty="0"/>
          </a:p>
          <a:p>
            <a:pPr eaLnBrk="1" hangingPunct="1">
              <a:buFontTx/>
              <a:buNone/>
            </a:pPr>
            <a:r>
              <a:rPr lang="en-GB" altLang="en-US" dirty="0"/>
              <a:t>Solving for </a:t>
            </a:r>
            <a:r>
              <a:rPr lang="en-GB" altLang="en-US" i="1" dirty="0">
                <a:latin typeface="Times New Roman" panose="02020603050405020304" pitchFamily="18" charset="0"/>
              </a:rPr>
              <a:t>r</a:t>
            </a:r>
            <a:r>
              <a:rPr lang="en-GB" altLang="en-US" dirty="0"/>
              <a:t> we find  </a:t>
            </a:r>
          </a:p>
          <a:p>
            <a:pPr eaLnBrk="1" hangingPunct="1">
              <a:buFontTx/>
              <a:buNone/>
            </a:pPr>
            <a:endParaRPr lang="en-GB" altLang="en-US" dirty="0"/>
          </a:p>
          <a:p>
            <a:pPr eaLnBrk="1" hangingPunct="1">
              <a:buFontTx/>
              <a:buNone/>
            </a:pPr>
            <a:endParaRPr lang="en-GB" altLang="en-US" dirty="0"/>
          </a:p>
          <a:p>
            <a:pPr eaLnBrk="1" hangingPunct="1"/>
            <a:endParaRPr lang="en-GB" altLang="en-US" dirty="0"/>
          </a:p>
        </p:txBody>
      </p:sp>
      <p:graphicFrame>
        <p:nvGraphicFramePr>
          <p:cNvPr id="40964" name="Object 5"/>
          <p:cNvGraphicFramePr>
            <a:graphicFrameLocks noChangeAspect="1"/>
          </p:cNvGraphicFramePr>
          <p:nvPr/>
        </p:nvGraphicFramePr>
        <p:xfrm>
          <a:off x="1693863" y="3789363"/>
          <a:ext cx="2754312" cy="625475"/>
        </p:xfrm>
        <a:graphic>
          <a:graphicData uri="http://schemas.openxmlformats.org/presentationml/2006/ole">
            <mc:AlternateContent xmlns:mc="http://schemas.openxmlformats.org/markup-compatibility/2006">
              <mc:Choice xmlns:v="urn:schemas-microsoft-com:vml" Requires="v">
                <p:oleObj name="Equation" r:id="rId2" imgW="1002865" imgH="228501" progId="Equation.3">
                  <p:embed/>
                </p:oleObj>
              </mc:Choice>
              <mc:Fallback>
                <p:oleObj name="Equation" r:id="rId2" imgW="1002865" imgH="228501"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863" y="3789363"/>
                        <a:ext cx="2754312"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5" name="Object 6"/>
          <p:cNvGraphicFramePr>
            <a:graphicFrameLocks noChangeAspect="1"/>
          </p:cNvGraphicFramePr>
          <p:nvPr/>
        </p:nvGraphicFramePr>
        <p:xfrm>
          <a:off x="1676400" y="5178425"/>
          <a:ext cx="2474913" cy="1146175"/>
        </p:xfrm>
        <a:graphic>
          <a:graphicData uri="http://schemas.openxmlformats.org/presentationml/2006/ole">
            <mc:AlternateContent xmlns:mc="http://schemas.openxmlformats.org/markup-compatibility/2006">
              <mc:Choice xmlns:v="urn:schemas-microsoft-com:vml" Requires="v">
                <p:oleObj name="Equation" r:id="rId4" imgW="901309" imgH="418918" progId="Equation.3">
                  <p:embed/>
                </p:oleObj>
              </mc:Choice>
              <mc:Fallback>
                <p:oleObj name="Equation" r:id="rId4" imgW="901309" imgH="41891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5178425"/>
                        <a:ext cx="2474913"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07949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altLang="en-US"/>
              <a:t> Growth Rate</a:t>
            </a:r>
          </a:p>
        </p:txBody>
      </p:sp>
      <p:sp>
        <p:nvSpPr>
          <p:cNvPr id="40963" name="Rectangle 3"/>
          <p:cNvSpPr>
            <a:spLocks noGrp="1" noChangeArrowheads="1"/>
          </p:cNvSpPr>
          <p:nvPr>
            <p:ph type="body" idx="1"/>
          </p:nvPr>
        </p:nvSpPr>
        <p:spPr>
          <a:xfrm>
            <a:off x="628650" y="2084935"/>
            <a:ext cx="7886700" cy="4351338"/>
          </a:xfrm>
        </p:spPr>
        <p:txBody>
          <a:bodyPr/>
          <a:lstStyle/>
          <a:p>
            <a:pPr eaLnBrk="1" hangingPunct="1"/>
            <a:r>
              <a:rPr lang="en-GB" altLang="en-US" dirty="0"/>
              <a:t>We can use the exponential model to calculate </a:t>
            </a:r>
            <a:r>
              <a:rPr lang="en-GB" altLang="en-US" i="1" dirty="0"/>
              <a:t>per capita </a:t>
            </a:r>
            <a:r>
              <a:rPr lang="en-GB" altLang="en-US" dirty="0"/>
              <a:t>growth rates</a:t>
            </a:r>
          </a:p>
          <a:p>
            <a:pPr eaLnBrk="1" hangingPunct="1"/>
            <a:r>
              <a:rPr lang="en-GB" altLang="en-US" dirty="0"/>
              <a:t>If we measure the population at times </a:t>
            </a:r>
            <a:r>
              <a:rPr lang="en-GB" altLang="en-US" i="1" dirty="0">
                <a:latin typeface="Times New Roman" panose="02020603050405020304" pitchFamily="18" charset="0"/>
              </a:rPr>
              <a:t>T</a:t>
            </a:r>
            <a:r>
              <a:rPr lang="en-GB" altLang="en-US" baseline="-25000" dirty="0">
                <a:latin typeface="Times New Roman" panose="02020603050405020304" pitchFamily="18" charset="0"/>
              </a:rPr>
              <a:t>1</a:t>
            </a:r>
            <a:r>
              <a:rPr lang="en-GB" altLang="en-US" dirty="0"/>
              <a:t> and </a:t>
            </a:r>
            <a:r>
              <a:rPr lang="en-GB" altLang="en-US" i="1" dirty="0">
                <a:latin typeface="Times New Roman" panose="02020603050405020304" pitchFamily="18" charset="0"/>
              </a:rPr>
              <a:t>T</a:t>
            </a:r>
            <a:r>
              <a:rPr lang="en-GB" altLang="en-US" baseline="-25000" dirty="0">
                <a:latin typeface="Times New Roman" panose="02020603050405020304" pitchFamily="18" charset="0"/>
              </a:rPr>
              <a:t>2</a:t>
            </a:r>
            <a:r>
              <a:rPr lang="en-GB" altLang="en-US" dirty="0"/>
              <a:t> the model predicts:</a:t>
            </a:r>
          </a:p>
          <a:p>
            <a:pPr eaLnBrk="1" hangingPunct="1"/>
            <a:endParaRPr lang="en-GB" altLang="en-US" dirty="0"/>
          </a:p>
          <a:p>
            <a:pPr eaLnBrk="1" hangingPunct="1">
              <a:buFontTx/>
              <a:buNone/>
            </a:pPr>
            <a:r>
              <a:rPr lang="en-GB" altLang="en-US" dirty="0"/>
              <a:t>Solving for </a:t>
            </a:r>
            <a:r>
              <a:rPr lang="en-GB" altLang="en-US" i="1" dirty="0">
                <a:latin typeface="Times New Roman" panose="02020603050405020304" pitchFamily="18" charset="0"/>
              </a:rPr>
              <a:t>r</a:t>
            </a:r>
            <a:r>
              <a:rPr lang="en-GB" altLang="en-US" dirty="0"/>
              <a:t> we find  </a:t>
            </a:r>
          </a:p>
          <a:p>
            <a:pPr eaLnBrk="1" hangingPunct="1">
              <a:buFontTx/>
              <a:buNone/>
            </a:pPr>
            <a:endParaRPr lang="en-GB" altLang="en-US" dirty="0"/>
          </a:p>
          <a:p>
            <a:pPr eaLnBrk="1" hangingPunct="1">
              <a:buFontTx/>
              <a:buNone/>
            </a:pPr>
            <a:endParaRPr lang="en-GB" altLang="en-US" dirty="0"/>
          </a:p>
          <a:p>
            <a:pPr eaLnBrk="1" hangingPunct="1"/>
            <a:endParaRPr lang="en-GB" altLang="en-US" dirty="0"/>
          </a:p>
        </p:txBody>
      </p:sp>
      <mc:AlternateContent xmlns:mc="http://schemas.openxmlformats.org/markup-compatibility/2006" xmlns:a14="http://schemas.microsoft.com/office/drawing/2010/main">
        <mc:Choice Requires="a14">
          <p:sp>
            <p:nvSpPr>
              <p:cNvPr id="40964" name="Object 5"/>
              <p:cNvSpPr txBox="1"/>
              <p:nvPr/>
            </p:nvSpPr>
            <p:spPr bwMode="auto">
              <a:xfrm>
                <a:off x="1693862" y="3842631"/>
                <a:ext cx="4396219" cy="79151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GB" sz="2400" i="1" smtClean="0">
                          <a:solidFill>
                            <a:srgbClr val="000000"/>
                          </a:solidFill>
                          <a:latin typeface="Cambria Math" panose="02040503050406030204" pitchFamily="18" charset="0"/>
                        </a:rPr>
                        <m:t>𝑁</m:t>
                      </m:r>
                      <m:r>
                        <a:rPr lang="en-GB" sz="2400" i="1" smtClean="0">
                          <a:solidFill>
                            <a:srgbClr val="000000"/>
                          </a:solidFill>
                          <a:latin typeface="Cambria Math" panose="02040503050406030204" pitchFamily="18" charset="0"/>
                        </a:rPr>
                        <m:t>(</m:t>
                      </m:r>
                      <m:sSub>
                        <m:sSubPr>
                          <m:ctrlPr>
                            <a:rPr lang="en-GB" sz="2400" i="1" smtClean="0">
                              <a:solidFill>
                                <a:srgbClr val="000000"/>
                              </a:solidFill>
                              <a:latin typeface="Cambria Math" panose="02040503050406030204" pitchFamily="18" charset="0"/>
                            </a:rPr>
                          </m:ctrlPr>
                        </m:sSubPr>
                        <m:e>
                          <m:r>
                            <a:rPr lang="en-GB" sz="2400" b="0" i="1" smtClean="0">
                              <a:solidFill>
                                <a:srgbClr val="000000"/>
                              </a:solidFill>
                              <a:latin typeface="Cambria Math" panose="02040503050406030204" pitchFamily="18" charset="0"/>
                            </a:rPr>
                            <m:t>𝑇</m:t>
                          </m:r>
                        </m:e>
                        <m:sub>
                          <m:r>
                            <a:rPr lang="en-GB" sz="2400" b="0" i="1" smtClean="0">
                              <a:solidFill>
                                <a:srgbClr val="000000"/>
                              </a:solidFill>
                              <a:latin typeface="Cambria Math" panose="02040503050406030204" pitchFamily="18" charset="0"/>
                            </a:rPr>
                            <m:t>2</m:t>
                          </m:r>
                        </m:sub>
                      </m:sSub>
                      <m:r>
                        <a:rPr lang="en-GB" sz="2400" i="1">
                          <a:solidFill>
                            <a:srgbClr val="000000"/>
                          </a:solidFill>
                          <a:latin typeface="Cambria Math" panose="02040503050406030204" pitchFamily="18" charset="0"/>
                        </a:rPr>
                        <m:t>)=</m:t>
                      </m:r>
                      <m:r>
                        <a:rPr lang="en-GB" sz="2400" i="1">
                          <a:solidFill>
                            <a:srgbClr val="000000"/>
                          </a:solidFill>
                          <a:latin typeface="Cambria Math" panose="02040503050406030204" pitchFamily="18" charset="0"/>
                        </a:rPr>
                        <m:t>𝑁</m:t>
                      </m:r>
                      <m:r>
                        <a:rPr lang="en-GB" sz="2400" i="1">
                          <a:solidFill>
                            <a:srgbClr val="000000"/>
                          </a:solidFill>
                          <a:latin typeface="Cambria Math" panose="02040503050406030204" pitchFamily="18" charset="0"/>
                        </a:rPr>
                        <m:t>(</m:t>
                      </m:r>
                      <m:sSub>
                        <m:sSubPr>
                          <m:ctrlPr>
                            <a:rPr lang="en-GB" sz="2400" i="1">
                              <a:solidFill>
                                <a:srgbClr val="000000"/>
                              </a:solidFill>
                              <a:latin typeface="Cambria Math" panose="02040503050406030204" pitchFamily="18" charset="0"/>
                            </a:rPr>
                          </m:ctrlPr>
                        </m:sSubPr>
                        <m:e>
                          <m:r>
                            <a:rPr lang="en-GB" sz="2400" i="1">
                              <a:solidFill>
                                <a:srgbClr val="000000"/>
                              </a:solidFill>
                              <a:latin typeface="Cambria Math" panose="02040503050406030204" pitchFamily="18" charset="0"/>
                            </a:rPr>
                            <m:t>𝑇</m:t>
                          </m:r>
                        </m:e>
                        <m:sub>
                          <m:r>
                            <a:rPr lang="en-GB" sz="2400" b="0" i="1" smtClean="0">
                              <a:solidFill>
                                <a:srgbClr val="000000"/>
                              </a:solidFill>
                              <a:latin typeface="Cambria Math" panose="02040503050406030204" pitchFamily="18" charset="0"/>
                            </a:rPr>
                            <m:t>1</m:t>
                          </m:r>
                        </m:sub>
                      </m:sSub>
                      <m:r>
                        <a:rPr lang="en-GB" sz="2400" i="1">
                          <a:solidFill>
                            <a:srgbClr val="000000"/>
                          </a:solidFill>
                          <a:latin typeface="Cambria Math" panose="02040503050406030204" pitchFamily="18" charset="0"/>
                        </a:rPr>
                        <m:t>)</m:t>
                      </m:r>
                      <m:sSup>
                        <m:sSupPr>
                          <m:ctrlPr>
                            <a:rPr lang="en-GB" sz="2400" i="1">
                              <a:solidFill>
                                <a:srgbClr val="000000"/>
                              </a:solidFill>
                              <a:latin typeface="Cambria Math" panose="02040503050406030204" pitchFamily="18" charset="0"/>
                            </a:rPr>
                          </m:ctrlPr>
                        </m:sSupPr>
                        <m:e>
                          <m:r>
                            <a:rPr lang="en-GB" sz="2400" i="1">
                              <a:solidFill>
                                <a:srgbClr val="000000"/>
                              </a:solidFill>
                              <a:latin typeface="Cambria Math" panose="02040503050406030204" pitchFamily="18" charset="0"/>
                            </a:rPr>
                            <m:t>𝑒</m:t>
                          </m:r>
                        </m:e>
                        <m:sup>
                          <m:r>
                            <a:rPr lang="en-GB" sz="2400" i="1">
                              <a:solidFill>
                                <a:srgbClr val="000000"/>
                              </a:solidFill>
                              <a:latin typeface="Cambria Math" panose="02040503050406030204" pitchFamily="18" charset="0"/>
                            </a:rPr>
                            <m:t>𝑟</m:t>
                          </m:r>
                          <m:d>
                            <m:dPr>
                              <m:ctrlPr>
                                <a:rPr lang="en-GB" sz="2400" i="1" smtClean="0">
                                  <a:solidFill>
                                    <a:srgbClr val="000000"/>
                                  </a:solidFill>
                                  <a:latin typeface="Cambria Math" panose="02040503050406030204" pitchFamily="18" charset="0"/>
                                </a:rPr>
                              </m:ctrlPr>
                            </m:dPr>
                            <m:e>
                              <m:sSub>
                                <m:sSubPr>
                                  <m:ctrlPr>
                                    <a:rPr lang="en-GB" sz="2400" i="1">
                                      <a:solidFill>
                                        <a:srgbClr val="000000"/>
                                      </a:solidFill>
                                      <a:latin typeface="Cambria Math" panose="02040503050406030204" pitchFamily="18" charset="0"/>
                                    </a:rPr>
                                  </m:ctrlPr>
                                </m:sSubPr>
                                <m:e>
                                  <m:r>
                                    <a:rPr lang="en-GB" sz="2400" i="1">
                                      <a:solidFill>
                                        <a:srgbClr val="000000"/>
                                      </a:solidFill>
                                      <a:latin typeface="Cambria Math" panose="02040503050406030204" pitchFamily="18" charset="0"/>
                                    </a:rPr>
                                    <m:t>𝑇</m:t>
                                  </m:r>
                                </m:e>
                                <m:sub>
                                  <m:r>
                                    <a:rPr lang="en-GB" sz="2400" b="0" i="1" smtClean="0">
                                      <a:solidFill>
                                        <a:srgbClr val="000000"/>
                                      </a:solidFill>
                                      <a:latin typeface="Cambria Math" panose="02040503050406030204" pitchFamily="18" charset="0"/>
                                    </a:rPr>
                                    <m:t>2</m:t>
                                  </m:r>
                                </m:sub>
                              </m:sSub>
                              <m:r>
                                <a:rPr lang="en-GB" sz="2400" b="0" i="1" smtClean="0">
                                  <a:solidFill>
                                    <a:srgbClr val="000000"/>
                                  </a:solidFill>
                                  <a:latin typeface="Cambria Math" panose="02040503050406030204" pitchFamily="18" charset="0"/>
                                </a:rPr>
                                <m:t>−</m:t>
                              </m:r>
                              <m:sSub>
                                <m:sSubPr>
                                  <m:ctrlPr>
                                    <a:rPr lang="en-GB" sz="2400" i="1">
                                      <a:solidFill>
                                        <a:srgbClr val="000000"/>
                                      </a:solidFill>
                                      <a:latin typeface="Cambria Math" panose="02040503050406030204" pitchFamily="18" charset="0"/>
                                    </a:rPr>
                                  </m:ctrlPr>
                                </m:sSubPr>
                                <m:e>
                                  <m:r>
                                    <a:rPr lang="en-GB" sz="2400" i="1">
                                      <a:solidFill>
                                        <a:srgbClr val="000000"/>
                                      </a:solidFill>
                                      <a:latin typeface="Cambria Math" panose="02040503050406030204" pitchFamily="18" charset="0"/>
                                    </a:rPr>
                                    <m:t>𝑇</m:t>
                                  </m:r>
                                </m:e>
                                <m:sub>
                                  <m:r>
                                    <a:rPr lang="en-GB" sz="2400" i="1">
                                      <a:solidFill>
                                        <a:srgbClr val="000000"/>
                                      </a:solidFill>
                                      <a:latin typeface="Cambria Math" panose="02040503050406030204" pitchFamily="18" charset="0"/>
                                    </a:rPr>
                                    <m:t>1</m:t>
                                  </m:r>
                                </m:sub>
                              </m:sSub>
                            </m:e>
                          </m:d>
                        </m:sup>
                      </m:sSup>
                    </m:oMath>
                  </m:oMathPara>
                </a14:m>
                <a:endParaRPr lang="en-GB" sz="2400" dirty="0"/>
              </a:p>
            </p:txBody>
          </p:sp>
        </mc:Choice>
        <mc:Fallback xmlns="">
          <p:sp>
            <p:nvSpPr>
              <p:cNvPr id="40964" name="Object 5"/>
              <p:cNvSpPr txBox="1">
                <a:spLocks noRot="1" noChangeAspect="1" noMove="1" noResize="1" noEditPoints="1" noAdjustHandles="1" noChangeArrowheads="1" noChangeShapeType="1" noTextEdit="1"/>
              </p:cNvSpPr>
              <p:nvPr/>
            </p:nvSpPr>
            <p:spPr bwMode="auto">
              <a:xfrm>
                <a:off x="1693862" y="3842631"/>
                <a:ext cx="4396219" cy="791513"/>
              </a:xfrm>
              <a:prstGeom prst="rect">
                <a:avLst/>
              </a:prstGeom>
              <a:blipFill>
                <a:blip r:embed="rId2"/>
                <a:stretch>
                  <a:fillRect/>
                </a:stretch>
              </a:blipFill>
              <a:ln>
                <a:noFill/>
              </a:ln>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965" name="Object 6"/>
              <p:cNvSpPr txBox="1"/>
              <p:nvPr/>
            </p:nvSpPr>
            <p:spPr bwMode="auto">
              <a:xfrm>
                <a:off x="1676400" y="5122416"/>
                <a:ext cx="3552548" cy="1438181"/>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GB" sz="2400" i="1" smtClean="0">
                          <a:solidFill>
                            <a:srgbClr val="000000"/>
                          </a:solidFill>
                          <a:latin typeface="Cambria Math" panose="02040503050406030204" pitchFamily="18" charset="0"/>
                        </a:rPr>
                        <m:t>𝑟</m:t>
                      </m:r>
                      <m:r>
                        <a:rPr lang="en-GB" sz="2400" i="1" smtClean="0">
                          <a:solidFill>
                            <a:srgbClr val="000000"/>
                          </a:solidFill>
                          <a:latin typeface="Cambria Math" panose="02040503050406030204" pitchFamily="18" charset="0"/>
                        </a:rPr>
                        <m:t>=</m:t>
                      </m:r>
                      <m:f>
                        <m:fPr>
                          <m:ctrlPr>
                            <a:rPr lang="en-GB" sz="2400" i="1">
                              <a:solidFill>
                                <a:srgbClr val="000000"/>
                              </a:solidFill>
                              <a:latin typeface="Cambria Math" panose="02040503050406030204" pitchFamily="18" charset="0"/>
                            </a:rPr>
                          </m:ctrlPr>
                        </m:fPr>
                        <m:num>
                          <m:r>
                            <a:rPr lang="en-GB" sz="2400" i="1">
                              <a:solidFill>
                                <a:srgbClr val="000000"/>
                              </a:solidFill>
                              <a:latin typeface="Cambria Math" panose="02040503050406030204" pitchFamily="18" charset="0"/>
                            </a:rPr>
                            <m:t>1</m:t>
                          </m:r>
                        </m:num>
                        <m:den>
                          <m:sSub>
                            <m:sSubPr>
                              <m:ctrlPr>
                                <a:rPr lang="en-GB" sz="2400" i="1">
                                  <a:solidFill>
                                    <a:srgbClr val="000000"/>
                                  </a:solidFill>
                                  <a:latin typeface="Cambria Math" panose="02040503050406030204" pitchFamily="18" charset="0"/>
                                </a:rPr>
                              </m:ctrlPr>
                            </m:sSubPr>
                            <m:e>
                              <m:r>
                                <a:rPr lang="en-GB" sz="2400" i="1">
                                  <a:solidFill>
                                    <a:srgbClr val="000000"/>
                                  </a:solidFill>
                                  <a:latin typeface="Cambria Math" panose="02040503050406030204" pitchFamily="18" charset="0"/>
                                </a:rPr>
                                <m:t>𝑇</m:t>
                              </m:r>
                            </m:e>
                            <m:sub>
                              <m:r>
                                <a:rPr lang="en-GB" sz="2400" i="1">
                                  <a:solidFill>
                                    <a:srgbClr val="000000"/>
                                  </a:solidFill>
                                  <a:latin typeface="Cambria Math" panose="02040503050406030204" pitchFamily="18" charset="0"/>
                                </a:rPr>
                                <m:t>2</m:t>
                              </m:r>
                            </m:sub>
                          </m:sSub>
                          <m:r>
                            <a:rPr lang="en-GB" sz="2400" i="1">
                              <a:solidFill>
                                <a:srgbClr val="000000"/>
                              </a:solidFill>
                              <a:latin typeface="Cambria Math" panose="02040503050406030204" pitchFamily="18" charset="0"/>
                            </a:rPr>
                            <m:t>−</m:t>
                          </m:r>
                          <m:sSub>
                            <m:sSubPr>
                              <m:ctrlPr>
                                <a:rPr lang="en-GB" sz="2400" i="1">
                                  <a:solidFill>
                                    <a:srgbClr val="000000"/>
                                  </a:solidFill>
                                  <a:latin typeface="Cambria Math" panose="02040503050406030204" pitchFamily="18" charset="0"/>
                                </a:rPr>
                              </m:ctrlPr>
                            </m:sSubPr>
                            <m:e>
                              <m:r>
                                <a:rPr lang="en-GB" sz="2400" i="1">
                                  <a:solidFill>
                                    <a:srgbClr val="000000"/>
                                  </a:solidFill>
                                  <a:latin typeface="Cambria Math" panose="02040503050406030204" pitchFamily="18" charset="0"/>
                                </a:rPr>
                                <m:t>𝑇</m:t>
                              </m:r>
                            </m:e>
                            <m:sub>
                              <m:r>
                                <a:rPr lang="en-GB" sz="2400" i="1">
                                  <a:solidFill>
                                    <a:srgbClr val="000000"/>
                                  </a:solidFill>
                                  <a:latin typeface="Cambria Math" panose="02040503050406030204" pitchFamily="18" charset="0"/>
                                </a:rPr>
                                <m:t>1</m:t>
                              </m:r>
                            </m:sub>
                          </m:sSub>
                        </m:den>
                      </m:f>
                      <m:func>
                        <m:funcPr>
                          <m:ctrlPr>
                            <a:rPr lang="en-GB" sz="2400" i="1">
                              <a:solidFill>
                                <a:srgbClr val="000000"/>
                              </a:solidFill>
                              <a:latin typeface="Cambria Math" panose="02040503050406030204" pitchFamily="18" charset="0"/>
                            </a:rPr>
                          </m:ctrlPr>
                        </m:funcPr>
                        <m:fName>
                          <m:r>
                            <m:rPr>
                              <m:sty m:val="p"/>
                            </m:rPr>
                            <a:rPr lang="en-GB" sz="2400" i="0">
                              <a:solidFill>
                                <a:srgbClr val="000000"/>
                              </a:solidFill>
                              <a:latin typeface="Cambria Math" panose="02040503050406030204" pitchFamily="18" charset="0"/>
                            </a:rPr>
                            <m:t>ln</m:t>
                          </m:r>
                        </m:fName>
                        <m:e>
                          <m:f>
                            <m:fPr>
                              <m:ctrlPr>
                                <a:rPr lang="en-GB" sz="2400" i="1">
                                  <a:solidFill>
                                    <a:srgbClr val="000000"/>
                                  </a:solidFill>
                                  <a:latin typeface="Cambria Math" panose="02040503050406030204" pitchFamily="18" charset="0"/>
                                </a:rPr>
                              </m:ctrlPr>
                            </m:fPr>
                            <m:num>
                              <m:r>
                                <a:rPr lang="en-GB" sz="2400" i="1">
                                  <a:solidFill>
                                    <a:srgbClr val="000000"/>
                                  </a:solidFill>
                                  <a:latin typeface="Cambria Math" panose="02040503050406030204" pitchFamily="18" charset="0"/>
                                </a:rPr>
                                <m:t>𝑁</m:t>
                              </m:r>
                              <m:r>
                                <a:rPr lang="en-GB" sz="2400" i="1">
                                  <a:solidFill>
                                    <a:srgbClr val="000000"/>
                                  </a:solidFill>
                                  <a:latin typeface="Cambria Math" panose="02040503050406030204" pitchFamily="18" charset="0"/>
                                </a:rPr>
                                <m:t>(</m:t>
                              </m:r>
                              <m:sSub>
                                <m:sSubPr>
                                  <m:ctrlPr>
                                    <a:rPr lang="en-GB" sz="2400" i="1">
                                      <a:solidFill>
                                        <a:srgbClr val="000000"/>
                                      </a:solidFill>
                                      <a:latin typeface="Cambria Math" panose="02040503050406030204" pitchFamily="18" charset="0"/>
                                    </a:rPr>
                                  </m:ctrlPr>
                                </m:sSubPr>
                                <m:e>
                                  <m:r>
                                    <a:rPr lang="en-GB" sz="2400" i="1">
                                      <a:solidFill>
                                        <a:srgbClr val="000000"/>
                                      </a:solidFill>
                                      <a:latin typeface="Cambria Math" panose="02040503050406030204" pitchFamily="18" charset="0"/>
                                    </a:rPr>
                                    <m:t>𝑇</m:t>
                                  </m:r>
                                </m:e>
                                <m:sub>
                                  <m:r>
                                    <a:rPr lang="en-GB" sz="2400" i="1">
                                      <a:solidFill>
                                        <a:srgbClr val="000000"/>
                                      </a:solidFill>
                                      <a:latin typeface="Cambria Math" panose="02040503050406030204" pitchFamily="18" charset="0"/>
                                    </a:rPr>
                                    <m:t>2</m:t>
                                  </m:r>
                                </m:sub>
                              </m:sSub>
                              <m:r>
                                <a:rPr lang="en-GB" sz="2400" i="1">
                                  <a:solidFill>
                                    <a:srgbClr val="000000"/>
                                  </a:solidFill>
                                  <a:latin typeface="Cambria Math" panose="02040503050406030204" pitchFamily="18" charset="0"/>
                                </a:rPr>
                                <m:t>)</m:t>
                              </m:r>
                            </m:num>
                            <m:den>
                              <m:r>
                                <a:rPr lang="en-GB" sz="2400" i="1">
                                  <a:solidFill>
                                    <a:srgbClr val="000000"/>
                                  </a:solidFill>
                                  <a:latin typeface="Cambria Math" panose="02040503050406030204" pitchFamily="18" charset="0"/>
                                </a:rPr>
                                <m:t>𝑁</m:t>
                              </m:r>
                              <m:r>
                                <a:rPr lang="en-GB" sz="2400" i="1">
                                  <a:solidFill>
                                    <a:srgbClr val="000000"/>
                                  </a:solidFill>
                                  <a:latin typeface="Cambria Math" panose="02040503050406030204" pitchFamily="18" charset="0"/>
                                </a:rPr>
                                <m:t>(</m:t>
                              </m:r>
                              <m:sSub>
                                <m:sSubPr>
                                  <m:ctrlPr>
                                    <a:rPr lang="en-GB" sz="2400" i="1">
                                      <a:solidFill>
                                        <a:srgbClr val="000000"/>
                                      </a:solidFill>
                                      <a:latin typeface="Cambria Math" panose="02040503050406030204" pitchFamily="18" charset="0"/>
                                    </a:rPr>
                                  </m:ctrlPr>
                                </m:sSubPr>
                                <m:e>
                                  <m:r>
                                    <a:rPr lang="en-GB" sz="2400" i="1">
                                      <a:solidFill>
                                        <a:srgbClr val="000000"/>
                                      </a:solidFill>
                                      <a:latin typeface="Cambria Math" panose="02040503050406030204" pitchFamily="18" charset="0"/>
                                    </a:rPr>
                                    <m:t>𝑇</m:t>
                                  </m:r>
                                </m:e>
                                <m:sub>
                                  <m:r>
                                    <a:rPr lang="en-GB" sz="2400" b="0" i="1" smtClean="0">
                                      <a:solidFill>
                                        <a:srgbClr val="000000"/>
                                      </a:solidFill>
                                      <a:latin typeface="Cambria Math" panose="02040503050406030204" pitchFamily="18" charset="0"/>
                                    </a:rPr>
                                    <m:t>1</m:t>
                                  </m:r>
                                </m:sub>
                              </m:sSub>
                              <m:r>
                                <a:rPr lang="en-GB" sz="2400" i="1">
                                  <a:solidFill>
                                    <a:srgbClr val="000000"/>
                                  </a:solidFill>
                                  <a:latin typeface="Cambria Math" panose="02040503050406030204" pitchFamily="18" charset="0"/>
                                </a:rPr>
                                <m:t>)</m:t>
                              </m:r>
                            </m:den>
                          </m:f>
                        </m:e>
                      </m:func>
                    </m:oMath>
                  </m:oMathPara>
                </a14:m>
                <a:endParaRPr lang="en-GB" sz="2400" dirty="0"/>
              </a:p>
            </p:txBody>
          </p:sp>
        </mc:Choice>
        <mc:Fallback xmlns="">
          <p:sp>
            <p:nvSpPr>
              <p:cNvPr id="40965" name="Object 6"/>
              <p:cNvSpPr txBox="1">
                <a:spLocks noRot="1" noChangeAspect="1" noMove="1" noResize="1" noEditPoints="1" noAdjustHandles="1" noChangeArrowheads="1" noChangeShapeType="1" noTextEdit="1"/>
              </p:cNvSpPr>
              <p:nvPr/>
            </p:nvSpPr>
            <p:spPr bwMode="auto">
              <a:xfrm>
                <a:off x="1676400" y="5122416"/>
                <a:ext cx="3552548" cy="1438181"/>
              </a:xfrm>
              <a:prstGeom prst="rect">
                <a:avLst/>
              </a:prstGeom>
              <a:blipFill>
                <a:blip r:embed="rId3"/>
                <a:stretch>
                  <a:fillRect/>
                </a:stretch>
              </a:blipFill>
              <a:ln>
                <a:noFill/>
              </a:ln>
              <a:effectLst/>
            </p:spPr>
            <p:txBody>
              <a:bodyPr/>
              <a:lstStyle/>
              <a:p>
                <a:r>
                  <a:rPr lang="en-GB">
                    <a:noFill/>
                  </a:rPr>
                  <a:t> </a:t>
                </a:r>
              </a:p>
            </p:txBody>
          </p:sp>
        </mc:Fallback>
      </mc:AlternateContent>
    </p:spTree>
    <p:extLst>
      <p:ext uri="{BB962C8B-B14F-4D97-AF65-F5344CB8AC3E}">
        <p14:creationId xmlns:p14="http://schemas.microsoft.com/office/powerpoint/2010/main" val="1240159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9388" y="2420938"/>
            <a:ext cx="8856662" cy="34559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41987" name="Title 1"/>
          <p:cNvSpPr>
            <a:spLocks noGrp="1"/>
          </p:cNvSpPr>
          <p:nvPr>
            <p:ph type="title"/>
          </p:nvPr>
        </p:nvSpPr>
        <p:spPr/>
        <p:txBody>
          <a:bodyPr/>
          <a:lstStyle/>
          <a:p>
            <a:r>
              <a:rPr lang="en-GB" altLang="en-US"/>
              <a:t>Are growth rates constant for bacteria?</a:t>
            </a:r>
          </a:p>
        </p:txBody>
      </p:sp>
      <p:sp>
        <p:nvSpPr>
          <p:cNvPr id="41988" name="Content Placeholder 2"/>
          <p:cNvSpPr>
            <a:spLocks noGrp="1"/>
          </p:cNvSpPr>
          <p:nvPr>
            <p:ph idx="1"/>
          </p:nvPr>
        </p:nvSpPr>
        <p:spPr/>
        <p:txBody>
          <a:bodyPr/>
          <a:lstStyle/>
          <a:p>
            <a:endParaRPr lang="en-US" altLang="en-US"/>
          </a:p>
        </p:txBody>
      </p:sp>
      <p:pic>
        <p:nvPicPr>
          <p:cNvPr id="41989"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08538" y="2852738"/>
            <a:ext cx="4227512"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TextBox 4"/>
          <p:cNvSpPr txBox="1">
            <a:spLocks noChangeArrowheads="1"/>
          </p:cNvSpPr>
          <p:nvPr/>
        </p:nvSpPr>
        <p:spPr bwMode="auto">
          <a:xfrm>
            <a:off x="4537075" y="2420938"/>
            <a:ext cx="2266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a:latin typeface="Arial" panose="020B0604020202020204" pitchFamily="34" charset="0"/>
                <a:cs typeface="Arial" panose="020B0604020202020204" pitchFamily="34" charset="0"/>
              </a:rPr>
              <a:t>Complex medium</a:t>
            </a:r>
          </a:p>
        </p:txBody>
      </p:sp>
      <p:sp>
        <p:nvSpPr>
          <p:cNvPr id="41991" name="TextBox 5"/>
          <p:cNvSpPr txBox="1">
            <a:spLocks noChangeArrowheads="1"/>
          </p:cNvSpPr>
          <p:nvPr/>
        </p:nvSpPr>
        <p:spPr bwMode="auto">
          <a:xfrm>
            <a:off x="6084888" y="5516563"/>
            <a:ext cx="20875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Time (mins)</a:t>
            </a:r>
          </a:p>
        </p:txBody>
      </p:sp>
      <p:sp>
        <p:nvSpPr>
          <p:cNvPr id="41992" name="TextBox 6"/>
          <p:cNvSpPr txBox="1">
            <a:spLocks noChangeArrowheads="1"/>
          </p:cNvSpPr>
          <p:nvPr/>
        </p:nvSpPr>
        <p:spPr bwMode="auto">
          <a:xfrm rot="-5400000">
            <a:off x="-444500" y="4010025"/>
            <a:ext cx="15478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Growth rate</a:t>
            </a:r>
          </a:p>
        </p:txBody>
      </p:sp>
      <p:pic>
        <p:nvPicPr>
          <p:cNvPr id="4199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4663" y="2908300"/>
            <a:ext cx="4241800"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4" name="TextBox 10"/>
          <p:cNvSpPr txBox="1">
            <a:spLocks noChangeArrowheads="1"/>
          </p:cNvSpPr>
          <p:nvPr/>
        </p:nvSpPr>
        <p:spPr bwMode="auto">
          <a:xfrm>
            <a:off x="2124075" y="5600700"/>
            <a:ext cx="20875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Time (mins)</a:t>
            </a:r>
          </a:p>
        </p:txBody>
      </p:sp>
      <p:sp>
        <p:nvSpPr>
          <p:cNvPr id="41995" name="TextBox 11"/>
          <p:cNvSpPr txBox="1">
            <a:spLocks noChangeArrowheads="1"/>
          </p:cNvSpPr>
          <p:nvPr/>
        </p:nvSpPr>
        <p:spPr bwMode="auto">
          <a:xfrm>
            <a:off x="107950" y="2420938"/>
            <a:ext cx="2266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a:latin typeface="Arial" panose="020B0604020202020204" pitchFamily="34" charset="0"/>
                <a:cs typeface="Arial" panose="020B0604020202020204" pitchFamily="34" charset="0"/>
              </a:rPr>
              <a:t>Simple medium</a:t>
            </a:r>
          </a:p>
        </p:txBody>
      </p:sp>
    </p:spTree>
    <p:extLst>
      <p:ext uri="{BB962C8B-B14F-4D97-AF65-F5344CB8AC3E}">
        <p14:creationId xmlns:p14="http://schemas.microsoft.com/office/powerpoint/2010/main" val="3684094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85800" y="2286000"/>
            <a:ext cx="7772400" cy="1143000"/>
          </a:xfrm>
        </p:spPr>
        <p:txBody>
          <a:bodyPr>
            <a:normAutofit fontScale="90000"/>
          </a:bodyPr>
          <a:lstStyle/>
          <a:p>
            <a:pPr algn="ctr">
              <a:defRPr/>
            </a:pPr>
            <a:r>
              <a:rPr lang="en-US" sz="2800" dirty="0">
                <a:latin typeface="+mn-lt"/>
              </a:rPr>
              <a:t>2022-23 </a:t>
            </a:r>
            <a:br>
              <a:rPr lang="en-US" sz="2800" dirty="0"/>
            </a:br>
            <a:r>
              <a:rPr lang="en-US" sz="2700" dirty="0"/>
              <a:t>1-1 Single species models, stability, metapopulations:</a:t>
            </a:r>
            <a:br>
              <a:rPr lang="en-US" sz="2700" dirty="0"/>
            </a:br>
            <a:r>
              <a:rPr lang="en-US" sz="4000" dirty="0"/>
              <a:t>Exponential growth</a:t>
            </a:r>
            <a:br>
              <a:rPr lang="en-US" sz="4000" dirty="0"/>
            </a:br>
            <a:br>
              <a:rPr lang="en-GB" sz="2200" dirty="0">
                <a:latin typeface="Times New Roman" pitchFamily="18" charset="0"/>
              </a:rPr>
            </a:br>
            <a:br>
              <a:rPr lang="en-GB" sz="4300" dirty="0">
                <a:cs typeface="Arial" charset="0"/>
              </a:rPr>
            </a:br>
            <a:endParaRPr lang="en-GB" sz="4300" dirty="0">
              <a:cs typeface="Arial" charset="0"/>
            </a:endParaRPr>
          </a:p>
        </p:txBody>
      </p:sp>
      <p:sp>
        <p:nvSpPr>
          <p:cNvPr id="8196" name="Text Box 3"/>
          <p:cNvSpPr txBox="1">
            <a:spLocks noChangeArrowheads="1"/>
          </p:cNvSpPr>
          <p:nvPr/>
        </p:nvSpPr>
        <p:spPr bwMode="auto">
          <a:xfrm>
            <a:off x="1524000" y="3648075"/>
            <a:ext cx="6248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2400">
                <a:latin typeface="Arial" panose="020B0604020202020204" pitchFamily="34" charset="0"/>
              </a:rPr>
              <a:t>Vincent Jansen</a:t>
            </a:r>
          </a:p>
          <a:p>
            <a:pPr algn="ctr" eaLnBrk="1" hangingPunct="1">
              <a:spcBef>
                <a:spcPct val="50000"/>
              </a:spcBef>
              <a:buFontTx/>
              <a:buNone/>
            </a:pPr>
            <a:r>
              <a:rPr lang="en-GB" altLang="en-US" sz="2400">
                <a:latin typeface="Arial" panose="020B0604020202020204" pitchFamily="34" charset="0"/>
              </a:rPr>
              <a:t>vincent.jansen@rhul.ac.uk</a:t>
            </a:r>
          </a:p>
        </p:txBody>
      </p:sp>
      <p:pic>
        <p:nvPicPr>
          <p:cNvPr id="8197" name="Picture 6" desc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488" y="260350"/>
            <a:ext cx="20161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65894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381000"/>
            <a:ext cx="7772400" cy="1143000"/>
          </a:xfrm>
        </p:spPr>
        <p:txBody>
          <a:bodyPr>
            <a:normAutofit fontScale="90000"/>
          </a:bodyPr>
          <a:lstStyle/>
          <a:p>
            <a:pPr eaLnBrk="1" hangingPunct="1"/>
            <a:r>
              <a:rPr lang="en-GB" altLang="en-US"/>
              <a:t> Are human population growth rates constant?</a:t>
            </a:r>
          </a:p>
        </p:txBody>
      </p:sp>
      <p:sp>
        <p:nvSpPr>
          <p:cNvPr id="43011" name="Rectangle 3"/>
          <p:cNvSpPr>
            <a:spLocks noGrp="1" noChangeArrowheads="1"/>
          </p:cNvSpPr>
          <p:nvPr>
            <p:ph type="body" idx="1"/>
          </p:nvPr>
        </p:nvSpPr>
        <p:spPr/>
        <p:txBody>
          <a:bodyPr/>
          <a:lstStyle/>
          <a:p>
            <a:pPr eaLnBrk="1" hangingPunct="1"/>
            <a:endParaRPr lang="en-US" altLang="en-US"/>
          </a:p>
        </p:txBody>
      </p:sp>
      <p:pic>
        <p:nvPicPr>
          <p:cNvPr id="4301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001000" cy="490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7193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0975" y="0"/>
            <a:ext cx="9432925" cy="7100888"/>
          </a:xfrm>
          <a:prstGeom prst="rect">
            <a:avLst/>
          </a:prstGeom>
          <a:solidFill>
            <a:srgbClr val="FFF1E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3491" name="Title 1"/>
          <p:cNvSpPr>
            <a:spLocks noGrp="1"/>
          </p:cNvSpPr>
          <p:nvPr>
            <p:ph type="title"/>
          </p:nvPr>
        </p:nvSpPr>
        <p:spPr/>
        <p:txBody>
          <a:bodyPr/>
          <a:lstStyle/>
          <a:p>
            <a:endParaRPr lang="en-US" altLang="en-US"/>
          </a:p>
        </p:txBody>
      </p:sp>
      <p:sp>
        <p:nvSpPr>
          <p:cNvPr id="63492" name="Content Placeholder 2"/>
          <p:cNvSpPr>
            <a:spLocks noGrp="1"/>
          </p:cNvSpPr>
          <p:nvPr>
            <p:ph idx="1"/>
          </p:nvPr>
        </p:nvSpPr>
        <p:spPr/>
        <p:txBody>
          <a:bodyPr/>
          <a:lstStyle/>
          <a:p>
            <a:endParaRPr lang="en-US" altLang="en-US"/>
          </a:p>
        </p:txBody>
      </p:sp>
      <p:pic>
        <p:nvPicPr>
          <p:cNvPr id="6349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6600" y="0"/>
            <a:ext cx="76708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88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GB" altLang="en-US"/>
              <a:t>Doubling Time</a:t>
            </a:r>
          </a:p>
        </p:txBody>
      </p:sp>
      <p:sp>
        <p:nvSpPr>
          <p:cNvPr id="44035" name="Rectangle 3"/>
          <p:cNvSpPr>
            <a:spLocks noGrp="1" noChangeArrowheads="1"/>
          </p:cNvSpPr>
          <p:nvPr>
            <p:ph type="body" idx="1"/>
          </p:nvPr>
        </p:nvSpPr>
        <p:spPr/>
        <p:txBody>
          <a:bodyPr/>
          <a:lstStyle/>
          <a:p>
            <a:pPr eaLnBrk="1" hangingPunct="1"/>
            <a:r>
              <a:rPr lang="en-GB" altLang="en-US"/>
              <a:t>In the exponential growth model the population sizes double in a given amount of time. </a:t>
            </a:r>
          </a:p>
          <a:p>
            <a:pPr eaLnBrk="1" hangingPunct="1"/>
            <a:r>
              <a:rPr lang="en-GB" altLang="en-US"/>
              <a:t>This is called the doubling time</a:t>
            </a:r>
          </a:p>
        </p:txBody>
      </p:sp>
      <p:graphicFrame>
        <p:nvGraphicFramePr>
          <p:cNvPr id="120839" name="Object 7"/>
          <p:cNvGraphicFramePr>
            <a:graphicFrameLocks noChangeAspect="1"/>
          </p:cNvGraphicFramePr>
          <p:nvPr/>
        </p:nvGraphicFramePr>
        <p:xfrm>
          <a:off x="539750" y="1700213"/>
          <a:ext cx="7772400" cy="4867275"/>
        </p:xfrm>
        <a:graphic>
          <a:graphicData uri="http://schemas.openxmlformats.org/presentationml/2006/ole">
            <mc:AlternateContent xmlns:mc="http://schemas.openxmlformats.org/markup-compatibility/2006">
              <mc:Choice xmlns:v="urn:schemas-microsoft-com:vml" Requires="v">
                <p:oleObj name="Artwork" r:id="rId2" imgW="6706536" imgH="4200000" progId="Adobe.Illustrator.7">
                  <p:embed/>
                </p:oleObj>
              </mc:Choice>
              <mc:Fallback>
                <p:oleObj name="Artwork" r:id="rId2" imgW="6706536" imgH="4200000" progId="Adobe.Illustrator.7">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700213"/>
                        <a:ext cx="777240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29192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08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GB" altLang="en-US"/>
              <a:t>Doubling Time</a:t>
            </a:r>
          </a:p>
        </p:txBody>
      </p:sp>
      <p:sp>
        <p:nvSpPr>
          <p:cNvPr id="46083" name="Rectangle 3"/>
          <p:cNvSpPr>
            <a:spLocks noGrp="1" noChangeArrowheads="1"/>
          </p:cNvSpPr>
          <p:nvPr>
            <p:ph type="body" idx="1"/>
          </p:nvPr>
        </p:nvSpPr>
        <p:spPr/>
        <p:txBody>
          <a:bodyPr>
            <a:normAutofit/>
          </a:bodyPr>
          <a:lstStyle/>
          <a:p>
            <a:r>
              <a:rPr lang="en-GB" altLang="en-US" dirty="0"/>
              <a:t>The difference in growth rate is illustrated by the doubling time (ln 2)/</a:t>
            </a:r>
            <a:r>
              <a:rPr lang="en-GB" altLang="en-US" i="1" dirty="0"/>
              <a:t>r</a:t>
            </a:r>
          </a:p>
          <a:p>
            <a:endParaRPr lang="en-GB" altLang="en-US" i="1" dirty="0"/>
          </a:p>
          <a:p>
            <a:r>
              <a:rPr lang="en-GB" altLang="en-US" dirty="0"/>
              <a:t>Therefore, if you know the doubling time, you know the growth rate</a:t>
            </a:r>
          </a:p>
          <a:p>
            <a:endParaRPr lang="en-GB" altLang="en-US" dirty="0"/>
          </a:p>
          <a:p>
            <a:r>
              <a:rPr lang="en-GB" altLang="en-US" dirty="0"/>
              <a:t>Doubling time is more intuitive</a:t>
            </a:r>
          </a:p>
          <a:p>
            <a:endParaRPr lang="en-GB" altLang="en-US" i="1" dirty="0"/>
          </a:p>
          <a:p>
            <a:pPr marL="0" indent="0">
              <a:buNone/>
            </a:pPr>
            <a:endParaRPr lang="en-GB" altLang="en-US" i="1" dirty="0"/>
          </a:p>
          <a:p>
            <a:endParaRPr lang="en-GB" altLang="en-US" dirty="0"/>
          </a:p>
        </p:txBody>
      </p:sp>
    </p:spTree>
    <p:extLst>
      <p:ext uri="{BB962C8B-B14F-4D97-AF65-F5344CB8AC3E}">
        <p14:creationId xmlns:p14="http://schemas.microsoft.com/office/powerpoint/2010/main" val="1972248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GB" altLang="en-US"/>
              <a:t>Doubling Time</a:t>
            </a:r>
          </a:p>
        </p:txBody>
      </p:sp>
      <p:sp>
        <p:nvSpPr>
          <p:cNvPr id="45059" name="Rectangle 3"/>
          <p:cNvSpPr>
            <a:spLocks noGrp="1" noChangeArrowheads="1"/>
          </p:cNvSpPr>
          <p:nvPr>
            <p:ph type="body" idx="1"/>
          </p:nvPr>
        </p:nvSpPr>
        <p:spPr/>
        <p:txBody>
          <a:bodyPr/>
          <a:lstStyle/>
          <a:p>
            <a:pPr eaLnBrk="1" hangingPunct="1"/>
            <a:r>
              <a:rPr lang="en-GB" altLang="en-US" dirty="0"/>
              <a:t>To calculate the doubling time we solve:</a:t>
            </a:r>
          </a:p>
          <a:p>
            <a:pPr eaLnBrk="1" hangingPunct="1"/>
            <a:endParaRPr lang="en-GB" altLang="en-US" dirty="0"/>
          </a:p>
          <a:p>
            <a:pPr eaLnBrk="1" hangingPunct="1"/>
            <a:endParaRPr lang="en-GB" altLang="en-US" dirty="0"/>
          </a:p>
          <a:p>
            <a:pPr eaLnBrk="1" hangingPunct="1"/>
            <a:r>
              <a:rPr lang="en-GB" altLang="en-US" dirty="0"/>
              <a:t>Solving for </a:t>
            </a:r>
            <a:r>
              <a:rPr lang="en-GB" altLang="en-US" i="1" dirty="0" err="1">
                <a:latin typeface="Times New Roman" panose="02020603050405020304" pitchFamily="18" charset="0"/>
              </a:rPr>
              <a:t>t</a:t>
            </a:r>
            <a:r>
              <a:rPr lang="en-GB" altLang="en-US" i="1" baseline="-25000" dirty="0" err="1">
                <a:latin typeface="Times New Roman" panose="02020603050405020304" pitchFamily="18" charset="0"/>
              </a:rPr>
              <a:t>double</a:t>
            </a:r>
            <a:r>
              <a:rPr lang="en-GB" altLang="en-US" dirty="0"/>
              <a:t> we find:</a:t>
            </a:r>
          </a:p>
          <a:p>
            <a:pPr eaLnBrk="1" hangingPunct="1"/>
            <a:endParaRPr lang="en-GB" altLang="en-US" dirty="0"/>
          </a:p>
          <a:p>
            <a:pPr eaLnBrk="1" hangingPunct="1"/>
            <a:endParaRPr lang="en-GB" altLang="en-US" dirty="0"/>
          </a:p>
          <a:p>
            <a:pPr eaLnBrk="1" hangingPunct="1"/>
            <a:r>
              <a:rPr lang="en-GB" altLang="en-US" dirty="0"/>
              <a:t>Applied to two time points: </a:t>
            </a:r>
          </a:p>
          <a:p>
            <a:pPr eaLnBrk="1" hangingPunct="1"/>
            <a:endParaRPr lang="en-GB" altLang="en-US" dirty="0"/>
          </a:p>
        </p:txBody>
      </p:sp>
      <p:graphicFrame>
        <p:nvGraphicFramePr>
          <p:cNvPr id="45060" name="Object 5"/>
          <p:cNvGraphicFramePr>
            <a:graphicFrameLocks noChangeAspect="1"/>
          </p:cNvGraphicFramePr>
          <p:nvPr>
            <p:extLst>
              <p:ext uri="{D42A27DB-BD31-4B8C-83A1-F6EECF244321}">
                <p14:modId xmlns:p14="http://schemas.microsoft.com/office/powerpoint/2010/main" val="374103728"/>
              </p:ext>
            </p:extLst>
          </p:nvPr>
        </p:nvGraphicFramePr>
        <p:xfrm>
          <a:off x="1604069" y="2555875"/>
          <a:ext cx="3309937" cy="625475"/>
        </p:xfrm>
        <a:graphic>
          <a:graphicData uri="http://schemas.openxmlformats.org/presentationml/2006/ole">
            <mc:AlternateContent xmlns:mc="http://schemas.openxmlformats.org/markup-compatibility/2006">
              <mc:Choice xmlns:v="urn:schemas-microsoft-com:vml" Requires="v">
                <p:oleObj name="Equation" r:id="rId2" imgW="1206500" imgH="228600" progId="Equation.3">
                  <p:embed/>
                </p:oleObj>
              </mc:Choice>
              <mc:Fallback>
                <p:oleObj name="Equation" r:id="rId2" imgW="1206500" imgH="228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069" y="2555875"/>
                        <a:ext cx="3309937"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1" name="Object 6"/>
          <p:cNvGraphicFramePr>
            <a:graphicFrameLocks noChangeAspect="1"/>
          </p:cNvGraphicFramePr>
          <p:nvPr>
            <p:extLst>
              <p:ext uri="{D42A27DB-BD31-4B8C-83A1-F6EECF244321}">
                <p14:modId xmlns:p14="http://schemas.microsoft.com/office/powerpoint/2010/main" val="3241680361"/>
              </p:ext>
            </p:extLst>
          </p:nvPr>
        </p:nvGraphicFramePr>
        <p:xfrm>
          <a:off x="2233644" y="3765431"/>
          <a:ext cx="2230437" cy="1076325"/>
        </p:xfrm>
        <a:graphic>
          <a:graphicData uri="http://schemas.openxmlformats.org/presentationml/2006/ole">
            <mc:AlternateContent xmlns:mc="http://schemas.openxmlformats.org/markup-compatibility/2006">
              <mc:Choice xmlns:v="urn:schemas-microsoft-com:vml" Requires="v">
                <p:oleObj name="Equation" r:id="rId4" imgW="812447" imgH="393529" progId="Equation.3">
                  <p:embed/>
                </p:oleObj>
              </mc:Choice>
              <mc:Fallback>
                <p:oleObj name="Equation" r:id="rId4" imgW="812447"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3644" y="3765431"/>
                        <a:ext cx="2230437" cy="107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 name="Object 6">
                <a:extLst>
                  <a:ext uri="{FF2B5EF4-FFF2-40B4-BE49-F238E27FC236}">
                    <a16:creationId xmlns:a16="http://schemas.microsoft.com/office/drawing/2014/main" id="{5FC55118-D69D-0092-DD6C-4457ADC516C4}"/>
                  </a:ext>
                </a:extLst>
              </p:cNvPr>
              <p:cNvSpPr txBox="1"/>
              <p:nvPr/>
            </p:nvSpPr>
            <p:spPr bwMode="auto">
              <a:xfrm>
                <a:off x="2270124" y="5612909"/>
                <a:ext cx="3491483" cy="1076325"/>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en-GB" sz="2400" i="1" smtClean="0">
                              <a:solidFill>
                                <a:srgbClr val="000000"/>
                              </a:solidFill>
                              <a:latin typeface="Cambria Math" panose="02040503050406030204" pitchFamily="18" charset="0"/>
                            </a:rPr>
                          </m:ctrlPr>
                        </m:sSubPr>
                        <m:e>
                          <m:r>
                            <a:rPr lang="en-GB" sz="2400" b="0" i="1" smtClean="0">
                              <a:solidFill>
                                <a:srgbClr val="000000"/>
                              </a:solidFill>
                              <a:latin typeface="Cambria Math" panose="02040503050406030204" pitchFamily="18" charset="0"/>
                            </a:rPr>
                            <m:t>𝑡</m:t>
                          </m:r>
                        </m:e>
                        <m:sub>
                          <m:r>
                            <a:rPr lang="en-GB" sz="2400" i="1">
                              <a:solidFill>
                                <a:srgbClr val="000000"/>
                              </a:solidFill>
                              <a:latin typeface="Cambria Math" panose="02040503050406030204" pitchFamily="18" charset="0"/>
                            </a:rPr>
                            <m:t>𝑑𝑜𝑢𝑏𝑙𝑒</m:t>
                          </m:r>
                        </m:sub>
                      </m:sSub>
                      <m:r>
                        <a:rPr lang="en-GB" sz="2400" i="1">
                          <a:solidFill>
                            <a:srgbClr val="000000"/>
                          </a:solidFill>
                          <a:latin typeface="Cambria Math" panose="02040503050406030204" pitchFamily="18" charset="0"/>
                        </a:rPr>
                        <m:t>=</m:t>
                      </m:r>
                      <m:f>
                        <m:fPr>
                          <m:ctrlPr>
                            <a:rPr lang="en-GB" sz="2400" i="1" smtClean="0">
                              <a:solidFill>
                                <a:srgbClr val="000000"/>
                              </a:solidFill>
                              <a:latin typeface="Cambria Math" panose="02040503050406030204" pitchFamily="18" charset="0"/>
                            </a:rPr>
                          </m:ctrlPr>
                        </m:fPr>
                        <m:num>
                          <m:sSub>
                            <m:sSubPr>
                              <m:ctrlPr>
                                <a:rPr lang="en-GB" sz="2400" i="1">
                                  <a:solidFill>
                                    <a:srgbClr val="000000"/>
                                  </a:solidFill>
                                  <a:latin typeface="Cambria Math" panose="02040503050406030204" pitchFamily="18" charset="0"/>
                                </a:rPr>
                              </m:ctrlPr>
                            </m:sSubPr>
                            <m:e>
                              <m:r>
                                <a:rPr lang="en-GB" sz="2400" i="1">
                                  <a:solidFill>
                                    <a:srgbClr val="000000"/>
                                  </a:solidFill>
                                  <a:latin typeface="Cambria Math" panose="02040503050406030204" pitchFamily="18" charset="0"/>
                                </a:rPr>
                                <m:t>𝑇</m:t>
                              </m:r>
                            </m:e>
                            <m:sub>
                              <m:r>
                                <a:rPr lang="en-GB" sz="2400" i="1">
                                  <a:solidFill>
                                    <a:srgbClr val="000000"/>
                                  </a:solidFill>
                                  <a:latin typeface="Cambria Math" panose="02040503050406030204" pitchFamily="18" charset="0"/>
                                </a:rPr>
                                <m:t>2</m:t>
                              </m:r>
                            </m:sub>
                          </m:sSub>
                          <m:r>
                            <a:rPr lang="en-GB" sz="2400" i="1">
                              <a:solidFill>
                                <a:srgbClr val="000000"/>
                              </a:solidFill>
                              <a:latin typeface="Cambria Math" panose="02040503050406030204" pitchFamily="18" charset="0"/>
                            </a:rPr>
                            <m:t>−</m:t>
                          </m:r>
                          <m:sSub>
                            <m:sSubPr>
                              <m:ctrlPr>
                                <a:rPr lang="en-GB" sz="2400" i="1">
                                  <a:solidFill>
                                    <a:srgbClr val="000000"/>
                                  </a:solidFill>
                                  <a:latin typeface="Cambria Math" panose="02040503050406030204" pitchFamily="18" charset="0"/>
                                </a:rPr>
                              </m:ctrlPr>
                            </m:sSubPr>
                            <m:e>
                              <m:r>
                                <a:rPr lang="en-GB" sz="2400" i="1">
                                  <a:solidFill>
                                    <a:srgbClr val="000000"/>
                                  </a:solidFill>
                                  <a:latin typeface="Cambria Math" panose="02040503050406030204" pitchFamily="18" charset="0"/>
                                </a:rPr>
                                <m:t>𝑇</m:t>
                              </m:r>
                            </m:e>
                            <m:sub>
                              <m:r>
                                <a:rPr lang="en-GB" sz="2400" i="1">
                                  <a:solidFill>
                                    <a:srgbClr val="000000"/>
                                  </a:solidFill>
                                  <a:latin typeface="Cambria Math" panose="02040503050406030204" pitchFamily="18" charset="0"/>
                                </a:rPr>
                                <m:t>1</m:t>
                              </m:r>
                            </m:sub>
                          </m:sSub>
                        </m:num>
                        <m:den>
                          <m:func>
                            <m:funcPr>
                              <m:ctrlPr>
                                <a:rPr lang="en-GB" sz="2400" i="1">
                                  <a:solidFill>
                                    <a:srgbClr val="000000"/>
                                  </a:solidFill>
                                  <a:latin typeface="Cambria Math" panose="02040503050406030204" pitchFamily="18" charset="0"/>
                                </a:rPr>
                              </m:ctrlPr>
                            </m:funcPr>
                            <m:fName>
                              <m:r>
                                <m:rPr>
                                  <m:sty m:val="p"/>
                                </m:rPr>
                                <a:rPr lang="en-GB" sz="2400">
                                  <a:solidFill>
                                    <a:srgbClr val="000000"/>
                                  </a:solidFill>
                                  <a:latin typeface="Cambria Math" panose="02040503050406030204" pitchFamily="18" charset="0"/>
                                </a:rPr>
                                <m:t>ln</m:t>
                              </m:r>
                            </m:fName>
                            <m:e>
                              <m:f>
                                <m:fPr>
                                  <m:ctrlPr>
                                    <a:rPr lang="en-GB" sz="2400" i="1">
                                      <a:solidFill>
                                        <a:srgbClr val="000000"/>
                                      </a:solidFill>
                                      <a:latin typeface="Cambria Math" panose="02040503050406030204" pitchFamily="18" charset="0"/>
                                    </a:rPr>
                                  </m:ctrlPr>
                                </m:fPr>
                                <m:num>
                                  <m:r>
                                    <a:rPr lang="en-GB" sz="2400" i="1">
                                      <a:solidFill>
                                        <a:srgbClr val="000000"/>
                                      </a:solidFill>
                                      <a:latin typeface="Cambria Math" panose="02040503050406030204" pitchFamily="18" charset="0"/>
                                    </a:rPr>
                                    <m:t>𝑁</m:t>
                                  </m:r>
                                  <m:r>
                                    <a:rPr lang="en-GB" sz="2400" i="1">
                                      <a:solidFill>
                                        <a:srgbClr val="000000"/>
                                      </a:solidFill>
                                      <a:latin typeface="Cambria Math" panose="02040503050406030204" pitchFamily="18" charset="0"/>
                                    </a:rPr>
                                    <m:t>(</m:t>
                                  </m:r>
                                  <m:sSub>
                                    <m:sSubPr>
                                      <m:ctrlPr>
                                        <a:rPr lang="en-GB" sz="2400" i="1">
                                          <a:solidFill>
                                            <a:srgbClr val="000000"/>
                                          </a:solidFill>
                                          <a:latin typeface="Cambria Math" panose="02040503050406030204" pitchFamily="18" charset="0"/>
                                        </a:rPr>
                                      </m:ctrlPr>
                                    </m:sSubPr>
                                    <m:e>
                                      <m:r>
                                        <a:rPr lang="en-GB" sz="2400" i="1">
                                          <a:solidFill>
                                            <a:srgbClr val="000000"/>
                                          </a:solidFill>
                                          <a:latin typeface="Cambria Math" panose="02040503050406030204" pitchFamily="18" charset="0"/>
                                        </a:rPr>
                                        <m:t>𝑇</m:t>
                                      </m:r>
                                    </m:e>
                                    <m:sub>
                                      <m:r>
                                        <a:rPr lang="en-GB" sz="2400" i="1">
                                          <a:solidFill>
                                            <a:srgbClr val="000000"/>
                                          </a:solidFill>
                                          <a:latin typeface="Cambria Math" panose="02040503050406030204" pitchFamily="18" charset="0"/>
                                        </a:rPr>
                                        <m:t>2</m:t>
                                      </m:r>
                                    </m:sub>
                                  </m:sSub>
                                  <m:r>
                                    <a:rPr lang="en-GB" sz="2400" i="1">
                                      <a:solidFill>
                                        <a:srgbClr val="000000"/>
                                      </a:solidFill>
                                      <a:latin typeface="Cambria Math" panose="02040503050406030204" pitchFamily="18" charset="0"/>
                                    </a:rPr>
                                    <m:t>)</m:t>
                                  </m:r>
                                </m:num>
                                <m:den>
                                  <m:r>
                                    <a:rPr lang="en-GB" sz="2400" i="1">
                                      <a:solidFill>
                                        <a:srgbClr val="000000"/>
                                      </a:solidFill>
                                      <a:latin typeface="Cambria Math" panose="02040503050406030204" pitchFamily="18" charset="0"/>
                                    </a:rPr>
                                    <m:t>𝑁</m:t>
                                  </m:r>
                                  <m:r>
                                    <a:rPr lang="en-GB" sz="2400" i="1">
                                      <a:solidFill>
                                        <a:srgbClr val="000000"/>
                                      </a:solidFill>
                                      <a:latin typeface="Cambria Math" panose="02040503050406030204" pitchFamily="18" charset="0"/>
                                    </a:rPr>
                                    <m:t>(</m:t>
                                  </m:r>
                                  <m:sSub>
                                    <m:sSubPr>
                                      <m:ctrlPr>
                                        <a:rPr lang="en-GB" sz="2400" i="1">
                                          <a:solidFill>
                                            <a:srgbClr val="000000"/>
                                          </a:solidFill>
                                          <a:latin typeface="Cambria Math" panose="02040503050406030204" pitchFamily="18" charset="0"/>
                                        </a:rPr>
                                      </m:ctrlPr>
                                    </m:sSubPr>
                                    <m:e>
                                      <m:r>
                                        <a:rPr lang="en-GB" sz="2400" i="1">
                                          <a:solidFill>
                                            <a:srgbClr val="000000"/>
                                          </a:solidFill>
                                          <a:latin typeface="Cambria Math" panose="02040503050406030204" pitchFamily="18" charset="0"/>
                                        </a:rPr>
                                        <m:t>𝑇</m:t>
                                      </m:r>
                                    </m:e>
                                    <m:sub>
                                      <m:r>
                                        <a:rPr lang="en-GB" sz="2400" i="1">
                                          <a:solidFill>
                                            <a:srgbClr val="000000"/>
                                          </a:solidFill>
                                          <a:latin typeface="Cambria Math" panose="02040503050406030204" pitchFamily="18" charset="0"/>
                                        </a:rPr>
                                        <m:t>1</m:t>
                                      </m:r>
                                    </m:sub>
                                  </m:sSub>
                                  <m:r>
                                    <a:rPr lang="en-GB" sz="2400" i="1">
                                      <a:solidFill>
                                        <a:srgbClr val="000000"/>
                                      </a:solidFill>
                                      <a:latin typeface="Cambria Math" panose="02040503050406030204" pitchFamily="18" charset="0"/>
                                    </a:rPr>
                                    <m:t>)</m:t>
                                  </m:r>
                                </m:den>
                              </m:f>
                            </m:e>
                          </m:func>
                        </m:den>
                      </m:f>
                      <m:func>
                        <m:funcPr>
                          <m:ctrlPr>
                            <a:rPr lang="en-GB" sz="2400" i="1">
                              <a:solidFill>
                                <a:srgbClr val="000000"/>
                              </a:solidFill>
                              <a:latin typeface="Cambria Math" panose="02040503050406030204" pitchFamily="18" charset="0"/>
                            </a:rPr>
                          </m:ctrlPr>
                        </m:funcPr>
                        <m:fName>
                          <m:r>
                            <m:rPr>
                              <m:sty m:val="p"/>
                            </m:rPr>
                            <a:rPr lang="en-GB" sz="2400" i="0">
                              <a:solidFill>
                                <a:srgbClr val="000000"/>
                              </a:solidFill>
                              <a:latin typeface="Cambria Math" panose="02040503050406030204" pitchFamily="18" charset="0"/>
                            </a:rPr>
                            <m:t>ln</m:t>
                          </m:r>
                        </m:fName>
                        <m:e>
                          <m:r>
                            <a:rPr lang="en-GB" sz="2400" i="1">
                              <a:solidFill>
                                <a:srgbClr val="000000"/>
                              </a:solidFill>
                              <a:latin typeface="Cambria Math" panose="02040503050406030204" pitchFamily="18" charset="0"/>
                            </a:rPr>
                            <m:t>2</m:t>
                          </m:r>
                        </m:e>
                      </m:func>
                    </m:oMath>
                  </m:oMathPara>
                </a14:m>
                <a:endParaRPr lang="en-GB" sz="2400" dirty="0"/>
              </a:p>
            </p:txBody>
          </p:sp>
        </mc:Choice>
        <mc:Fallback xmlns="">
          <p:sp>
            <p:nvSpPr>
              <p:cNvPr id="2" name="Object 6">
                <a:extLst>
                  <a:ext uri="{FF2B5EF4-FFF2-40B4-BE49-F238E27FC236}">
                    <a16:creationId xmlns:a16="http://schemas.microsoft.com/office/drawing/2014/main" id="{5FC55118-D69D-0092-DD6C-4457ADC516C4}"/>
                  </a:ext>
                </a:extLst>
              </p:cNvPr>
              <p:cNvSpPr txBox="1">
                <a:spLocks noRot="1" noChangeAspect="1" noMove="1" noResize="1" noEditPoints="1" noAdjustHandles="1" noChangeArrowheads="1" noChangeShapeType="1" noTextEdit="1"/>
              </p:cNvSpPr>
              <p:nvPr/>
            </p:nvSpPr>
            <p:spPr bwMode="auto">
              <a:xfrm>
                <a:off x="2270124" y="5612909"/>
                <a:ext cx="3491483" cy="1076325"/>
              </a:xfrm>
              <a:prstGeom prst="rect">
                <a:avLst/>
              </a:prstGeom>
              <a:blipFill>
                <a:blip r:embed="rId6"/>
                <a:stretch>
                  <a:fillRect/>
                </a:stretch>
              </a:blipFill>
              <a:ln>
                <a:noFill/>
              </a:ln>
              <a:effectLst/>
            </p:spPr>
            <p:txBody>
              <a:bodyPr/>
              <a:lstStyle/>
              <a:p>
                <a:r>
                  <a:rPr lang="en-GB">
                    <a:noFill/>
                  </a:rPr>
                  <a:t> </a:t>
                </a:r>
              </a:p>
            </p:txBody>
          </p:sp>
        </mc:Fallback>
      </mc:AlternateContent>
    </p:spTree>
    <p:extLst>
      <p:ext uri="{BB962C8B-B14F-4D97-AF65-F5344CB8AC3E}">
        <p14:creationId xmlns:p14="http://schemas.microsoft.com/office/powerpoint/2010/main" val="3722187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GB" altLang="en-US"/>
              <a:t>Doubling Time</a:t>
            </a:r>
          </a:p>
        </p:txBody>
      </p:sp>
      <p:sp>
        <p:nvSpPr>
          <p:cNvPr id="46083" name="Rectangle 3"/>
          <p:cNvSpPr>
            <a:spLocks noGrp="1" noChangeArrowheads="1"/>
          </p:cNvSpPr>
          <p:nvPr>
            <p:ph type="body" idx="1"/>
          </p:nvPr>
        </p:nvSpPr>
        <p:spPr/>
        <p:txBody>
          <a:bodyPr>
            <a:normAutofit/>
          </a:bodyPr>
          <a:lstStyle/>
          <a:p>
            <a:pPr marL="0" indent="0" eaLnBrk="1" hangingPunct="1">
              <a:buNone/>
            </a:pPr>
            <a:r>
              <a:rPr lang="en-GB" altLang="en-US" dirty="0"/>
              <a:t>Let’s try that. </a:t>
            </a:r>
          </a:p>
          <a:p>
            <a:pPr eaLnBrk="1" hangingPunct="1"/>
            <a:r>
              <a:rPr lang="en-GB" altLang="en-US" dirty="0"/>
              <a:t>The human population size 5000BC was estimated at 5 million, at 1AD it was estimated at 170 million</a:t>
            </a:r>
          </a:p>
          <a:p>
            <a:pPr eaLnBrk="1" hangingPunct="1"/>
            <a:r>
              <a:rPr lang="en-GB" altLang="en-US" dirty="0"/>
              <a:t>The human population size 1650AD was estimated at 545 million, at 1850AD it was estimated at 1200 million </a:t>
            </a:r>
          </a:p>
          <a:p>
            <a:pPr eaLnBrk="1" hangingPunct="1"/>
            <a:endParaRPr lang="en-GB" altLang="en-US" dirty="0"/>
          </a:p>
          <a:p>
            <a:pPr marL="0" indent="0" eaLnBrk="1" hangingPunct="1">
              <a:buNone/>
            </a:pPr>
            <a:r>
              <a:rPr lang="en-GB" altLang="en-US" dirty="0"/>
              <a:t>How do the doubling times compare over these periods?</a:t>
            </a:r>
          </a:p>
          <a:p>
            <a:pPr marL="0" indent="0" eaLnBrk="1" hangingPunct="1">
              <a:buNone/>
            </a:pPr>
            <a:endParaRPr lang="en-GB" altLang="en-US" dirty="0"/>
          </a:p>
        </p:txBody>
      </p:sp>
    </p:spTree>
    <p:extLst>
      <p:ext uri="{BB962C8B-B14F-4D97-AF65-F5344CB8AC3E}">
        <p14:creationId xmlns:p14="http://schemas.microsoft.com/office/powerpoint/2010/main" val="28179334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GB" altLang="en-US"/>
              <a:t>Doubling Time</a:t>
            </a:r>
          </a:p>
        </p:txBody>
      </p:sp>
      <p:sp>
        <p:nvSpPr>
          <p:cNvPr id="46083" name="Rectangle 3"/>
          <p:cNvSpPr>
            <a:spLocks noGrp="1" noChangeArrowheads="1"/>
          </p:cNvSpPr>
          <p:nvPr>
            <p:ph type="body" idx="1"/>
          </p:nvPr>
        </p:nvSpPr>
        <p:spPr/>
        <p:txBody>
          <a:bodyPr>
            <a:normAutofit/>
          </a:bodyPr>
          <a:lstStyle/>
          <a:p>
            <a:endParaRPr lang="en-GB" altLang="en-US" i="1" dirty="0"/>
          </a:p>
          <a:p>
            <a:pPr marL="0" indent="0">
              <a:buNone/>
            </a:pPr>
            <a:endParaRPr lang="en-GB" altLang="en-US" dirty="0"/>
          </a:p>
          <a:p>
            <a:pPr eaLnBrk="1" hangingPunct="1"/>
            <a:r>
              <a:rPr lang="en-GB" altLang="en-US" dirty="0"/>
              <a:t>For the human population doubling time was, over the last 12000 years, approx. 900 years</a:t>
            </a:r>
          </a:p>
          <a:p>
            <a:pPr eaLnBrk="1" hangingPunct="1"/>
            <a:r>
              <a:rPr lang="en-GB" altLang="en-US" dirty="0"/>
              <a:t>From 1950 until now it was approx. 35 years</a:t>
            </a:r>
          </a:p>
        </p:txBody>
      </p:sp>
    </p:spTree>
    <p:extLst>
      <p:ext uri="{BB962C8B-B14F-4D97-AF65-F5344CB8AC3E}">
        <p14:creationId xmlns:p14="http://schemas.microsoft.com/office/powerpoint/2010/main" val="825428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GB" altLang="en-US"/>
              <a:t>Density Dependence</a:t>
            </a:r>
          </a:p>
        </p:txBody>
      </p:sp>
      <p:sp>
        <p:nvSpPr>
          <p:cNvPr id="47107" name="Rectangle 3"/>
          <p:cNvSpPr>
            <a:spLocks noGrp="1" noChangeArrowheads="1"/>
          </p:cNvSpPr>
          <p:nvPr>
            <p:ph type="body" idx="1"/>
          </p:nvPr>
        </p:nvSpPr>
        <p:spPr/>
        <p:txBody>
          <a:bodyPr/>
          <a:lstStyle/>
          <a:p>
            <a:pPr eaLnBrk="1" hangingPunct="1"/>
            <a:r>
              <a:rPr lang="en-GB" altLang="en-US" dirty="0"/>
              <a:t>For the </a:t>
            </a:r>
            <a:r>
              <a:rPr lang="en-GB" altLang="en-US"/>
              <a:t>exponential model </a:t>
            </a:r>
            <a:r>
              <a:rPr lang="en-GB" altLang="en-US" dirty="0"/>
              <a:t>we assumed the per capita growth rate is independent of the population size</a:t>
            </a:r>
          </a:p>
          <a:p>
            <a:pPr eaLnBrk="1" hangingPunct="1"/>
            <a:endParaRPr lang="en-GB" altLang="en-US" dirty="0"/>
          </a:p>
          <a:p>
            <a:pPr eaLnBrk="1" hangingPunct="1"/>
            <a:r>
              <a:rPr lang="en-GB" altLang="en-US" dirty="0"/>
              <a:t>Let’s see if that is correct</a:t>
            </a:r>
          </a:p>
        </p:txBody>
      </p:sp>
    </p:spTree>
    <p:extLst>
      <p:ext uri="{BB962C8B-B14F-4D97-AF65-F5344CB8AC3E}">
        <p14:creationId xmlns:p14="http://schemas.microsoft.com/office/powerpoint/2010/main" val="30851933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9388" y="2420938"/>
            <a:ext cx="8856662" cy="34559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48131" name="Title 1"/>
          <p:cNvSpPr>
            <a:spLocks noGrp="1"/>
          </p:cNvSpPr>
          <p:nvPr>
            <p:ph type="title"/>
          </p:nvPr>
        </p:nvSpPr>
        <p:spPr>
          <a:xfrm>
            <a:off x="495608" y="216870"/>
            <a:ext cx="8307197" cy="1325563"/>
          </a:xfrm>
        </p:spPr>
        <p:txBody>
          <a:bodyPr>
            <a:normAutofit/>
          </a:bodyPr>
          <a:lstStyle/>
          <a:p>
            <a:r>
              <a:rPr lang="en-GB" altLang="en-US" sz="4000" dirty="0"/>
              <a:t>Are growth rates constant for bacteria?</a:t>
            </a:r>
          </a:p>
        </p:txBody>
      </p:sp>
      <p:sp>
        <p:nvSpPr>
          <p:cNvPr id="48132" name="Content Placeholder 2"/>
          <p:cNvSpPr>
            <a:spLocks noGrp="1"/>
          </p:cNvSpPr>
          <p:nvPr>
            <p:ph idx="1"/>
          </p:nvPr>
        </p:nvSpPr>
        <p:spPr/>
        <p:txBody>
          <a:bodyPr/>
          <a:lstStyle/>
          <a:p>
            <a:endParaRPr lang="en-US" altLang="en-US"/>
          </a:p>
        </p:txBody>
      </p:sp>
      <p:sp>
        <p:nvSpPr>
          <p:cNvPr id="48133" name="TextBox 4"/>
          <p:cNvSpPr txBox="1">
            <a:spLocks noChangeArrowheads="1"/>
          </p:cNvSpPr>
          <p:nvPr/>
        </p:nvSpPr>
        <p:spPr bwMode="auto">
          <a:xfrm>
            <a:off x="4537075" y="2420938"/>
            <a:ext cx="2266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a:latin typeface="Arial" panose="020B0604020202020204" pitchFamily="34" charset="0"/>
                <a:cs typeface="Arial" panose="020B0604020202020204" pitchFamily="34" charset="0"/>
              </a:rPr>
              <a:t>Complex medium</a:t>
            </a:r>
          </a:p>
        </p:txBody>
      </p:sp>
      <p:sp>
        <p:nvSpPr>
          <p:cNvPr id="48134" name="TextBox 5"/>
          <p:cNvSpPr txBox="1">
            <a:spLocks noChangeArrowheads="1"/>
          </p:cNvSpPr>
          <p:nvPr/>
        </p:nvSpPr>
        <p:spPr bwMode="auto">
          <a:xfrm>
            <a:off x="6442075" y="5556250"/>
            <a:ext cx="2087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Absorbancy (density)</a:t>
            </a:r>
          </a:p>
        </p:txBody>
      </p:sp>
      <p:sp>
        <p:nvSpPr>
          <p:cNvPr id="48135" name="TextBox 6"/>
          <p:cNvSpPr txBox="1">
            <a:spLocks noChangeArrowheads="1"/>
          </p:cNvSpPr>
          <p:nvPr/>
        </p:nvSpPr>
        <p:spPr bwMode="auto">
          <a:xfrm rot="-5400000">
            <a:off x="-444500" y="4010025"/>
            <a:ext cx="15478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Growth rate</a:t>
            </a:r>
          </a:p>
        </p:txBody>
      </p:sp>
      <p:sp>
        <p:nvSpPr>
          <p:cNvPr id="48136" name="TextBox 10"/>
          <p:cNvSpPr txBox="1">
            <a:spLocks noChangeArrowheads="1"/>
          </p:cNvSpPr>
          <p:nvPr/>
        </p:nvSpPr>
        <p:spPr bwMode="auto">
          <a:xfrm>
            <a:off x="2016125" y="5588000"/>
            <a:ext cx="2089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Absorbancy (density)</a:t>
            </a:r>
          </a:p>
        </p:txBody>
      </p:sp>
      <p:sp>
        <p:nvSpPr>
          <p:cNvPr id="48137" name="TextBox 11"/>
          <p:cNvSpPr txBox="1">
            <a:spLocks noChangeArrowheads="1"/>
          </p:cNvSpPr>
          <p:nvPr/>
        </p:nvSpPr>
        <p:spPr bwMode="auto">
          <a:xfrm>
            <a:off x="107950" y="2420938"/>
            <a:ext cx="22669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a:latin typeface="Arial" panose="020B0604020202020204" pitchFamily="34" charset="0"/>
                <a:cs typeface="Arial" panose="020B0604020202020204" pitchFamily="34" charset="0"/>
              </a:rPr>
              <a:t>Simple medium</a:t>
            </a:r>
          </a:p>
        </p:txBody>
      </p:sp>
      <p:pic>
        <p:nvPicPr>
          <p:cNvPr id="48138"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08538" y="2987675"/>
            <a:ext cx="4227512"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9"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713" y="2987675"/>
            <a:ext cx="42291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15902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9311" y="188913"/>
            <a:ext cx="9212238" cy="1143000"/>
          </a:xfrm>
        </p:spPr>
        <p:txBody>
          <a:bodyPr>
            <a:normAutofit/>
          </a:bodyPr>
          <a:lstStyle/>
          <a:p>
            <a:pPr eaLnBrk="1" hangingPunct="1"/>
            <a:r>
              <a:rPr lang="en-GB" altLang="en-US" sz="3600" dirty="0"/>
              <a:t>Density Dependence in the Human population</a:t>
            </a:r>
          </a:p>
        </p:txBody>
      </p:sp>
      <p:pic>
        <p:nvPicPr>
          <p:cNvPr id="1228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600200"/>
            <a:ext cx="7924800" cy="489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2331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en-US"/>
              <a:t>Outline</a:t>
            </a:r>
          </a:p>
        </p:txBody>
      </p:sp>
      <p:sp>
        <p:nvSpPr>
          <p:cNvPr id="9219" name="Rectangle 3"/>
          <p:cNvSpPr>
            <a:spLocks noGrp="1" noChangeArrowheads="1"/>
          </p:cNvSpPr>
          <p:nvPr>
            <p:ph idx="1"/>
          </p:nvPr>
        </p:nvSpPr>
        <p:spPr/>
        <p:txBody>
          <a:bodyPr/>
          <a:lstStyle/>
          <a:p>
            <a:pPr eaLnBrk="1" hangingPunct="1">
              <a:lnSpc>
                <a:spcPct val="90000"/>
              </a:lnSpc>
            </a:pPr>
            <a:r>
              <a:rPr lang="en-GB" altLang="en-US" sz="2800" dirty="0"/>
              <a:t>1-1 Exponential Growth </a:t>
            </a:r>
          </a:p>
          <a:p>
            <a:pPr eaLnBrk="1" hangingPunct="1">
              <a:lnSpc>
                <a:spcPct val="90000"/>
              </a:lnSpc>
            </a:pPr>
            <a:r>
              <a:rPr lang="en-GB" altLang="en-US" sz="2800" dirty="0"/>
              <a:t>1-2 Logistic growth, stability</a:t>
            </a:r>
          </a:p>
          <a:p>
            <a:pPr eaLnBrk="1" hangingPunct="1">
              <a:lnSpc>
                <a:spcPct val="90000"/>
              </a:lnSpc>
            </a:pPr>
            <a:r>
              <a:rPr lang="en-GB" altLang="en-US" sz="2800" dirty="0"/>
              <a:t>1-3 </a:t>
            </a:r>
            <a:r>
              <a:rPr lang="en-GB" altLang="en-US" sz="2800" dirty="0" err="1"/>
              <a:t>Metapopulations</a:t>
            </a:r>
            <a:endParaRPr lang="en-GB" altLang="en-US" sz="2800" dirty="0"/>
          </a:p>
        </p:txBody>
      </p:sp>
    </p:spTree>
    <p:extLst>
      <p:ext uri="{BB962C8B-B14F-4D97-AF65-F5344CB8AC3E}">
        <p14:creationId xmlns:p14="http://schemas.microsoft.com/office/powerpoint/2010/main" val="7097254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a:xfrm>
            <a:off x="221774" y="93377"/>
            <a:ext cx="9331657" cy="1143000"/>
          </a:xfrm>
        </p:spPr>
        <p:txBody>
          <a:bodyPr>
            <a:normAutofit/>
          </a:bodyPr>
          <a:lstStyle/>
          <a:p>
            <a:pPr eaLnBrk="1" hangingPunct="1"/>
            <a:r>
              <a:rPr lang="en-GB" altLang="en-US" sz="3600" dirty="0"/>
              <a:t>Density Dependence in the Human population</a:t>
            </a:r>
          </a:p>
        </p:txBody>
      </p:sp>
      <p:sp>
        <p:nvSpPr>
          <p:cNvPr id="63492" name="Rectangle 3"/>
          <p:cNvSpPr>
            <a:spLocks noGrp="1" noChangeArrowheads="1"/>
          </p:cNvSpPr>
          <p:nvPr>
            <p:ph idx="1"/>
          </p:nvPr>
        </p:nvSpPr>
        <p:spPr>
          <a:xfrm>
            <a:off x="179388" y="1600200"/>
            <a:ext cx="6707187" cy="4525963"/>
          </a:xfrm>
        </p:spPr>
        <p:txBody>
          <a:bodyPr/>
          <a:lstStyle/>
          <a:p>
            <a:pPr eaLnBrk="1" hangingPunct="1"/>
            <a:r>
              <a:rPr lang="en-GB" altLang="en-US" dirty="0"/>
              <a:t>For big populations the growth rate declines with size</a:t>
            </a:r>
          </a:p>
          <a:p>
            <a:pPr eaLnBrk="1" hangingPunct="1"/>
            <a:r>
              <a:rPr lang="en-GB" altLang="en-US" dirty="0"/>
              <a:t>But initially the growth rate increased with sizes: the bigger the population got the better we did. </a:t>
            </a:r>
          </a:p>
          <a:p>
            <a:pPr eaLnBrk="1" hangingPunct="1"/>
            <a:r>
              <a:rPr lang="en-GB" altLang="en-US" dirty="0"/>
              <a:t>This is where Malthus went wrong: humans are not like bacteria, and we have not ran out of resources yet</a:t>
            </a:r>
          </a:p>
        </p:txBody>
      </p:sp>
      <p:pic>
        <p:nvPicPr>
          <p:cNvPr id="63493" name="Picture 2" descr="Image result for steam eng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7038" y="2992330"/>
            <a:ext cx="2338387"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4" name="AutoShape 4" descr="Image result for vaccination"/>
          <p:cNvSpPr>
            <a:spLocks noChangeAspect="1" noChangeArrowheads="1"/>
          </p:cNvSpPr>
          <p:nvPr/>
        </p:nvSpPr>
        <p:spPr bwMode="auto">
          <a:xfrm>
            <a:off x="168275" y="-1309688"/>
            <a:ext cx="4381500" cy="2733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pic>
        <p:nvPicPr>
          <p:cNvPr id="63495" name="Picture 6" descr="Image result for vaccin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1963" y="5034248"/>
            <a:ext cx="2332037" cy="145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8" descr="Image result for agricul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5613" y="1125538"/>
            <a:ext cx="230981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55992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832C-E5D0-47EB-A4D8-BA33BC74FF6F}"/>
              </a:ext>
            </a:extLst>
          </p:cNvPr>
          <p:cNvSpPr>
            <a:spLocks noGrp="1"/>
          </p:cNvSpPr>
          <p:nvPr>
            <p:ph type="title"/>
          </p:nvPr>
        </p:nvSpPr>
        <p:spPr/>
        <p:txBody>
          <a:bodyPr/>
          <a:lstStyle/>
          <a:p>
            <a:r>
              <a:rPr lang="en-GB" dirty="0"/>
              <a:t>Growth of the Bison population </a:t>
            </a:r>
          </a:p>
        </p:txBody>
      </p:sp>
      <p:sp>
        <p:nvSpPr>
          <p:cNvPr id="6" name="Rectangle 3">
            <a:extLst>
              <a:ext uri="{FF2B5EF4-FFF2-40B4-BE49-F238E27FC236}">
                <a16:creationId xmlns:a16="http://schemas.microsoft.com/office/drawing/2014/main" id="{61E0C213-1807-4B7A-AB0F-54D1F6235EEF}"/>
              </a:ext>
            </a:extLst>
          </p:cNvPr>
          <p:cNvSpPr txBox="1">
            <a:spLocks noChangeArrowheads="1"/>
          </p:cNvSpPr>
          <p:nvPr/>
        </p:nvSpPr>
        <p:spPr bwMode="auto">
          <a:xfrm>
            <a:off x="845586" y="4188283"/>
            <a:ext cx="7155414" cy="1724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sz="2400" dirty="0"/>
              <a:t>The American Plains bison (</a:t>
            </a:r>
            <a:r>
              <a:rPr lang="en-GB" sz="2400" i="1" dirty="0"/>
              <a:t>Bison bison</a:t>
            </a:r>
            <a:r>
              <a:rPr lang="en-GB" sz="2400" dirty="0"/>
              <a:t>) was nearly hunted to extinction in the 19</a:t>
            </a:r>
            <a:r>
              <a:rPr lang="en-GB" sz="2400" baseline="30000" dirty="0"/>
              <a:t>th</a:t>
            </a:r>
            <a:r>
              <a:rPr lang="en-GB" sz="2400" dirty="0"/>
              <a:t> century. In the early 20</a:t>
            </a:r>
            <a:r>
              <a:rPr lang="en-GB" sz="2400" baseline="30000" dirty="0"/>
              <a:t>th</a:t>
            </a:r>
            <a:r>
              <a:rPr lang="en-GB" sz="2400" dirty="0"/>
              <a:t> century attempts at saving the bison started. </a:t>
            </a:r>
          </a:p>
        </p:txBody>
      </p:sp>
      <p:pic>
        <p:nvPicPr>
          <p:cNvPr id="8" name="Picture 7" descr="A picture containing text, outdoor, black&#10;&#10;Description automatically generated">
            <a:extLst>
              <a:ext uri="{FF2B5EF4-FFF2-40B4-BE49-F238E27FC236}">
                <a16:creationId xmlns:a16="http://schemas.microsoft.com/office/drawing/2014/main" id="{146F09FE-2D46-4C9F-96A3-E7A27ACEAD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66066" y="2078850"/>
            <a:ext cx="2604339" cy="1687557"/>
          </a:xfrm>
          <a:prstGeom prst="rect">
            <a:avLst/>
          </a:prstGeom>
        </p:spPr>
      </p:pic>
      <p:pic>
        <p:nvPicPr>
          <p:cNvPr id="10" name="Picture 9" descr="A picture containing grass, outdoor, herd, field&#10;&#10;Description automatically generated">
            <a:extLst>
              <a:ext uri="{FF2B5EF4-FFF2-40B4-BE49-F238E27FC236}">
                <a16:creationId xmlns:a16="http://schemas.microsoft.com/office/drawing/2014/main" id="{331DD8CC-0E5F-40DE-9F7C-43C8B02AE2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5436" y="2071636"/>
            <a:ext cx="3321971" cy="1724993"/>
          </a:xfrm>
          <a:prstGeom prst="rect">
            <a:avLst/>
          </a:prstGeom>
        </p:spPr>
      </p:pic>
      <p:sp>
        <p:nvSpPr>
          <p:cNvPr id="11" name="Content Placeholder 10">
            <a:extLst>
              <a:ext uri="{FF2B5EF4-FFF2-40B4-BE49-F238E27FC236}">
                <a16:creationId xmlns:a16="http://schemas.microsoft.com/office/drawing/2014/main" id="{C22EEE05-BAF3-4883-8391-7DBD21CFE1BC}"/>
              </a:ext>
            </a:extLst>
          </p:cNvPr>
          <p:cNvSpPr>
            <a:spLocks noGrp="1"/>
          </p:cNvSpPr>
          <p:nvPr>
            <p:ph idx="1"/>
          </p:nvPr>
        </p:nvSpPr>
        <p:spPr/>
        <p:txBody>
          <a:bodyPr/>
          <a:lstStyle/>
          <a:p>
            <a:pPr marL="0" indent="0">
              <a:buNone/>
            </a:pPr>
            <a:r>
              <a:rPr lang="en-GB" dirty="0"/>
              <a:t>  </a:t>
            </a:r>
          </a:p>
        </p:txBody>
      </p:sp>
    </p:spTree>
    <p:extLst>
      <p:ext uri="{BB962C8B-B14F-4D97-AF65-F5344CB8AC3E}">
        <p14:creationId xmlns:p14="http://schemas.microsoft.com/office/powerpoint/2010/main" val="29549432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832C-E5D0-47EB-A4D8-BA33BC74FF6F}"/>
              </a:ext>
            </a:extLst>
          </p:cNvPr>
          <p:cNvSpPr>
            <a:spLocks noGrp="1"/>
          </p:cNvSpPr>
          <p:nvPr>
            <p:ph type="title"/>
          </p:nvPr>
        </p:nvSpPr>
        <p:spPr/>
        <p:txBody>
          <a:bodyPr/>
          <a:lstStyle/>
          <a:p>
            <a:r>
              <a:rPr lang="en-GB" dirty="0"/>
              <a:t>Growth of the Bison population </a:t>
            </a:r>
          </a:p>
        </p:txBody>
      </p:sp>
      <p:sp>
        <p:nvSpPr>
          <p:cNvPr id="11" name="Content Placeholder 10">
            <a:extLst>
              <a:ext uri="{FF2B5EF4-FFF2-40B4-BE49-F238E27FC236}">
                <a16:creationId xmlns:a16="http://schemas.microsoft.com/office/drawing/2014/main" id="{C22EEE05-BAF3-4883-8391-7DBD21CFE1BC}"/>
              </a:ext>
            </a:extLst>
          </p:cNvPr>
          <p:cNvSpPr>
            <a:spLocks noGrp="1"/>
          </p:cNvSpPr>
          <p:nvPr>
            <p:ph idx="1"/>
          </p:nvPr>
        </p:nvSpPr>
        <p:spPr>
          <a:xfrm>
            <a:off x="457200" y="2057401"/>
            <a:ext cx="5086908" cy="3394472"/>
          </a:xfrm>
        </p:spPr>
        <p:txBody>
          <a:bodyPr/>
          <a:lstStyle/>
          <a:p>
            <a:r>
              <a:rPr lang="en-GB" dirty="0"/>
              <a:t>The rescued herds started small, but with plentiful resources and few predators, they grew quickly. In northern Yellowstone National Park the herd grew from 21 bison in 1902 to 250 in 1915. This is a </a:t>
            </a:r>
            <a:r>
              <a:rPr lang="en-GB" dirty="0">
                <a:hlinkClick r:id="rId2"/>
              </a:rPr>
              <a:t>textbook example of exponential growth</a:t>
            </a:r>
            <a:endParaRPr lang="en-GB" dirty="0"/>
          </a:p>
          <a:p>
            <a:endParaRPr lang="en-GB" dirty="0"/>
          </a:p>
        </p:txBody>
      </p:sp>
      <p:pic>
        <p:nvPicPr>
          <p:cNvPr id="7" name="Picture 6" descr="Chart&#10;&#10;Description automatically generated">
            <a:extLst>
              <a:ext uri="{FF2B5EF4-FFF2-40B4-BE49-F238E27FC236}">
                <a16:creationId xmlns:a16="http://schemas.microsoft.com/office/drawing/2014/main" id="{444300F0-2A8E-4F5C-AE49-250D5A987B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9296" y="2012307"/>
            <a:ext cx="3451196" cy="2420247"/>
          </a:xfrm>
          <a:prstGeom prst="rect">
            <a:avLst/>
          </a:prstGeom>
        </p:spPr>
      </p:pic>
    </p:spTree>
    <p:extLst>
      <p:ext uri="{BB962C8B-B14F-4D97-AF65-F5344CB8AC3E}">
        <p14:creationId xmlns:p14="http://schemas.microsoft.com/office/powerpoint/2010/main" val="2208841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832C-E5D0-47EB-A4D8-BA33BC74FF6F}"/>
              </a:ext>
            </a:extLst>
          </p:cNvPr>
          <p:cNvSpPr>
            <a:spLocks noGrp="1"/>
          </p:cNvSpPr>
          <p:nvPr>
            <p:ph type="title"/>
          </p:nvPr>
        </p:nvSpPr>
        <p:spPr/>
        <p:txBody>
          <a:bodyPr/>
          <a:lstStyle/>
          <a:p>
            <a:r>
              <a:rPr lang="en-GB" dirty="0"/>
              <a:t>Growth of the Bison population </a:t>
            </a:r>
          </a:p>
        </p:txBody>
      </p:sp>
      <p:sp>
        <p:nvSpPr>
          <p:cNvPr id="11" name="Content Placeholder 10">
            <a:extLst>
              <a:ext uri="{FF2B5EF4-FFF2-40B4-BE49-F238E27FC236}">
                <a16:creationId xmlns:a16="http://schemas.microsoft.com/office/drawing/2014/main" id="{C22EEE05-BAF3-4883-8391-7DBD21CFE1BC}"/>
              </a:ext>
            </a:extLst>
          </p:cNvPr>
          <p:cNvSpPr>
            <a:spLocks noGrp="1"/>
          </p:cNvSpPr>
          <p:nvPr>
            <p:ph idx="1"/>
          </p:nvPr>
        </p:nvSpPr>
        <p:spPr>
          <a:xfrm>
            <a:off x="457200" y="2057401"/>
            <a:ext cx="5086908" cy="3394472"/>
          </a:xfrm>
        </p:spPr>
        <p:txBody>
          <a:bodyPr/>
          <a:lstStyle/>
          <a:p>
            <a:r>
              <a:rPr lang="en-GB" dirty="0"/>
              <a:t>But it didn’t go on forever. The herd kept growing, albeit slower than exponential after the population got bigger </a:t>
            </a:r>
          </a:p>
          <a:p>
            <a:endParaRPr lang="en-GB" dirty="0"/>
          </a:p>
          <a:p>
            <a:endParaRPr lang="en-GB" dirty="0"/>
          </a:p>
        </p:txBody>
      </p:sp>
      <p:pic>
        <p:nvPicPr>
          <p:cNvPr id="5" name="Picture 4" descr="Chart&#10;&#10;Description automatically generated">
            <a:extLst>
              <a:ext uri="{FF2B5EF4-FFF2-40B4-BE49-F238E27FC236}">
                <a16:creationId xmlns:a16="http://schemas.microsoft.com/office/drawing/2014/main" id="{D4894F71-3BEF-4085-B7B8-410588CE0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0102" y="1754814"/>
            <a:ext cx="3571875" cy="2443163"/>
          </a:xfrm>
          <a:prstGeom prst="rect">
            <a:avLst/>
          </a:prstGeom>
        </p:spPr>
      </p:pic>
      <p:pic>
        <p:nvPicPr>
          <p:cNvPr id="6" name="Picture 5" descr="Chart&#10;&#10;Description automatically generated">
            <a:extLst>
              <a:ext uri="{FF2B5EF4-FFF2-40B4-BE49-F238E27FC236}">
                <a16:creationId xmlns:a16="http://schemas.microsoft.com/office/drawing/2014/main" id="{7DBB884A-263F-46AC-8B4F-2C6B56068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934" y="4262102"/>
            <a:ext cx="6791319" cy="2093990"/>
          </a:xfrm>
          <a:prstGeom prst="rect">
            <a:avLst/>
          </a:prstGeom>
        </p:spPr>
      </p:pic>
    </p:spTree>
    <p:extLst>
      <p:ext uri="{BB962C8B-B14F-4D97-AF65-F5344CB8AC3E}">
        <p14:creationId xmlns:p14="http://schemas.microsoft.com/office/powerpoint/2010/main" val="8604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p:nvPr>
        </p:nvSpPr>
        <p:spPr/>
        <p:txBody>
          <a:bodyPr/>
          <a:lstStyle/>
          <a:p>
            <a:pPr eaLnBrk="1" hangingPunct="1"/>
            <a:r>
              <a:rPr lang="en-GB" altLang="en-US"/>
              <a:t>Learning outcomes</a:t>
            </a:r>
            <a:endParaRPr lang="en-US" altLang="en-US"/>
          </a:p>
        </p:txBody>
      </p:sp>
      <p:sp>
        <p:nvSpPr>
          <p:cNvPr id="102403" name="Rectangle 3"/>
          <p:cNvSpPr>
            <a:spLocks noGrp="1"/>
          </p:cNvSpPr>
          <p:nvPr>
            <p:ph type="body" idx="1"/>
          </p:nvPr>
        </p:nvSpPr>
        <p:spPr/>
        <p:txBody>
          <a:bodyPr/>
          <a:lstStyle/>
          <a:p>
            <a:pPr eaLnBrk="1" hangingPunct="1"/>
            <a:r>
              <a:rPr lang="en-GB" altLang="en-US" dirty="0"/>
              <a:t>Understand the continuous and the discrete time exponential growth model and appreciate the assumptions it is based on </a:t>
            </a:r>
          </a:p>
        </p:txBody>
      </p:sp>
    </p:spTree>
    <p:extLst>
      <p:ext uri="{BB962C8B-B14F-4D97-AF65-F5344CB8AC3E}">
        <p14:creationId xmlns:p14="http://schemas.microsoft.com/office/powerpoint/2010/main" val="843756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85800" y="2319453"/>
            <a:ext cx="7744522" cy="1143000"/>
          </a:xfrm>
        </p:spPr>
        <p:txBody>
          <a:bodyPr>
            <a:normAutofit fontScale="90000"/>
          </a:bodyPr>
          <a:lstStyle/>
          <a:p>
            <a:pPr algn="ctr">
              <a:defRPr/>
            </a:pPr>
            <a:r>
              <a:rPr lang="en-US" sz="2800" dirty="0">
                <a:latin typeface="+mn-lt"/>
              </a:rPr>
              <a:t>2023-24</a:t>
            </a:r>
            <a:br>
              <a:rPr lang="en-US" sz="2800" dirty="0">
                <a:latin typeface="+mn-lt"/>
              </a:rPr>
            </a:br>
            <a:br>
              <a:rPr lang="en-US" sz="2800" dirty="0"/>
            </a:br>
            <a:r>
              <a:rPr lang="en-US" sz="3100" dirty="0"/>
              <a:t>1-1 Exponential Growth</a:t>
            </a:r>
            <a:br>
              <a:rPr lang="en-US" sz="3100" dirty="0"/>
            </a:br>
            <a:br>
              <a:rPr lang="en-GB" sz="2200" dirty="0">
                <a:latin typeface="Times New Roman" pitchFamily="18" charset="0"/>
              </a:rPr>
            </a:br>
            <a:br>
              <a:rPr lang="en-GB" sz="4300" dirty="0">
                <a:cs typeface="Arial" charset="0"/>
              </a:rPr>
            </a:br>
            <a:endParaRPr lang="en-GB" sz="4300" dirty="0">
              <a:cs typeface="Arial" charset="0"/>
            </a:endParaRPr>
          </a:p>
        </p:txBody>
      </p:sp>
      <p:sp>
        <p:nvSpPr>
          <p:cNvPr id="8196" name="Text Box 3"/>
          <p:cNvSpPr txBox="1">
            <a:spLocks noChangeArrowheads="1"/>
          </p:cNvSpPr>
          <p:nvPr/>
        </p:nvSpPr>
        <p:spPr bwMode="auto">
          <a:xfrm>
            <a:off x="1524000" y="3648075"/>
            <a:ext cx="6248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2400">
                <a:latin typeface="Arial" panose="020B0604020202020204" pitchFamily="34" charset="0"/>
              </a:rPr>
              <a:t>Vincent Jansen</a:t>
            </a:r>
          </a:p>
          <a:p>
            <a:pPr algn="ctr" eaLnBrk="1" hangingPunct="1">
              <a:spcBef>
                <a:spcPct val="50000"/>
              </a:spcBef>
              <a:buFontTx/>
              <a:buNone/>
            </a:pPr>
            <a:r>
              <a:rPr lang="en-GB" altLang="en-US" sz="2400">
                <a:latin typeface="Arial" panose="020B0604020202020204" pitchFamily="34" charset="0"/>
              </a:rPr>
              <a:t>vincent.jansen@rhul.ac.uk</a:t>
            </a:r>
          </a:p>
        </p:txBody>
      </p:sp>
      <p:pic>
        <p:nvPicPr>
          <p:cNvPr id="8197" name="Picture 6"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488" y="260350"/>
            <a:ext cx="20161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59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en-GB" altLang="en-US"/>
              <a:t>Exponential Growth</a:t>
            </a:r>
          </a:p>
        </p:txBody>
      </p:sp>
      <p:sp>
        <p:nvSpPr>
          <p:cNvPr id="10243" name="Rectangle 3"/>
          <p:cNvSpPr>
            <a:spLocks noGrp="1" noChangeArrowheads="1"/>
          </p:cNvSpPr>
          <p:nvPr>
            <p:ph idx="4294967295"/>
          </p:nvPr>
        </p:nvSpPr>
        <p:spPr/>
        <p:txBody>
          <a:bodyPr>
            <a:normAutofit fontScale="92500" lnSpcReduction="20000"/>
          </a:bodyPr>
          <a:lstStyle/>
          <a:p>
            <a:pPr eaLnBrk="1" hangingPunct="1">
              <a:lnSpc>
                <a:spcPct val="90000"/>
              </a:lnSpc>
            </a:pPr>
            <a:r>
              <a:rPr lang="en-GB" altLang="en-US" sz="2800" dirty="0"/>
              <a:t>The simplest model for growth is to assume that the net </a:t>
            </a:r>
            <a:r>
              <a:rPr lang="en-GB" altLang="en-US" sz="2800" i="1" dirty="0"/>
              <a:t>per capi</a:t>
            </a:r>
            <a:r>
              <a:rPr lang="en-GB" altLang="en-US" sz="2800" dirty="0"/>
              <a:t>ta growth is density independent </a:t>
            </a:r>
          </a:p>
          <a:p>
            <a:pPr eaLnBrk="1" hangingPunct="1">
              <a:lnSpc>
                <a:spcPct val="90000"/>
              </a:lnSpc>
            </a:pPr>
            <a:r>
              <a:rPr lang="en-GB" altLang="en-US" dirty="0"/>
              <a:t>The idea</a:t>
            </a:r>
            <a:r>
              <a:rPr lang="en-GB" altLang="en-US" sz="2800" dirty="0"/>
              <a:t> goes back many centuries</a:t>
            </a:r>
          </a:p>
          <a:p>
            <a:pPr eaLnBrk="1" hangingPunct="1">
              <a:lnSpc>
                <a:spcPct val="90000"/>
              </a:lnSpc>
            </a:pPr>
            <a:endParaRPr lang="en-GB" altLang="en-US" sz="2800" dirty="0"/>
          </a:p>
          <a:p>
            <a:pPr eaLnBrk="1" hangingPunct="1">
              <a:lnSpc>
                <a:spcPct val="90000"/>
              </a:lnSpc>
            </a:pPr>
            <a:endParaRPr lang="en-GB" altLang="en-US" dirty="0"/>
          </a:p>
          <a:p>
            <a:pPr eaLnBrk="1" hangingPunct="1">
              <a:lnSpc>
                <a:spcPct val="90000"/>
              </a:lnSpc>
            </a:pPr>
            <a:endParaRPr lang="en-GB" altLang="en-US" sz="2800" dirty="0"/>
          </a:p>
          <a:p>
            <a:pPr eaLnBrk="1" hangingPunct="1">
              <a:lnSpc>
                <a:spcPct val="90000"/>
              </a:lnSpc>
            </a:pPr>
            <a:endParaRPr lang="en-GB" altLang="en-US" dirty="0"/>
          </a:p>
          <a:p>
            <a:pPr eaLnBrk="1" hangingPunct="1">
              <a:lnSpc>
                <a:spcPct val="90000"/>
              </a:lnSpc>
            </a:pPr>
            <a:endParaRPr lang="en-GB" altLang="en-US" dirty="0"/>
          </a:p>
          <a:p>
            <a:pPr eaLnBrk="1" hangingPunct="1">
              <a:lnSpc>
                <a:spcPct val="90000"/>
              </a:lnSpc>
            </a:pPr>
            <a:endParaRPr lang="en-GB" altLang="en-US" dirty="0"/>
          </a:p>
          <a:p>
            <a:pPr marL="0" indent="0">
              <a:buNone/>
            </a:pPr>
            <a:endParaRPr lang="en-GB" altLang="en-US" dirty="0">
              <a:latin typeface="Arial" panose="020B0604020202020204" pitchFamily="34" charset="0"/>
            </a:endParaRPr>
          </a:p>
          <a:p>
            <a:r>
              <a:rPr lang="en-GB" altLang="en-US" dirty="0">
                <a:latin typeface="Arial" panose="020B0604020202020204" pitchFamily="34" charset="0"/>
              </a:rPr>
              <a:t>The courtier and the Persian king</a:t>
            </a:r>
          </a:p>
          <a:p>
            <a:pPr eaLnBrk="1" hangingPunct="1">
              <a:lnSpc>
                <a:spcPct val="90000"/>
              </a:lnSpc>
            </a:pPr>
            <a:endParaRPr lang="en-GB" altLang="en-US" sz="2800" dirty="0"/>
          </a:p>
          <a:p>
            <a:pPr eaLnBrk="1" hangingPunct="1">
              <a:lnSpc>
                <a:spcPct val="90000"/>
              </a:lnSpc>
              <a:buFontTx/>
              <a:buNone/>
            </a:pPr>
            <a:endParaRPr lang="en-GB" altLang="en-US" sz="2800" dirty="0"/>
          </a:p>
          <a:p>
            <a:pPr eaLnBrk="1" hangingPunct="1">
              <a:lnSpc>
                <a:spcPct val="90000"/>
              </a:lnSpc>
            </a:pPr>
            <a:endParaRPr lang="en-GB" altLang="en-US" sz="2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459" y="2961838"/>
            <a:ext cx="5240408" cy="2672608"/>
          </a:xfrm>
          <a:prstGeom prst="rect">
            <a:avLst/>
          </a:prstGeom>
        </p:spPr>
      </p:pic>
    </p:spTree>
    <p:extLst>
      <p:ext uri="{BB962C8B-B14F-4D97-AF65-F5344CB8AC3E}">
        <p14:creationId xmlns:p14="http://schemas.microsoft.com/office/powerpoint/2010/main" val="3285651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312782" cy="6858000"/>
          </a:xfrm>
          <a:prstGeom prst="rect">
            <a:avLst/>
          </a:prstGeom>
        </p:spPr>
      </p:pic>
    </p:spTree>
    <p:extLst>
      <p:ext uri="{BB962C8B-B14F-4D97-AF65-F5344CB8AC3E}">
        <p14:creationId xmlns:p14="http://schemas.microsoft.com/office/powerpoint/2010/main" val="3067422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a:lstStyle/>
          <a:p>
            <a:pPr eaLnBrk="1" hangingPunct="1"/>
            <a:r>
              <a:rPr lang="en-GB" altLang="en-US"/>
              <a:t>Exponential Growth</a:t>
            </a:r>
          </a:p>
        </p:txBody>
      </p:sp>
      <p:sp>
        <p:nvSpPr>
          <p:cNvPr id="12291" name="Rectangle 3"/>
          <p:cNvSpPr>
            <a:spLocks noGrp="1"/>
          </p:cNvSpPr>
          <p:nvPr>
            <p:ph type="body" idx="1"/>
          </p:nvPr>
        </p:nvSpPr>
        <p:spPr/>
        <p:txBody>
          <a:bodyPr/>
          <a:lstStyle/>
          <a:p>
            <a:pPr eaLnBrk="1" hangingPunct="1"/>
            <a:r>
              <a:rPr lang="en-GB" altLang="en-US" dirty="0"/>
              <a:t>This gives the sequence: 1,2,4,8,16,32,64,128,256,512, etc.</a:t>
            </a:r>
          </a:p>
          <a:p>
            <a:pPr eaLnBrk="1" hangingPunct="1"/>
            <a:r>
              <a:rPr lang="en-GB" altLang="en-US" dirty="0"/>
              <a:t>or 2</a:t>
            </a:r>
            <a:r>
              <a:rPr lang="en-GB" altLang="en-US" baseline="30000" dirty="0"/>
              <a:t>0</a:t>
            </a:r>
            <a:r>
              <a:rPr lang="en-GB" altLang="en-US" dirty="0"/>
              <a:t>, 2</a:t>
            </a:r>
            <a:r>
              <a:rPr lang="en-GB" altLang="en-US" baseline="30000" dirty="0"/>
              <a:t>1</a:t>
            </a:r>
            <a:r>
              <a:rPr lang="en-GB" altLang="en-US" dirty="0"/>
              <a:t>, 2</a:t>
            </a:r>
            <a:r>
              <a:rPr lang="en-GB" altLang="en-US" baseline="30000" dirty="0"/>
              <a:t>2</a:t>
            </a:r>
            <a:r>
              <a:rPr lang="en-GB" altLang="en-US" dirty="0"/>
              <a:t>, 2</a:t>
            </a:r>
            <a:r>
              <a:rPr lang="en-GB" altLang="en-US" baseline="30000" dirty="0"/>
              <a:t>3</a:t>
            </a:r>
            <a:r>
              <a:rPr lang="en-GB" altLang="en-US" dirty="0"/>
              <a:t>, 2</a:t>
            </a:r>
            <a:r>
              <a:rPr lang="en-GB" altLang="en-US" baseline="30000" dirty="0"/>
              <a:t>4</a:t>
            </a:r>
            <a:r>
              <a:rPr lang="en-GB" altLang="en-US" dirty="0"/>
              <a:t> </a:t>
            </a:r>
            <a:r>
              <a:rPr lang="en-GB" altLang="en-US" dirty="0" err="1"/>
              <a:t>etc</a:t>
            </a:r>
            <a:endParaRPr lang="en-GB" altLang="en-US" dirty="0"/>
          </a:p>
          <a:p>
            <a:pPr eaLnBrk="1" hangingPunct="1"/>
            <a:r>
              <a:rPr lang="en-GB" altLang="en-US" dirty="0"/>
              <a:t>The courtier would get 18446744073709551615 grains of rice, that is about 5 x 10</a:t>
            </a:r>
            <a:r>
              <a:rPr lang="en-GB" altLang="en-US" baseline="30000" dirty="0"/>
              <a:t>11</a:t>
            </a:r>
            <a:r>
              <a:rPr lang="en-GB" altLang="en-US" dirty="0"/>
              <a:t> metric tons, more than 500 times the current yearly global rice production! </a:t>
            </a:r>
          </a:p>
        </p:txBody>
      </p:sp>
    </p:spTree>
    <p:extLst>
      <p:ext uri="{BB962C8B-B14F-4D97-AF65-F5344CB8AC3E}">
        <p14:creationId xmlns:p14="http://schemas.microsoft.com/office/powerpoint/2010/main" val="21762362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4273</TotalTime>
  <Words>1912</Words>
  <Application>Microsoft Office PowerPoint</Application>
  <PresentationFormat>On-screen Show (4:3)</PresentationFormat>
  <Paragraphs>264</Paragraphs>
  <Slides>54</Slides>
  <Notes>5</Notes>
  <HiddenSlides>1</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54</vt:i4>
      </vt:variant>
    </vt:vector>
  </HeadingPairs>
  <TitlesOfParts>
    <vt:vector size="67" baseType="lpstr">
      <vt:lpstr>Arial</vt:lpstr>
      <vt:lpstr>Calibri</vt:lpstr>
      <vt:lpstr>Calibri Light</vt:lpstr>
      <vt:lpstr>Cambria Math</vt:lpstr>
      <vt:lpstr>CG Times</vt:lpstr>
      <vt:lpstr>Comic Sans MS</vt:lpstr>
      <vt:lpstr>Inherited</vt:lpstr>
      <vt:lpstr>Segoe Print</vt:lpstr>
      <vt:lpstr>Symbol</vt:lpstr>
      <vt:lpstr>Times New Roman</vt:lpstr>
      <vt:lpstr>Office Theme</vt:lpstr>
      <vt:lpstr>Artwork</vt:lpstr>
      <vt:lpstr>Equation</vt:lpstr>
      <vt:lpstr>Qualitative behaviour of ecological models </vt:lpstr>
      <vt:lpstr>Introduction</vt:lpstr>
      <vt:lpstr>Introduction</vt:lpstr>
      <vt:lpstr>2022-23  1-1 Single species models, stability, metapopulations: Exponential growth   </vt:lpstr>
      <vt:lpstr>Outline</vt:lpstr>
      <vt:lpstr>2023-24  1-1 Exponential Growth   </vt:lpstr>
      <vt:lpstr>Exponential Growth</vt:lpstr>
      <vt:lpstr>PowerPoint Presentation</vt:lpstr>
      <vt:lpstr>Exponential Growth</vt:lpstr>
      <vt:lpstr>PowerPoint Presentation</vt:lpstr>
      <vt:lpstr>PowerPoint Presentation</vt:lpstr>
      <vt:lpstr>The growth of the human population</vt:lpstr>
      <vt:lpstr>Bacterial population growth</vt:lpstr>
      <vt:lpstr>Bacterial Growth</vt:lpstr>
      <vt:lpstr>Humans vs Bacteria</vt:lpstr>
      <vt:lpstr>PowerPoint Presentation</vt:lpstr>
      <vt:lpstr>Humans vs Bacteria:</vt:lpstr>
      <vt:lpstr>Do human and bacterial populations grow in the same way?</vt:lpstr>
      <vt:lpstr> Exponential Population Growth</vt:lpstr>
      <vt:lpstr>Exponential Growth (discrete time)</vt:lpstr>
      <vt:lpstr>Exponential growth (discrete time)</vt:lpstr>
      <vt:lpstr>Exponential Growth</vt:lpstr>
      <vt:lpstr>Exponential growth</vt:lpstr>
      <vt:lpstr>Exponential growth</vt:lpstr>
      <vt:lpstr>PowerPoint Presentation</vt:lpstr>
      <vt:lpstr>PowerPoint Presentation</vt:lpstr>
      <vt:lpstr>PowerPoint Presentation</vt:lpstr>
      <vt:lpstr>Fibonacci’s rabbits</vt:lpstr>
      <vt:lpstr>Exponential Growth (discrete time)</vt:lpstr>
      <vt:lpstr>Exponential growth (continuous time)</vt:lpstr>
      <vt:lpstr>Exponential growth in continuous time</vt:lpstr>
      <vt:lpstr>Exponential growth</vt:lpstr>
      <vt:lpstr>Exponential growth</vt:lpstr>
      <vt:lpstr>Humans vs Bacteria analysed</vt:lpstr>
      <vt:lpstr>Example:  Bacterial Growth</vt:lpstr>
      <vt:lpstr> Human Population Growth</vt:lpstr>
      <vt:lpstr> Growth Rate</vt:lpstr>
      <vt:lpstr> Growth Rate</vt:lpstr>
      <vt:lpstr>Are growth rates constant for bacteria?</vt:lpstr>
      <vt:lpstr> Are human population growth rates constant?</vt:lpstr>
      <vt:lpstr>PowerPoint Presentation</vt:lpstr>
      <vt:lpstr>Doubling Time</vt:lpstr>
      <vt:lpstr>Doubling Time</vt:lpstr>
      <vt:lpstr>Doubling Time</vt:lpstr>
      <vt:lpstr>Doubling Time</vt:lpstr>
      <vt:lpstr>Doubling Time</vt:lpstr>
      <vt:lpstr>Density Dependence</vt:lpstr>
      <vt:lpstr>Are growth rates constant for bacteria?</vt:lpstr>
      <vt:lpstr>Density Dependence in the Human population</vt:lpstr>
      <vt:lpstr>Density Dependence in the Human population</vt:lpstr>
      <vt:lpstr>Growth of the Bison population </vt:lpstr>
      <vt:lpstr>Growth of the Bison population </vt:lpstr>
      <vt:lpstr>Growth of the Bison population </vt:lpstr>
      <vt:lpstr>Learning outcomes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Qualitative behaviour of ecological models</dc:title>
  <dc:creator>Vincent</dc:creator>
  <cp:lastModifiedBy>Jansen, Vincent</cp:lastModifiedBy>
  <cp:revision>65</cp:revision>
  <dcterms:created xsi:type="dcterms:W3CDTF">2017-02-24T16:44:19Z</dcterms:created>
  <dcterms:modified xsi:type="dcterms:W3CDTF">2024-02-01T21:38:21Z</dcterms:modified>
</cp:coreProperties>
</file>