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1" r:id="rId2"/>
    <p:sldId id="377" r:id="rId3"/>
    <p:sldId id="378" r:id="rId4"/>
    <p:sldId id="412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67" r:id="rId13"/>
    <p:sldId id="368" r:id="rId14"/>
    <p:sldId id="369" r:id="rId15"/>
    <p:sldId id="307" r:id="rId16"/>
    <p:sldId id="380" r:id="rId17"/>
    <p:sldId id="308" r:id="rId18"/>
    <p:sldId id="376" r:id="rId19"/>
    <p:sldId id="309" r:id="rId20"/>
    <p:sldId id="310" r:id="rId21"/>
    <p:sldId id="311" r:id="rId22"/>
    <p:sldId id="312" r:id="rId23"/>
    <p:sldId id="313" r:id="rId24"/>
    <p:sldId id="314" r:id="rId25"/>
    <p:sldId id="362" r:id="rId26"/>
    <p:sldId id="3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sen, Vincent" initials="JV" lastIdx="3" clrIdx="0">
    <p:extLst>
      <p:ext uri="{19B8F6BF-5375-455C-9EA6-DF929625EA0E}">
        <p15:presenceInfo xmlns:p15="http://schemas.microsoft.com/office/powerpoint/2012/main" userId="S-1-5-21-2032091107-1257326781-829235722-254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 showGuides="1">
      <p:cViewPr varScale="1">
        <p:scale>
          <a:sx n="104" d="100"/>
          <a:sy n="104" d="100"/>
        </p:scale>
        <p:origin x="186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9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26T20:46:02.656" idx="2">
    <p:pos x="10" y="10"/>
    <p:text>what are you doing here?</p:text>
    <p:extLst>
      <p:ext uri="{C676402C-5697-4E1C-873F-D02D1690AC5C}">
        <p15:threadingInfo xmlns:p15="http://schemas.microsoft.com/office/powerpoint/2012/main" timeZoneBias="0"/>
      </p:ext>
    </p:extLst>
  </p:cm>
  <p:cm authorId="1" dt="2022-01-26T21:00:21.110" idx="3">
    <p:pos x="10" y="146"/>
    <p:text>draw f(N) and explain linearisation. do on blackboard</p:text>
    <p:extLst>
      <p:ext uri="{C676402C-5697-4E1C-873F-D02D1690AC5C}">
        <p15:threadingInfo xmlns:p15="http://schemas.microsoft.com/office/powerpoint/2012/main" timeZoneBias="0">
          <p15:parentCm authorId="1" idx="2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9E8FD-A27D-4830-83E0-DB3ECF4773E7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9064F-65A4-450E-B4DC-6FAB5FD9B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566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aymond_Pearl#cite_note-7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Tobacco_smoking" TargetMode="External"/><Relationship Id="rId5" Type="http://schemas.openxmlformats.org/officeDocument/2006/relationships/hyperlink" Target="http://en.wikipedia.org/wiki/Alcohol_consumption_and_health" TargetMode="External"/><Relationship Id="rId4" Type="http://schemas.openxmlformats.org/officeDocument/2006/relationships/hyperlink" Target="http://en.wikipedia.org/wiki/Alcoho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Pearl: </a:t>
            </a:r>
            <a:r>
              <a:rPr lang="en-US" altLang="en-US"/>
              <a:t>In 1926, his book, </a:t>
            </a:r>
            <a:r>
              <a:rPr lang="en-US" altLang="en-US" i="1"/>
              <a:t>Alcohol and Longevity</a:t>
            </a:r>
            <a:r>
              <a:rPr lang="en-US" altLang="en-US"/>
              <a:t>,</a:t>
            </a:r>
            <a:r>
              <a:rPr lang="en-US" altLang="en-US" baseline="30000">
                <a:hlinkClick r:id="rId3"/>
              </a:rPr>
              <a:t>[7]</a:t>
            </a:r>
            <a:r>
              <a:rPr lang="en-US" altLang="en-US"/>
              <a:t> demonstrated that drinking </a:t>
            </a:r>
            <a:r>
              <a:rPr lang="en-US" altLang="en-US">
                <a:hlinkClick r:id="rId4" tooltip="Alcohol"/>
              </a:rPr>
              <a:t>alcohol</a:t>
            </a:r>
            <a:r>
              <a:rPr lang="en-US" altLang="en-US"/>
              <a:t> in </a:t>
            </a:r>
            <a:r>
              <a:rPr lang="en-US" altLang="en-US">
                <a:hlinkClick r:id="rId5" tooltip="Alcohol consumption and health"/>
              </a:rPr>
              <a:t>moderation</a:t>
            </a:r>
            <a:r>
              <a:rPr lang="en-US" altLang="en-US"/>
              <a:t> is associated with greater longevity than either abstaining or drinking heavily. In 1938, his data and work demonstrated the negative health effects of </a:t>
            </a:r>
            <a:r>
              <a:rPr lang="en-US" altLang="en-US">
                <a:hlinkClick r:id="rId6" tooltip="Tobacco smoking"/>
              </a:rPr>
              <a:t>smoking tobacco</a:t>
            </a:r>
            <a:r>
              <a:rPr lang="en-US" altLang="en-US"/>
              <a:t>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9B368F8-B198-4402-A902-30884762C277}" type="slidenum">
              <a:rPr lang="en-GB" altLang="en-US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6613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5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98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713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1D679-06E7-40B1-B1BF-BBC73C55CBA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76946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E32DA-7E96-43C1-9166-F67BC96F058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7539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5D96C-0A35-4891-AEC2-011B782DB8E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724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30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72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79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44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8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97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7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E4DE-3565-4E5C-9EEC-C02340A75506}" type="datetimeFigureOut">
              <a:rPr lang="en-GB" smtClean="0"/>
              <a:t>30/01/2024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3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57.png"/><Relationship Id="rId7" Type="http://schemas.openxmlformats.org/officeDocument/2006/relationships/image" Target="../media/image13.w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7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0.wmf"/><Relationship Id="rId7" Type="http://schemas.openxmlformats.org/officeDocument/2006/relationships/oleObject" Target="../embeddings/oleObject22.bin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5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3100" dirty="0">
                <a:latin typeface="+mn-lt"/>
              </a:rPr>
              <a:t>2023-24</a:t>
            </a:r>
            <a:r>
              <a:rPr lang="en-US" sz="3100" dirty="0"/>
              <a:t> </a:t>
            </a:r>
            <a:br>
              <a:rPr lang="en-US" sz="3100" dirty="0"/>
            </a:br>
            <a:r>
              <a:rPr lang="en-US" sz="3100" dirty="0"/>
              <a:t>1-2 Single species models, stability, metapopulations </a:t>
            </a:r>
            <a:br>
              <a:rPr lang="en-US" sz="4000" dirty="0"/>
            </a:br>
            <a:r>
              <a:rPr lang="en-US" sz="4000" dirty="0"/>
              <a:t>Logistic growth, stability</a:t>
            </a:r>
            <a:br>
              <a:rPr lang="en-GB" sz="2200" dirty="0">
                <a:latin typeface="Times New Roman" pitchFamily="18" charset="0"/>
              </a:rPr>
            </a:br>
            <a:br>
              <a:rPr lang="en-GB" sz="4300" dirty="0">
                <a:cs typeface="Arial" charset="0"/>
              </a:rPr>
            </a:br>
            <a:endParaRPr lang="en-GB" sz="4300" dirty="0">
              <a:cs typeface="Arial" charset="0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524000" y="3648075"/>
            <a:ext cx="6248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 Jansen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vincent.jansen@rhul.ac.uk</a:t>
            </a:r>
          </a:p>
        </p:txBody>
      </p:sp>
      <p:pic>
        <p:nvPicPr>
          <p:cNvPr id="8197" name="Picture 6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260350"/>
            <a:ext cx="2016125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613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Logistic Growth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Solutions converge to the carrying capacity, </a:t>
            </a:r>
            <a:r>
              <a:rPr lang="en-GB" altLang="en-US" i="1">
                <a:latin typeface="Times New Roman" panose="02020603050405020304" pitchFamily="18" charset="0"/>
              </a:rPr>
              <a:t>k, </a:t>
            </a:r>
            <a:r>
              <a:rPr lang="en-GB" altLang="en-US"/>
              <a:t>if </a:t>
            </a:r>
            <a:r>
              <a:rPr lang="en-GB" altLang="en-US" i="1">
                <a:latin typeface="Times New Roman" panose="02020603050405020304" pitchFamily="18" charset="0"/>
              </a:rPr>
              <a:t>r&gt;0.</a:t>
            </a:r>
            <a:r>
              <a:rPr lang="en-GB" altLang="en-US"/>
              <a:t> </a:t>
            </a:r>
            <a:endParaRPr lang="en-GB" altLang="en-US" i="1">
              <a:latin typeface="Times New Roman" panose="02020603050405020304" pitchFamily="18" charset="0"/>
            </a:endParaRPr>
          </a:p>
          <a:p>
            <a:pPr eaLnBrk="1" hangingPunct="1"/>
            <a:r>
              <a:rPr lang="en-GB" altLang="en-US"/>
              <a:t>This is an equilibrium of the model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82804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756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Equilibria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8147050" cy="4525963"/>
              </a:xfrm>
            </p:spPr>
            <p:txBody>
              <a:bodyPr/>
              <a:lstStyle/>
              <a:p>
                <a:pPr eaLnBrk="1" hangingPunct="1"/>
                <a:r>
                  <a:rPr lang="en-GB" altLang="en-US" sz="2800" dirty="0"/>
                  <a:t>The population size settles on a certain value. Once at this value, the population size doesn’t change anymore</a:t>
                </a:r>
              </a:p>
              <a:p>
                <a:pPr eaLnBrk="1" hangingPunct="1"/>
                <a:r>
                  <a:rPr lang="en-GB" altLang="en-US" dirty="0"/>
                  <a:t>This is called an </a:t>
                </a:r>
                <a:r>
                  <a:rPr lang="en-GB" altLang="en-US" i="1" dirty="0"/>
                  <a:t>equilibrium </a:t>
                </a:r>
              </a:p>
              <a:p>
                <a:pPr eaLnBrk="1" hangingPunct="1"/>
                <a:r>
                  <a:rPr lang="en-GB" altLang="en-US" dirty="0"/>
                  <a:t>We can find the equilibrium by figuring out when there is no change in the population size. That is when: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alt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alt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altLang="en-US" dirty="0"/>
              </a:p>
              <a:p>
                <a:pPr marL="0" indent="0" eaLnBrk="1" hangingPunct="1">
                  <a:buNone/>
                </a:pPr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</p:txBody>
          </p:sp>
        </mc:Choice>
        <mc:Fallback xmlns="">
          <p:sp>
            <p:nvSpPr>
              <p:cNvPr id="573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147050" cy="4525963"/>
              </a:xfrm>
              <a:blipFill rotWithShape="0">
                <a:blip r:embed="rId2"/>
                <a:stretch>
                  <a:fillRect l="-1347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28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Calculation of the equilibria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8147050" cy="4525963"/>
              </a:xfrm>
            </p:spPr>
            <p:txBody>
              <a:bodyPr/>
              <a:lstStyle/>
              <a:p>
                <a:r>
                  <a:rPr lang="en-GB" altLang="en-US" sz="2800" dirty="0"/>
                  <a:t>To find the equilibria we solve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i="1">
                            <a:latin typeface="Cambria Math" panose="02040503050406030204" pitchFamily="18" charset="0"/>
                          </a:rPr>
                          <m:t>𝑑𝑁</m:t>
                        </m:r>
                      </m:num>
                      <m:den>
                        <m:r>
                          <a:rPr lang="en-GB" alt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alt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altLang="en-US" dirty="0"/>
                  <a:t>:</a:t>
                </a:r>
              </a:p>
              <a:p>
                <a:pPr eaLnBrk="1" hangingPunct="1"/>
                <a:endParaRPr lang="en-GB" altLang="en-US" sz="2800" dirty="0"/>
              </a:p>
              <a:p>
                <a:pPr marL="0" indent="0" eaLnBrk="1" hangingPunct="1">
                  <a:buNone/>
                </a:pPr>
                <a:endParaRPr lang="en-GB" altLang="en-US" sz="2800" dirty="0"/>
              </a:p>
              <a:p>
                <a:pPr eaLnBrk="1" hangingPunct="1"/>
                <a:r>
                  <a:rPr lang="en-GB" altLang="en-US" sz="2800" dirty="0"/>
                  <a:t>To give </a:t>
                </a:r>
              </a:p>
              <a:p>
                <a:pPr eaLnBrk="1" hangingPunct="1"/>
                <a:endParaRPr lang="en-GB" altLang="en-US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endParaRPr lang="en-GB" altLang="en-US" dirty="0"/>
              </a:p>
              <a:p>
                <a:pPr marL="0" indent="0" eaLnBrk="1" hangingPunct="1">
                  <a:buNone/>
                </a:pPr>
                <a:endParaRPr lang="en-GB" altLang="en-US" sz="2800" dirty="0"/>
              </a:p>
            </p:txBody>
          </p:sp>
        </mc:Choice>
        <mc:Fallback xmlns="">
          <p:sp>
            <p:nvSpPr>
              <p:cNvPr id="573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147050" cy="4525963"/>
              </a:xfrm>
              <a:blipFill rotWithShape="0">
                <a:blip r:embed="rId3"/>
                <a:stretch>
                  <a:fillRect l="-1347" t="-1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73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3213" y="2478088"/>
          <a:ext cx="29845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6000" imgH="228600" progId="Equation.3">
                  <p:embed/>
                </p:oleObj>
              </mc:Choice>
              <mc:Fallback>
                <p:oleObj name="Equation" r:id="rId4" imgW="1016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478088"/>
                        <a:ext cx="2984500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1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08340422"/>
              </p:ext>
            </p:extLst>
          </p:nvPr>
        </p:nvGraphicFramePr>
        <p:xfrm>
          <a:off x="1835150" y="4006914"/>
          <a:ext cx="14414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002" imgH="203112" progId="Equation.3">
                  <p:embed/>
                </p:oleObj>
              </mc:Choice>
              <mc:Fallback>
                <p:oleObj name="Equation" r:id="rId6" imgW="45700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06914"/>
                        <a:ext cx="14414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159247"/>
              </p:ext>
            </p:extLst>
          </p:nvPr>
        </p:nvGraphicFramePr>
        <p:xfrm>
          <a:off x="4864100" y="3936238"/>
          <a:ext cx="17208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9696" imgH="203112" progId="Equation.3">
                  <p:embed/>
                </p:oleObj>
              </mc:Choice>
              <mc:Fallback>
                <p:oleObj name="Equation" r:id="rId8" imgW="46969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3936238"/>
                        <a:ext cx="172085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15"/>
          <p:cNvSpPr txBox="1">
            <a:spLocks noChangeArrowheads="1"/>
          </p:cNvSpPr>
          <p:nvPr/>
        </p:nvSpPr>
        <p:spPr bwMode="auto">
          <a:xfrm>
            <a:off x="3922713" y="4157663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latin typeface="Arial" panose="020B0604020202020204" pitchFamily="34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221329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Logistic Growth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Solutions converge to the carrying capacity, </a:t>
            </a:r>
            <a:r>
              <a:rPr lang="en-GB" altLang="en-US" i="1">
                <a:latin typeface="Times New Roman" panose="02020603050405020304" pitchFamily="18" charset="0"/>
              </a:rPr>
              <a:t>k, </a:t>
            </a:r>
            <a:r>
              <a:rPr lang="en-GB" altLang="en-US"/>
              <a:t>if </a:t>
            </a:r>
            <a:r>
              <a:rPr lang="en-GB" altLang="en-US" i="1">
                <a:latin typeface="Times New Roman" panose="02020603050405020304" pitchFamily="18" charset="0"/>
              </a:rPr>
              <a:t>r&gt;0.</a:t>
            </a:r>
            <a:r>
              <a:rPr lang="en-GB" altLang="en-US"/>
              <a:t> </a:t>
            </a:r>
            <a:endParaRPr lang="en-GB" altLang="en-US" i="1">
              <a:latin typeface="Times New Roman" panose="02020603050405020304" pitchFamily="18" charset="0"/>
            </a:endParaRPr>
          </a:p>
          <a:p>
            <a:pPr eaLnBrk="1" hangingPunct="1"/>
            <a:r>
              <a:rPr lang="en-GB" altLang="en-US"/>
              <a:t>This is an equilibrium of the model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82804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63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Calculation of the equilibria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47050" cy="4525963"/>
          </a:xfrm>
        </p:spPr>
        <p:txBody>
          <a:bodyPr>
            <a:normAutofit/>
          </a:bodyPr>
          <a:lstStyle/>
          <a:p>
            <a:r>
              <a:rPr lang="en-GB" altLang="en-US" dirty="0"/>
              <a:t>It appears we have two equilibria</a:t>
            </a:r>
          </a:p>
          <a:p>
            <a:pPr marL="0" indent="0" eaLnBrk="1" hangingPunct="1">
              <a:buNone/>
            </a:pPr>
            <a:endParaRPr lang="en-GB" altLang="en-US" sz="2800" dirty="0"/>
          </a:p>
          <a:p>
            <a:pPr marL="0" indent="0" eaLnBrk="1" hangingPunct="1">
              <a:buNone/>
            </a:pPr>
            <a:endParaRPr lang="en-GB" altLang="en-US" sz="2800" dirty="0"/>
          </a:p>
          <a:p>
            <a:pPr eaLnBrk="1" hangingPunct="1"/>
            <a:r>
              <a:rPr lang="en-GB" altLang="en-US" dirty="0"/>
              <a:t>The population size away from one, and moves towards the other. </a:t>
            </a:r>
          </a:p>
          <a:p>
            <a:pPr eaLnBrk="1" hangingPunct="1"/>
            <a:r>
              <a:rPr lang="en-GB" altLang="en-US" sz="2800" dirty="0"/>
              <a:t>The equilibrium that the population size moves away from is called unstable, the one it moves </a:t>
            </a:r>
            <a:r>
              <a:rPr lang="en-GB" altLang="en-US" dirty="0"/>
              <a:t>towards </a:t>
            </a:r>
            <a:r>
              <a:rPr lang="en-GB" altLang="en-US" sz="2800" dirty="0"/>
              <a:t>is called stable</a:t>
            </a:r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dirty="0"/>
          </a:p>
          <a:p>
            <a:pPr marL="0" indent="0" eaLnBrk="1" hangingPunct="1">
              <a:buNone/>
            </a:pPr>
            <a:endParaRPr lang="en-GB" altLang="en-US" sz="2800" dirty="0"/>
          </a:p>
        </p:txBody>
      </p:sp>
      <p:graphicFrame>
        <p:nvGraphicFramePr>
          <p:cNvPr id="57349" name="Object 1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679042781"/>
              </p:ext>
            </p:extLst>
          </p:nvPr>
        </p:nvGraphicFramePr>
        <p:xfrm>
          <a:off x="1835150" y="2159826"/>
          <a:ext cx="14414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002" imgH="203112" progId="Equation.3">
                  <p:embed/>
                </p:oleObj>
              </mc:Choice>
              <mc:Fallback>
                <p:oleObj name="Equation" r:id="rId2" imgW="45700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159826"/>
                        <a:ext cx="14414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255773"/>
              </p:ext>
            </p:extLst>
          </p:nvPr>
        </p:nvGraphicFramePr>
        <p:xfrm>
          <a:off x="4864100" y="2075688"/>
          <a:ext cx="1720850" cy="730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696" imgH="203112" progId="Equation.3">
                  <p:embed/>
                </p:oleObj>
              </mc:Choice>
              <mc:Fallback>
                <p:oleObj name="Equation" r:id="rId4" imgW="46969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2075688"/>
                        <a:ext cx="1720850" cy="730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15"/>
          <p:cNvSpPr txBox="1">
            <a:spLocks noChangeArrowheads="1"/>
          </p:cNvSpPr>
          <p:nvPr/>
        </p:nvSpPr>
        <p:spPr bwMode="auto">
          <a:xfrm>
            <a:off x="3922713" y="2273999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latin typeface="Arial" panose="020B0604020202020204" pitchFamily="34" charset="0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1982903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42663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Stability of the equilibria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71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</p:spPr>
            <p:txBody>
              <a:bodyPr/>
              <a:lstStyle/>
              <a:p>
                <a:pPr eaLnBrk="1" hangingPunct="1"/>
                <a:r>
                  <a:rPr lang="en-GB" altLang="en-US" sz="2800" dirty="0"/>
                  <a:t>We study the dynamics close to the equilibrium  </a:t>
                </a:r>
              </a:p>
              <a:p>
                <a:pPr eaLnBrk="1" hangingPunct="1"/>
                <a:r>
                  <a:rPr lang="en-GB" altLang="en-US" sz="2800" dirty="0"/>
                  <a:t>In general, if the dynamics are given by</a:t>
                </a:r>
              </a:p>
              <a:p>
                <a:pPr eaLnBrk="1" hangingPunct="1"/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/>
                <a:r>
                  <a:rPr lang="en-GB" altLang="en-US" sz="2800" dirty="0"/>
                  <a:t>Equilibrium can be found from: </a:t>
                </a:r>
              </a:p>
              <a:p>
                <a:pPr eaLnBrk="1" hangingPunct="1"/>
                <a:endParaRPr lang="en-GB" altLang="en-US" sz="280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</p:txBody>
          </p:sp>
        </mc:Choice>
        <mc:Fallback xmlns="">
          <p:sp>
            <p:nvSpPr>
              <p:cNvPr id="58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  <a:blipFill rotWithShape="0">
                <a:blip r:embed="rId3"/>
                <a:stretch>
                  <a:fillRect l="-1422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37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040832"/>
              </p:ext>
            </p:extLst>
          </p:nvPr>
        </p:nvGraphicFramePr>
        <p:xfrm>
          <a:off x="7620064" y="1493330"/>
          <a:ext cx="56991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713" imgH="203024" progId="Equation.3">
                  <p:embed/>
                </p:oleObj>
              </mc:Choice>
              <mc:Fallback>
                <p:oleObj name="Equation" r:id="rId4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64" y="1493330"/>
                        <a:ext cx="569912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2535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42663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Stability of the equilibria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71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GB" altLang="en-US" sz="2800" dirty="0"/>
                  <a:t>We study the dynamics close to the equilibrium  </a:t>
                </a:r>
              </a:p>
              <a:p>
                <a:r>
                  <a:rPr lang="en-GB" altLang="en-US" sz="2800" dirty="0"/>
                  <a:t>We therefore will look at how </a:t>
                </a:r>
                <a14:m>
                  <m:oMath xmlns:m="http://schemas.openxmlformats.org/officeDocument/2006/math">
                    <m:r>
                      <a:rPr lang="en-GB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alt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altLang="en-US" b="0" i="1" smtClean="0">
                        <a:latin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GB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altLang="en-US" sz="2800" dirty="0"/>
                  <a:t> (think </a:t>
                </a:r>
                <a:r>
                  <a:rPr lang="en-GB" altLang="en-US" dirty="0"/>
                  <a:t>of it as the distance from equilibrium) changes</a:t>
                </a:r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</p:txBody>
          </p:sp>
        </mc:Choice>
        <mc:Fallback xmlns="">
          <p:sp>
            <p:nvSpPr>
              <p:cNvPr id="583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  <a:blipFill rotWithShape="0">
                <a:blip r:embed="rId3"/>
                <a:stretch>
                  <a:fillRect l="-1422" t="-22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837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040832"/>
              </p:ext>
            </p:extLst>
          </p:nvPr>
        </p:nvGraphicFramePr>
        <p:xfrm>
          <a:off x="7620064" y="1493330"/>
          <a:ext cx="569912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713" imgH="203024" progId="Equation.3">
                  <p:embed/>
                </p:oleObj>
              </mc:Choice>
              <mc:Fallback>
                <p:oleObj name="Equation" r:id="rId4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64" y="1493330"/>
                        <a:ext cx="569912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51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/>
              <a:t>Stability of the equilibria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</p:spPr>
            <p:txBody>
              <a:bodyPr>
                <a:normAutofit fontScale="92500" lnSpcReduction="10000"/>
              </a:bodyPr>
              <a:lstStyle/>
              <a:p>
                <a:pPr eaLnBrk="1" hangingPunct="1"/>
                <a:r>
                  <a:rPr lang="en-GB" altLang="en-US" sz="2800" dirty="0"/>
                  <a:t>We can expand </a:t>
                </a:r>
                <a:r>
                  <a:rPr lang="en-GB" altLang="en-US" i="1" dirty="0"/>
                  <a:t>f</a:t>
                </a:r>
                <a:r>
                  <a:rPr lang="en-GB" altLang="en-US" sz="2800" dirty="0"/>
                  <a:t> in a Taylor series around </a:t>
                </a:r>
                <a:r>
                  <a:rPr lang="en-GB" altLang="en-US" sz="2800" i="1" dirty="0"/>
                  <a:t>N=N</a:t>
                </a:r>
                <a:r>
                  <a:rPr lang="en-GB" altLang="en-US" sz="2800" i="1" baseline="30000" dirty="0"/>
                  <a:t>*</a:t>
                </a:r>
                <a:r>
                  <a:rPr lang="en-GB" altLang="en-US" sz="2800" dirty="0"/>
                  <a:t>    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GB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800" dirty="0"/>
              </a:p>
              <a:p>
                <a:pPr>
                  <a:buNone/>
                </a:pPr>
                <a:endParaRPr lang="en-GB" altLang="en-US" sz="2800" dirty="0"/>
              </a:p>
              <a:p>
                <a:r>
                  <a:rPr lang="en-GB" altLang="en-US" sz="2800" dirty="0"/>
                  <a:t>And because we are studying the dynamics close to the equilibrium point (where </a:t>
                </a:r>
                <a14:m>
                  <m:oMath xmlns:m="http://schemas.openxmlformats.org/officeDocument/2006/math"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altLang="en-US" sz="2800" dirty="0"/>
                  <a:t>)=0) this simplifies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GB" alt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GB" alt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altLang="en-US" i="1"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GB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altLang="en-US" i="1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GB" alt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alt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GB" alt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sz="2800" dirty="0"/>
              </a:p>
              <a:p>
                <a:pPr marL="0" indent="0">
                  <a:buNone/>
                </a:pPr>
                <a:endParaRPr lang="en-GB" altLang="en-US" sz="2800" dirty="0"/>
              </a:p>
              <a:p>
                <a:r>
                  <a:rPr lang="en-GB" altLang="en-US" sz="2800" dirty="0"/>
                  <a:t>Using </a:t>
                </a:r>
                <a14:m>
                  <m:oMath xmlns:m="http://schemas.openxmlformats.org/officeDocument/2006/math">
                    <m:r>
                      <a:rPr lang="en-GB" alt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alt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alt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GB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altLang="en-US" sz="2800" dirty="0"/>
                  <a:t>,  we can now write the </a:t>
                </a:r>
                <a:r>
                  <a:rPr lang="en-GB" altLang="en-US" sz="2800" dirty="0" err="1"/>
                  <a:t>linearised</a:t>
                </a:r>
                <a:r>
                  <a:rPr lang="en-GB" altLang="en-US" sz="2800" dirty="0"/>
                  <a:t> dynamics in the vicinity of the equilibrium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alt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GB" alt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GB" alt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endParaRPr lang="en-GB" altLang="en-US" sz="2800" b="1" dirty="0"/>
              </a:p>
            </p:txBody>
          </p:sp>
        </mc:Choice>
        <mc:Fallback xmlns="">
          <p:sp>
            <p:nvSpPr>
              <p:cNvPr id="593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  <a:blipFill rotWithShape="0">
                <a:blip r:embed="rId2"/>
                <a:stretch>
                  <a:fillRect l="-1185" t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242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/>
          </p:cNvSpPr>
          <p:nvPr/>
        </p:nvSpPr>
        <p:spPr>
          <a:xfrm>
            <a:off x="457199" y="274638"/>
            <a:ext cx="8242663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/>
              <a:t>Stability of the equilibria</a:t>
            </a:r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69377" y="1517776"/>
                <a:ext cx="39601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i="1" dirty="0"/>
                  <a:t>f</a:t>
                </a:r>
                <a:r>
                  <a:rPr lang="en-GB" b="0" i="1" dirty="0"/>
                  <a:t>(N)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77" y="1517776"/>
                <a:ext cx="396019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698" t="-28889" b="-5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59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Stability of the equilibria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715250" cy="4525963"/>
          </a:xfrm>
        </p:spPr>
        <p:txBody>
          <a:bodyPr/>
          <a:lstStyle/>
          <a:p>
            <a:pPr eaLnBrk="1" hangingPunct="1"/>
            <a:r>
              <a:rPr lang="en-GB" altLang="en-US" sz="2800" dirty="0"/>
              <a:t>For the logistic model this gives us as the </a:t>
            </a:r>
            <a:r>
              <a:rPr lang="en-GB" altLang="en-US" sz="2800" dirty="0" err="1"/>
              <a:t>linearised</a:t>
            </a:r>
            <a:r>
              <a:rPr lang="en-GB" altLang="en-US" sz="2800" dirty="0"/>
              <a:t> dynamics close to equilibrium: </a:t>
            </a:r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703131"/>
              </p:ext>
            </p:extLst>
          </p:nvPr>
        </p:nvGraphicFramePr>
        <p:xfrm>
          <a:off x="2627313" y="2598373"/>
          <a:ext cx="30321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900" imgH="393700" progId="Equation.3">
                  <p:embed/>
                </p:oleObj>
              </mc:Choice>
              <mc:Fallback>
                <p:oleObj name="Equation" r:id="rId2" imgW="1104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598373"/>
                        <a:ext cx="30321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82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1-1 </a:t>
            </a:r>
            <a:r>
              <a:rPr lang="en-GB" altLang="en-US" sz="2800">
                <a:solidFill>
                  <a:schemeClr val="bg2">
                    <a:lumMod val="90000"/>
                  </a:schemeClr>
                </a:solidFill>
              </a:rPr>
              <a:t>Exponential Growth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1-2 Logistic growth, stability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1-3 </a:t>
            </a:r>
            <a:r>
              <a:rPr lang="en-GB" altLang="en-US" sz="2800" dirty="0" err="1">
                <a:solidFill>
                  <a:schemeClr val="bg2">
                    <a:lumMod val="90000"/>
                  </a:schemeClr>
                </a:solidFill>
              </a:rPr>
              <a:t>Metapopulations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754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741552" y="274638"/>
            <a:ext cx="8229601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Stability of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The dynamics close to equilibrium are approximately: 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With solution 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The rate </a:t>
            </a:r>
            <a:r>
              <a:rPr lang="en-GB" altLang="en-US" sz="2800" i="1" dirty="0" err="1"/>
              <a:t>rk</a:t>
            </a:r>
            <a:r>
              <a:rPr lang="en-GB" altLang="en-US" sz="2800" dirty="0"/>
              <a:t> is called the eigenvalue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The equilibrium is stable if the eigenvalue negative, i.e. if </a:t>
            </a:r>
            <a:r>
              <a:rPr lang="en-GB" altLang="en-US" sz="2800" i="1" dirty="0" err="1"/>
              <a:t>rk</a:t>
            </a:r>
            <a:r>
              <a:rPr lang="en-GB" altLang="en-US" sz="2800" dirty="0"/>
              <a:t>&lt;0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altLang="en-US" sz="2800" dirty="0"/>
              <a:t>	and unstable if the eigenvalue is positive, i.e. </a:t>
            </a:r>
            <a:r>
              <a:rPr lang="en-GB" altLang="en-US" sz="2800" i="1" dirty="0" err="1"/>
              <a:t>rk</a:t>
            </a:r>
            <a:r>
              <a:rPr lang="en-GB" altLang="en-US" sz="2800" dirty="0"/>
              <a:t>&gt;0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</p:txBody>
      </p:sp>
      <p:graphicFrame>
        <p:nvGraphicFramePr>
          <p:cNvPr id="61444" name="Object 1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553727014"/>
              </p:ext>
            </p:extLst>
          </p:nvPr>
        </p:nvGraphicFramePr>
        <p:xfrm>
          <a:off x="3417457" y="481013"/>
          <a:ext cx="14414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002" imgH="203112" progId="Equation.3">
                  <p:embed/>
                </p:oleObj>
              </mc:Choice>
              <mc:Fallback>
                <p:oleObj name="Equation" r:id="rId2" imgW="45700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457" y="481013"/>
                        <a:ext cx="144145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9"/>
          <p:cNvGraphicFramePr>
            <a:graphicFrameLocks noChangeAspect="1"/>
          </p:cNvGraphicFramePr>
          <p:nvPr/>
        </p:nvGraphicFramePr>
        <p:xfrm>
          <a:off x="3992563" y="2060575"/>
          <a:ext cx="15684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252" imgH="393529" progId="Equation.3">
                  <p:embed/>
                </p:oleObj>
              </mc:Choice>
              <mc:Fallback>
                <p:oleObj name="Equation" r:id="rId4" imgW="57125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2563" y="2060575"/>
                        <a:ext cx="15684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924300" y="3284538"/>
          <a:ext cx="254158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228600" progId="Equation.3">
                  <p:embed/>
                </p:oleObj>
              </mc:Choice>
              <mc:Fallback>
                <p:oleObj name="Equation" r:id="rId6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284538"/>
                        <a:ext cx="2541588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0852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 sz="quarter"/>
          </p:nvPr>
        </p:nvSpPr>
        <p:spPr>
          <a:xfrm>
            <a:off x="601736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Stability of</a:t>
            </a:r>
          </a:p>
        </p:txBody>
      </p:sp>
      <p:graphicFrame>
        <p:nvGraphicFramePr>
          <p:cNvPr id="62467" name="Object 1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868988" y="2349500"/>
          <a:ext cx="3587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5" imgH="177415" progId="Equation.3">
                  <p:embed/>
                </p:oleObj>
              </mc:Choice>
              <mc:Fallback>
                <p:oleObj name="Equation" r:id="rId2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2349500"/>
                        <a:ext cx="3587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619250" y="3846513"/>
            <a:ext cx="4629150" cy="3038475"/>
            <a:chOff x="1020" y="2423"/>
            <a:chExt cx="2916" cy="1914"/>
          </a:xfrm>
        </p:grpSpPr>
        <p:pic>
          <p:nvPicPr>
            <p:cNvPr id="62477" name="Picture 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2423"/>
              <a:ext cx="2676" cy="1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2478" name="Object 17"/>
            <p:cNvGraphicFramePr>
              <a:graphicFrameLocks noChangeAspect="1"/>
            </p:cNvGraphicFramePr>
            <p:nvPr/>
          </p:nvGraphicFramePr>
          <p:xfrm>
            <a:off x="3742" y="4065"/>
            <a:ext cx="19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26725" imgH="177415" progId="Equation.3">
                    <p:embed/>
                  </p:oleObj>
                </mc:Choice>
                <mc:Fallback>
                  <p:oleObj name="Equation" r:id="rId5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4065"/>
                          <a:ext cx="19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9" name="Object 11"/>
            <p:cNvGraphicFramePr>
              <a:graphicFrameLocks noChangeAspect="1"/>
            </p:cNvGraphicFramePr>
            <p:nvPr/>
          </p:nvGraphicFramePr>
          <p:xfrm>
            <a:off x="1020" y="2512"/>
            <a:ext cx="26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5713" imgH="203024" progId="Equation.3">
                    <p:embed/>
                  </p:oleObj>
                </mc:Choice>
                <mc:Fallback>
                  <p:oleObj name="Equation" r:id="rId6" imgW="215713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512"/>
                          <a:ext cx="26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69" name="Text Box 21"/>
          <p:cNvSpPr txBox="1">
            <a:spLocks noChangeArrowheads="1"/>
          </p:cNvSpPr>
          <p:nvPr/>
        </p:nvSpPr>
        <p:spPr bwMode="auto">
          <a:xfrm>
            <a:off x="395288" y="22856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latin typeface="Times New Roman" panose="02020603050405020304" pitchFamily="18" charset="0"/>
              </a:rPr>
              <a:t>Eigenvalue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3132138" y="4292600"/>
            <a:ext cx="1800225" cy="1728788"/>
            <a:chOff x="1973" y="2704"/>
            <a:chExt cx="1134" cy="1089"/>
          </a:xfrm>
        </p:grpSpPr>
        <p:sp>
          <p:nvSpPr>
            <p:cNvPr id="62473" name="Line 24"/>
            <p:cNvSpPr>
              <a:spLocks noChangeShapeType="1"/>
            </p:cNvSpPr>
            <p:nvPr/>
          </p:nvSpPr>
          <p:spPr bwMode="auto">
            <a:xfrm>
              <a:off x="1973" y="270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4" name="Line 25"/>
            <p:cNvSpPr>
              <a:spLocks noChangeShapeType="1"/>
            </p:cNvSpPr>
            <p:nvPr/>
          </p:nvSpPr>
          <p:spPr bwMode="auto">
            <a:xfrm flipV="1">
              <a:off x="1973" y="347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5" name="Line 26"/>
            <p:cNvSpPr>
              <a:spLocks noChangeShapeType="1"/>
            </p:cNvSpPr>
            <p:nvPr/>
          </p:nvSpPr>
          <p:spPr bwMode="auto">
            <a:xfrm flipV="1">
              <a:off x="3107" y="2704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476" name="Line 27"/>
            <p:cNvSpPr>
              <a:spLocks noChangeShapeType="1"/>
            </p:cNvSpPr>
            <p:nvPr/>
          </p:nvSpPr>
          <p:spPr bwMode="auto">
            <a:xfrm>
              <a:off x="3107" y="343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62471" name="Picture 2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268413"/>
            <a:ext cx="3744913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2472" name="Object 32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94255324"/>
              </p:ext>
            </p:extLst>
          </p:nvPr>
        </p:nvGraphicFramePr>
        <p:xfrm>
          <a:off x="3327439" y="404813"/>
          <a:ext cx="1658938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57002" imgH="203112" progId="Equation.3">
                  <p:embed/>
                </p:oleObj>
              </mc:Choice>
              <mc:Fallback>
                <p:oleObj name="Equation" r:id="rId9" imgW="45700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39" y="404813"/>
                        <a:ext cx="1658938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74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xfrm>
            <a:off x="700610" y="274638"/>
            <a:ext cx="8229601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Stability of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 eaLnBrk="1" hangingPunct="1"/>
            <a:r>
              <a:rPr lang="en-GB" altLang="en-US" sz="2800" dirty="0"/>
              <a:t>The dynamics close to equilibrium are approximately: </a:t>
            </a:r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r>
              <a:rPr lang="en-GB" altLang="en-US" sz="2800" dirty="0"/>
              <a:t>The eigenvalue is now -</a:t>
            </a:r>
            <a:r>
              <a:rPr lang="en-GB" altLang="en-US" sz="2800" i="1" dirty="0" err="1"/>
              <a:t>rk</a:t>
            </a:r>
            <a:endParaRPr lang="en-GB" altLang="en-US" sz="2800" i="1" dirty="0"/>
          </a:p>
          <a:p>
            <a:pPr eaLnBrk="1" hangingPunct="1"/>
            <a:r>
              <a:rPr lang="en-GB" altLang="en-US" sz="2800" dirty="0"/>
              <a:t>The equilibrium is stable if -</a:t>
            </a:r>
            <a:r>
              <a:rPr lang="en-GB" altLang="en-US" sz="2800" i="1" dirty="0" err="1"/>
              <a:t>rk</a:t>
            </a:r>
            <a:r>
              <a:rPr lang="en-GB" altLang="en-US" sz="2800" dirty="0"/>
              <a:t>&lt;0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800" dirty="0"/>
              <a:t>	and unstable if -</a:t>
            </a:r>
            <a:r>
              <a:rPr lang="en-GB" altLang="en-US" sz="2800" i="1" dirty="0" err="1"/>
              <a:t>rk</a:t>
            </a:r>
            <a:r>
              <a:rPr lang="en-GB" altLang="en-US" sz="2800" dirty="0"/>
              <a:t>&gt;0</a:t>
            </a:r>
          </a:p>
          <a:p>
            <a:pPr eaLnBrk="1" hangingPunct="1"/>
            <a:endParaRPr lang="en-GB" altLang="en-US" sz="2800" dirty="0"/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3871913" y="2060575"/>
          <a:ext cx="181133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113" imgH="393529" progId="Equation.3">
                  <p:embed/>
                </p:oleObj>
              </mc:Choice>
              <mc:Fallback>
                <p:oleObj name="Equation" r:id="rId2" imgW="66011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3" y="2060575"/>
                        <a:ext cx="181133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993515201"/>
              </p:ext>
            </p:extLst>
          </p:nvPr>
        </p:nvGraphicFramePr>
        <p:xfrm>
          <a:off x="3321921" y="435306"/>
          <a:ext cx="1625600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900" imgH="457200" progId="Equation.3">
                  <p:embed/>
                </p:oleObj>
              </mc:Choice>
              <mc:Fallback>
                <p:oleObj name="Equation" r:id="rId4" imgW="469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921" y="435306"/>
                        <a:ext cx="1625600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3746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619250" y="4005263"/>
            <a:ext cx="4629150" cy="2879725"/>
            <a:chOff x="1020" y="2523"/>
            <a:chExt cx="2916" cy="1814"/>
          </a:xfrm>
        </p:grpSpPr>
        <p:graphicFrame>
          <p:nvGraphicFramePr>
            <p:cNvPr id="64527" name="Object 6"/>
            <p:cNvGraphicFramePr>
              <a:graphicFrameLocks noChangeAspect="1"/>
            </p:cNvGraphicFramePr>
            <p:nvPr/>
          </p:nvGraphicFramePr>
          <p:xfrm>
            <a:off x="3742" y="4065"/>
            <a:ext cx="19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725" imgH="177415" progId="Equation.3">
                    <p:embed/>
                  </p:oleObj>
                </mc:Choice>
                <mc:Fallback>
                  <p:oleObj name="Equation" r:id="rId2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4065"/>
                          <a:ext cx="19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64528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7" y="2569"/>
              <a:ext cx="2495" cy="1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64529" name="Object 25"/>
            <p:cNvGraphicFramePr>
              <a:graphicFrameLocks noChangeAspect="1"/>
            </p:cNvGraphicFramePr>
            <p:nvPr/>
          </p:nvGraphicFramePr>
          <p:xfrm>
            <a:off x="1020" y="2523"/>
            <a:ext cx="363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15713" imgH="203024" progId="Equation.3">
                    <p:embed/>
                  </p:oleObj>
                </mc:Choice>
                <mc:Fallback>
                  <p:oleObj name="Equation" r:id="rId5" imgW="215713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523"/>
                          <a:ext cx="363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15" name="Rectangle 2"/>
          <p:cNvSpPr>
            <a:spLocks noGrp="1"/>
          </p:cNvSpPr>
          <p:nvPr>
            <p:ph type="title" sz="quarter"/>
          </p:nvPr>
        </p:nvSpPr>
        <p:spPr>
          <a:xfrm>
            <a:off x="58809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dirty="0"/>
              <a:t>Stability of</a:t>
            </a:r>
          </a:p>
        </p:txBody>
      </p:sp>
      <p:graphicFrame>
        <p:nvGraphicFramePr>
          <p:cNvPr id="64516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868988" y="2349500"/>
          <a:ext cx="3587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5" imgH="177415" progId="Equation.3">
                  <p:embed/>
                </p:oleObj>
              </mc:Choice>
              <mc:Fallback>
                <p:oleObj name="Equation" r:id="rId7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2349500"/>
                        <a:ext cx="3587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8"/>
          <p:cNvSpPr txBox="1">
            <a:spLocks noChangeArrowheads="1"/>
          </p:cNvSpPr>
          <p:nvPr/>
        </p:nvSpPr>
        <p:spPr bwMode="auto">
          <a:xfrm>
            <a:off x="395288" y="1125538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Times New Roman" panose="02020603050405020304" pitchFamily="18" charset="0"/>
              </a:rPr>
              <a:t>Eigenvalue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492500" y="4005263"/>
            <a:ext cx="1439863" cy="2376487"/>
            <a:chOff x="2200" y="2523"/>
            <a:chExt cx="907" cy="1497"/>
          </a:xfrm>
        </p:grpSpPr>
        <p:sp>
          <p:nvSpPr>
            <p:cNvPr id="64523" name="Line 11"/>
            <p:cNvSpPr>
              <a:spLocks noChangeShapeType="1"/>
            </p:cNvSpPr>
            <p:nvPr/>
          </p:nvSpPr>
          <p:spPr bwMode="auto">
            <a:xfrm>
              <a:off x="2200" y="3657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24" name="Line 12"/>
            <p:cNvSpPr>
              <a:spLocks noChangeShapeType="1"/>
            </p:cNvSpPr>
            <p:nvPr/>
          </p:nvSpPr>
          <p:spPr bwMode="auto">
            <a:xfrm flipV="1">
              <a:off x="2200" y="3158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25" name="Line 13"/>
            <p:cNvSpPr>
              <a:spLocks noChangeShapeType="1"/>
            </p:cNvSpPr>
            <p:nvPr/>
          </p:nvSpPr>
          <p:spPr bwMode="auto">
            <a:xfrm flipV="1">
              <a:off x="3107" y="3158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526" name="Line 14"/>
            <p:cNvSpPr>
              <a:spLocks noChangeShapeType="1"/>
            </p:cNvSpPr>
            <p:nvPr/>
          </p:nvSpPr>
          <p:spPr bwMode="auto">
            <a:xfrm>
              <a:off x="3107" y="2523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64519" name="Picture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196975"/>
            <a:ext cx="360045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520" name="Object 2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237877796"/>
              </p:ext>
            </p:extLst>
          </p:nvPr>
        </p:nvGraphicFramePr>
        <p:xfrm>
          <a:off x="3292898" y="408010"/>
          <a:ext cx="1655763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69900" imgH="457200" progId="Equation.3">
                  <p:embed/>
                </p:oleObj>
              </mc:Choice>
              <mc:Fallback>
                <p:oleObj name="Equation" r:id="rId9" imgW="469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898" y="408010"/>
                        <a:ext cx="1655763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1" name="Rectangle 2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</p:txBody>
      </p:sp>
      <p:sp>
        <p:nvSpPr>
          <p:cNvPr id="64522" name="Rectangle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18121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625600"/>
            <a:ext cx="4751387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Bifurcation diagram</a:t>
            </a:r>
            <a:endParaRPr lang="en-US" altLang="en-US"/>
          </a:p>
        </p:txBody>
      </p:sp>
      <p:graphicFrame>
        <p:nvGraphicFramePr>
          <p:cNvPr id="65540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2051050" y="2205038"/>
          <a:ext cx="533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713" imgH="203024" progId="Equation.3">
                  <p:embed/>
                </p:oleObj>
              </mc:Choice>
              <mc:Fallback>
                <p:oleObj name="Equation" r:id="rId3" imgW="215713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205038"/>
                        <a:ext cx="533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7596188" y="5229225"/>
          <a:ext cx="257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5" imgH="177415" progId="Equation.3">
                  <p:embed/>
                </p:oleObj>
              </mc:Choice>
              <mc:Fallback>
                <p:oleObj name="Equation" r:id="rId5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229225"/>
                        <a:ext cx="2571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851275" y="1700213"/>
            <a:ext cx="2305050" cy="2449512"/>
            <a:chOff x="2426" y="1071"/>
            <a:chExt cx="1452" cy="1543"/>
          </a:xfrm>
        </p:grpSpPr>
        <p:sp>
          <p:nvSpPr>
            <p:cNvPr id="65544" name="Line 11"/>
            <p:cNvSpPr>
              <a:spLocks noChangeShapeType="1"/>
            </p:cNvSpPr>
            <p:nvPr/>
          </p:nvSpPr>
          <p:spPr bwMode="auto">
            <a:xfrm>
              <a:off x="2426" y="1434"/>
              <a:ext cx="0" cy="5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545" name="Line 12"/>
            <p:cNvSpPr>
              <a:spLocks noChangeShapeType="1"/>
            </p:cNvSpPr>
            <p:nvPr/>
          </p:nvSpPr>
          <p:spPr bwMode="auto">
            <a:xfrm flipV="1">
              <a:off x="2426" y="229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546" name="Line 13"/>
            <p:cNvSpPr>
              <a:spLocks noChangeShapeType="1"/>
            </p:cNvSpPr>
            <p:nvPr/>
          </p:nvSpPr>
          <p:spPr bwMode="auto">
            <a:xfrm>
              <a:off x="3878" y="1071"/>
              <a:ext cx="0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547" name="Line 14"/>
            <p:cNvSpPr>
              <a:spLocks noChangeShapeType="1"/>
            </p:cNvSpPr>
            <p:nvPr/>
          </p:nvSpPr>
          <p:spPr bwMode="auto">
            <a:xfrm flipV="1">
              <a:off x="3878" y="1842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5548" name="Line 15"/>
            <p:cNvSpPr>
              <a:spLocks noChangeShapeType="1"/>
            </p:cNvSpPr>
            <p:nvPr/>
          </p:nvSpPr>
          <p:spPr bwMode="auto">
            <a:xfrm>
              <a:off x="3878" y="2296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5543" name="Text Box 17"/>
          <p:cNvSpPr txBox="1">
            <a:spLocks noChangeArrowheads="1"/>
          </p:cNvSpPr>
          <p:nvPr/>
        </p:nvSpPr>
        <p:spPr bwMode="auto">
          <a:xfrm>
            <a:off x="3490913" y="6086475"/>
            <a:ext cx="4968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A transcritical bifurcation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47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72" y="1690689"/>
            <a:ext cx="8023177" cy="4351338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Try this yourself in Practical 1</a:t>
            </a:r>
            <a:r>
              <a:rPr lang="en-GB" dirty="0"/>
              <a:t>: Make bifurcation diagram for the continuous logistic equation.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330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Learning outcomes</a:t>
            </a:r>
            <a:endParaRPr lang="en-US" altLang="en-US"/>
          </a:p>
        </p:txBody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dirty="0"/>
              <a:t>Understand the logistic growth model and appreciate the assumptions it is based on </a:t>
            </a:r>
          </a:p>
          <a:p>
            <a:r>
              <a:rPr lang="en-GB" altLang="en-US" dirty="0"/>
              <a:t>Be able to determine local stability in models for one species</a:t>
            </a:r>
          </a:p>
          <a:p>
            <a:pPr eaLnBrk="1" hangingPunct="1"/>
            <a:r>
              <a:rPr lang="en-GB" altLang="en-US" dirty="0"/>
              <a:t>Be able to interpret a simple bifurcation diagram</a:t>
            </a:r>
          </a:p>
          <a:p>
            <a:r>
              <a:rPr lang="en-GB" altLang="en-US" dirty="0"/>
              <a:t>Appreciate how to understand the qualitative outcomes of the model and how they depend on the parameters. </a:t>
            </a:r>
          </a:p>
          <a:p>
            <a:pPr marL="0" indent="0" eaLnBrk="1" hangingPunct="1"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5561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2492375"/>
            <a:ext cx="34671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i="1" dirty="0"/>
              <a:t>Escherichia coli</a:t>
            </a:r>
            <a:r>
              <a:rPr lang="en-US" altLang="en-US" dirty="0"/>
              <a:t> grown on </a:t>
            </a:r>
            <a:r>
              <a:rPr lang="en-US" altLang="en-US" dirty="0">
                <a:solidFill>
                  <a:srgbClr val="FF0000"/>
                </a:solidFill>
              </a:rPr>
              <a:t>minimal salts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002060"/>
                </a:solidFill>
              </a:rPr>
              <a:t>complex medium</a:t>
            </a:r>
          </a:p>
          <a:p>
            <a:pPr eaLnBrk="1" hangingPunct="1">
              <a:buFontTx/>
              <a:buNone/>
            </a:pPr>
            <a:endParaRPr lang="en-US" altLang="en-US" b="1" dirty="0"/>
          </a:p>
          <a:p>
            <a:pPr eaLnBrk="1" hangingPunct="1"/>
            <a:endParaRPr lang="en-US" altLang="en-US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376501" y="26035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Bacterial Growth</a:t>
            </a:r>
          </a:p>
        </p:txBody>
      </p:sp>
      <p:sp>
        <p:nvSpPr>
          <p:cNvPr id="19460" name="Text Box 11"/>
          <p:cNvSpPr txBox="1">
            <a:spLocks noChangeArrowheads="1"/>
          </p:cNvSpPr>
          <p:nvPr/>
        </p:nvSpPr>
        <p:spPr bwMode="auto">
          <a:xfrm>
            <a:off x="3455988" y="6480175"/>
            <a:ext cx="630078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200" dirty="0">
                <a:latin typeface="Times New Roman" panose="02020603050405020304" pitchFamily="18" charset="0"/>
              </a:rPr>
              <a:t>http://biology.clc.uc.edu/fankhauser/labs/microbiology/growth_curve/growth_curve.htm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0563" y="692150"/>
            <a:ext cx="4248150" cy="554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  <p:pic>
        <p:nvPicPr>
          <p:cNvPr id="1946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3" y="904875"/>
            <a:ext cx="3082925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005263"/>
            <a:ext cx="316706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4" name="TextBox 10"/>
          <p:cNvSpPr txBox="1">
            <a:spLocks noChangeArrowheads="1"/>
          </p:cNvSpPr>
          <p:nvPr/>
        </p:nvSpPr>
        <p:spPr bwMode="auto">
          <a:xfrm>
            <a:off x="6011863" y="5949950"/>
            <a:ext cx="20891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  <a:cs typeface="Arial" panose="020B0604020202020204" pitchFamily="34" charset="0"/>
              </a:rPr>
              <a:t>Time (mins)</a:t>
            </a:r>
          </a:p>
        </p:txBody>
      </p:sp>
      <p:sp>
        <p:nvSpPr>
          <p:cNvPr id="19465" name="TextBox 11"/>
          <p:cNvSpPr txBox="1">
            <a:spLocks noChangeArrowheads="1"/>
          </p:cNvSpPr>
          <p:nvPr/>
        </p:nvSpPr>
        <p:spPr bwMode="auto">
          <a:xfrm>
            <a:off x="5940425" y="2924175"/>
            <a:ext cx="20875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  <a:cs typeface="Arial" panose="020B0604020202020204" pitchFamily="34" charset="0"/>
              </a:rPr>
              <a:t>Time (mins)</a:t>
            </a:r>
          </a:p>
        </p:txBody>
      </p:sp>
      <p:sp>
        <p:nvSpPr>
          <p:cNvPr id="19466" name="TextBox 12"/>
          <p:cNvSpPr txBox="1">
            <a:spLocks noChangeArrowheads="1"/>
          </p:cNvSpPr>
          <p:nvPr/>
        </p:nvSpPr>
        <p:spPr bwMode="auto">
          <a:xfrm rot="-5400000">
            <a:off x="4080669" y="1432719"/>
            <a:ext cx="1547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  <a:cs typeface="Arial" panose="020B0604020202020204" pitchFamily="34" charset="0"/>
              </a:rPr>
              <a:t>Absorbancy</a:t>
            </a:r>
          </a:p>
        </p:txBody>
      </p:sp>
      <p:sp>
        <p:nvSpPr>
          <p:cNvPr id="19467" name="TextBox 13"/>
          <p:cNvSpPr txBox="1">
            <a:spLocks noChangeArrowheads="1"/>
          </p:cNvSpPr>
          <p:nvPr/>
        </p:nvSpPr>
        <p:spPr bwMode="auto">
          <a:xfrm rot="-5400000">
            <a:off x="4091782" y="4749006"/>
            <a:ext cx="15478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  <a:cs typeface="Arial" panose="020B0604020202020204" pitchFamily="34" charset="0"/>
              </a:rPr>
              <a:t>Absorbancy</a:t>
            </a:r>
          </a:p>
        </p:txBody>
      </p:sp>
    </p:spTree>
    <p:extLst>
      <p:ext uri="{BB962C8B-B14F-4D97-AF65-F5344CB8AC3E}">
        <p14:creationId xmlns:p14="http://schemas.microsoft.com/office/powerpoint/2010/main" val="348418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32C-E5D0-47EB-A4D8-BA33BC74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Growth of the Bison population 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4894F71-3BEF-4085-B7B8-410588CE0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06" y="1612770"/>
            <a:ext cx="6909188" cy="472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Growth curve of yeast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268413"/>
            <a:ext cx="75438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468313" y="6467475"/>
            <a:ext cx="84248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200">
                <a:latin typeface="Arial" panose="020B0604020202020204" pitchFamily="34" charset="0"/>
              </a:rPr>
              <a:t>From R. Pearl (1927) Q. Rev. Biol. 2 </a:t>
            </a:r>
            <a:r>
              <a:rPr lang="en-US" altLang="en-US" sz="1200">
                <a:latin typeface="Arial" panose="020B0604020202020204" pitchFamily="34" charset="0"/>
              </a:rPr>
              <a:t>532-548 using data from Carlson (1913) Biochem. Zeitschr. 57, 313-334</a:t>
            </a:r>
          </a:p>
        </p:txBody>
      </p:sp>
      <p:pic>
        <p:nvPicPr>
          <p:cNvPr id="50182" name="Picture 7" descr="http://www.medicalarchives.jhmi.edu/images/pear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0"/>
            <a:ext cx="1162050" cy="162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TextBox 6"/>
          <p:cNvSpPr txBox="1">
            <a:spLocks noChangeArrowheads="1"/>
          </p:cNvSpPr>
          <p:nvPr/>
        </p:nvSpPr>
        <p:spPr bwMode="auto">
          <a:xfrm>
            <a:off x="7956550" y="1628775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>
                <a:latin typeface="Times New Roman" panose="02020603050405020304" pitchFamily="18" charset="0"/>
              </a:rPr>
              <a:t>Raymond Pearl (1879-1940)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581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Growth rate of yeast vs density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5222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703388"/>
            <a:ext cx="5600700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9" name="Text Box 7"/>
          <p:cNvSpPr txBox="1">
            <a:spLocks noChangeArrowheads="1"/>
          </p:cNvSpPr>
          <p:nvPr/>
        </p:nvSpPr>
        <p:spPr bwMode="auto">
          <a:xfrm>
            <a:off x="250825" y="2708275"/>
            <a:ext cx="1584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Per capita growth rate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2230" name="Text Box 8"/>
          <p:cNvSpPr txBox="1">
            <a:spLocks noChangeArrowheads="1"/>
          </p:cNvSpPr>
          <p:nvPr/>
        </p:nvSpPr>
        <p:spPr bwMode="auto">
          <a:xfrm>
            <a:off x="3851275" y="5373688"/>
            <a:ext cx="2592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</a:rPr>
              <a:t>Population density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176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Logistic Growth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138988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en-US" sz="2800" dirty="0"/>
              <a:t>The </a:t>
            </a:r>
            <a:r>
              <a:rPr lang="en-GB" altLang="en-US" sz="2800" i="1" dirty="0"/>
              <a:t>per capita </a:t>
            </a:r>
            <a:r>
              <a:rPr lang="en-GB" altLang="en-US" sz="2800" dirty="0"/>
              <a:t>growth rate depends on the population size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2800" dirty="0"/>
          </a:p>
          <a:p>
            <a:pPr eaLnBrk="1" hangingPunct="1">
              <a:defRPr/>
            </a:pPr>
            <a:endParaRPr lang="en-GB" altLang="en-US" sz="2800" dirty="0"/>
          </a:p>
          <a:p>
            <a:pPr eaLnBrk="1" hangingPunct="1">
              <a:defRPr/>
            </a:pPr>
            <a:r>
              <a:rPr lang="en-GB" altLang="en-US" sz="2800" dirty="0"/>
              <a:t>To study the effects of a density dependent growth rate let’s assume the growth rate decreases linearly with the population size</a:t>
            </a:r>
          </a:p>
        </p:txBody>
      </p:sp>
    </p:spTree>
    <p:extLst>
      <p:ext uri="{BB962C8B-B14F-4D97-AF65-F5344CB8AC3E}">
        <p14:creationId xmlns:p14="http://schemas.microsoft.com/office/powerpoint/2010/main" val="180922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Logistic Growth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The per capita growth rate depends on the population size</a:t>
            </a:r>
          </a:p>
          <a:p>
            <a:pPr eaLnBrk="1" hangingPunct="1"/>
            <a:endParaRPr lang="en-GB" altLang="en-US" sz="2800"/>
          </a:p>
          <a:p>
            <a:pPr eaLnBrk="1" hangingPunct="1"/>
            <a:r>
              <a:rPr lang="en-GB" altLang="en-US" sz="2800"/>
              <a:t>To study the effects of a density dependent growth rate let’s assume the growth rate decreases linearly with the population size</a:t>
            </a:r>
          </a:p>
        </p:txBody>
      </p:sp>
      <p:grpSp>
        <p:nvGrpSpPr>
          <p:cNvPr id="54276" name="Group 2"/>
          <p:cNvGrpSpPr>
            <a:grpSpLocks/>
          </p:cNvGrpSpPr>
          <p:nvPr/>
        </p:nvGrpSpPr>
        <p:grpSpPr bwMode="auto">
          <a:xfrm>
            <a:off x="250825" y="1700213"/>
            <a:ext cx="7748588" cy="4845050"/>
            <a:chOff x="250825" y="1752600"/>
            <a:chExt cx="7748588" cy="4845050"/>
          </a:xfrm>
        </p:grpSpPr>
        <p:grpSp>
          <p:nvGrpSpPr>
            <p:cNvPr id="54277" name="Group 31"/>
            <p:cNvGrpSpPr>
              <a:grpSpLocks/>
            </p:cNvGrpSpPr>
            <p:nvPr/>
          </p:nvGrpSpPr>
          <p:grpSpPr bwMode="auto">
            <a:xfrm>
              <a:off x="250825" y="1752600"/>
              <a:ext cx="7748588" cy="4845050"/>
              <a:chOff x="431" y="1104"/>
              <a:chExt cx="4608" cy="2836"/>
            </a:xfrm>
          </p:grpSpPr>
          <p:pic>
            <p:nvPicPr>
              <p:cNvPr id="54280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" y="1104"/>
                <a:ext cx="4608" cy="28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54281" name="Object 5"/>
              <p:cNvGraphicFramePr>
                <a:graphicFrameLocks noChangeAspect="1"/>
              </p:cNvGraphicFramePr>
              <p:nvPr/>
            </p:nvGraphicFramePr>
            <p:xfrm>
              <a:off x="3696" y="1525"/>
              <a:ext cx="952" cy="3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558558" imgH="203112" progId="Equation.3">
                      <p:embed/>
                    </p:oleObj>
                  </mc:Choice>
                  <mc:Fallback>
                    <p:oleObj name="Equation" r:id="rId3" imgW="558558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525"/>
                            <a:ext cx="952" cy="3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278" name="TextBox 2"/>
            <p:cNvSpPr txBox="1">
              <a:spLocks noChangeArrowheads="1"/>
            </p:cNvSpPr>
            <p:nvPr/>
          </p:nvSpPr>
          <p:spPr bwMode="auto">
            <a:xfrm>
              <a:off x="593108" y="2751138"/>
              <a:ext cx="468313" cy="4619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 dirty="0" err="1">
                  <a:latin typeface="Arial" panose="020B0604020202020204" pitchFamily="34" charset="0"/>
                  <a:cs typeface="Arial" panose="020B0604020202020204" pitchFamily="34" charset="0"/>
                </a:rPr>
                <a:t>rk</a:t>
              </a:r>
              <a:endParaRPr lang="en-GB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279" name="TextBox 7"/>
            <p:cNvSpPr txBox="1">
              <a:spLocks noChangeArrowheads="1"/>
            </p:cNvSpPr>
            <p:nvPr/>
          </p:nvSpPr>
          <p:spPr bwMode="auto">
            <a:xfrm>
              <a:off x="468313" y="5991225"/>
              <a:ext cx="574675" cy="461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Arial" panose="020B0604020202020204" pitchFamily="34" charset="0"/>
                  <a:cs typeface="Arial" panose="020B0604020202020204" pitchFamily="34" charset="0"/>
                </a:rPr>
                <a:t>-rk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434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Logistic Growth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endParaRPr lang="en-GB" altLang="en-US" sz="2800" dirty="0"/>
          </a:p>
          <a:p>
            <a:pPr eaLnBrk="1" hangingPunct="1">
              <a:defRPr/>
            </a:pPr>
            <a:r>
              <a:rPr lang="en-GB" altLang="en-US" sz="2800" dirty="0"/>
              <a:t>The</a:t>
            </a:r>
            <a:r>
              <a:rPr lang="en-GB" altLang="en-US" sz="2800" i="1" dirty="0"/>
              <a:t> per capita </a:t>
            </a:r>
            <a:r>
              <a:rPr lang="en-GB" altLang="en-US" sz="2800" dirty="0"/>
              <a:t>growth rate is a function of </a:t>
            </a:r>
            <a:r>
              <a:rPr lang="en-GB" altLang="en-US" sz="2800" i="1" dirty="0"/>
              <a:t>N</a:t>
            </a:r>
            <a:r>
              <a:rPr lang="en-GB" altLang="en-US" sz="2800" dirty="0"/>
              <a:t>, in this case we use </a:t>
            </a:r>
            <a:r>
              <a:rPr lang="en-GB" altLang="en-US" sz="2800" i="1" dirty="0">
                <a:latin typeface="Times New Roman" panose="02020603050405020304" pitchFamily="18" charset="0"/>
              </a:rPr>
              <a:t>r(k-N)</a:t>
            </a:r>
          </a:p>
          <a:p>
            <a:pPr eaLnBrk="1" hangingPunct="1">
              <a:defRPr/>
            </a:pPr>
            <a:r>
              <a:rPr lang="en-GB" altLang="en-US" sz="2800" dirty="0"/>
              <a:t>The population growth can be described as:</a:t>
            </a:r>
          </a:p>
          <a:p>
            <a:pPr eaLnBrk="1" hangingPunct="1">
              <a:defRPr/>
            </a:pPr>
            <a:endParaRPr lang="en-GB" alt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28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GB" altLang="en-US" sz="2800" dirty="0"/>
          </a:p>
          <a:p>
            <a:pPr eaLnBrk="1" hangingPunct="1">
              <a:defRPr/>
            </a:pPr>
            <a:r>
              <a:rPr lang="en-GB" altLang="en-US" sz="2800" dirty="0"/>
              <a:t>The parameter </a:t>
            </a:r>
            <a:r>
              <a:rPr lang="en-GB" altLang="en-US" sz="2800" i="1" dirty="0">
                <a:latin typeface="Times New Roman" panose="02020603050405020304" pitchFamily="18" charset="0"/>
              </a:rPr>
              <a:t>k</a:t>
            </a:r>
            <a:r>
              <a:rPr lang="en-GB" altLang="en-US" sz="2800" dirty="0"/>
              <a:t> is the carrying capacity</a:t>
            </a:r>
          </a:p>
          <a:p>
            <a:pPr eaLnBrk="1" hangingPunct="1">
              <a:defRPr/>
            </a:pPr>
            <a:r>
              <a:rPr lang="en-GB" altLang="en-US" sz="2800" dirty="0"/>
              <a:t>This is the logistic growth model</a:t>
            </a:r>
          </a:p>
          <a:p>
            <a:pPr eaLnBrk="1" hangingPunct="1">
              <a:defRPr/>
            </a:pPr>
            <a:r>
              <a:rPr lang="en-GB" altLang="en-US" sz="2800" dirty="0"/>
              <a:t>Note: slightly different parametrisation from other texts</a:t>
            </a: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1812925" y="3573463"/>
          <a:ext cx="29289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337" imgH="393529" progId="Equation.3">
                  <p:embed/>
                </p:oleObj>
              </mc:Choice>
              <mc:Fallback>
                <p:oleObj name="Equation" r:id="rId2" imgW="106633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3573463"/>
                        <a:ext cx="292893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453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5462</TotalTime>
  <Words>841</Words>
  <Application>Microsoft Office PowerPoint</Application>
  <PresentationFormat>On-screen Show (4:3)</PresentationFormat>
  <Paragraphs>134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2023-24  1-2 Single species models, stability, metapopulations  Logistic growth, stability  </vt:lpstr>
      <vt:lpstr>Outline</vt:lpstr>
      <vt:lpstr>Bacterial Growth</vt:lpstr>
      <vt:lpstr>Growth of the Bison population </vt:lpstr>
      <vt:lpstr>Growth curve of yeast</vt:lpstr>
      <vt:lpstr>Growth rate of yeast vs density</vt:lpstr>
      <vt:lpstr>Logistic Growth</vt:lpstr>
      <vt:lpstr>Logistic Growth</vt:lpstr>
      <vt:lpstr>Logistic Growth</vt:lpstr>
      <vt:lpstr>Logistic Growth</vt:lpstr>
      <vt:lpstr>Equilibria</vt:lpstr>
      <vt:lpstr>Calculation of the equilibria</vt:lpstr>
      <vt:lpstr>Logistic Growth</vt:lpstr>
      <vt:lpstr>Calculation of the equilibria</vt:lpstr>
      <vt:lpstr>Stability of the equilibria</vt:lpstr>
      <vt:lpstr>Stability of the equilibria</vt:lpstr>
      <vt:lpstr>Stability of the equilibria</vt:lpstr>
      <vt:lpstr>PowerPoint Presentation</vt:lpstr>
      <vt:lpstr>Stability of the equilibria</vt:lpstr>
      <vt:lpstr>Stability of</vt:lpstr>
      <vt:lpstr>Stability of</vt:lpstr>
      <vt:lpstr>Stability of</vt:lpstr>
      <vt:lpstr>Stability of</vt:lpstr>
      <vt:lpstr>Bifurcation diagram</vt:lpstr>
      <vt:lpstr>PowerPoint Presentation</vt:lpstr>
      <vt:lpstr>Learning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 behaviour of ecological models</dc:title>
  <dc:creator>Vincent</dc:creator>
  <cp:lastModifiedBy>Jansen, Vincent</cp:lastModifiedBy>
  <cp:revision>60</cp:revision>
  <dcterms:created xsi:type="dcterms:W3CDTF">2017-02-24T16:44:19Z</dcterms:created>
  <dcterms:modified xsi:type="dcterms:W3CDTF">2024-01-30T08:02:09Z</dcterms:modified>
</cp:coreProperties>
</file>