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61" r:id="rId2"/>
    <p:sldId id="580" r:id="rId3"/>
    <p:sldId id="583" r:id="rId4"/>
    <p:sldId id="488" r:id="rId5"/>
    <p:sldId id="489" r:id="rId6"/>
    <p:sldId id="493" r:id="rId7"/>
    <p:sldId id="556" r:id="rId8"/>
    <p:sldId id="494" r:id="rId9"/>
    <p:sldId id="496" r:id="rId10"/>
    <p:sldId id="524" r:id="rId11"/>
    <p:sldId id="497" r:id="rId12"/>
    <p:sldId id="499" r:id="rId13"/>
    <p:sldId id="500" r:id="rId14"/>
    <p:sldId id="501" r:id="rId15"/>
    <p:sldId id="256" r:id="rId16"/>
    <p:sldId id="502" r:id="rId17"/>
    <p:sldId id="503" r:id="rId18"/>
    <p:sldId id="557" r:id="rId19"/>
    <p:sldId id="558" r:id="rId20"/>
    <p:sldId id="559" r:id="rId21"/>
    <p:sldId id="504" r:id="rId22"/>
    <p:sldId id="474" r:id="rId2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4" autoAdjust="0"/>
    <p:restoredTop sz="94670" autoAdjust="0"/>
  </p:normalViewPr>
  <p:slideViewPr>
    <p:cSldViewPr snapToGrid="0">
      <p:cViewPr varScale="1">
        <p:scale>
          <a:sx n="108" d="100"/>
          <a:sy n="108" d="100"/>
        </p:scale>
        <p:origin x="176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8A4651-281D-4B2D-9E6D-636F53FAB28B}" type="slidenum">
              <a:rPr lang="en-GB" altLang="en-US"/>
              <a:pPr>
                <a:defRPr/>
              </a:pPr>
              <a:t>‹#›</a:t>
            </a:fld>
            <a:endParaRPr lang="en-GB" altLang="en-US"/>
          </a:p>
        </p:txBody>
      </p:sp>
    </p:spTree>
    <p:extLst>
      <p:ext uri="{BB962C8B-B14F-4D97-AF65-F5344CB8AC3E}">
        <p14:creationId xmlns:p14="http://schemas.microsoft.com/office/powerpoint/2010/main" val="2199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9CCE4-7CA2-411F-BFF3-5F29C0AA6E03}" type="slidenum">
              <a:rPr lang="en-GB" altLang="en-US" sz="1200" smtClean="0"/>
              <a:pPr/>
              <a:t>18</a:t>
            </a:fld>
            <a:endParaRPr lang="en-GB" altLang="en-US" sz="1200"/>
          </a:p>
        </p:txBody>
      </p:sp>
    </p:spTree>
    <p:extLst>
      <p:ext uri="{BB962C8B-B14F-4D97-AF65-F5344CB8AC3E}">
        <p14:creationId xmlns:p14="http://schemas.microsoft.com/office/powerpoint/2010/main" val="17255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D6D7D8-02D4-4F1C-B8C7-16653D52691C}" type="slidenum">
              <a:rPr lang="en-GB" altLang="en-US" smtClean="0"/>
              <a:pPr>
                <a:spcBef>
                  <a:spcPct val="0"/>
                </a:spcBef>
              </a:pPr>
              <a:t>19</a:t>
            </a:fld>
            <a:endParaRPr lang="en-GB" altLang="en-US"/>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a:t>In the experiment the host plant of Calcomyza (flies) and Pentispa (a beetle) is removed. The effect (in terms of parasitism a, and abundance b) is measured for leaf miners (in red) and Pachyschelus (another beetle) </a:t>
            </a:r>
            <a:endParaRPr lang="en-US" altLang="en-US"/>
          </a:p>
        </p:txBody>
      </p:sp>
    </p:spTree>
    <p:extLst>
      <p:ext uri="{BB962C8B-B14F-4D97-AF65-F5344CB8AC3E}">
        <p14:creationId xmlns:p14="http://schemas.microsoft.com/office/powerpoint/2010/main" val="31021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F6EF66-6809-4B1E-9383-FA8B838BE6E2}" type="slidenum">
              <a:rPr lang="en-GB" altLang="en-US" sz="1200" smtClean="0"/>
              <a:pPr/>
              <a:t>20</a:t>
            </a:fld>
            <a:endParaRPr lang="en-GB" altLang="en-US" sz="1200"/>
          </a:p>
        </p:txBody>
      </p:sp>
    </p:spTree>
    <p:extLst>
      <p:ext uri="{BB962C8B-B14F-4D97-AF65-F5344CB8AC3E}">
        <p14:creationId xmlns:p14="http://schemas.microsoft.com/office/powerpoint/2010/main" val="181374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a:t>In the experiment the host plant of Calcomyza (flies) and Pentispa (a beetle) is removed. The effect (in terms of parasitism a, and abundance b) is measured for leaf miners (in red) and Pachyschelus (another beetle) </a:t>
            </a:r>
            <a:endParaRPr lang="en-US" altLang="en-US"/>
          </a:p>
        </p:txBody>
      </p:sp>
    </p:spTree>
    <p:extLst>
      <p:ext uri="{BB962C8B-B14F-4D97-AF65-F5344CB8AC3E}">
        <p14:creationId xmlns:p14="http://schemas.microsoft.com/office/powerpoint/2010/main" val="242894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04AC7A4-15A9-4295-936C-6DA32B5B3434}" type="slidenum">
              <a:rPr lang="en-GB" altLang="en-US"/>
              <a:pPr>
                <a:defRPr/>
              </a:pPr>
              <a:t>‹#›</a:t>
            </a:fld>
            <a:endParaRPr lang="en-GB" altLang="en-US"/>
          </a:p>
        </p:txBody>
      </p:sp>
    </p:spTree>
    <p:extLst>
      <p:ext uri="{BB962C8B-B14F-4D97-AF65-F5344CB8AC3E}">
        <p14:creationId xmlns:p14="http://schemas.microsoft.com/office/powerpoint/2010/main" val="86489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69FE536-16F0-4BE5-853F-88FBB67CDF0F}" type="slidenum">
              <a:rPr lang="en-GB" altLang="en-US"/>
              <a:pPr>
                <a:defRPr/>
              </a:pPr>
              <a:t>‹#›</a:t>
            </a:fld>
            <a:endParaRPr lang="en-GB" altLang="en-US"/>
          </a:p>
        </p:txBody>
      </p:sp>
    </p:spTree>
    <p:extLst>
      <p:ext uri="{BB962C8B-B14F-4D97-AF65-F5344CB8AC3E}">
        <p14:creationId xmlns:p14="http://schemas.microsoft.com/office/powerpoint/2010/main" val="18785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B136FDD-BF0B-43A9-8E1D-58A19E77D192}" type="slidenum">
              <a:rPr lang="en-GB" altLang="en-US"/>
              <a:pPr>
                <a:defRPr/>
              </a:pPr>
              <a:t>‹#›</a:t>
            </a:fld>
            <a:endParaRPr lang="en-GB" altLang="en-US"/>
          </a:p>
        </p:txBody>
      </p:sp>
    </p:spTree>
    <p:extLst>
      <p:ext uri="{BB962C8B-B14F-4D97-AF65-F5344CB8AC3E}">
        <p14:creationId xmlns:p14="http://schemas.microsoft.com/office/powerpoint/2010/main" val="173539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F9D326D1-E1C1-4F20-A7A8-3DA7F54FC1D2}" type="slidenum">
              <a:rPr lang="en-GB" altLang="en-US"/>
              <a:pPr>
                <a:defRPr/>
              </a:pPr>
              <a:t>‹#›</a:t>
            </a:fld>
            <a:endParaRPr lang="en-GB" altLang="en-US"/>
          </a:p>
        </p:txBody>
      </p:sp>
    </p:spTree>
    <p:extLst>
      <p:ext uri="{BB962C8B-B14F-4D97-AF65-F5344CB8AC3E}">
        <p14:creationId xmlns:p14="http://schemas.microsoft.com/office/powerpoint/2010/main" val="250969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098F12-0DD9-458D-8A05-5D94220958CA}" type="slidenum">
              <a:rPr lang="en-GB" altLang="en-US"/>
              <a:pPr>
                <a:defRPr/>
              </a:pPr>
              <a:t>‹#›</a:t>
            </a:fld>
            <a:endParaRPr lang="en-GB" altLang="en-US"/>
          </a:p>
        </p:txBody>
      </p:sp>
    </p:spTree>
    <p:extLst>
      <p:ext uri="{BB962C8B-B14F-4D97-AF65-F5344CB8AC3E}">
        <p14:creationId xmlns:p14="http://schemas.microsoft.com/office/powerpoint/2010/main" val="13024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FD5885-F9E6-4F46-9CCE-B14BD4C5BC31}" type="slidenum">
              <a:rPr lang="en-GB" altLang="en-US"/>
              <a:pPr>
                <a:defRPr/>
              </a:pPr>
              <a:t>‹#›</a:t>
            </a:fld>
            <a:endParaRPr lang="en-GB" altLang="en-US"/>
          </a:p>
        </p:txBody>
      </p:sp>
    </p:spTree>
    <p:extLst>
      <p:ext uri="{BB962C8B-B14F-4D97-AF65-F5344CB8AC3E}">
        <p14:creationId xmlns:p14="http://schemas.microsoft.com/office/powerpoint/2010/main" val="42168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EB0E48A-7BAB-4CFA-8435-71487F4333A8}" type="slidenum">
              <a:rPr lang="en-GB" altLang="en-US"/>
              <a:pPr>
                <a:defRPr/>
              </a:pPr>
              <a:t>‹#›</a:t>
            </a:fld>
            <a:endParaRPr lang="en-GB" altLang="en-US"/>
          </a:p>
        </p:txBody>
      </p:sp>
    </p:spTree>
    <p:extLst>
      <p:ext uri="{BB962C8B-B14F-4D97-AF65-F5344CB8AC3E}">
        <p14:creationId xmlns:p14="http://schemas.microsoft.com/office/powerpoint/2010/main" val="9331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C3D9C5E-A2BF-451B-989F-C830E7D3B5CF}" type="slidenum">
              <a:rPr lang="en-GB" altLang="en-US"/>
              <a:pPr>
                <a:defRPr/>
              </a:pPr>
              <a:t>‹#›</a:t>
            </a:fld>
            <a:endParaRPr lang="en-GB" altLang="en-US"/>
          </a:p>
        </p:txBody>
      </p:sp>
    </p:spTree>
    <p:extLst>
      <p:ext uri="{BB962C8B-B14F-4D97-AF65-F5344CB8AC3E}">
        <p14:creationId xmlns:p14="http://schemas.microsoft.com/office/powerpoint/2010/main" val="136204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31CA5E1-9AA7-433C-9428-7DE5D75BDE4A}" type="slidenum">
              <a:rPr lang="en-GB" altLang="en-US"/>
              <a:pPr>
                <a:defRPr/>
              </a:pPr>
              <a:t>‹#›</a:t>
            </a:fld>
            <a:endParaRPr lang="en-GB" altLang="en-US"/>
          </a:p>
        </p:txBody>
      </p:sp>
    </p:spTree>
    <p:extLst>
      <p:ext uri="{BB962C8B-B14F-4D97-AF65-F5344CB8AC3E}">
        <p14:creationId xmlns:p14="http://schemas.microsoft.com/office/powerpoint/2010/main" val="259317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ACE0521-F32D-4CCB-BB56-D83E54271ECE}" type="slidenum">
              <a:rPr lang="en-GB" altLang="en-US"/>
              <a:pPr>
                <a:defRPr/>
              </a:pPr>
              <a:t>‹#›</a:t>
            </a:fld>
            <a:endParaRPr lang="en-GB" altLang="en-US"/>
          </a:p>
        </p:txBody>
      </p:sp>
    </p:spTree>
    <p:extLst>
      <p:ext uri="{BB962C8B-B14F-4D97-AF65-F5344CB8AC3E}">
        <p14:creationId xmlns:p14="http://schemas.microsoft.com/office/powerpoint/2010/main" val="288386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5BE06EE8-8427-40A6-A6D0-0809CFFC4309}" type="slidenum">
              <a:rPr lang="en-GB" altLang="en-US"/>
              <a:pPr>
                <a:defRPr/>
              </a:pPr>
              <a:t>‹#›</a:t>
            </a:fld>
            <a:endParaRPr lang="en-GB" altLang="en-US"/>
          </a:p>
        </p:txBody>
      </p:sp>
    </p:spTree>
    <p:extLst>
      <p:ext uri="{BB962C8B-B14F-4D97-AF65-F5344CB8AC3E}">
        <p14:creationId xmlns:p14="http://schemas.microsoft.com/office/powerpoint/2010/main" val="393797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9EF8AE8-CCF3-4EE0-B9DF-34DE1481A219}" type="slidenum">
              <a:rPr lang="en-GB" altLang="en-US"/>
              <a:pPr>
                <a:defRPr/>
              </a:pPr>
              <a:t>‹#›</a:t>
            </a:fld>
            <a:endParaRPr lang="en-GB" altLang="en-US"/>
          </a:p>
        </p:txBody>
      </p:sp>
    </p:spTree>
    <p:extLst>
      <p:ext uri="{BB962C8B-B14F-4D97-AF65-F5344CB8AC3E}">
        <p14:creationId xmlns:p14="http://schemas.microsoft.com/office/powerpoint/2010/main" val="393536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0C43D3-E630-4BCB-B22F-914809805804}" type="slidenum">
              <a:rPr lang="en-GB" altLang="en-US"/>
              <a:pPr>
                <a:defRPr/>
              </a:pPr>
              <a:t>‹#›</a:t>
            </a:fld>
            <a:endParaRPr lang="en-GB" altLang="en-US"/>
          </a:p>
        </p:txBody>
      </p:sp>
    </p:spTree>
    <p:extLst>
      <p:ext uri="{BB962C8B-B14F-4D97-AF65-F5344CB8AC3E}">
        <p14:creationId xmlns:p14="http://schemas.microsoft.com/office/powerpoint/2010/main" val="34201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DDFDEF9-FAD5-41CE-AB4A-965499E5248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5.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oleObject" Target="../embeddings/oleObject7.bin"/><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0.jpeg"/><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17.wmf"/><Relationship Id="rId7" Type="http://schemas.openxmlformats.org/officeDocument/2006/relationships/image" Target="../media/image23.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image" Target="http://www.zoo.ox.ac.uk/images/staff/godfray_hcj.jpg" TargetMode="External"/><Relationship Id="rId4" Type="http://schemas.openxmlformats.org/officeDocument/2006/relationships/image" Target="../media/image21.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178050"/>
            <a:ext cx="7772400" cy="1143000"/>
          </a:xfrm>
        </p:spPr>
        <p:txBody>
          <a:bodyPr>
            <a:normAutofit fontScale="90000"/>
          </a:bodyPr>
          <a:lstStyle/>
          <a:p>
            <a:pPr eaLnBrk="1" hangingPunct="1">
              <a:defRPr/>
            </a:pPr>
            <a:r>
              <a:rPr lang="en-US" sz="3100" dirty="0"/>
              <a:t>2023-24</a:t>
            </a:r>
            <a:br>
              <a:rPr lang="en-US" sz="3100" dirty="0"/>
            </a:br>
            <a:r>
              <a:rPr lang="en-US" sz="3100" dirty="0"/>
              <a:t>2-3 Interspecific competition between two species</a:t>
            </a:r>
            <a:br>
              <a:rPr lang="en-US" sz="4000" dirty="0"/>
            </a:br>
            <a:r>
              <a:rPr lang="en-GB" altLang="en-US" sz="4000" dirty="0"/>
              <a:t>Apparent Competition </a:t>
            </a:r>
            <a:endParaRPr lang="en-GB" sz="4300" dirty="0">
              <a:cs typeface="Arial" charset="0"/>
            </a:endParaRPr>
          </a:p>
        </p:txBody>
      </p:sp>
      <p:sp>
        <p:nvSpPr>
          <p:cNvPr id="3075" name="Text Box 3"/>
          <p:cNvSpPr txBox="1">
            <a:spLocks noChangeArrowheads="1"/>
          </p:cNvSpPr>
          <p:nvPr/>
        </p:nvSpPr>
        <p:spPr bwMode="auto">
          <a:xfrm>
            <a:off x="1524000" y="356552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dirty="0">
                <a:latin typeface="Arial" panose="020B0604020202020204" pitchFamily="34" charset="0"/>
              </a:rPr>
              <a:t>Vincent Jansen</a:t>
            </a:r>
          </a:p>
          <a:p>
            <a:pPr algn="ctr" eaLnBrk="1" hangingPunct="1">
              <a:spcBef>
                <a:spcPct val="50000"/>
              </a:spcBef>
              <a:buFontTx/>
              <a:buNone/>
            </a:pPr>
            <a:r>
              <a:rPr lang="en-GB" altLang="en-US" sz="2400" dirty="0">
                <a:latin typeface="Arial" panose="020B0604020202020204" pitchFamily="34" charset="0"/>
              </a:rPr>
              <a:t>vincent.jansen@rhul.ac.uk</a:t>
            </a:r>
          </a:p>
        </p:txBody>
      </p:sp>
      <p:pic>
        <p:nvPicPr>
          <p:cNvPr id="3076"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a:lstStyle/>
          <a:p>
            <a:pPr eaLnBrk="1" hangingPunct="1"/>
            <a:r>
              <a:rPr lang="en-GB" altLang="en-US"/>
              <a:t>Apparent Competition</a:t>
            </a:r>
          </a:p>
        </p:txBody>
      </p:sp>
      <p:sp>
        <p:nvSpPr>
          <p:cNvPr id="84995" name="Rectangle 3"/>
          <p:cNvSpPr>
            <a:spLocks noGrp="1"/>
          </p:cNvSpPr>
          <p:nvPr>
            <p:ph type="body" idx="1"/>
          </p:nvPr>
        </p:nvSpPr>
        <p:spPr/>
        <p:txBody>
          <a:bodyPr/>
          <a:lstStyle/>
          <a:p>
            <a:pPr eaLnBrk="1" hangingPunct="1">
              <a:buFont typeface="Arial" panose="020B0604020202020204" pitchFamily="34" charset="0"/>
              <a:buNone/>
            </a:pPr>
            <a:r>
              <a:rPr lang="en-GB" altLang="en-US" dirty="0"/>
              <a:t>We can bring this back to a 2 species model by assuming that the predator responds much faster, and is at quasi-equilibrium</a:t>
            </a:r>
          </a:p>
          <a:p>
            <a:pPr eaLnBrk="1" hangingPunct="1"/>
            <a:endParaRPr lang="en-GB" altLang="en-US" dirty="0"/>
          </a:p>
          <a:p>
            <a:pPr eaLnBrk="1" hangingPunct="1">
              <a:buFont typeface="Arial" panose="020B0604020202020204" pitchFamily="34" charset="0"/>
              <a:buNone/>
            </a:pPr>
            <a:r>
              <a:rPr lang="en-GB" altLang="en-US" dirty="0"/>
              <a:t>So that the model reads</a:t>
            </a:r>
          </a:p>
          <a:p>
            <a:pPr eaLnBrk="1" hangingPunct="1"/>
            <a:endParaRPr lang="en-GB" altLang="en-US" dirty="0"/>
          </a:p>
        </p:txBody>
      </p:sp>
      <p:graphicFrame>
        <p:nvGraphicFramePr>
          <p:cNvPr id="84996" name="Object 4"/>
          <p:cNvGraphicFramePr>
            <a:graphicFrameLocks noChangeAspect="1"/>
          </p:cNvGraphicFramePr>
          <p:nvPr/>
        </p:nvGraphicFramePr>
        <p:xfrm>
          <a:off x="1817688" y="4381500"/>
          <a:ext cx="4387850" cy="2058988"/>
        </p:xfrm>
        <a:graphic>
          <a:graphicData uri="http://schemas.openxmlformats.org/presentationml/2006/ole">
            <mc:AlternateContent xmlns:mc="http://schemas.openxmlformats.org/markup-compatibility/2006">
              <mc:Choice xmlns:v="urn:schemas-microsoft-com:vml" Requires="v">
                <p:oleObj name="Equation" r:id="rId2" imgW="1726451" imgH="812447" progId="Equation.3">
                  <p:embed/>
                </p:oleObj>
              </mc:Choice>
              <mc:Fallback>
                <p:oleObj name="Equation" r:id="rId2" imgW="1726451" imgH="812447"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7688" y="4381500"/>
                        <a:ext cx="438785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Object 5"/>
          <p:cNvGraphicFramePr>
            <a:graphicFrameLocks noChangeAspect="1"/>
          </p:cNvGraphicFramePr>
          <p:nvPr/>
        </p:nvGraphicFramePr>
        <p:xfrm>
          <a:off x="2127250" y="3021013"/>
          <a:ext cx="3332163" cy="971550"/>
        </p:xfrm>
        <a:graphic>
          <a:graphicData uri="http://schemas.openxmlformats.org/presentationml/2006/ole">
            <mc:AlternateContent xmlns:mc="http://schemas.openxmlformats.org/markup-compatibility/2006">
              <mc:Choice xmlns:v="urn:schemas-microsoft-com:vml" Requires="v">
                <p:oleObj name="Equation" r:id="rId4" imgW="1435100" imgH="419100" progId="Equation.3">
                  <p:embed/>
                </p:oleObj>
              </mc:Choice>
              <mc:Fallback>
                <p:oleObj name="Equation" r:id="rId4" imgW="1435100" imgH="4191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7250" y="3021013"/>
                        <a:ext cx="33321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GB" altLang="en-US"/>
              <a:t>Apparent Competition</a:t>
            </a:r>
          </a:p>
        </p:txBody>
      </p:sp>
      <p:sp>
        <p:nvSpPr>
          <p:cNvPr id="86019" name="Rectangle 3"/>
          <p:cNvSpPr>
            <a:spLocks noGrp="1"/>
          </p:cNvSpPr>
          <p:nvPr>
            <p:ph type="body" idx="1"/>
          </p:nvPr>
        </p:nvSpPr>
        <p:spPr/>
        <p:txBody>
          <a:bodyPr/>
          <a:lstStyle/>
          <a:p>
            <a:pPr eaLnBrk="1" hangingPunct="1"/>
            <a:r>
              <a:rPr lang="en-GB" altLang="en-US" dirty="0"/>
              <a:t>We get the 2 species the L-V model back</a:t>
            </a:r>
          </a:p>
          <a:p>
            <a:pPr eaLnBrk="1" hangingPunct="1"/>
            <a:r>
              <a:rPr lang="en-GB" altLang="en-US" dirty="0"/>
              <a:t>It can be shown that for large carrying capacities one species of prey always outcompetes the other. </a:t>
            </a:r>
          </a:p>
          <a:p>
            <a:pPr eaLnBrk="1" hangingPunct="1"/>
            <a:r>
              <a:rPr lang="en-GB" altLang="en-US" dirty="0"/>
              <a:t>The species that wins the competition is the one that can withstand the highest predator density</a:t>
            </a:r>
            <a:endParaRPr lang="en-GB" altLang="en-US" i="1" baseline="-25000" dirty="0">
              <a:latin typeface="Times New Roman" panose="02020603050405020304" pitchFamily="18" charset="0"/>
            </a:endParaRPr>
          </a:p>
        </p:txBody>
      </p:sp>
      <p:sp>
        <p:nvSpPr>
          <p:cNvPr id="86020" name="Comment 4"/>
          <p:cNvSpPr>
            <a:spLocks noChangeArrowheads="1"/>
          </p:cNvSpPr>
          <p:nvPr/>
        </p:nvSpPr>
        <p:spPr bwMode="auto">
          <a:xfrm flipV="1">
            <a:off x="179388" y="-458788"/>
            <a:ext cx="1828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rot="1080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600">
              <a:solidFill>
                <a:srgbClr val="000000"/>
              </a:solidFill>
              <a:latin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pPr eaLnBrk="1" hangingPunct="1"/>
            <a:r>
              <a:rPr lang="en-GB" altLang="en-US"/>
              <a:t>Apparent Competition</a:t>
            </a:r>
          </a:p>
        </p:txBody>
      </p:sp>
      <p:sp>
        <p:nvSpPr>
          <p:cNvPr id="87043" name="Rectangle 3"/>
          <p:cNvSpPr>
            <a:spLocks noGrp="1"/>
          </p:cNvSpPr>
          <p:nvPr>
            <p:ph type="body" idx="1"/>
          </p:nvPr>
        </p:nvSpPr>
        <p:spPr>
          <a:xfrm>
            <a:off x="457200" y="1600200"/>
            <a:ext cx="7623175" cy="4525963"/>
          </a:xfrm>
        </p:spPr>
        <p:txBody>
          <a:bodyPr/>
          <a:lstStyle/>
          <a:p>
            <a:pPr eaLnBrk="1" hangingPunct="1"/>
            <a:r>
              <a:rPr lang="en-GB" altLang="en-US"/>
              <a:t>Bonsall and Hassell (1997) performed an experiment in which to study apparent competition </a:t>
            </a:r>
          </a:p>
          <a:p>
            <a:pPr eaLnBrk="1" hangingPunct="1"/>
            <a:r>
              <a:rPr lang="en-GB" altLang="en-US"/>
              <a:t>The studied 2 species of moths. Each species on its own could support a parasitic wasp which attacks the larvae</a:t>
            </a:r>
          </a:p>
        </p:txBody>
      </p:sp>
      <p:sp>
        <p:nvSpPr>
          <p:cNvPr id="87044" name="Text Box 5"/>
          <p:cNvSpPr txBox="1">
            <a:spLocks noChangeArrowheads="1"/>
          </p:cNvSpPr>
          <p:nvPr/>
        </p:nvSpPr>
        <p:spPr bwMode="auto">
          <a:xfrm>
            <a:off x="7308850" y="6161088"/>
            <a:ext cx="172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a:solidFill>
                  <a:schemeClr val="bg1"/>
                </a:solidFill>
                <a:latin typeface="Arial" panose="020B0604020202020204" pitchFamily="34" charset="0"/>
              </a:rPr>
              <a:t>Imperial College, Silwood Park</a:t>
            </a:r>
          </a:p>
        </p:txBody>
      </p:sp>
      <p:pic>
        <p:nvPicPr>
          <p:cNvPr id="870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AutoShape 8"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7" name="AutoShape 10"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8" name="AutoShape 12"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168275" y="-8223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9" name="AutoShape 14"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320675" y="-6699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50" name="AutoShape 16"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473075" y="-5175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51" name="AutoShape 18"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625475" y="-3651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8705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1333500"/>
            <a:ext cx="1292225" cy="155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a:lstStyle/>
          <a:p>
            <a:pPr eaLnBrk="1" hangingPunct="1"/>
            <a:r>
              <a:rPr lang="en-GB" altLang="en-US"/>
              <a:t>Apparent Competition</a:t>
            </a:r>
          </a:p>
        </p:txBody>
      </p:sp>
      <p:sp>
        <p:nvSpPr>
          <p:cNvPr id="88067" name="Rectangle 3"/>
          <p:cNvSpPr>
            <a:spLocks noGrp="1"/>
          </p:cNvSpPr>
          <p:nvPr>
            <p:ph type="body" idx="1"/>
          </p:nvPr>
        </p:nvSpPr>
        <p:spPr/>
        <p:txBody>
          <a:bodyPr/>
          <a:lstStyle/>
          <a:p>
            <a:pPr eaLnBrk="1" hangingPunct="1"/>
            <a:r>
              <a:rPr lang="en-GB" altLang="en-US"/>
              <a:t>Next they let the species compete in an arena in which the moths had no direct interaction, but in which the wasp mediated an indirect interaction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body" idx="1"/>
          </p:nvPr>
        </p:nvSpPr>
        <p:spPr/>
        <p:txBody>
          <a:bodyPr/>
          <a:lstStyle/>
          <a:p>
            <a:pPr eaLnBrk="1" hangingPunct="1"/>
            <a:endParaRPr lang="en-US" altLang="en-US"/>
          </a:p>
        </p:txBody>
      </p:sp>
      <p:graphicFrame>
        <p:nvGraphicFramePr>
          <p:cNvPr id="89091" name="Object 4"/>
          <p:cNvGraphicFramePr>
            <a:graphicFrameLocks noChangeAspect="1"/>
          </p:cNvGraphicFramePr>
          <p:nvPr/>
        </p:nvGraphicFramePr>
        <p:xfrm>
          <a:off x="1524000" y="952500"/>
          <a:ext cx="6553200" cy="4914900"/>
        </p:xfrm>
        <a:graphic>
          <a:graphicData uri="http://schemas.openxmlformats.org/presentationml/2006/ole">
            <mc:AlternateContent xmlns:mc="http://schemas.openxmlformats.org/markup-compatibility/2006">
              <mc:Choice xmlns:v="urn:schemas-microsoft-com:vml" Requires="v">
                <p:oleObj name="Artwork" r:id="rId2" imgW="3048426" imgH="2285714" progId="Adobe.Illustrator.7">
                  <p:embed/>
                </p:oleObj>
              </mc:Choice>
              <mc:Fallback>
                <p:oleObj name="Artwork" r:id="rId2" imgW="3048426" imgH="2285714" progId="Adobe.Illustrator.7">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952500"/>
                        <a:ext cx="65532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4437" name="Picture 5" descr="Plodi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500" y="4800600"/>
            <a:ext cx="31242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8" name="Picture 6" descr="ephkue1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70575" y="4767263"/>
            <a:ext cx="3273425"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Rectangle 2"/>
          <p:cNvSpPr>
            <a:spLocks noGrp="1"/>
          </p:cNvSpPr>
          <p:nvPr>
            <p:ph type="title"/>
          </p:nvPr>
        </p:nvSpPr>
        <p:spPr/>
        <p:txBody>
          <a:bodyPr/>
          <a:lstStyle/>
          <a:p>
            <a:pPr eaLnBrk="1" hangingPunct="1"/>
            <a:r>
              <a:rPr lang="en-GB" altLang="en-US"/>
              <a:t>Apparent Competition</a:t>
            </a:r>
          </a:p>
        </p:txBody>
      </p:sp>
      <p:pic>
        <p:nvPicPr>
          <p:cNvPr id="274439" name="Picture 7" descr="Venturi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228600"/>
            <a:ext cx="4546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44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4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61" name="Picture 13">
            <a:extLst>
              <a:ext uri="{FF2B5EF4-FFF2-40B4-BE49-F238E27FC236}">
                <a16:creationId xmlns:a16="http://schemas.microsoft.com/office/drawing/2014/main" id="{97C13A26-39A7-423B-88AC-974BA3C862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9096" y="500580"/>
            <a:ext cx="7878776" cy="62156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r>
              <a:rPr lang="en-GB" altLang="en-US"/>
              <a:t>Apparent Competition</a:t>
            </a:r>
          </a:p>
        </p:txBody>
      </p:sp>
      <p:sp>
        <p:nvSpPr>
          <p:cNvPr id="90115" name="Rectangle 3"/>
          <p:cNvSpPr>
            <a:spLocks noGrp="1"/>
          </p:cNvSpPr>
          <p:nvPr>
            <p:ph type="body" idx="1"/>
          </p:nvPr>
        </p:nvSpPr>
        <p:spPr/>
        <p:txBody>
          <a:bodyPr/>
          <a:lstStyle/>
          <a:p>
            <a:pPr eaLnBrk="1" hangingPunct="1"/>
            <a:r>
              <a:rPr lang="en-GB" altLang="en-US"/>
              <a:t>They found that one of the moths, </a:t>
            </a:r>
            <a:r>
              <a:rPr lang="en-GB" altLang="en-US" i="1"/>
              <a:t>Ephestia kuehniella</a:t>
            </a:r>
            <a:r>
              <a:rPr lang="en-GB" altLang="en-US"/>
              <a:t>, was repeatedly eliminated in this experiment. </a:t>
            </a:r>
          </a:p>
          <a:p>
            <a:pPr eaLnBrk="1" hangingPunct="1"/>
            <a:r>
              <a:rPr lang="en-GB" altLang="en-US"/>
              <a:t>Because </a:t>
            </a:r>
            <a:r>
              <a:rPr lang="en-GB" altLang="en-US" i="1"/>
              <a:t>Ephestia kuehniella</a:t>
            </a:r>
            <a:r>
              <a:rPr lang="en-GB" altLang="en-US"/>
              <a:t> on its own can persist in the presence of the parasitic wasp, this is due to apparent competition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GB" altLang="en-US"/>
              <a:t>Apparent Competition</a:t>
            </a:r>
          </a:p>
        </p:txBody>
      </p:sp>
      <p:sp>
        <p:nvSpPr>
          <p:cNvPr id="91139" name="Rectangle 3"/>
          <p:cNvSpPr>
            <a:spLocks noGrp="1"/>
          </p:cNvSpPr>
          <p:nvPr>
            <p:ph type="body" idx="1"/>
          </p:nvPr>
        </p:nvSpPr>
        <p:spPr/>
        <p:txBody>
          <a:bodyPr/>
          <a:lstStyle/>
          <a:p>
            <a:pPr eaLnBrk="1" hangingPunct="1"/>
            <a:r>
              <a:rPr lang="en-GB" altLang="en-US" sz="2800"/>
              <a:t>This confirmed the theoretical prediction. </a:t>
            </a:r>
          </a:p>
          <a:p>
            <a:pPr eaLnBrk="1" hangingPunct="1"/>
            <a:r>
              <a:rPr lang="en-GB" altLang="en-US" sz="2800"/>
              <a:t>It is also illustrates the limitations of the Lotka-Volterra competition model.</a:t>
            </a:r>
          </a:p>
          <a:p>
            <a:pPr eaLnBrk="1" hangingPunct="1"/>
            <a:r>
              <a:rPr lang="en-GB" altLang="en-US" sz="2800"/>
              <a:t>It has also been shown that apparent competition occurs in the field: by removing a herbivore species from enclosures in a rainforest Morris et al. (2004) provided experimental evidence for competitive exclusion.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GB" altLang="en-US"/>
              <a:t>Apparent competition in the rain forest</a:t>
            </a:r>
          </a:p>
        </p:txBody>
      </p:sp>
      <p:pic>
        <p:nvPicPr>
          <p:cNvPr id="92163" name="Picture 4" descr="Tropical rain forest in Bel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482725"/>
            <a:ext cx="35941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484438" y="6280150"/>
            <a:ext cx="4319587" cy="461963"/>
          </a:xfrm>
          <a:prstGeom prst="rect">
            <a:avLst/>
          </a:prstGeom>
          <a:noFill/>
        </p:spPr>
        <p:txBody>
          <a:bodyPr>
            <a:spAutoFit/>
          </a:bodyPr>
          <a:lstStyle/>
          <a:p>
            <a:pPr>
              <a:defRPr/>
            </a:pPr>
            <a:r>
              <a:rPr lang="en-GB" dirty="0">
                <a:latin typeface="+mn-lt"/>
              </a:rPr>
              <a:t>Rainforest in Belize</a:t>
            </a:r>
          </a:p>
        </p:txBody>
      </p:sp>
      <p:sp>
        <p:nvSpPr>
          <p:cNvPr id="92165" name="Content Placeholder 6"/>
          <p:cNvSpPr>
            <a:spLocks noGrp="1"/>
          </p:cNvSpPr>
          <p:nvPr>
            <p:ph idx="1"/>
          </p:nvPr>
        </p:nvSpPr>
        <p:spPr>
          <a:xfrm>
            <a:off x="628650" y="1825625"/>
            <a:ext cx="7886700" cy="382588"/>
          </a:xfrm>
        </p:spPr>
        <p:txBody>
          <a:bodyPr>
            <a:spAutoFit/>
          </a:bodyPr>
          <a:lstStyle/>
          <a:p>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en-US" altLang="en-US"/>
          </a:p>
        </p:txBody>
      </p:sp>
      <p:pic>
        <p:nvPicPr>
          <p:cNvPr id="94211" name="Picture 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052513"/>
            <a:ext cx="8820150" cy="4629150"/>
          </a:xfrm>
          <a:noFill/>
        </p:spPr>
      </p:pic>
      <p:sp>
        <p:nvSpPr>
          <p:cNvPr id="94212" name="Rectangle 7"/>
          <p:cNvSpPr>
            <a:spLocks noChangeArrowheads="1"/>
          </p:cNvSpPr>
          <p:nvPr/>
        </p:nvSpPr>
        <p:spPr bwMode="auto">
          <a:xfrm>
            <a:off x="179388" y="5229225"/>
            <a:ext cx="68405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2-1 The </a:t>
            </a:r>
            <a:r>
              <a:rPr lang="en-GB" altLang="en-US" sz="2800" dirty="0" err="1">
                <a:solidFill>
                  <a:schemeClr val="bg2">
                    <a:lumMod val="90000"/>
                  </a:schemeClr>
                </a:solidFill>
              </a:rPr>
              <a:t>Lotka-Volterra</a:t>
            </a:r>
            <a:r>
              <a:rPr lang="en-GB" altLang="en-US" sz="2800" dirty="0">
                <a:solidFill>
                  <a:schemeClr val="bg2">
                    <a:lumMod val="90000"/>
                  </a:schemeClr>
                </a:solidFill>
              </a:rPr>
              <a:t> Interaction Model  </a:t>
            </a:r>
          </a:p>
          <a:p>
            <a:pPr eaLnBrk="1" hangingPunct="1">
              <a:lnSpc>
                <a:spcPct val="90000"/>
              </a:lnSpc>
            </a:pPr>
            <a:r>
              <a:rPr lang="en-GB" altLang="en-US" sz="2800" dirty="0">
                <a:solidFill>
                  <a:schemeClr val="bg2">
                    <a:lumMod val="90000"/>
                  </a:schemeClr>
                </a:solidFill>
              </a:rPr>
              <a:t>2-2 Equilibria and Stability  </a:t>
            </a:r>
          </a:p>
          <a:p>
            <a:pPr eaLnBrk="1" hangingPunct="1">
              <a:lnSpc>
                <a:spcPct val="90000"/>
              </a:lnSpc>
            </a:pPr>
            <a:r>
              <a:rPr lang="en-GB" altLang="en-US" sz="2800"/>
              <a:t>2-3 </a:t>
            </a:r>
            <a:r>
              <a:rPr lang="en-GB" altLang="en-US" sz="2800" dirty="0"/>
              <a:t>Apparent Competition</a:t>
            </a:r>
          </a:p>
        </p:txBody>
      </p:sp>
    </p:spTree>
    <p:extLst>
      <p:ext uri="{BB962C8B-B14F-4D97-AF65-F5344CB8AC3E}">
        <p14:creationId xmlns:p14="http://schemas.microsoft.com/office/powerpoint/2010/main" val="25315067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altLang="en-US"/>
          </a:p>
        </p:txBody>
      </p:sp>
      <p:pic>
        <p:nvPicPr>
          <p:cNvPr id="96259" name="Picture 2" descr="Scientists clearing vine pla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17663"/>
            <a:ext cx="37465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Content Placeholder 6"/>
          <p:cNvSpPr>
            <a:spLocks noGrp="1"/>
          </p:cNvSpPr>
          <p:nvPr>
            <p:ph idx="1"/>
          </p:nvPr>
        </p:nvSpPr>
        <p:spPr>
          <a:xfrm>
            <a:off x="628650" y="1825625"/>
            <a:ext cx="7886700" cy="382588"/>
          </a:xfrm>
        </p:spPr>
        <p:txBody>
          <a:bodyPr>
            <a:spAutoFit/>
          </a:bodyPr>
          <a:lstStyle/>
          <a:p>
            <a:endParaRPr lang="en-US" altLang="en-US"/>
          </a:p>
        </p:txBody>
      </p:sp>
      <p:sp>
        <p:nvSpPr>
          <p:cNvPr id="8" name="TextBox 7"/>
          <p:cNvSpPr txBox="1"/>
          <p:nvPr/>
        </p:nvSpPr>
        <p:spPr>
          <a:xfrm>
            <a:off x="468313" y="4221163"/>
            <a:ext cx="4319587" cy="1200150"/>
          </a:xfrm>
          <a:prstGeom prst="rect">
            <a:avLst/>
          </a:prstGeom>
          <a:noFill/>
        </p:spPr>
        <p:txBody>
          <a:bodyPr>
            <a:spAutoFit/>
          </a:bodyPr>
          <a:lstStyle/>
          <a:p>
            <a:pPr>
              <a:defRPr/>
            </a:pPr>
            <a:r>
              <a:rPr lang="en-GB" dirty="0">
                <a:latin typeface="+mn-lt"/>
              </a:rPr>
              <a:t>Removing the host plant for 8 leaf miner species (</a:t>
            </a:r>
            <a:r>
              <a:rPr lang="en-GB" i="1" dirty="0" err="1">
                <a:latin typeface="+mn-lt"/>
              </a:rPr>
              <a:t>Calcomyza</a:t>
            </a:r>
            <a:r>
              <a:rPr lang="en-GB" dirty="0">
                <a:latin typeface="+mn-lt"/>
              </a:rPr>
              <a:t>) and </a:t>
            </a:r>
            <a:r>
              <a:rPr lang="en-GB" i="1" dirty="0" err="1"/>
              <a:t>Pentispa</a:t>
            </a:r>
            <a:r>
              <a:rPr lang="en-GB" i="1" dirty="0"/>
              <a:t> </a:t>
            </a:r>
            <a:r>
              <a:rPr lang="en-GB" i="1" dirty="0" err="1"/>
              <a:t>fairmairei</a:t>
            </a:r>
            <a:endParaRPr lang="en-GB" i="1" dirty="0">
              <a:latin typeface="+mn-lt"/>
            </a:endParaRPr>
          </a:p>
        </p:txBody>
      </p:sp>
      <p:pic>
        <p:nvPicPr>
          <p:cNvPr id="96262" name="Picture 2" descr="http://academic.evergreen.edu/projects/ants/alastaxa/hispinae/genera/Pentispa/SPECIES/fairmairei/dors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467100"/>
            <a:ext cx="3694113"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AutoShape 4" descr="Image result for calycomyza leafminer Lepidaploa"/>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96264" name="AutoShape 6" descr="Image result for calycomyza leafminer Lepidaploa"/>
          <p:cNvSpPr>
            <a:spLocks noChangeAspect="1" noChangeArrowheads="1"/>
          </p:cNvSpPr>
          <p:nvPr/>
        </p:nvSpPr>
        <p:spPr bwMode="auto">
          <a:xfrm>
            <a:off x="168275" y="-1889125"/>
            <a:ext cx="44958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96265" name="Picture 10" descr="Image result for calycomyza leafminer Lepidaplo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311275"/>
            <a:ext cx="36941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6" name="Rectangle 8"/>
          <p:cNvSpPr>
            <a:spLocks noChangeArrowheads="1"/>
          </p:cNvSpPr>
          <p:nvPr/>
        </p:nvSpPr>
        <p:spPr bwMode="auto">
          <a:xfrm>
            <a:off x="3927475" y="3313113"/>
            <a:ext cx="1289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900">
                <a:latin typeface="AdvPS94B2"/>
              </a:rPr>
              <a:t>Pachyschelus collaris</a:t>
            </a:r>
            <a:endParaRPr lang="en-GB" altLang="en-US" sz="2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pPr eaLnBrk="1" hangingPunct="1"/>
            <a:endParaRPr lang="en-US" altLang="en-US"/>
          </a:p>
        </p:txBody>
      </p:sp>
      <p:sp>
        <p:nvSpPr>
          <p:cNvPr id="98307" name="Rectangle 3"/>
          <p:cNvSpPr>
            <a:spLocks noChangeArrowheads="1"/>
          </p:cNvSpPr>
          <p:nvPr/>
        </p:nvSpPr>
        <p:spPr bwMode="auto">
          <a:xfrm>
            <a:off x="179388" y="5229225"/>
            <a:ext cx="6840537"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983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052513"/>
            <a:ext cx="8820150" cy="4629150"/>
          </a:xfrm>
          <a:noFill/>
        </p:spPr>
      </p:pic>
      <p:pic>
        <p:nvPicPr>
          <p:cNvPr id="98309" name="Picture 11" descr="http://www.zoo.ox.ac.uk/images/staff/godfray_hcj.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8340725" y="0"/>
            <a:ext cx="803275" cy="100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5"/>
          <p:cNvGrpSpPr>
            <a:grpSpLocks/>
          </p:cNvGrpSpPr>
          <p:nvPr/>
        </p:nvGrpSpPr>
        <p:grpSpPr bwMode="auto">
          <a:xfrm>
            <a:off x="-541338" y="908050"/>
            <a:ext cx="10009188" cy="4832350"/>
            <a:chOff x="-341" y="572"/>
            <a:chExt cx="6305" cy="3044"/>
          </a:xfrm>
        </p:grpSpPr>
        <p:pic>
          <p:nvPicPr>
            <p:cNvPr id="983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 y="675"/>
              <a:ext cx="3402" cy="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 y="664"/>
              <a:ext cx="3266" cy="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3" name="Rectangle 8"/>
            <p:cNvSpPr>
              <a:spLocks noChangeArrowheads="1"/>
            </p:cNvSpPr>
            <p:nvPr/>
          </p:nvSpPr>
          <p:spPr bwMode="auto">
            <a:xfrm>
              <a:off x="0" y="572"/>
              <a:ext cx="5874" cy="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8314" name="Text Box 9"/>
            <p:cNvSpPr txBox="1">
              <a:spLocks noChangeArrowheads="1"/>
            </p:cNvSpPr>
            <p:nvPr/>
          </p:nvSpPr>
          <p:spPr bwMode="auto">
            <a:xfrm>
              <a:off x="385" y="618"/>
              <a:ext cx="2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Effect on parasitism</a:t>
              </a:r>
              <a:endParaRPr lang="en-US" altLang="en-US" sz="2400">
                <a:latin typeface="Times New Roman" panose="02020603050405020304" pitchFamily="18" charset="0"/>
              </a:endParaRPr>
            </a:p>
          </p:txBody>
        </p:sp>
        <p:sp>
          <p:nvSpPr>
            <p:cNvPr id="98315" name="Text Box 10"/>
            <p:cNvSpPr txBox="1">
              <a:spLocks noChangeArrowheads="1"/>
            </p:cNvSpPr>
            <p:nvPr/>
          </p:nvSpPr>
          <p:spPr bwMode="auto">
            <a:xfrm>
              <a:off x="3424" y="618"/>
              <a:ext cx="245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Effect on abundance</a:t>
              </a:r>
              <a:endParaRPr lang="en-US" altLang="en-US"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r>
              <a:rPr lang="en-GB" altLang="en-US"/>
              <a:t>Learning outcomes</a:t>
            </a:r>
          </a:p>
        </p:txBody>
      </p:sp>
      <p:sp>
        <p:nvSpPr>
          <p:cNvPr id="100355" name="Rectangle 3"/>
          <p:cNvSpPr>
            <a:spLocks noGrp="1"/>
          </p:cNvSpPr>
          <p:nvPr>
            <p:ph type="body" idx="1"/>
          </p:nvPr>
        </p:nvSpPr>
        <p:spPr/>
        <p:txBody>
          <a:bodyPr/>
          <a:lstStyle/>
          <a:p>
            <a:pPr eaLnBrk="1" hangingPunct="1"/>
            <a:r>
              <a:rPr lang="en-GB" altLang="en-US" dirty="0"/>
              <a:t>Understand the rationale behind the </a:t>
            </a:r>
            <a:r>
              <a:rPr lang="en-GB" altLang="en-US" dirty="0" err="1"/>
              <a:t>Lotka-Volterra</a:t>
            </a:r>
            <a:r>
              <a:rPr lang="en-GB" altLang="en-US" dirty="0"/>
              <a:t> interaction model</a:t>
            </a:r>
          </a:p>
          <a:p>
            <a:pPr eaLnBrk="1" hangingPunct="1"/>
            <a:r>
              <a:rPr lang="en-GB" altLang="en-US" dirty="0"/>
              <a:t>Know the 3 possible outcomes of competition</a:t>
            </a:r>
          </a:p>
          <a:p>
            <a:pPr eaLnBrk="1" hangingPunct="1"/>
            <a:r>
              <a:rPr lang="en-GB" altLang="en-US" dirty="0"/>
              <a:t>Understand isoclines and phase plots</a:t>
            </a:r>
          </a:p>
          <a:p>
            <a:pPr eaLnBrk="1" hangingPunct="1"/>
            <a:r>
              <a:rPr lang="en-GB" altLang="en-US"/>
              <a:t>Understand the concept of local stability means in a model with 2 species</a:t>
            </a:r>
            <a:endParaRPr lang="en-GB" altLang="en-US" dirty="0"/>
          </a:p>
          <a:p>
            <a:pPr eaLnBrk="1" hangingPunct="1"/>
            <a:r>
              <a:rPr lang="en-GB" altLang="en-US" dirty="0"/>
              <a:t>Have an appreciation of the limitations of the LV model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381000"/>
            <a:ext cx="7772400" cy="1143000"/>
          </a:xfrm>
        </p:spPr>
        <p:txBody>
          <a:bodyPr/>
          <a:lstStyle/>
          <a:p>
            <a:pPr eaLnBrk="1" hangingPunct="1"/>
            <a:r>
              <a:rPr lang="en-GB" altLang="en-US"/>
              <a:t>Lotka-Volterra interaction model</a:t>
            </a:r>
          </a:p>
        </p:txBody>
      </p:sp>
      <p:sp>
        <p:nvSpPr>
          <p:cNvPr id="24579" name="Rectangle 3"/>
          <p:cNvSpPr>
            <a:spLocks noGrp="1"/>
          </p:cNvSpPr>
          <p:nvPr>
            <p:ph type="body" idx="1"/>
          </p:nvPr>
        </p:nvSpPr>
        <p:spPr>
          <a:xfrm>
            <a:off x="685800" y="1600200"/>
            <a:ext cx="7772400" cy="4114800"/>
          </a:xfrm>
        </p:spPr>
        <p:txBody>
          <a:bodyPr/>
          <a:lstStyle/>
          <a:p>
            <a:pPr eaLnBrk="1" hangingPunct="1">
              <a:lnSpc>
                <a:spcPct val="90000"/>
              </a:lnSpc>
            </a:pPr>
            <a:r>
              <a:rPr lang="en-GB" altLang="en-US" sz="2800" dirty="0"/>
              <a:t>Describes how the densities of two competing species change simultaneously </a:t>
            </a:r>
          </a:p>
          <a:p>
            <a:pPr eaLnBrk="1" hangingPunct="1">
              <a:lnSpc>
                <a:spcPct val="90000"/>
              </a:lnSpc>
            </a:pPr>
            <a:r>
              <a:rPr lang="en-GB" altLang="en-US" sz="2800" dirty="0"/>
              <a:t>It is a system of 2 differential equations:</a:t>
            </a:r>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p:txBody>
      </p:sp>
      <p:graphicFrame>
        <p:nvGraphicFramePr>
          <p:cNvPr id="24580" name="Object 4"/>
          <p:cNvGraphicFramePr>
            <a:graphicFrameLocks noChangeAspect="1"/>
          </p:cNvGraphicFramePr>
          <p:nvPr/>
        </p:nvGraphicFramePr>
        <p:xfrm>
          <a:off x="1905000" y="3457575"/>
          <a:ext cx="4645025" cy="2228850"/>
        </p:xfrm>
        <a:graphic>
          <a:graphicData uri="http://schemas.openxmlformats.org/presentationml/2006/ole">
            <mc:AlternateContent xmlns:mc="http://schemas.openxmlformats.org/markup-compatibility/2006">
              <mc:Choice xmlns:v="urn:schemas-microsoft-com:vml" Requires="v">
                <p:oleObj name="Equation" r:id="rId2" imgW="1688367" imgH="812447" progId="Equation.3">
                  <p:embed/>
                </p:oleObj>
              </mc:Choice>
              <mc:Fallback>
                <p:oleObj name="Equation" r:id="rId2" imgW="1688367" imgH="812447"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457575"/>
                        <a:ext cx="46450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6846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r>
              <a:rPr lang="en-GB" altLang="en-US"/>
              <a:t>Limitations of the L-V model</a:t>
            </a:r>
          </a:p>
        </p:txBody>
      </p:sp>
      <p:sp>
        <p:nvSpPr>
          <p:cNvPr id="259075" name="Rectangle 3"/>
          <p:cNvSpPr>
            <a:spLocks noGrp="1"/>
          </p:cNvSpPr>
          <p:nvPr>
            <p:ph type="body" idx="1"/>
          </p:nvPr>
        </p:nvSpPr>
        <p:spPr/>
        <p:txBody>
          <a:bodyPr/>
          <a:lstStyle/>
          <a:p>
            <a:pPr eaLnBrk="1" hangingPunct="1"/>
            <a:r>
              <a:rPr lang="en-GB" altLang="en-US" sz="2800"/>
              <a:t>The model assumes constant competition coefficients. It might well be that the effects of competition depend in some complicated way on the densities. </a:t>
            </a:r>
          </a:p>
          <a:p>
            <a:pPr eaLnBrk="1" hangingPunct="1"/>
            <a:r>
              <a:rPr lang="en-GB" altLang="en-US" sz="2800"/>
              <a:t>It is quite possible that the populations are structured so that this description is not correct (e.g. age structure, spatial structure, etc. ). (You would then need more than 2 equations to describe this)</a:t>
            </a:r>
          </a:p>
          <a:p>
            <a:pPr eaLnBrk="1" hangingPunct="1">
              <a:buFont typeface="Arial" panose="020B0604020202020204" pitchFamily="34" charset="0"/>
              <a:buNone/>
            </a:pPr>
            <a:endParaRPr lang="en-GB"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pPr eaLnBrk="1" hangingPunct="1"/>
            <a:r>
              <a:rPr lang="en-GB" altLang="en-US"/>
              <a:t>Limitations of the L-V model</a:t>
            </a:r>
          </a:p>
        </p:txBody>
      </p:sp>
      <p:sp>
        <p:nvSpPr>
          <p:cNvPr id="260099" name="Rectangle 3"/>
          <p:cNvSpPr>
            <a:spLocks noGrp="1"/>
          </p:cNvSpPr>
          <p:nvPr>
            <p:ph type="body" idx="1"/>
          </p:nvPr>
        </p:nvSpPr>
        <p:spPr/>
        <p:txBody>
          <a:bodyPr/>
          <a:lstStyle/>
          <a:p>
            <a:pPr eaLnBrk="1" hangingPunct="1"/>
            <a:r>
              <a:rPr lang="en-GB" altLang="en-US" dirty="0"/>
              <a:t>All effects of competition are assumed to be immediate. No delays are taken into account</a:t>
            </a:r>
          </a:p>
          <a:p>
            <a:pPr eaLnBrk="1" hangingPunct="1"/>
            <a:r>
              <a:rPr lang="en-GB" altLang="en-US" dirty="0"/>
              <a:t>The model only considers competition and no effects of any other parts of the ecosystem are taken into account (e.g. depletion of resources, shared predators or pathogens)</a:t>
            </a:r>
          </a:p>
          <a:p>
            <a:pPr eaLnBrk="1" hangingPunct="1">
              <a:buFont typeface="Arial" panose="020B0604020202020204" pitchFamily="34" charset="0"/>
              <a:buNone/>
            </a:pPr>
            <a:endParaRPr lang="en-GB"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pPr eaLnBrk="1" hangingPunct="1"/>
            <a:r>
              <a:rPr lang="en-GB" altLang="en-US"/>
              <a:t>Apparent Competition</a:t>
            </a:r>
          </a:p>
        </p:txBody>
      </p:sp>
      <p:sp>
        <p:nvSpPr>
          <p:cNvPr id="80899" name="Rectangle 3"/>
          <p:cNvSpPr>
            <a:spLocks noGrp="1"/>
          </p:cNvSpPr>
          <p:nvPr>
            <p:ph type="body" idx="1"/>
          </p:nvPr>
        </p:nvSpPr>
        <p:spPr/>
        <p:txBody>
          <a:bodyPr/>
          <a:lstStyle/>
          <a:p>
            <a:pPr eaLnBrk="1" hangingPunct="1"/>
            <a:r>
              <a:rPr lang="en-GB" altLang="en-US"/>
              <a:t>We have so far implicitly assumed that competition has a direct effect on the other species</a:t>
            </a:r>
          </a:p>
          <a:p>
            <a:pPr eaLnBrk="1" hangingPunct="1"/>
            <a:r>
              <a:rPr lang="en-GB" altLang="en-US"/>
              <a:t>This need not always be the case. Indirect effects occur when the effect of species 1 on species 2 is transmitted through a third species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a:t>Apparent Competition</a:t>
            </a:r>
          </a:p>
        </p:txBody>
      </p:sp>
      <p:sp>
        <p:nvSpPr>
          <p:cNvPr id="81923" name="Rectangle 3"/>
          <p:cNvSpPr>
            <a:spLocks noGrp="1" noChangeArrowheads="1"/>
          </p:cNvSpPr>
          <p:nvPr>
            <p:ph idx="1"/>
          </p:nvPr>
        </p:nvSpPr>
        <p:spPr>
          <a:xfrm>
            <a:off x="628650" y="1825625"/>
            <a:ext cx="4806950" cy="4351338"/>
          </a:xfrm>
        </p:spPr>
        <p:txBody>
          <a:bodyPr/>
          <a:lstStyle/>
          <a:p>
            <a:endParaRPr lang="en-GB" altLang="en-US" sz="2800"/>
          </a:p>
          <a:p>
            <a:r>
              <a:rPr lang="en-GB" altLang="en-US" sz="2800"/>
              <a:t>The idea goes back to Robert Holt (1977)</a:t>
            </a:r>
          </a:p>
          <a:p>
            <a:endParaRPr lang="en-GB" altLang="en-US" sz="2800"/>
          </a:p>
          <a:p>
            <a:r>
              <a:rPr lang="en-GB" altLang="en-US" sz="2800"/>
              <a:t>This is Bob visiting the Royal Holloway picture gallery</a:t>
            </a:r>
          </a:p>
          <a:p>
            <a:endParaRPr lang="en-GB" altLang="en-US" sz="2800"/>
          </a:p>
          <a:p>
            <a:endParaRPr lang="en-GB" altLang="en-US" sz="2800"/>
          </a:p>
        </p:txBody>
      </p:sp>
      <p:pic>
        <p:nvPicPr>
          <p:cNvPr id="819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60350"/>
            <a:ext cx="3422650"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r>
              <a:rPr lang="en-GB" altLang="en-US"/>
              <a:t>Apparent Competition</a:t>
            </a:r>
          </a:p>
        </p:txBody>
      </p:sp>
      <p:sp>
        <p:nvSpPr>
          <p:cNvPr id="82947" name="Rectangle 3"/>
          <p:cNvSpPr>
            <a:spLocks noGrp="1"/>
          </p:cNvSpPr>
          <p:nvPr>
            <p:ph type="body" idx="1"/>
          </p:nvPr>
        </p:nvSpPr>
        <p:spPr>
          <a:xfrm>
            <a:off x="685800" y="1676400"/>
            <a:ext cx="7772400" cy="4114800"/>
          </a:xfrm>
        </p:spPr>
        <p:txBody>
          <a:bodyPr/>
          <a:lstStyle/>
          <a:p>
            <a:pPr eaLnBrk="1" hangingPunct="1">
              <a:lnSpc>
                <a:spcPct val="90000"/>
              </a:lnSpc>
            </a:pPr>
            <a:r>
              <a:rPr lang="en-GB" altLang="en-US" sz="2800" dirty="0"/>
              <a:t>A shared predator can mediate an indirect effect between two species, even if there is no direct contact between them</a:t>
            </a:r>
          </a:p>
          <a:p>
            <a:pPr eaLnBrk="1" hangingPunct="1">
              <a:lnSpc>
                <a:spcPct val="90000"/>
              </a:lnSpc>
            </a:pPr>
            <a:endParaRPr lang="en-GB" altLang="en-US" sz="2800" dirty="0"/>
          </a:p>
          <a:p>
            <a:pPr eaLnBrk="1" hangingPunct="1">
              <a:lnSpc>
                <a:spcPct val="90000"/>
              </a:lnSpc>
              <a:buFont typeface="Arial" panose="020B0604020202020204" pitchFamily="34" charset="0"/>
              <a:buNone/>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endParaRPr lang="en-GB" altLang="en-US" sz="2800" dirty="0"/>
          </a:p>
          <a:p>
            <a:pPr eaLnBrk="1" hangingPunct="1">
              <a:lnSpc>
                <a:spcPct val="90000"/>
              </a:lnSpc>
            </a:pPr>
            <a:r>
              <a:rPr lang="en-GB" altLang="en-US" sz="2800" dirty="0"/>
              <a:t>This is called apparent competition</a:t>
            </a:r>
          </a:p>
        </p:txBody>
      </p:sp>
      <p:graphicFrame>
        <p:nvGraphicFramePr>
          <p:cNvPr id="82948" name="Object 4"/>
          <p:cNvGraphicFramePr>
            <a:graphicFrameLocks noChangeAspect="1"/>
          </p:cNvGraphicFramePr>
          <p:nvPr/>
        </p:nvGraphicFramePr>
        <p:xfrm>
          <a:off x="4295775" y="3097213"/>
          <a:ext cx="2943225" cy="2312987"/>
        </p:xfrm>
        <a:graphic>
          <a:graphicData uri="http://schemas.openxmlformats.org/presentationml/2006/ole">
            <mc:AlternateContent xmlns:mc="http://schemas.openxmlformats.org/markup-compatibility/2006">
              <mc:Choice xmlns:v="urn:schemas-microsoft-com:vml" Requires="v">
                <p:oleObj name="Artwork" r:id="rId2" imgW="2715004" imgH="2133898" progId="Adobe.Illustrator.7">
                  <p:embed/>
                </p:oleObj>
              </mc:Choice>
              <mc:Fallback>
                <p:oleObj name="Artwork" r:id="rId2" imgW="2715004" imgH="2133898" progId="Adobe.Illustrator.7">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775" y="3097213"/>
                        <a:ext cx="29432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pPr eaLnBrk="1" hangingPunct="1"/>
            <a:r>
              <a:rPr lang="en-GB" altLang="en-US"/>
              <a:t>Apparent Competition</a:t>
            </a:r>
          </a:p>
        </p:txBody>
      </p:sp>
      <p:sp>
        <p:nvSpPr>
          <p:cNvPr id="83971" name="Rectangle 3"/>
          <p:cNvSpPr>
            <a:spLocks noGrp="1"/>
          </p:cNvSpPr>
          <p:nvPr>
            <p:ph type="body" idx="1"/>
          </p:nvPr>
        </p:nvSpPr>
        <p:spPr/>
        <p:txBody>
          <a:bodyPr/>
          <a:lstStyle/>
          <a:p>
            <a:pPr eaLnBrk="1" hangingPunct="1">
              <a:buFont typeface="Arial" panose="020B0604020202020204" pitchFamily="34" charset="0"/>
              <a:buNone/>
            </a:pPr>
            <a:r>
              <a:rPr lang="en-GB" altLang="en-US" dirty="0"/>
              <a:t>a model could read:</a:t>
            </a:r>
          </a:p>
          <a:p>
            <a:pPr eaLnBrk="1" hangingPunct="1"/>
            <a:endParaRPr lang="en-GB" altLang="en-US" dirty="0"/>
          </a:p>
          <a:p>
            <a:pPr eaLnBrk="1" hangingPunct="1"/>
            <a:endParaRPr lang="en-GB" altLang="en-US" dirty="0"/>
          </a:p>
          <a:p>
            <a:pPr eaLnBrk="1" hangingPunct="1"/>
            <a:endParaRPr lang="en-GB" altLang="en-US" dirty="0"/>
          </a:p>
          <a:p>
            <a:pPr eaLnBrk="1" hangingPunct="1"/>
            <a:endParaRPr lang="en-GB" altLang="en-US" dirty="0"/>
          </a:p>
          <a:p>
            <a:pPr eaLnBrk="1" hangingPunct="1">
              <a:buFont typeface="Arial" panose="020B0604020202020204" pitchFamily="34" charset="0"/>
              <a:buNone/>
            </a:pPr>
            <a:r>
              <a:rPr lang="en-GB" altLang="en-US" dirty="0"/>
              <a:t>and the predator density changes as:</a:t>
            </a:r>
          </a:p>
        </p:txBody>
      </p:sp>
      <p:graphicFrame>
        <p:nvGraphicFramePr>
          <p:cNvPr id="83972" name="Object 4"/>
          <p:cNvGraphicFramePr>
            <a:graphicFrameLocks noChangeAspect="1"/>
          </p:cNvGraphicFramePr>
          <p:nvPr/>
        </p:nvGraphicFramePr>
        <p:xfrm>
          <a:off x="1695450" y="2090738"/>
          <a:ext cx="5064125" cy="2228850"/>
        </p:xfrm>
        <a:graphic>
          <a:graphicData uri="http://schemas.openxmlformats.org/presentationml/2006/ole">
            <mc:AlternateContent xmlns:mc="http://schemas.openxmlformats.org/markup-compatibility/2006">
              <mc:Choice xmlns:v="urn:schemas-microsoft-com:vml" Requires="v">
                <p:oleObj name="Equation" r:id="rId2" imgW="1841500" imgH="812800" progId="Equation.3">
                  <p:embed/>
                </p:oleObj>
              </mc:Choice>
              <mc:Fallback>
                <p:oleObj name="Equation" r:id="rId2" imgW="1841500" imgH="8128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5450" y="2090738"/>
                        <a:ext cx="50641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1316038" y="5013325"/>
          <a:ext cx="5797550" cy="1081088"/>
        </p:xfrm>
        <a:graphic>
          <a:graphicData uri="http://schemas.openxmlformats.org/presentationml/2006/ole">
            <mc:AlternateContent xmlns:mc="http://schemas.openxmlformats.org/markup-compatibility/2006">
              <mc:Choice xmlns:v="urn:schemas-microsoft-com:vml" Requires="v">
                <p:oleObj name="Equation" r:id="rId4" imgW="2108200" imgH="393700" progId="Equation.3">
                  <p:embed/>
                </p:oleObj>
              </mc:Choice>
              <mc:Fallback>
                <p:oleObj name="Equation" r:id="rId4" imgW="2108200" imgH="3937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16038" y="5013325"/>
                        <a:ext cx="579755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23600</TotalTime>
  <Words>715</Words>
  <Application>Microsoft Office PowerPoint</Application>
  <PresentationFormat>On-screen Show (4:3)</PresentationFormat>
  <Paragraphs>81</Paragraphs>
  <Slides>22</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22</vt:i4>
      </vt:variant>
    </vt:vector>
  </HeadingPairs>
  <TitlesOfParts>
    <vt:vector size="29" baseType="lpstr">
      <vt:lpstr>AdvPS94B2</vt:lpstr>
      <vt:lpstr>Arial</vt:lpstr>
      <vt:lpstr>Calibri</vt:lpstr>
      <vt:lpstr>Times New Roman</vt:lpstr>
      <vt:lpstr>Office Theme</vt:lpstr>
      <vt:lpstr>Equation</vt:lpstr>
      <vt:lpstr>Artwork</vt:lpstr>
      <vt:lpstr>2023-24 2-3 Interspecific competition between two species Apparent Competition </vt:lpstr>
      <vt:lpstr>Outline</vt:lpstr>
      <vt:lpstr>Lotka-Volterra interaction model</vt:lpstr>
      <vt:lpstr>Limitations of the L-V model</vt:lpstr>
      <vt:lpstr>Limitations of the L-V model</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PowerPoint Presentation</vt:lpstr>
      <vt:lpstr>Apparent Competition</vt:lpstr>
      <vt:lpstr>Apparent Competition</vt:lpstr>
      <vt:lpstr>Apparent competition in the rain forest</vt:lpstr>
      <vt:lpstr>PowerPoint Presentation</vt:lpstr>
      <vt:lpstr>PowerPoint Presentation</vt:lpstr>
      <vt:lpstr>PowerPoint Presentation</vt:lpstr>
      <vt:lpstr>Learning outcomes</vt:lpstr>
    </vt:vector>
  </TitlesOfParts>
  <Company>RHUL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260</cp:revision>
  <dcterms:created xsi:type="dcterms:W3CDTF">2002-06-29T18:19:19Z</dcterms:created>
  <dcterms:modified xsi:type="dcterms:W3CDTF">2024-01-31T12:00:47Z</dcterms:modified>
</cp:coreProperties>
</file>