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578" r:id="rId2"/>
    <p:sldId id="579" r:id="rId3"/>
    <p:sldId id="503" r:id="rId4"/>
    <p:sldId id="504" r:id="rId5"/>
    <p:sldId id="553" r:id="rId6"/>
    <p:sldId id="554" r:id="rId7"/>
    <p:sldId id="555" r:id="rId8"/>
    <p:sldId id="508" r:id="rId9"/>
    <p:sldId id="556" r:id="rId10"/>
    <p:sldId id="557" r:id="rId11"/>
    <p:sldId id="558" r:id="rId12"/>
    <p:sldId id="507" r:id="rId13"/>
    <p:sldId id="509" r:id="rId14"/>
    <p:sldId id="510" r:id="rId15"/>
    <p:sldId id="511" r:id="rId16"/>
    <p:sldId id="541" r:id="rId17"/>
    <p:sldId id="560" r:id="rId18"/>
    <p:sldId id="583" r:id="rId19"/>
    <p:sldId id="545" r:id="rId20"/>
    <p:sldId id="547" r:id="rId21"/>
    <p:sldId id="544" r:id="rId22"/>
    <p:sldId id="512" r:id="rId23"/>
    <p:sldId id="513" r:id="rId24"/>
    <p:sldId id="514" r:id="rId25"/>
    <p:sldId id="515" r:id="rId26"/>
    <p:sldId id="516" r:id="rId27"/>
    <p:sldId id="517" r:id="rId28"/>
    <p:sldId id="520" r:id="rId29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6355" autoAdjust="0"/>
  </p:normalViewPr>
  <p:slideViewPr>
    <p:cSldViewPr showGuides="1">
      <p:cViewPr varScale="1">
        <p:scale>
          <a:sx n="114" d="100"/>
          <a:sy n="114" d="100"/>
        </p:scale>
        <p:origin x="156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068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214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280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80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C2B1F4D-6609-4C30-A44D-7E34D649303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813286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/>
              <a:t>Some examples: the hare-lynx cycle, grouse cycles, the cyclic dynamics of rodents in Scandinavia, moose-wolves on Isle Royal, several insect populations, etc.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2062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/>
              <a:t>Fig. 6 The total number of adult females, adult males, subadult males</a:t>
            </a:r>
          </a:p>
          <a:p>
            <a:r>
              <a:rPr lang="en-GB" altLang="en-US"/>
              <a:t>and subadult females in central Etosha between 1983 and 1997. The</a:t>
            </a:r>
          </a:p>
          <a:p>
            <a:r>
              <a:rPr lang="en-GB" altLang="en-US"/>
              <a:t>total number of lions and the number of subadults and adults in 2000</a:t>
            </a:r>
          </a:p>
          <a:p>
            <a:r>
              <a:rPr lang="en-GB" altLang="en-US"/>
              <a:t>were determined by A. Burger, T. Burger and C. DuPlessis</a:t>
            </a:r>
          </a:p>
          <a:p>
            <a:endParaRPr lang="en-GB" altLang="en-US"/>
          </a:p>
          <a:p>
            <a:r>
              <a:rPr lang="en-GB" altLang="en-US"/>
              <a:t>Trinkel Naturwissenschaften (2013) 100:345</a:t>
            </a:r>
          </a:p>
          <a:p>
            <a:endParaRPr lang="en-GB" altLang="en-US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38B02F4-EB21-4DE4-B372-D5DA6B2FD270}" type="slidenum">
              <a:rPr lang="en-GB" altLang="en-US" smtClean="0"/>
              <a:pPr>
                <a:spcBef>
                  <a:spcPct val="0"/>
                </a:spcBef>
              </a:pPr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42877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/>
              <a:t>Figure 9. Cycles in the number of lynx fur returns of the Hudson's Bay Company, from 1821 to 1934, grouped into five regions. Note the different scales </a:t>
            </a:r>
            <a:r>
              <a:rPr lang="en-GB" altLang="en-US" i="1"/>
              <a:t>(</a:t>
            </a:r>
            <a:r>
              <a:rPr lang="en-GB" altLang="en-US"/>
              <a:t>original source Elton and Nicholson, 1942).</a:t>
            </a: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DC50D62-BB8B-4907-8363-B837104B5169}" type="slidenum">
              <a:rPr lang="en-GB" altLang="en-US" smtClean="0"/>
              <a:pPr>
                <a:spcBef>
                  <a:spcPct val="0"/>
                </a:spcBef>
              </a:pPr>
              <a:t>10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98240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/>
              <a:t>Tetranychus urticae and Phytoseiulus persimilis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5511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4A350-2898-408A-82FE-FE0F200AFF6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4145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2F14D-A0CB-412B-B9F8-D185ACC7C12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857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4FBA7-4F0D-48CE-8AC7-7EC5AA06571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39384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93751-FD94-4353-8251-43CCF56A016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32706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38D07-FE7F-4850-9452-02D700395DA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86608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87E4C-ECE5-4B88-AE7B-2A2290A5343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662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407DF-034B-47FB-95AC-0AE9E6706E5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8644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BD914-35F7-4E74-A28F-A8294289638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9350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7DFEF-F910-4082-93D6-E2358BBF9D4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74541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C2EA8-F81E-4735-8D45-306D687EFFB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8736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69B6E-B7D6-4605-913C-8024A48FEBE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220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C072-9007-4206-B57B-CA0A7F19DE9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43973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4D8B5-EA47-441F-B448-9F24E788C09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8402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26E502A-601D-41AE-BE3B-DE7CA1C4B63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7" Type="http://schemas.openxmlformats.org/officeDocument/2006/relationships/image" Target="../media/image2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12.xml"/><Relationship Id="rId1" Type="http://schemas.openxmlformats.org/officeDocument/2006/relationships/video" Target="file:///\\MYDATA\HOME\QB%20MSC\2014\Vincent%20pics%20707.MTS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7" Type="http://schemas.openxmlformats.org/officeDocument/2006/relationships/image" Target="../media/image3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068513"/>
            <a:ext cx="8278813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/>
              <a:t>2023-24 </a:t>
            </a:r>
            <a:br>
              <a:rPr lang="en-US" sz="4000" dirty="0"/>
            </a:br>
            <a:r>
              <a:rPr lang="en-US" sz="2700" dirty="0"/>
              <a:t>4-3 </a:t>
            </a:r>
            <a:r>
              <a:rPr lang="en-US" altLang="en-US" sz="3200" dirty="0"/>
              <a:t>Predator-prey models, limit cycles, </a:t>
            </a:r>
            <a:r>
              <a:rPr lang="en-US" altLang="en-US" sz="3200" dirty="0" err="1"/>
              <a:t>Hopf</a:t>
            </a:r>
            <a:r>
              <a:rPr lang="en-US" altLang="en-US" sz="3200" dirty="0"/>
              <a:t> bifurcation</a:t>
            </a:r>
            <a:br>
              <a:rPr lang="en-US" sz="2700" dirty="0"/>
            </a:br>
            <a:r>
              <a:rPr lang="en-GB" sz="4000" dirty="0"/>
              <a:t>Spatial predator-prey interactions </a:t>
            </a:r>
            <a:br>
              <a:rPr lang="en-GB" sz="4300" dirty="0">
                <a:cs typeface="Arial" charset="0"/>
              </a:rPr>
            </a:br>
            <a:endParaRPr lang="en-GB" sz="4300" dirty="0">
              <a:cs typeface="Arial" charset="0"/>
            </a:endParaRP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457200" y="381000"/>
            <a:ext cx="601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1524000" y="3592513"/>
            <a:ext cx="6248400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2400">
                <a:latin typeface="Arial" panose="020B0604020202020204" pitchFamily="34" charset="0"/>
              </a:rPr>
              <a:t>Vincent Jansen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2400">
                <a:latin typeface="Arial" panose="020B0604020202020204" pitchFamily="34" charset="0"/>
              </a:rPr>
              <a:t>vincent.jansen@rhul.ac.uk</a:t>
            </a:r>
          </a:p>
        </p:txBody>
      </p:sp>
      <p:pic>
        <p:nvPicPr>
          <p:cNvPr id="4101" name="Picture 6" descr="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198438"/>
            <a:ext cx="2016125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8758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7283" name="Content Placeholder 2"/>
          <p:cNvSpPr>
            <a:spLocks noGrp="1"/>
          </p:cNvSpPr>
          <p:nvPr>
            <p:ph idx="1"/>
          </p:nvPr>
        </p:nvSpPr>
        <p:spPr>
          <a:xfrm>
            <a:off x="323850" y="188913"/>
            <a:ext cx="4176713" cy="633571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GB" altLang="en-US" sz="4000"/>
              <a:t>Spatial interactions</a:t>
            </a:r>
          </a:p>
          <a:p>
            <a:pPr marL="0" indent="0">
              <a:buFontTx/>
              <a:buNone/>
            </a:pPr>
            <a:endParaRPr lang="en-GB" altLang="en-US"/>
          </a:p>
          <a:p>
            <a:pPr marL="0" indent="0">
              <a:buFontTx/>
              <a:buNone/>
            </a:pPr>
            <a:r>
              <a:rPr lang="en-GB" altLang="en-US"/>
              <a:t>Cycles in the number of lynx fur returns of the Hudson's Bay Company, from 1821 to 1934, grouped into five regions. Note the different scales</a:t>
            </a:r>
            <a:endParaRPr lang="en-US" altLang="en-US"/>
          </a:p>
        </p:txBody>
      </p:sp>
      <p:pic>
        <p:nvPicPr>
          <p:cNvPr id="97284" name="Picture 2" descr="http://onlinelibrary.wiley.com/store/10.1038/npg.els.0003164/asset/image_n/nfgz009.gif?v=1&amp;t=hn73x0ae&amp;s=64d2ef2454382ec446504c41cbe84c4ea5aacd1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88" y="188913"/>
            <a:ext cx="4598987" cy="652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5" name="TextBox 1"/>
          <p:cNvSpPr txBox="1">
            <a:spLocks noChangeArrowheads="1"/>
          </p:cNvSpPr>
          <p:nvPr/>
        </p:nvSpPr>
        <p:spPr bwMode="auto">
          <a:xfrm>
            <a:off x="0" y="6092825"/>
            <a:ext cx="4510088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latin typeface="Times New Roman" panose="02020603050405020304" pitchFamily="18" charset="0"/>
              </a:rPr>
              <a:t>From: M. Gillman: Population Dynamics: Introduction. DOI: 10.1038/npg.els.0003164. Original source: Elton and M. Nicholson, 1942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GB" altLang="en-US"/>
              <a:t>Spatial interactions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44675"/>
            <a:ext cx="7772400" cy="4114800"/>
          </a:xfrm>
        </p:spPr>
        <p:txBody>
          <a:bodyPr/>
          <a:lstStyle/>
          <a:p>
            <a:pPr eaLnBrk="1" hangingPunct="1"/>
            <a:r>
              <a:rPr lang="en-GB" altLang="en-US"/>
              <a:t>Huffaker’s mites</a:t>
            </a:r>
          </a:p>
        </p:txBody>
      </p:sp>
      <p:pic>
        <p:nvPicPr>
          <p:cNvPr id="99332" name="Picture 10" descr="http://nfrec.ifas.ufl.edu/MizellRF/WoodyBug/images/sixspo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0" y="2708275"/>
            <a:ext cx="4860925" cy="364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6" descr="http://vort.org/media/images/huffaker_oran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25" y="2384425"/>
            <a:ext cx="4940300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6" name="Picture 8" descr="http://goose.ycp.edu/%7Ekkleiner/ecology/lectureimages/Predation/120Orangeunivers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498725"/>
            <a:ext cx="7334250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GB" altLang="en-US"/>
              <a:t>Spatial interactions</a:t>
            </a:r>
          </a:p>
        </p:txBody>
      </p:sp>
      <p:sp>
        <p:nvSpPr>
          <p:cNvPr id="10035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Huffaker’s mites</a:t>
            </a:r>
          </a:p>
        </p:txBody>
      </p:sp>
      <p:pic>
        <p:nvPicPr>
          <p:cNvPr id="100356" name="Picture 4" descr="hu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9144000" cy="530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Spatial interactions </a:t>
            </a:r>
          </a:p>
        </p:txBody>
      </p:sp>
      <p:sp>
        <p:nvSpPr>
          <p:cNvPr id="1013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Hassell, Comins and May (1991) made a model in which they assumed that the local interactions were given by the Nicholson-Bailey model, but hosts and parasitoids could disperse to neighbouring sites</a:t>
            </a:r>
          </a:p>
        </p:txBody>
      </p:sp>
      <p:pic>
        <p:nvPicPr>
          <p:cNvPr id="101380" name="Picture 19" descr="http://static.guim.co.uk/sys-images/Guardian/Pix/cartoons/2010/9/27/1285605886204/Lords-Robert-May-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788" y="4948238"/>
            <a:ext cx="2820987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81" name="Picture 11" descr="Hugh Comi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4940300"/>
            <a:ext cx="17145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82" name="Picture 5" descr="http://www.nbn.org.uk/nbn_wide/media/sub/trustees/Michael-Hassell-square.jpg?width=180&amp;height=180&amp;ext=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4941888"/>
            <a:ext cx="142875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GB" altLang="en-US"/>
              <a:t>Spatial interactions </a:t>
            </a:r>
          </a:p>
        </p:txBody>
      </p:sp>
      <p:sp>
        <p:nvSpPr>
          <p:cNvPr id="102403" name="Rectangle 3"/>
          <p:cNvSpPr>
            <a:spLocks noGrp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 eaLnBrk="1" hangingPunct="1"/>
            <a:r>
              <a:rPr lang="en-GB" altLang="en-US"/>
              <a:t>Hassell, Comins and May’s simulation results. Different colours represent different densities</a:t>
            </a:r>
          </a:p>
        </p:txBody>
      </p:sp>
      <p:pic>
        <p:nvPicPr>
          <p:cNvPr id="102404" name="Picture 4" descr="nbsp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971800"/>
            <a:ext cx="2894013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5" name="Picture 5" descr="nbsp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048000"/>
            <a:ext cx="2693988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6" name="Picture 6" descr="nbsp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48000"/>
            <a:ext cx="2687638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/>
          </p:cNvSpPr>
          <p:nvPr>
            <p:ph type="title"/>
          </p:nvPr>
        </p:nvSpPr>
        <p:spPr>
          <a:xfrm>
            <a:off x="685800" y="404813"/>
            <a:ext cx="7772400" cy="1143000"/>
          </a:xfrm>
        </p:spPr>
        <p:txBody>
          <a:bodyPr/>
          <a:lstStyle/>
          <a:p>
            <a:pPr eaLnBrk="1" hangingPunct="1"/>
            <a:r>
              <a:rPr lang="cy-GB" altLang="en-US"/>
              <a:t>Spatial interactions</a:t>
            </a:r>
            <a:endParaRPr lang="en-US" altLang="en-US"/>
          </a:p>
        </p:txBody>
      </p:sp>
      <p:sp>
        <p:nvSpPr>
          <p:cNvPr id="103427" name="Rectangle 3"/>
          <p:cNvSpPr>
            <a:spLocks noGrp="1"/>
          </p:cNvSpPr>
          <p:nvPr>
            <p:ph type="body" idx="1"/>
          </p:nvPr>
        </p:nvSpPr>
        <p:spPr>
          <a:xfrm>
            <a:off x="685800" y="1474788"/>
            <a:ext cx="7772400" cy="5049837"/>
          </a:xfrm>
        </p:spPr>
        <p:txBody>
          <a:bodyPr/>
          <a:lstStyle/>
          <a:p>
            <a:pPr eaLnBrk="1" hangingPunct="1"/>
            <a:r>
              <a:rPr lang="cy-GB" altLang="en-US" sz="2800"/>
              <a:t>A similar pattern can occur in coupled predator-prey models</a:t>
            </a:r>
          </a:p>
          <a:p>
            <a:pPr eaLnBrk="1" hangingPunct="1"/>
            <a:endParaRPr lang="cy-GB" altLang="en-US" sz="2800"/>
          </a:p>
          <a:p>
            <a:pPr eaLnBrk="1" hangingPunct="1"/>
            <a:endParaRPr lang="cy-GB" altLang="en-US" sz="2800"/>
          </a:p>
          <a:p>
            <a:pPr eaLnBrk="1" hangingPunct="1"/>
            <a:endParaRPr lang="cy-GB" altLang="en-US" sz="2800"/>
          </a:p>
          <a:p>
            <a:pPr eaLnBrk="1" hangingPunct="1"/>
            <a:endParaRPr lang="cy-GB" altLang="en-US" sz="2800"/>
          </a:p>
          <a:p>
            <a:pPr eaLnBrk="1" hangingPunct="1"/>
            <a:endParaRPr lang="cy-GB" altLang="en-US" sz="2800"/>
          </a:p>
          <a:p>
            <a:pPr eaLnBrk="1" hangingPunct="1"/>
            <a:endParaRPr lang="cy-GB" altLang="en-US" sz="2800"/>
          </a:p>
          <a:p>
            <a:pPr eaLnBrk="1" hangingPunct="1"/>
            <a:r>
              <a:rPr lang="cy-GB" altLang="en-US" sz="2800"/>
              <a:t>The model equations are very much like two coupled pendulums</a:t>
            </a:r>
            <a:endParaRPr lang="en-US" altLang="en-US" sz="2800"/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323850" y="2708275"/>
            <a:ext cx="2952750" cy="2016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pic>
        <p:nvPicPr>
          <p:cNvPr id="103429" name="Picture 5" descr="mi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2781300"/>
            <a:ext cx="2808288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30" name="Rectangle 6"/>
          <p:cNvSpPr>
            <a:spLocks noChangeArrowheads="1"/>
          </p:cNvSpPr>
          <p:nvPr/>
        </p:nvSpPr>
        <p:spPr bwMode="auto">
          <a:xfrm>
            <a:off x="5435600" y="2708275"/>
            <a:ext cx="2952750" cy="2016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pic>
        <p:nvPicPr>
          <p:cNvPr id="103431" name="Picture 7" descr="mi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2781300"/>
            <a:ext cx="2808288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32" name="Text Box 8"/>
          <p:cNvSpPr txBox="1">
            <a:spLocks noChangeArrowheads="1"/>
          </p:cNvSpPr>
          <p:nvPr/>
        </p:nvSpPr>
        <p:spPr bwMode="auto">
          <a:xfrm>
            <a:off x="1044575" y="4772025"/>
            <a:ext cx="251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y-GB" altLang="en-US" sz="2400">
                <a:latin typeface="Arial" panose="020B0604020202020204" pitchFamily="34" charset="0"/>
              </a:rPr>
              <a:t>Space 1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03433" name="Text Box 9"/>
          <p:cNvSpPr txBox="1">
            <a:spLocks noChangeArrowheads="1"/>
          </p:cNvSpPr>
          <p:nvPr/>
        </p:nvSpPr>
        <p:spPr bwMode="auto">
          <a:xfrm>
            <a:off x="6229350" y="4797425"/>
            <a:ext cx="251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y-GB" altLang="en-US" sz="2400">
                <a:latin typeface="Arial" panose="020B0604020202020204" pitchFamily="34" charset="0"/>
              </a:rPr>
              <a:t>Space 2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03434" name="AutoShape 10"/>
          <p:cNvSpPr>
            <a:spLocks noChangeArrowheads="1"/>
          </p:cNvSpPr>
          <p:nvPr/>
        </p:nvSpPr>
        <p:spPr bwMode="auto">
          <a:xfrm>
            <a:off x="3635375" y="3284538"/>
            <a:ext cx="1296988" cy="360362"/>
          </a:xfrm>
          <a:prstGeom prst="rightArrow">
            <a:avLst>
              <a:gd name="adj1" fmla="val 50000"/>
              <a:gd name="adj2" fmla="val 899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435" name="AutoShape 11"/>
          <p:cNvSpPr>
            <a:spLocks noChangeArrowheads="1"/>
          </p:cNvSpPr>
          <p:nvPr/>
        </p:nvSpPr>
        <p:spPr bwMode="auto">
          <a:xfrm>
            <a:off x="3635375" y="3860800"/>
            <a:ext cx="1296988" cy="360363"/>
          </a:xfrm>
          <a:prstGeom prst="leftArrow">
            <a:avLst>
              <a:gd name="adj1" fmla="val 50000"/>
              <a:gd name="adj2" fmla="val 899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436" name="Text Box 12"/>
          <p:cNvSpPr txBox="1">
            <a:spLocks noChangeArrowheads="1"/>
          </p:cNvSpPr>
          <p:nvPr/>
        </p:nvSpPr>
        <p:spPr bwMode="auto">
          <a:xfrm>
            <a:off x="3635375" y="3500438"/>
            <a:ext cx="251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y-GB" altLang="en-US" sz="2400">
                <a:latin typeface="Arial" panose="020B0604020202020204" pitchFamily="34" charset="0"/>
              </a:rPr>
              <a:t>dispersal</a:t>
            </a:r>
            <a:endParaRPr lang="en-US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y-GB" altLang="en-US"/>
              <a:t>Spatial interactions</a:t>
            </a:r>
            <a:endParaRPr lang="en-US" altLang="en-US"/>
          </a:p>
        </p:txBody>
      </p:sp>
      <p:sp>
        <p:nvSpPr>
          <p:cNvPr id="104451" name="Rectangle 3"/>
          <p:cNvSpPr>
            <a:spLocks noGrp="1"/>
          </p:cNvSpPr>
          <p:nvPr>
            <p:ph type="body" sz="half" idx="1"/>
          </p:nvPr>
        </p:nvSpPr>
        <p:spPr>
          <a:xfrm>
            <a:off x="468313" y="1628775"/>
            <a:ext cx="7632700" cy="4525963"/>
          </a:xfrm>
        </p:spPr>
        <p:txBody>
          <a:bodyPr/>
          <a:lstStyle/>
          <a:p>
            <a:pPr eaLnBrk="1" hangingPunct="1"/>
            <a:r>
              <a:rPr lang="cy-GB" altLang="en-US" sz="2400"/>
              <a:t>A similar pattern can occur in coupled predator-prey models</a:t>
            </a:r>
          </a:p>
          <a:p>
            <a:pPr eaLnBrk="1" hangingPunct="1"/>
            <a:endParaRPr lang="cy-GB" altLang="en-US" sz="2400"/>
          </a:p>
          <a:p>
            <a:pPr eaLnBrk="1" hangingPunct="1"/>
            <a:endParaRPr lang="cy-GB" altLang="en-US" sz="2400"/>
          </a:p>
          <a:p>
            <a:pPr eaLnBrk="1" hangingPunct="1"/>
            <a:endParaRPr lang="cy-GB" altLang="en-US" sz="2400"/>
          </a:p>
          <a:p>
            <a:pPr eaLnBrk="1" hangingPunct="1"/>
            <a:endParaRPr lang="cy-GB" altLang="en-US" sz="2400"/>
          </a:p>
          <a:p>
            <a:pPr eaLnBrk="1" hangingPunct="1"/>
            <a:endParaRPr lang="cy-GB" altLang="en-US" sz="2400"/>
          </a:p>
          <a:p>
            <a:pPr eaLnBrk="1" hangingPunct="1"/>
            <a:endParaRPr lang="cy-GB" altLang="en-US" sz="2400"/>
          </a:p>
          <a:p>
            <a:pPr eaLnBrk="1" hangingPunct="1"/>
            <a:r>
              <a:rPr lang="cy-GB" altLang="en-US" sz="2400"/>
              <a:t>The model equations are very much like two coupled pendulums</a:t>
            </a:r>
            <a:endParaRPr lang="en-US" altLang="en-US" sz="2400"/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323850" y="2708275"/>
            <a:ext cx="2952750" cy="2016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4453" name="Rectangle 6"/>
          <p:cNvSpPr>
            <a:spLocks noChangeArrowheads="1"/>
          </p:cNvSpPr>
          <p:nvPr/>
        </p:nvSpPr>
        <p:spPr bwMode="auto">
          <a:xfrm>
            <a:off x="5435600" y="2708275"/>
            <a:ext cx="2952750" cy="2016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4454" name="Text Box 8"/>
          <p:cNvSpPr txBox="1">
            <a:spLocks noChangeArrowheads="1"/>
          </p:cNvSpPr>
          <p:nvPr/>
        </p:nvSpPr>
        <p:spPr bwMode="auto">
          <a:xfrm>
            <a:off x="1044575" y="4772025"/>
            <a:ext cx="251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y-GB" altLang="en-US" sz="2400">
                <a:latin typeface="Arial" panose="020B0604020202020204" pitchFamily="34" charset="0"/>
              </a:rPr>
              <a:t>Space 1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04455" name="Text Box 9"/>
          <p:cNvSpPr txBox="1">
            <a:spLocks noChangeArrowheads="1"/>
          </p:cNvSpPr>
          <p:nvPr/>
        </p:nvSpPr>
        <p:spPr bwMode="auto">
          <a:xfrm>
            <a:off x="6229350" y="4797425"/>
            <a:ext cx="251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y-GB" altLang="en-US" sz="2400">
                <a:latin typeface="Arial" panose="020B0604020202020204" pitchFamily="34" charset="0"/>
              </a:rPr>
              <a:t>Space 2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04456" name="AutoShape 10"/>
          <p:cNvSpPr>
            <a:spLocks noChangeArrowheads="1"/>
          </p:cNvSpPr>
          <p:nvPr/>
        </p:nvSpPr>
        <p:spPr bwMode="auto">
          <a:xfrm>
            <a:off x="3635375" y="3284538"/>
            <a:ext cx="1296988" cy="360362"/>
          </a:xfrm>
          <a:prstGeom prst="rightArrow">
            <a:avLst>
              <a:gd name="adj1" fmla="val 50000"/>
              <a:gd name="adj2" fmla="val 899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4457" name="AutoShape 11"/>
          <p:cNvSpPr>
            <a:spLocks noChangeArrowheads="1"/>
          </p:cNvSpPr>
          <p:nvPr/>
        </p:nvSpPr>
        <p:spPr bwMode="auto">
          <a:xfrm>
            <a:off x="3635375" y="3860800"/>
            <a:ext cx="1296988" cy="360363"/>
          </a:xfrm>
          <a:prstGeom prst="leftArrow">
            <a:avLst>
              <a:gd name="adj1" fmla="val 50000"/>
              <a:gd name="adj2" fmla="val 8997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4458" name="Text Box 12"/>
          <p:cNvSpPr txBox="1">
            <a:spLocks noChangeArrowheads="1"/>
          </p:cNvSpPr>
          <p:nvPr/>
        </p:nvSpPr>
        <p:spPr bwMode="auto">
          <a:xfrm>
            <a:off x="3635375" y="3500438"/>
            <a:ext cx="251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y-GB" altLang="en-US" sz="2400">
                <a:latin typeface="Arial" panose="020B0604020202020204" pitchFamily="34" charset="0"/>
              </a:rPr>
              <a:t>dispersal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graphicFrame>
        <p:nvGraphicFramePr>
          <p:cNvPr id="322578" name="Object 1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23850" y="3117850"/>
          <a:ext cx="2881313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95500" imgH="889000" progId="Equation.3">
                  <p:embed/>
                </p:oleObj>
              </mc:Choice>
              <mc:Fallback>
                <p:oleObj name="Equation" r:id="rId2" imgW="2095500" imgH="889000" progId="Equation.3">
                  <p:embed/>
                  <p:pic>
                    <p:nvPicPr>
                      <p:cNvPr id="0" name="Object 1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117850"/>
                        <a:ext cx="2881313" cy="122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0" name="Object 21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591300" y="2584450"/>
          <a:ext cx="152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268" imgH="215713" progId="Equation.3">
                  <p:embed/>
                </p:oleObj>
              </mc:Choice>
              <mc:Fallback>
                <p:oleObj name="Equation" r:id="rId4" imgW="152268" imgH="215713" progId="Equation.3">
                  <p:embed/>
                  <p:pic>
                    <p:nvPicPr>
                      <p:cNvPr id="0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1300" y="2584450"/>
                        <a:ext cx="152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83" name="Object 23"/>
          <p:cNvGraphicFramePr>
            <a:graphicFrameLocks noChangeAspect="1"/>
          </p:cNvGraphicFramePr>
          <p:nvPr/>
        </p:nvGraphicFramePr>
        <p:xfrm>
          <a:off x="5435600" y="3055938"/>
          <a:ext cx="2987675" cy="123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46300" imgH="889000" progId="Equation.3">
                  <p:embed/>
                </p:oleObj>
              </mc:Choice>
              <mc:Fallback>
                <p:oleObj name="Equation" r:id="rId6" imgW="2146300" imgH="8890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3055938"/>
                        <a:ext cx="2987675" cy="1236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Video 2 coupled pendulums here</a:t>
            </a:r>
          </a:p>
        </p:txBody>
      </p:sp>
      <p:sp>
        <p:nvSpPr>
          <p:cNvPr id="105475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6" name="Vincent pics 707.MTS">
            <a:hlinkClick r:id="" action="ppaction://media"/>
          </p:cNvPr>
          <p:cNvPicPr>
            <a:picLocks noGrp="1" noRot="1" noChangeAspect="1"/>
          </p:cNvPicPr>
          <p:nvPr>
            <p:ph sz="quarter" idx="2"/>
            <a:vide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0113" y="1989138"/>
            <a:ext cx="7883525" cy="5911850"/>
          </a:xfrm>
        </p:spPr>
      </p:pic>
      <p:sp>
        <p:nvSpPr>
          <p:cNvPr id="105477" name="Content Placeholder 4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i="1" dirty="0"/>
              <a:t>Do Practical 3: </a:t>
            </a:r>
            <a:r>
              <a:rPr lang="en-GB" dirty="0"/>
              <a:t>(4-3) The effect of space on the dynamics of a predator-prey model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26308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y-GB" altLang="en-US"/>
              <a:t>Spatial interactions</a:t>
            </a:r>
            <a:endParaRPr lang="en-US" altLang="en-US"/>
          </a:p>
        </p:txBody>
      </p:sp>
      <p:pic>
        <p:nvPicPr>
          <p:cNvPr id="107523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708275"/>
            <a:ext cx="4568825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9746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060575"/>
            <a:ext cx="6985000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Outline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800" dirty="0">
                <a:solidFill>
                  <a:schemeClr val="bg2">
                    <a:lumMod val="90000"/>
                  </a:schemeClr>
                </a:solidFill>
              </a:rPr>
              <a:t>4-1 The </a:t>
            </a:r>
            <a:r>
              <a:rPr lang="en-GB" altLang="en-US" sz="2800" dirty="0" err="1">
                <a:solidFill>
                  <a:schemeClr val="bg2">
                    <a:lumMod val="90000"/>
                  </a:schemeClr>
                </a:solidFill>
              </a:rPr>
              <a:t>Lotka-Volterra</a:t>
            </a:r>
            <a:r>
              <a:rPr lang="en-GB" altLang="en-US" sz="2800" dirty="0">
                <a:solidFill>
                  <a:schemeClr val="bg2">
                    <a:lumMod val="90000"/>
                  </a:schemeClr>
                </a:solidFill>
              </a:rPr>
              <a:t> predator-prey model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>
                <a:solidFill>
                  <a:schemeClr val="bg2">
                    <a:lumMod val="90000"/>
                  </a:schemeClr>
                </a:solidFill>
              </a:rPr>
              <a:t>4-2 Variations on the predator-prey theme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/>
              <a:t>4-3 </a:t>
            </a:r>
            <a:r>
              <a:rPr lang="en-GB" altLang="en-US" sz="2800" dirty="0"/>
              <a:t>Spatial predator-prey interactions </a:t>
            </a:r>
          </a:p>
        </p:txBody>
      </p:sp>
    </p:spTree>
    <p:extLst>
      <p:ext uri="{BB962C8B-B14F-4D97-AF65-F5344CB8AC3E}">
        <p14:creationId xmlns:p14="http://schemas.microsoft.com/office/powerpoint/2010/main" val="1793259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Spatial interactions</a:t>
            </a:r>
            <a:endParaRPr lang="en-US" altLang="en-US"/>
          </a:p>
        </p:txBody>
      </p:sp>
      <p:sp>
        <p:nvSpPr>
          <p:cNvPr id="10854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3754438" cy="4525963"/>
          </a:xfrm>
        </p:spPr>
        <p:txBody>
          <a:bodyPr/>
          <a:lstStyle/>
          <a:p>
            <a:pPr eaLnBrk="1" hangingPunct="1"/>
            <a:r>
              <a:rPr lang="en-GB" altLang="en-US"/>
              <a:t>This offers a solution to the paradox of enrichment</a:t>
            </a:r>
            <a:endParaRPr lang="en-US" altLang="en-US"/>
          </a:p>
        </p:txBody>
      </p:sp>
      <p:pic>
        <p:nvPicPr>
          <p:cNvPr id="1085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1557338"/>
            <a:ext cx="3794125" cy="501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8549" name="Text Box 5"/>
          <p:cNvSpPr txBox="1">
            <a:spLocks noChangeArrowheads="1"/>
          </p:cNvSpPr>
          <p:nvPr/>
        </p:nvSpPr>
        <p:spPr bwMode="auto">
          <a:xfrm>
            <a:off x="4716463" y="1484313"/>
            <a:ext cx="172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>
                <a:latin typeface="Times New Roman" panose="02020603050405020304" pitchFamily="18" charset="0"/>
              </a:rPr>
              <a:t>One patch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4643438" y="3763963"/>
            <a:ext cx="2195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>
                <a:latin typeface="Times New Roman" panose="02020603050405020304" pitchFamily="18" charset="0"/>
              </a:rPr>
              <a:t>Two patches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8551" name="Text Box 7"/>
          <p:cNvSpPr txBox="1">
            <a:spLocks noChangeArrowheads="1"/>
          </p:cNvSpPr>
          <p:nvPr/>
        </p:nvSpPr>
        <p:spPr bwMode="auto">
          <a:xfrm>
            <a:off x="8243888" y="3619500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 i="1">
                <a:latin typeface="Times New Roman" panose="02020603050405020304" pitchFamily="18" charset="0"/>
              </a:rPr>
              <a:t>k</a:t>
            </a:r>
            <a:endParaRPr lang="en-US" altLang="en-US" sz="2400" i="1">
              <a:latin typeface="Times New Roman" panose="02020603050405020304" pitchFamily="18" charset="0"/>
            </a:endParaRPr>
          </a:p>
        </p:txBody>
      </p:sp>
      <p:sp>
        <p:nvSpPr>
          <p:cNvPr id="108552" name="Text Box 8"/>
          <p:cNvSpPr txBox="1">
            <a:spLocks noChangeArrowheads="1"/>
          </p:cNvSpPr>
          <p:nvPr/>
        </p:nvSpPr>
        <p:spPr bwMode="auto">
          <a:xfrm>
            <a:off x="8316913" y="6067425"/>
            <a:ext cx="215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 i="1">
                <a:latin typeface="Times New Roman" panose="02020603050405020304" pitchFamily="18" charset="0"/>
              </a:rPr>
              <a:t>k</a:t>
            </a:r>
            <a:endParaRPr lang="en-US" altLang="en-US" sz="2400" i="1">
              <a:latin typeface="Times New Roman" panose="02020603050405020304" pitchFamily="18" charset="0"/>
            </a:endParaRPr>
          </a:p>
        </p:txBody>
      </p:sp>
      <p:sp>
        <p:nvSpPr>
          <p:cNvPr id="108553" name="Text Box 9"/>
          <p:cNvSpPr txBox="1">
            <a:spLocks noChangeArrowheads="1"/>
          </p:cNvSpPr>
          <p:nvPr/>
        </p:nvSpPr>
        <p:spPr bwMode="auto">
          <a:xfrm>
            <a:off x="4356100" y="2565400"/>
            <a:ext cx="136842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>
                <a:latin typeface="Times New Roman" panose="02020603050405020304" pitchFamily="18" charset="0"/>
              </a:rPr>
              <a:t>ln(v</a:t>
            </a:r>
            <a:r>
              <a:rPr lang="en-GB" altLang="en-US" sz="2400" baseline="-25000">
                <a:latin typeface="Times New Roman" panose="02020603050405020304" pitchFamily="18" charset="0"/>
              </a:rPr>
              <a:t>1</a:t>
            </a:r>
            <a:r>
              <a:rPr lang="en-GB" altLang="en-US" sz="2400">
                <a:latin typeface="Times New Roman" panose="02020603050405020304" pitchFamily="18" charset="0"/>
              </a:rPr>
              <a:t>+v</a:t>
            </a:r>
            <a:r>
              <a:rPr lang="en-GB" altLang="en-US" sz="2400" baseline="-25000">
                <a:latin typeface="Times New Roman" panose="02020603050405020304" pitchFamily="18" charset="0"/>
              </a:rPr>
              <a:t>2</a:t>
            </a:r>
            <a:r>
              <a:rPr lang="en-GB" altLang="en-US" sz="2400">
                <a:latin typeface="Times New Roman" panose="02020603050405020304" pitchFamily="18" charset="0"/>
              </a:rPr>
              <a:t>)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4500563" y="5203825"/>
            <a:ext cx="136842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>
                <a:latin typeface="Times New Roman" panose="02020603050405020304" pitchFamily="18" charset="0"/>
              </a:rPr>
              <a:t>ln(v</a:t>
            </a:r>
            <a:r>
              <a:rPr lang="en-GB" altLang="en-US" sz="2400" baseline="-25000">
                <a:latin typeface="Times New Roman" panose="02020603050405020304" pitchFamily="18" charset="0"/>
              </a:rPr>
              <a:t>1</a:t>
            </a:r>
            <a:r>
              <a:rPr lang="en-GB" altLang="en-US" sz="2400">
                <a:latin typeface="Times New Roman" panose="02020603050405020304" pitchFamily="18" charset="0"/>
              </a:rPr>
              <a:t>+v</a:t>
            </a:r>
            <a:r>
              <a:rPr lang="en-GB" altLang="en-US" sz="2400" baseline="-25000">
                <a:latin typeface="Times New Roman" panose="02020603050405020304" pitchFamily="18" charset="0"/>
              </a:rPr>
              <a:t>2</a:t>
            </a:r>
            <a:r>
              <a:rPr lang="en-GB" altLang="en-US" sz="2400">
                <a:latin typeface="Times New Roman" panose="02020603050405020304" pitchFamily="18" charset="0"/>
              </a:rPr>
              <a:t>)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/>
          </p:cNvSpPr>
          <p:nvPr>
            <p:ph type="title"/>
          </p:nvPr>
        </p:nvSpPr>
        <p:spPr>
          <a:xfrm>
            <a:off x="685800" y="404813"/>
            <a:ext cx="7772400" cy="1143000"/>
          </a:xfrm>
        </p:spPr>
        <p:txBody>
          <a:bodyPr/>
          <a:lstStyle/>
          <a:p>
            <a:pPr eaLnBrk="1" hangingPunct="1"/>
            <a:r>
              <a:rPr lang="cy-GB" altLang="en-US"/>
              <a:t>With many patches:</a:t>
            </a:r>
            <a:endParaRPr lang="en-US" altLang="en-US"/>
          </a:p>
        </p:txBody>
      </p:sp>
      <p:sp>
        <p:nvSpPr>
          <p:cNvPr id="109571" name="Rectangle 3"/>
          <p:cNvSpPr>
            <a:spLocks noGrp="1"/>
          </p:cNvSpPr>
          <p:nvPr>
            <p:ph type="body" idx="1"/>
          </p:nvPr>
        </p:nvSpPr>
        <p:spPr>
          <a:xfrm>
            <a:off x="685800" y="1474788"/>
            <a:ext cx="7772400" cy="5049837"/>
          </a:xfrm>
        </p:spPr>
        <p:txBody>
          <a:bodyPr/>
          <a:lstStyle/>
          <a:p>
            <a:pPr eaLnBrk="1" hangingPunct="1"/>
            <a:endParaRPr lang="cy-GB" altLang="en-US"/>
          </a:p>
          <a:p>
            <a:pPr eaLnBrk="1" hangingPunct="1"/>
            <a:endParaRPr lang="en-US" altLang="en-US"/>
          </a:p>
        </p:txBody>
      </p:sp>
      <p:pic>
        <p:nvPicPr>
          <p:cNvPr id="10957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376363"/>
            <a:ext cx="5759450" cy="536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/>
          </p:cNvSpPr>
          <p:nvPr>
            <p:ph type="title"/>
          </p:nvPr>
        </p:nvSpPr>
        <p:spPr>
          <a:xfrm>
            <a:off x="685800" y="404813"/>
            <a:ext cx="7772400" cy="1143000"/>
          </a:xfrm>
        </p:spPr>
        <p:txBody>
          <a:bodyPr/>
          <a:lstStyle/>
          <a:p>
            <a:pPr eaLnBrk="1" hangingPunct="1"/>
            <a:r>
              <a:rPr lang="cy-GB" altLang="en-US"/>
              <a:t>Predators and prey in space</a:t>
            </a:r>
            <a:endParaRPr lang="en-US" altLang="en-US"/>
          </a:p>
        </p:txBody>
      </p:sp>
      <p:sp>
        <p:nvSpPr>
          <p:cNvPr id="110595" name="Rectangle 3"/>
          <p:cNvSpPr>
            <a:spLocks noGrp="1"/>
          </p:cNvSpPr>
          <p:nvPr>
            <p:ph type="body" idx="1"/>
          </p:nvPr>
        </p:nvSpPr>
        <p:spPr>
          <a:xfrm>
            <a:off x="685800" y="1474788"/>
            <a:ext cx="7772400" cy="5049837"/>
          </a:xfrm>
        </p:spPr>
        <p:txBody>
          <a:bodyPr/>
          <a:lstStyle/>
          <a:p>
            <a:pPr eaLnBrk="1" hangingPunct="1"/>
            <a:r>
              <a:rPr lang="cy-GB" altLang="en-US"/>
              <a:t>The isolated, coupled and mean dynamics:</a:t>
            </a:r>
          </a:p>
          <a:p>
            <a:pPr eaLnBrk="1" hangingPunct="1"/>
            <a:endParaRPr lang="cy-GB" altLang="en-US"/>
          </a:p>
          <a:p>
            <a:pPr eaLnBrk="1" hangingPunct="1"/>
            <a:endParaRPr lang="en-US" altLang="en-US"/>
          </a:p>
        </p:txBody>
      </p:sp>
      <p:grpSp>
        <p:nvGrpSpPr>
          <p:cNvPr id="285700" name="Group 4"/>
          <p:cNvGrpSpPr>
            <a:grpSpLocks/>
          </p:cNvGrpSpPr>
          <p:nvPr/>
        </p:nvGrpSpPr>
        <p:grpSpPr bwMode="auto">
          <a:xfrm>
            <a:off x="323850" y="2060575"/>
            <a:ext cx="8208963" cy="4292600"/>
            <a:chOff x="-562" y="1186"/>
            <a:chExt cx="5171" cy="2704"/>
          </a:xfrm>
        </p:grpSpPr>
        <p:sp>
          <p:nvSpPr>
            <p:cNvPr id="110597" name="Rectangle 5"/>
            <p:cNvSpPr>
              <a:spLocks noChangeArrowheads="1"/>
            </p:cNvSpPr>
            <p:nvPr/>
          </p:nvSpPr>
          <p:spPr bwMode="auto">
            <a:xfrm>
              <a:off x="-562" y="1186"/>
              <a:ext cx="5171" cy="27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10598" name="Text Box 6"/>
            <p:cNvSpPr txBox="1">
              <a:spLocks noChangeArrowheads="1"/>
            </p:cNvSpPr>
            <p:nvPr/>
          </p:nvSpPr>
          <p:spPr bwMode="auto">
            <a:xfrm>
              <a:off x="-288" y="3072"/>
              <a:ext cx="4491" cy="7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cy-GB" altLang="en-US" sz="2400">
                  <a:latin typeface="Arial" panose="020B0604020202020204" pitchFamily="34" charset="0"/>
                </a:rPr>
                <a:t>In a spatial system predator and prey populations do not oscillate as much and are less likely to become extinct</a:t>
              </a:r>
              <a:endParaRPr lang="en-US" altLang="en-US" sz="2400">
                <a:latin typeface="Arial" panose="020B0604020202020204" pitchFamily="34" charset="0"/>
              </a:endParaRPr>
            </a:p>
          </p:txBody>
        </p:sp>
        <p:pic>
          <p:nvPicPr>
            <p:cNvPr id="110599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32" y="1392"/>
              <a:ext cx="4920" cy="16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Spatial interactions </a:t>
            </a:r>
          </a:p>
        </p:txBody>
      </p:sp>
      <p:sp>
        <p:nvSpPr>
          <p:cNvPr id="11161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This suggests that spatial interactions can make the host parasitoid (predator-prey) system to persist</a:t>
            </a:r>
          </a:p>
          <a:p>
            <a:pPr eaLnBrk="1" hangingPunct="1"/>
            <a:r>
              <a:rPr lang="en-GB" altLang="en-US"/>
              <a:t>But does it really work?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2" name="Picture 9" descr="http://www.pos.entomologia.ufv.br/wp-content/uploads/2013/10/Arne-2-of-1-900x6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350"/>
            <a:ext cx="263207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5435600" y="-171450"/>
            <a:ext cx="2232025" cy="2232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sp>
        <p:nvSpPr>
          <p:cNvPr id="11264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Spatial interactions </a:t>
            </a:r>
          </a:p>
        </p:txBody>
      </p:sp>
      <p:sp>
        <p:nvSpPr>
          <p:cNvPr id="11264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Description of Janssen’s experiment</a:t>
            </a:r>
          </a:p>
          <a:p>
            <a:pPr eaLnBrk="1" hangingPunct="1"/>
            <a:endParaRPr lang="en-GB" altLang="en-US"/>
          </a:p>
        </p:txBody>
      </p:sp>
      <p:pic>
        <p:nvPicPr>
          <p:cNvPr id="11264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3" y="2690813"/>
            <a:ext cx="4986337" cy="359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7749" name="Picture 5" descr="mit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4652963"/>
            <a:ext cx="2952750" cy="203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7750" name="Picture 6" descr="mite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52963"/>
            <a:ext cx="3071813" cy="205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7751" name="Picture 7" descr="mite eati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4652963"/>
            <a:ext cx="2305050" cy="199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Spatial interactions </a:t>
            </a:r>
          </a:p>
        </p:txBody>
      </p:sp>
      <p:sp>
        <p:nvSpPr>
          <p:cNvPr id="11469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Result in the single island system</a:t>
            </a:r>
          </a:p>
          <a:p>
            <a:pPr eaLnBrk="1" hangingPunct="1"/>
            <a:endParaRPr lang="en-GB" altLang="en-US"/>
          </a:p>
        </p:txBody>
      </p:sp>
      <p:pic>
        <p:nvPicPr>
          <p:cNvPr id="1146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714625"/>
            <a:ext cx="5010150" cy="399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Spatial interactions </a:t>
            </a:r>
          </a:p>
        </p:txBody>
      </p:sp>
      <p:sp>
        <p:nvSpPr>
          <p:cNvPr id="11571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Result in the coupled islands system</a:t>
            </a:r>
          </a:p>
          <a:p>
            <a:pPr eaLnBrk="1" hangingPunct="1"/>
            <a:endParaRPr lang="en-GB" altLang="en-US"/>
          </a:p>
        </p:txBody>
      </p:sp>
      <p:pic>
        <p:nvPicPr>
          <p:cNvPr id="1157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686050"/>
            <a:ext cx="8991600" cy="3446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/>
          </p:cNvSpPr>
          <p:nvPr>
            <p:ph type="title"/>
          </p:nvPr>
        </p:nvSpPr>
        <p:spPr>
          <a:xfrm>
            <a:off x="685800" y="404813"/>
            <a:ext cx="7772400" cy="1143000"/>
          </a:xfrm>
        </p:spPr>
        <p:txBody>
          <a:bodyPr/>
          <a:lstStyle/>
          <a:p>
            <a:pPr eaLnBrk="1" hangingPunct="1"/>
            <a:r>
              <a:rPr lang="cy-GB" altLang="en-US"/>
              <a:t>Spatial interactions</a:t>
            </a:r>
            <a:endParaRPr lang="en-US" altLang="en-US"/>
          </a:p>
        </p:txBody>
      </p:sp>
      <p:sp>
        <p:nvSpPr>
          <p:cNvPr id="116739" name="Rectangle 3"/>
          <p:cNvSpPr>
            <a:spLocks noGrp="1"/>
          </p:cNvSpPr>
          <p:nvPr>
            <p:ph type="body" idx="1"/>
          </p:nvPr>
        </p:nvSpPr>
        <p:spPr>
          <a:xfrm>
            <a:off x="685800" y="1474788"/>
            <a:ext cx="7772400" cy="50498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cy-GB" altLang="en-US" sz="2800"/>
              <a:t>Another example:</a:t>
            </a:r>
          </a:p>
          <a:p>
            <a:pPr eaLnBrk="1" hangingPunct="1">
              <a:lnSpc>
                <a:spcPct val="90000"/>
              </a:lnSpc>
            </a:pPr>
            <a:endParaRPr lang="cy-GB" altLang="en-US" sz="2800"/>
          </a:p>
          <a:p>
            <a:pPr eaLnBrk="1" hangingPunct="1">
              <a:lnSpc>
                <a:spcPct val="90000"/>
              </a:lnSpc>
            </a:pPr>
            <a:endParaRPr lang="cy-GB" altLang="en-US" sz="2800"/>
          </a:p>
          <a:p>
            <a:pPr eaLnBrk="1" hangingPunct="1">
              <a:lnSpc>
                <a:spcPct val="90000"/>
              </a:lnSpc>
            </a:pPr>
            <a:endParaRPr lang="cy-GB" altLang="en-US" sz="2800"/>
          </a:p>
          <a:p>
            <a:pPr eaLnBrk="1" hangingPunct="1">
              <a:lnSpc>
                <a:spcPct val="90000"/>
              </a:lnSpc>
            </a:pPr>
            <a:endParaRPr lang="cy-GB" altLang="en-US" sz="2800"/>
          </a:p>
          <a:p>
            <a:pPr eaLnBrk="1" hangingPunct="1">
              <a:lnSpc>
                <a:spcPct val="90000"/>
              </a:lnSpc>
            </a:pPr>
            <a:endParaRPr lang="cy-GB" altLang="en-US" sz="2800"/>
          </a:p>
          <a:p>
            <a:pPr eaLnBrk="1" hangingPunct="1">
              <a:lnSpc>
                <a:spcPct val="90000"/>
              </a:lnSpc>
            </a:pPr>
            <a:endParaRPr lang="cy-GB" altLang="en-US" sz="2800"/>
          </a:p>
          <a:p>
            <a:pPr eaLnBrk="1" hangingPunct="1">
              <a:lnSpc>
                <a:spcPct val="90000"/>
              </a:lnSpc>
            </a:pPr>
            <a:endParaRPr lang="cy-GB" altLang="en-US" sz="2800"/>
          </a:p>
          <a:p>
            <a:pPr eaLnBrk="1" hangingPunct="1">
              <a:lnSpc>
                <a:spcPct val="90000"/>
              </a:lnSpc>
            </a:pPr>
            <a:r>
              <a:rPr lang="cy-GB" altLang="en-US" sz="2800"/>
              <a:t>In the array predator and prey populations persist for </a:t>
            </a:r>
            <a:r>
              <a:rPr lang="en-GB" altLang="en-US" sz="2800"/>
              <a:t>much </a:t>
            </a:r>
            <a:r>
              <a:rPr lang="cy-GB" altLang="en-US" sz="2800"/>
              <a:t>longer than in a single jar</a:t>
            </a:r>
            <a:r>
              <a:rPr lang="en-GB" altLang="en-US" sz="2800"/>
              <a:t> (Holyoak and Lawler)</a:t>
            </a:r>
            <a:endParaRPr lang="cy-GB" altLang="en-US" sz="2800"/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</p:txBody>
      </p:sp>
      <p:pic>
        <p:nvPicPr>
          <p:cNvPr id="116740" name="Picture 4" descr="arr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916113"/>
            <a:ext cx="4895850" cy="333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741" name="Picture 5" descr="Colpidium_sm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1700213"/>
            <a:ext cx="15843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742" name="Picture 6" descr="didinium_smal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3429000"/>
            <a:ext cx="1608137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6443663" y="2781300"/>
            <a:ext cx="25558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y-GB" altLang="en-US" sz="1800">
                <a:latin typeface="Arial" panose="020B0604020202020204" pitchFamily="34" charset="0"/>
              </a:rPr>
              <a:t>Prey: </a:t>
            </a:r>
            <a:r>
              <a:rPr lang="cy-GB" altLang="en-US" sz="1800" i="1">
                <a:latin typeface="Arial" panose="020B0604020202020204" pitchFamily="34" charset="0"/>
              </a:rPr>
              <a:t>Colpidium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cy-GB" altLang="en-US" sz="1800" i="1">
                <a:latin typeface="Arial" panose="020B0604020202020204" pitchFamily="34" charset="0"/>
              </a:rPr>
              <a:t>striatum</a:t>
            </a:r>
            <a:r>
              <a:rPr lang="cy-GB" altLang="en-US" sz="1800">
                <a:latin typeface="Arial" panose="020B0604020202020204" pitchFamily="34" charset="0"/>
              </a:rPr>
              <a:t>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16744" name="Text Box 8"/>
          <p:cNvSpPr txBox="1">
            <a:spLocks noChangeArrowheads="1"/>
          </p:cNvSpPr>
          <p:nvPr/>
        </p:nvSpPr>
        <p:spPr bwMode="auto">
          <a:xfrm>
            <a:off x="6443663" y="4868863"/>
            <a:ext cx="2089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y-GB" altLang="en-US" sz="1800">
                <a:latin typeface="Arial" panose="020B0604020202020204" pitchFamily="34" charset="0"/>
              </a:rPr>
              <a:t>Predator: </a:t>
            </a:r>
            <a:r>
              <a:rPr lang="cy-GB" altLang="en-US" sz="1800" i="1">
                <a:latin typeface="Arial" panose="020B0604020202020204" pitchFamily="34" charset="0"/>
              </a:rPr>
              <a:t>Didinium nastutum</a:t>
            </a:r>
            <a:endParaRPr lang="en-US" altLang="en-US" sz="1800" i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Learning outcomes</a:t>
            </a:r>
          </a:p>
        </p:txBody>
      </p:sp>
      <p:sp>
        <p:nvSpPr>
          <p:cNvPr id="12083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Understand the logic underlying the </a:t>
            </a:r>
            <a:r>
              <a:rPr lang="en-GB" altLang="en-US" dirty="0" err="1"/>
              <a:t>Lotka-Volterra</a:t>
            </a:r>
            <a:r>
              <a:rPr lang="en-GB" altLang="en-US" dirty="0"/>
              <a:t> predator model and its limitations</a:t>
            </a:r>
          </a:p>
          <a:p>
            <a:pPr eaLnBrk="1" hangingPunct="1"/>
            <a:r>
              <a:rPr lang="en-GB" altLang="en-US" dirty="0"/>
              <a:t>Appreciate the effects of prey density dependence, functional responses, time delays and spatial structure</a:t>
            </a:r>
          </a:p>
          <a:p>
            <a:pPr marL="0" indent="0" eaLnBrk="1" hangingPunct="1">
              <a:buNone/>
            </a:pPr>
            <a:endParaRPr lang="en-GB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Spatial interactions</a:t>
            </a:r>
          </a:p>
        </p:txBody>
      </p:sp>
      <p:sp>
        <p:nvSpPr>
          <p:cNvPr id="8499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GB" altLang="en-US" dirty="0"/>
              <a:t>Most predator-prey models are prone to produce cyclic dynamics with large oscillations that suggest that these populations are likely suffer to extinction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Spatial interactions</a:t>
            </a:r>
          </a:p>
        </p:txBody>
      </p:sp>
      <p:sp>
        <p:nvSpPr>
          <p:cNvPr id="2754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A number of natural predator-prey systems that show sustained oscillations have been found</a:t>
            </a:r>
          </a:p>
          <a:p>
            <a:pPr eaLnBrk="1" hangingPunct="1"/>
            <a:r>
              <a:rPr lang="en-GB" altLang="en-US" dirty="0"/>
              <a:t>Some examples: the hare-lynx cycle, grouse cycles, the cyclic dynamics of rodents in Scandinavia, moose-wolves on Isle Royal, several insect populations, etc.</a:t>
            </a:r>
          </a:p>
          <a:p>
            <a:pPr eaLnBrk="1" hangingPunct="1"/>
            <a:r>
              <a:rPr lang="en-GB" altLang="en-US" dirty="0"/>
              <a:t>Most predator and prey populations in the wild do </a:t>
            </a:r>
            <a:r>
              <a:rPr lang="en-GB" altLang="en-US" b="1" dirty="0"/>
              <a:t>not</a:t>
            </a:r>
            <a:r>
              <a:rPr lang="en-GB" altLang="en-US" dirty="0"/>
              <a:t> show such fluctuations</a:t>
            </a:r>
          </a:p>
          <a:p>
            <a:pPr marL="0" indent="0" eaLnBrk="1" hangingPunct="1">
              <a:buNone/>
            </a:pPr>
            <a:endParaRPr lang="en-GB" altLang="en-US" dirty="0"/>
          </a:p>
          <a:p>
            <a:pPr eaLnBrk="1" hangingPunct="1"/>
            <a:endParaRPr lang="en-US" altLang="en-US" dirty="0"/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5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y-GB" altLang="en-US"/>
              <a:t>Predators in the Serengeti</a:t>
            </a:r>
            <a:endParaRPr lang="en-GB" alt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16113"/>
            <a:ext cx="7772400" cy="4114800"/>
          </a:xfrm>
        </p:spPr>
        <p:txBody>
          <a:bodyPr/>
          <a:lstStyle/>
          <a:p>
            <a:pPr eaLnBrk="1" hangingPunct="1"/>
            <a:endParaRPr lang="en-GB" altLang="en-US"/>
          </a:p>
        </p:txBody>
      </p:sp>
      <p:pic>
        <p:nvPicPr>
          <p:cNvPr id="91140" name="Picture 2" descr="http://snapshotserengeti.files.wordpress.com/2013/07/lc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700213"/>
            <a:ext cx="536257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141" name="Picture 6" descr="http://images.travelpod.com/tw_slides/ta00/bba/4a6/serengeti-lion-kill-3-serengeti-national-par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488" y="5119688"/>
            <a:ext cx="2520950" cy="173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y-GB" altLang="en-US"/>
              <a:t>Lions in Etosha (SA)</a:t>
            </a:r>
            <a:endParaRPr lang="en-GB" alt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16113"/>
            <a:ext cx="7772400" cy="4114800"/>
          </a:xfrm>
        </p:spPr>
        <p:txBody>
          <a:bodyPr/>
          <a:lstStyle/>
          <a:p>
            <a:pPr eaLnBrk="1" hangingPunct="1"/>
            <a:endParaRPr lang="en-GB" altLang="en-US"/>
          </a:p>
        </p:txBody>
      </p:sp>
      <p:pic>
        <p:nvPicPr>
          <p:cNvPr id="9216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646238"/>
            <a:ext cx="6913563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48375" y="6524625"/>
            <a:ext cx="3995738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sz="1400" dirty="0" err="1">
                <a:latin typeface="+mj-lt"/>
              </a:rPr>
              <a:t>Trinkel</a:t>
            </a:r>
            <a:r>
              <a:rPr lang="en-GB" sz="1400" dirty="0">
                <a:latin typeface="+mj-lt"/>
              </a:rPr>
              <a:t>, </a:t>
            </a:r>
            <a:r>
              <a:rPr lang="en-GB" sz="1400" dirty="0" err="1">
                <a:latin typeface="+mj-lt"/>
              </a:rPr>
              <a:t>Naturwissenschaften</a:t>
            </a:r>
            <a:r>
              <a:rPr lang="en-GB" sz="1400" dirty="0">
                <a:latin typeface="+mj-lt"/>
              </a:rPr>
              <a:t> 2013</a:t>
            </a:r>
          </a:p>
        </p:txBody>
      </p:sp>
      <p:sp>
        <p:nvSpPr>
          <p:cNvPr id="92166" name="AutoShape 8" descr="data:image/jpeg;base64,/9j/4AAQSkZJRgABAQAAAQABAAD/2wCEAAkGBxQTEhUUExQWFhUXGR4aGBgYGCAfHBwfGhwcGh8cIBwbHyggHxwlHRofITEhJSkrLi4uHCAzODMsNygtLisBCgoKDg0OGhAQGiwmHyYsLCwsLCwsLCwsLCwsLCwsLCwsLCwsLCwsLCwsLCwsLCwsLCwsLCwsLCwsLCwsLCwsLP/AABEIALcBEwMBIgACEQEDEQH/xAAcAAACAwEBAQEAAAAAAAAAAAAEBQIDBgABBwj/xABDEAACAQIEAwYDBwIFAwIHAQABAhEDIQAEEjEFQVEGEyJhcYEykaEUI0JSscHw0eEHM2Jy8RUkglOiFiVDY5LC8kT/xAAZAQADAQEBAAAAAAAAAAAAAAAAAQIDBAX/xAAhEQACAgICAwEBAQAAAAAAAAAAAQIREiExQQMTUWGhIv/aAAwDAQACEQMRAD8ALbIG8gyN5Mfz1wTTybDlAOxF1PWP4OeGS0jGoBPQCT73/bFi0xuIHW0e0be+KZILSyQFy146YkwYfDUIE2CkiL9MHKtreEx0BGBmpj8QX2n+uACTV20sdIdQQGiQfUwPriSZtX2F+hj0gED9ceZeo6t93B6jefIjFpAABRCGMyvT0J5eu2JaQyJVZ+LT5G+3pP6YI+yN+GHESCGB9/TFJyjsf8tp9j9VOLVo6eTBhaeQPnBv88Ait8sBGqJItf8AcbYtXLCxD+xuf6HEXy9Nr6t7XJ/4jHJQCx4hPMkxtt8sIYFVBLNRSTADsQDA1GAs8yYJgbR54BOXqOYCMBf4hzjl+uNFRzykVBMaGCsdJA8QmVMeKJuV9MVuSDbSRuCpM3HTE12OxTk+HuAR3YYgWO3zjDVaTR8M+X1/rjw1FHxWPlN5EzE/ycFUDRYiKjgggzYc/h8xgSbDRTWSFnp9OeKGMrqUqwIBBBkERYgjcc5w2r0WUFo1X3F7dbb4EUbWHrgqnsLFkMJifUbcsRzGYHOzcrc9oPXzEYJr8SQTpQN5kwuBm4grzqpqAZ8/PnEHzw8RCTP0dRGk6SLn06W3EmfQxywvDGCvhboW3jyMAi/rh9mclrGpAp3kiQffl/5YTVKEGCAPLof7YeNgLs5BF5ENNoEcufhb6HAdMi4QkbmGFrnleCLm3Q4Nzqldj+/98KK6kESSIMzqHva49sZvxlBgzMDz5eVuY5jl8sXUWhl6Cw8gfhPpuD6DC8vDDqNgenMesfpgkiDpnwhSPaZHuN/bAobAILSTNyCv1O3zMYJo6S3PRBBvuQf1/bAmVpEXkyRHqBHi+hx5Rfu16zc262FvnhOCsDYZCqQk9f0GB80hqXXa8+R5YEXOhFTxEcgOs7/8Yor8SKSywAsFhJgkmDFr339RgW0B5mm2XaY/vE8sUZhwAR9OfT9MMKyLWYad+XW9/WI5eWAVoRUuJi23MHkOnPClAaYzyVEAf6mAueQAsP8ASPPmTgujcDqOfK/TFOWUxBWed4jyMc/ewxfSq6YLepJ3sMYmyKK1a5geXkb3v1PXBVJww2xCqq1Lk78xz/tiOkUyD9fLl674HtDWjmy/+pR5Y7Fq5tf4MdiKkPReKyhhA35g/wA9MGl1YbXHXnHXAlE09Q8Sr5QetvbF+bqNTTUGHz35W649I4yCa7eGw/TFzJJuPmcRyOcD/EFWB5X+eLiaZDeIQDcasICjvlRjDEHqFxBmVoJqGPQ/M4klSmQTp28/1xdSyKukgweQ5eoOHQFFSmtyj6yOQ1KY/WMX08wrfhYSTsbxy3x4ciUuQIHMRHrb64kaJPXr/fEtjONQGeXqv1xI5ZSfw3E2N/keX98eCn5C3ljkH/2xPVjPPexMWwgIiioBsRPQ/wA5nHGmwJKkTGzTFtvngmmDOoiDEb+cwRPpix15kD19vXCAVPmFga1BIgmDYTvE7iZwVlcrTMlQdz1i5m39MFtl53UHzMc/UYIWAQECqbxvE8p8p54dfAsX10CmZI9P6YGzeeWI1GSOntz/AExkeznbKotV0zbMwFmJE6CZuNoWQVI5SNow5ftFlaizoqeI2JCkW8wx8vniM49mnrl0dSoLb73SfNZHpbBiZOIZXVjygxeOmFOa7R0EYqiByBJhhpTyYmYf/THrGPftOrSykaWAIHk18WpqTpEuEoq2hwtQiFtP0t54V5yiAwJ288Ud85mIHSPninMKT1JxaRB7nkVhA3O3XCg5KPDE/wAE3wwgfiPy8sSowbTyw6HZjaWXYuJMkHV5i4Mft6Rg0zJYyCCBp5EEdTsbb4bVuHKXLAHefp/DiVXhvgPiJlWBHUBWIv1BI+WJoqyvK5jUTMbRe1xYD+dMecQyrBrCZKwAOW8YDSiQdTT8KmfNYtHth6mcR4uQdh5x+u+E1oAankKtRYiGGwe3qRyBg4Jo8PrKAGC/IbXEemDqdUwI+KTy/f6x/XDgJAEn5YximtFOqE/CsqqkSpBjbl5Yb0OFAEsd+VtsFijfVA6Tgmb/AK4uStEJ7F5yJM2Edb/ucefZ1YwViRF9vMDzw1Snfe2Pa1AHkPUxjLA0yEaZNafgnVO3X64vr8O1RY2GCvsIJ1BQ17k7j+emDDlWPisAdwP64eIZCX/pxH4j8gcdhtcWge8zjsViybM3ls2AH1mLrFx6kRG0Wt74jSzHfNElBYDxSBPkRtbeceUlc+GqimJBYMJ5zBFptv1xDu1D6o1ah8QJ0xEbG4bbbpjcgPZSrQGMWsRaBtBiL3xYcveZVfPecC5TWpMXtyMXve/y+WJvRQX7xokDxGI6AdSZjCTAJpU1UwW+n864IRyqm1iQI6cwR/XA+UoqxJ06o5bcuvTywfSdjMqNrARIv/J9MDYigS3xC4+ErYn18/ril8zWCqkmBIWOh9OV+eDncjcjzBF7yev7YlRqKYBMR1kmRzPPBYFHDV0oAwg+n633wwoUXP4YB/m+KK5CtEAgeZ8/5GIrmUINjvaCfKbG2BKwCSgkCP4f74mq354FqUw0Q5Gk8hM9OZg4z/aXtaaAqUKDFqmlpqCISB8ImfvLRewIwnoaVmtr16SAd7URJ21sFJ8wCcQzPFsrTpmo1VCo/KwYk9Fg3OPkGXStSipWXVVr7CqdTKCQdRQg+I8tWwBMY8zYapOszZjta/MDa/l0xOZp6yXaLOUy9TNJTULWcGAxNgY1aouDuBtJxUM6ftC1TBp06ZOplMsGEwwETsLCOmD6ZWrkqQVAXQBGUifIMDe0QcI6uQrd7VNQVGudatTaFm48V1kggrG++MrjLk2prgZdneFfbG7uCi6tbE+DwqwJBvzmAOpx9AzXCaYMOtRSABNMCIGx0meXmMUdlOzZpUXdjpLKoCkAWWTMHaSfphlQYiAIKsZJEkdLyMaeJUsl2Y+V28fgqPDNIJWah5aaZBO3mRgwcPWounTUQ9NxP/lFvfHtTJVAQb+oJ5/zng7J6hyYGZu2qeXsTjW/0yM9xHs8wVdGiQYLB/Cwj4jqPhaeUXnywur8LqrbQQRzBEGN9iZGNpWkt4lBJ2kQRH+oXO364rQgqFELf8hYxzEkgj3wnJ9DMkMjXc/CSB0j+Ri1cizLoKkEA79ecHYiBGNjUVoiFsYJNmteCGUfqcF5WorCCL8yP1gDBtgfPMrwGpdTJG4sbAC9v33wXwrgsVD93U0x8ZUhbRzvHvGNhXypmZkcjzv64S5jJqASN9z4yAwPkNzy2xltuir0THCQyDQQZFjI+vQ4spcLqA7g7Wt0/beMX8OQMph9CjdCLiRupJI35zg+jSm7OdoBWB8+pxdUKwShk6gsVt5XwR3MGYB5QQZxelOCdMk7n/jHNlSb6j7Db64EIjlVAmB7YB7R5qpQUVkQ1EAbvaY0qAoGrvNTfiBGmB8WvawOGuToRvf2jfHZ7KhlKwPFuCJBHQgjCodgPC6walTquvdmoqtpmSNQmJjcDnGDRmRMe++Irlyw8RB8x/N8V1csBh0Fk2CT/XHuIT5Y7DEYhiqEgdYsLEX363vPliQqk2UmFvJ6G45WPM4hmOQI8Ur5yZEmfTn54nTorqLqNWrlNpW39MJgEZOub69XhuLwOhO3W8YLLrAHUTpJFo5n03wLXzCgyF0rp0z1Njutr/p649y+cpsoJAkgcvb+mCwoKSuQYOkg8wPaZ6/ri00RJILb7zyHM+VsDpXpkDUZkwN+p5Cwi2PGr2BQeHbY/wBbYdhQ0SvYzNueLxStqBsbG8+WFOTrMbEC+1vl/OeHuW4drUqfxQTBja/LAhAFZGiGED0+mIhFTeCI6i/l/wA40TZMusMSIvby2wkelIuABz8vmJGGABxjPrRy9R6ca4hbXDMQqt7Ez7YxHCMiEAdjGnnuSSZHqScavtblwiKi3LkEg8ghBt6n9DjNVKwek0TKsZtcAiPpiJbNIFYqIarOzS4GxuYn/n69cToU9Ws7AfDPMEf1g2wo4Rk1euWaS23tbfz+eNBXyxWAsDmbz6T5D64w8kbN4Sov4dTUUlDhSJk7iSDb3H64uoPRaoqgVfvKq6tb2sRfn+ERFrYqXIgIAf4efvOJ8LIOYWYhFZo87L++IjzSKlVZM3zQxkNPMxePbphNTz662AVjFvCQW/8Aw6ehxQaxBHIj3keUYAzlMKSyyzdZAi/kZNukY7TjH9CpIOltQO9iDY8wemIGjBk6vWee1x0woqswC1ClVNmEAEESJuD05npgpONMQ5sIGoBlEEGOhted/wC2ABkMnOzxJsRcGdx64HXJOW8XInaR9NsHcOzK1VB0EciDtI3Hrg8IF8RgL1P1k4ABqOXjbfaZv9cE5bwmYHrGMnxztnRy1QoD3zj4VUAkzzwnPbPN1xV7ukKOnYkCTabxhDpm/wCIhGsw6x74S5zIOPEFhNpM/t54yXD+1VfSvf1dVaoCQgUBVI5E73wx7I9tftdYURRKciwYHSwmZXpYwcC5Hi6DsuYIIDDedVwR6ftjQ5ekQPggWuBa+2CalBto+lsT0skDqIuDA+V8DVk2UDLqTMwf5zwSqiZiT9cSosrESFBHT/i2L2yZJkG2CgKacxYEQYNsesp5GTgxacC+IPQHTDACAAixk9MXaCbn6j9ccqkG2LlwxFYoj8ox2LtQGPcMDANl01BiCVI2Ply32nzwGMkAw7stYkRe8mRMT1O8HzwerqQFWNUEjVINgC2m+/lPzxUc2WAGrzU8x6c5wqGUV8usSxlZsDcTHIi0+WL6GWpzFyvrsD152wzy+YbQJ8QNm1XDR+/nj05K5qIovb09fLAIQZnLOmr4SBEeIc+cb8vpjzLGTDETaCDY79D9efth9mshr3A2MyPbCmnwfxkXjkQZ/bfCGjScLy5ZTE33I5fyMOKOW+eAuz1AIjKpbT1NjNptGGLZgAjafLn/AGxNgWLQAFyfblhNWyStq1HZgflt/XDXNZoIpJ3I2/bGb4pn+6pNVYEtMKnVoJg9FEb9BgsDL9qs5NV2BnSAgtOw2HuSMVZzhQoBVf8AzWTVVE2UtGlR5gbn+mK+B8QRXNWouqot0TkXMnUT0G/qR0xDN5vUXLGWYyTO/p0A6YbKQryf3dWpUUGLKfe/7YaVeIUkQqzMWYfkM7i8m3/GBa9Jl0w0Dcwb7eh+fliqlQNR9ZBPTmbbAfzn54wldm6qhvkn7+Fpq8xHjEACbueYHtOH/CuCJRDnxVKjjxNEAAfhA2AkdSThVlYUwjrqMEjmCL7Gx+mLKleozAMzWkgxC7byLgQPmcVDxpbfJnPyN6XAw7hpkJsPDH9P64GrhiQCOthefSMWUeJ1FY6gx9/67xi1eIkbA6m2A/eeflbG1mVA2eyrMAPHpE2UkAehuLYhlcsCuiolWR/9T4t/zc9PkNow+TNCPEwkwDJ6+uPc21MIzTsPDcAzhWCEi1u5QsXIAuSRjJdq83ms9RLUHIA/CDGsDFX/AMTUs3mGoOTSIsoNg0YKSg2QbVdssfi6oevphJF3QJkOHJXy9PMZcffUtwd5HxI3ng+pxKmrUa6XWrqRk5hgOY8iIwv4zXOWzJzGW+A0S9ZR8LGwQx1OBcjlwldkYnwFSYEw9Ua2P1xoTyW082tHVWrCVUg+++Mx2B4q44j3yWlmZhFgCZvH0w97U10qBqUQCUBA5lmgHyFpxmOymaq5fMd3TcotV9JaBspIBOIo0R+luG8dFWnqZlUk2Ava0G/rB9MW5jitNbNUU3j9/wC8Yxdbh6kDU7yoUDeDPodvMwMQrcLUCDrF7EmVsZudhYze+2+ERQZxTtS4qfcINA2IWWJ5ki9um074X1+2eYQDWWUE7lYEG24Fr4GfJ1ZN6BWCPjdSRyJYqVFjytfliZo06QEqqcomxtPLnbaI+eCx0E8J7ZFTMM4i51lgd4UW97yR1g4bUO1lVoMW9IF9h7bXxn6bqAWYqQpE914tOq0lQANrz5HCfjXamlRRBTUlmuZS2lgR+KINp07xG2GKj6Zl+0UfHTY8pG4PSLTh+9ZY8sfEuE9rAz0GZkVSSGW4vJO0wTBi4PLGsynFasRrLg3WZt5cumC6BxNjUqGTGr5Y7GZ/6tU/Kfb/APrHYVixZnqXHcx3i1HqMQojxAGxPKNMbb72vfDhO09HwySbBZdZMQRJEgETzFzG3MqcwqKjNVY0lKhbkjSSY1aXEE36H1xfluEF6IVa+tT8LaeUkggkWE8pgyTgjL6VJBOa4gVSaSzTYEMPxKbxURhOpbXBGob4M4bxUMovVDaQO80qykiYLBRHPcAE4SZrg1TKUnrErUVRLbACNmBDSPUXGEeX4n3jM4q6ZOoyYgc7BgCPLzxSpk0fQspxt9AkAOCZWLkjoDeDiw8WVz41J6RpPtBj9TtjADiSuwYZjTpMqNIZQRsfES42ggNsfbF+V41UptAq0mvBp2glhAIRvEJEHqT64YUfSKSMSGp1CAb6bWvvH64iOKU9ZVjJXdl+H0vc+2AGz6LTBdWRivwKYJJ5XPoffEqdamfENScjIYkG0Wk+WItMVF2d43QYeFwSDsQRt5EX9sZjtPm1bu01SbsSL7iBfyg2PXB2d4cKcsCCLk6oUyb8zfrbGbz5AnbznGsYJ8EuVAmUSn3qiqzKhsxXcTz9OtjHnjWJwChAZPvByIfUPW1sY2jSmZMX9sGZCr3LFkcAmZMdeom+HLxspTH+Z7O94406gpuwUAjble0xynF1PglG4HeyAd2gANuAVEeWBMr2samJNTvjeE7ooJMRqbVEDa2G2TzlSrTVqioCSNWmRffaTb1G0Ywxa3ReXVgKcJpAyqkRHM+kEHecC1KGuO5qaO7M+KYYWG0Abzvv74dtmV28U+htFrHczi1KYPgU+KbL3izaNgTJj6RgELhTJAACzH4bmY30+Y/k48aAIspAsTHzgnc2EnmRg2rR0kSrG8XkteJMgeQ6fW62rkSGLgRHUSbxy5Wnp+mFY6KDmqjvACimAJkOrEi5EchfeYNsZ3j/AB0d6FclVnnt9MaXN5V3RgpIYiVFxMWsD5YzWRy9CvNGuumr0bc+anDWx8Io4v2PpZtBVpOEqC4ddsD0uK1X4fWp1mBanUFFmHO4G/ocdwrJHKcRGWFZjRqoSF5ahsD7A4D4BlxXp8Ty6jxiqaij0J/cYvhEjPieU8OfQbinS0j/AE/849zGZ+9q1F3ZoB/2qEn2xOnm9XdPzrZcK3qjc/ngPNU48HMIx/qfrhFAfF8iphu8WlLLqLHms2+uAMhl0VnlkeAlNSt5diWP0wfx+kmYpkqtQKImt3coTAvAvA64z3D8v3FQRVDpIckKV0NyYqfw8pxUZA0fYeHp32TDhmJVdMDciRKyASDbocC5bL92hIRld4109QIkbwwWSwkxa49iF/YfiHx0jAnkDa5mcPhX0LGsAmT4XW+m5Egg2uDuTtAxM9MUQZqSkkvBXTpJBO3QLc9JO04XnhNCsyhxVIhdOmqQNj4mK73kGTMiYw37kkF4Zbb80sCRMC03vMfpM0yLkeO0gCJkQYK8pGIsoU08glEs1Hcqohqj/CbwIB+fkfTBtSoumTdDY6iGBBtbwwJnbzO2Op5UBfAmkNBIYnfmAeUzMdPU4HpgeJZsNNjyIB6fqN7YYA+WzuWNV6QCC+mRTCqxkH4kiDM72scFMIJhmB5XiNxaT9L88VmnupIZSpHignred5nbl5xi1sooNTVeAIU3G3PopboRGnEtjLaWYYgfesfQWtb8uOwMtZU8KqIHWo/qdjG+OwAMsjxSqVAr0tJnSHo1NagH8UOOhiBbcY9q58SCxM/7H894tyPhkC432x1LJjWEDuzASSEUhQ1wdLNqvBAI88V0MvVVG1IXpgkCVCsNJiQA2qCevrtimZgzig51lNYQwdZlomNQ7wWuQZkcp2wOeEcMbYKSF1d2BpaNza145Xna+KKvF2FQrTpuUpyoqHeQYgyuhSTMT9dsCntLUFqyqsQZ7lQyAXIZagEg7+KBubWxUUx4sO4bwHLVwWVWQjxArUm14sRcqI+uGD9nKWmKkMACZqkNAaSVEudC3J3tyiMJKvaGWAoCAJczSVCCviJOlmBk+YF8W5vi1WplyFAAOpXYGTBax7qZaVsQGibTGw22xVobNxLKKShd2G8AF6e0QHIkf33gYhV4+gqhlauFjQyqF0TMyRMm1gR8sZinkV0sTUzSmCe8aii05MAC7A3MiJJuemC8pTy0qjNWBgXNVQsx8UGkYmCLGMVghWariOeikajp3tMCVcuALzzsaZteQNiMZ3OZJsxTFTLgBwYem1RTEiQVdoBuCNPvOD1ApaO7zNQ06shBAqeJ1lkqKjrAFzMDn718FodxV+7PfN4h3dJwoJUFSIqeLUFadOnkDJw4tx4BpMWUshVpf54S1yutCTcDZGmL74uq8Ty86alFFG4Kt3bDYRedQ3MnGkWvWqC+VpqqeGGQtI9rg+0W5YnlmBBDKKbA3DQoO4MBgIHp67YH5JPYlFAXBq1BlY0qcadqjMDyMxJ02jf3ths+dYzYaiJkoB5STO1jj0ZVVAMKIsC2na4222MR/qOKaecpmlqQU2A501MAEA3USQYPwgNHljJuy9Cji3EKyMtM9487rTpt85VACscgd8Z98zUczFax5q406bfEy+EDqTz543i0UiNG95KeHrN9tvpgLiOeAq0lTKpU7wNBLIrSPy+IlhzIF77Xw1ICzh9fSEBZWZfC0Peb7DV0ttywUc2DEyBy1wD6TM9TviolYWKSqpWzMmkb/DIuH+XucZ7ifGEpPVNNabClTg+GwY/hkk87++Eo2DZoRmqajUZQMTaCt/MEWPkeWMFxTN062k7q9cCjU2YCfFfpNsD8U4hVfWtQjTlsprVQIGupNz6cvXAWbXu8jkfIqbeknGihRN2MePqKfEMnVNhIBPoSv/7YX8QRuHcbWoP8rMN7EPAI9jB98T/xKpkU6dQE/ig9Jgj3wXWzI4nwxav/APoyxBMbyu59xfAMvzGXVXE2QVqlKfy95DqfngLiVHvM13ExT0Bqk792nI9Axw2osuZQgWGZVWVvy1UER62GMf2g4VnUmpURwXOmuysDKi0AC4WPriG9lo0C8ZYKc05KZUeDL0FF6x2UmLx0wur5s1wDmstWy9UDwVUQssHkwj4f0wwy3HMu9XvtDN3WmjlaQFyxXxMBsOk8gDg3N/b6gY/aMvll5idTAeZNp9sJaY2Y/K8VOUqq4YQLW2g2sOnlj6Q3G3ASogRkbeGI8IjxTJ2JNtPnN8fLu3eUde7ZqtGtqka6Vr9GHXDT/DniRqTl6l1XxU5HO1r+gxUtrQ/Hjmr4PoOZ4mUdGhXCFS5KAE0yCS0zHgVg2ncwBzjAuQ4k9MHUwqBiSukabeIKYj8bafF584nGfzHEGpTqBiYPS4DXG0EzfrPTFuVz1NnBpkktOkkwqxDfF1vFtiT7Y5M3xgtcmoynHhVWpqiBIbaQIibw2otMc4W4Exhe9fxVHEDwwRy8JJ23BIJP/GAKRGibQWMkbajcLJ3BHMATacTydWQpHUqR/LWt9cUmZeSMU9BlaoHPh2JBBj8wAiPf6Ysy2VXXrIOoao8Qi5M20i8DaxvhUKbBgVUspvI5gcr7Qdp5T0wx+3qFUzeLH6gEdbxHpjKUqJQzocPDrq8AmfwjkYnbnE49wtp1tIADH5xc3Np6zjsT7hUgheLVVPdBUzOudHxKwkbEi8GTMki2+GT0U70BqvdOlz42IBYC0rZoUfCTtHXGZ4S1akuqn9oapYnVTSSCYMhknSN5Xa04K4m6s6vVdUdjemiaRvcsDIBiJ07kY6202Z1RPOcRFKrV0lWLqt48JIAlgFO5AUc/XfEeCZ+k2aetXaRrIkEyRBS/xDSAbLbaZxLKZx8qSUKBQ4hFY3BB5lSSvvPkMV9p8+M6gqU6Y72iQVZWl6oiDTIHibmRzsLb4r1JbYex1SNW3ZvLtRZkr1WouoQ6YYaVBHwhZ38RnpOLKnZswrUc1UErpXS0Ku0EBdiNtiPEdrYxXAOMGmRUpN4FGwBAYySQ0QTce3nEY3uU49SzPgYBJJmXW/PwsjBgd9xM7xinCuCMn2KqqVabNrNTS4jVOtG56gdI+Lax6SIGMvT7cZKk60ahrHSxQyqELJv4mUHSZ2jbF/aPtDRo5qrl8vnHotqlg7FqctfSs2jn5ThNxnswmcXvHZRUi1andG/3DE1+lLjg0vGuJ9wddKhRzFIrBUKNceRAhhfbGYr8Y4TVeBlXpVheAzUmtyBU74yOXz2a4bW7mp4qdjpN1K/mU8sa7tJkFqUGzGXINSnpq0nFzC3K+2Fih2EZzMNQ7s0RncslRpZi5dfmxJnG04dxU1KQCuuaAEGfC8efInGO4ZxMcRyviYkxpqD8r9R5c8Zvs7n2yuah2KgSjfscNwQrPpVLKyvfZLXTq0iZpuxIncqQTGJ9mO0v23vkqoi5kXSCVDRvImxnf1wiTN1aOaOk6qeZINuTKN/SMZzMcOIzvfZZn7tWhoYy7k+JV6L19MPAVn0Su1UZle5qaQtPXmA51Ik7Aee+Bn44r0mYt3dBZJbZ6nWD+FT5b4xvFM82YrVaatpoUyHzLLs7CNNIHntGKuN1Ktavl8pI1PD1gBZEFwvsMP1fRZDg8VeojZgjSoU9zT5Io5+p64VZigy5OkpnvM1WTV6M0/RRizttmO7yuhLNWdadMD8owy4vT/7nh1I8nLH/AMKZH6nFJJByZ7jtWKHEag3eotFf9qAL+s4t7T04ydBfykD/ANmJjLa8nXESS9SqPOKpvg7i2W7/ACOpLwFqCPKzDCk7HRV2hp/aeFh1EsgV466LMPlgDsdXpZfMLUpsPs+aSGX8jj8JH83xD/D/ALSqKjZVz4WuhOxPNffE+1nZdaE16FkLSy/lJ6eU/LEP6NDvM5P7NUenoqPRrHVTFL4kqeR/CPPFNfjYXwVCV1EByLhoJ8ALAgsLT6cpnGlyWeDtlqaGXrAEegEk/LDriAy2VUORpEhRq1EHeYIkk7md8Sq7RVs+d5jgwrMlXKVNRpq/gZdLqWHMcz0ILSMZPi2Xp0ZFTL6XphQ2tyTUYiTPKMfdKPd1gtRUV1IJ1wQTBI5SdhpN55Ryxku33ZtXydQpl6YqyG8OomBvBm55yR7c8LQ7PjvEs4KlhRSko8ULsffBXZymYZ5MKCbdeQ98abh2SlDSemPCBBPnyjc40fYPsuHqeOnooU2lgfxMLgeg3M+WHkOux2exyVUV2NSnUKqTs24m5afoBt8yMv2XpppVe7ZgykF0LGxEndb3+cHGsAJ1WPkQDMDrfcfURbFZqhVkuLzdzG3mT05xGJexWY3P8IpZMVHUmO6IMtN7wT0IkL/bGPoVhrch1WCRc2GwidxJIvtYXvh9217RLXXulg+I6mA8OkSoAJAkm02jpOM3lsqxR9FNipBJcqLgGfCAQIEzJuY+V+qT2TkhpQ4oxVkYbgkLblFwff8AfHmb0PTdiCGVQysfCpaSsMbc4v5+eFhrqySloEHTY+ZtEk74vXPGmdKNckMLBVJWLSBtIHnvjN+FraNFJBPDuNqlJFrZcGoFAY/dSSOuslpjebzOOwK3GMytu8UxzO/lJMkn3x2I9De6/oZL6PX43WWoxeSGLKwIDLY3BC7TO4ix33w14lXyuYVXrZNXaNGpbGJsdch4sRBPvj3K8V7xoo5SoyCBKxrgbDxLcctJtB5YaVsllReqEBUfjRVddoFjHh6i3vjb/Rm6M8eD8Oo2q62ka9DuzRN4aeZE2FtpN8GcIyOTs+X00wBqYMh2U6dShZAIMEHVI3IxPiHB8mAToqVA3jL02L7kz4hshEefQE4F4R3KFXy9Co8iAKVdkqe6vpDz0uTzxdOibJf/AAxSZ3qCtWJPxRc252S9ueKM3wAZem9apXWpSpjUy1KN4mIJVv298Osq1eo7MKNWnTMhSFhkPIkC4m0iLcsBdrM4iUBSzElKn+YsMSoINyeSEg39JxKlIdIz75WnXQvTpZbNJzC/5kevX1wmp8LNGa3DarqUGp8rUm45wDvirNdjalP/ALjhlctAnSrDVHkRZvQ48yXbLU4TOUjTrLbvVEEf7l5j0wm30Uq7GWeo0+J5QNTgVVuo5o3ND/pOFHYLtBToBstmfu/ESrHYE2KN0wxzWX7kjOZbexqqnw1Em5A/MN8U9uOGUKj5TMIB99VRanRg0QT5xbBFhIPfgT0KpzGQKPTYTUohhB/2nYHCvtfSVkXNICJhaqndeUnzBtizjFBOH8Sy70hopVbOg+EfhNvcHDrtPkguXzgFw6F/cf8AGNtNEEcpn/8A5aKq3dEKA9CTGKuKVvsWUpU0vWcGDzBb4j63jAP+GVLXk3VpI78G+1gD+uLTW+1cV0kyKR+HppE/qcTegoccI4UlDLKHEBJq1P8AU24n0wo7FUXqVcznKhlqh0r5c/0gYZ9uc3oyxUb1Gj2Fzgnstl9GUpA2JJb53wOQUI+0NBq3E8nStopwTfn8W3sMPM9Bz+v/ANCifnVIH6DCrg/i4rVc7Uwf0CjB3EqyUzUeqWmrUmFEtpQAKABym+DIKPMk4XuWF0bXSaOuonFfBsyMtV+yv8FQlqLH4TO9M+fliOTqUa2paGbFNmgsjKA2ofi0PEH0wdmuFmuho5lRNitWna42YD8LT64QzD9reyDZesK9Ge5LSY3pnf5Tjedn82uay0uATBWoORIHP9cVcEzbMamUzMNUpjflUpmwb15Hzwm4JUXIZjNZdp7t4qUerctI6nliZMaLq+cPDqIrM2vMkaKS8gJsoHQDG1z9Cs5oM2XVoAL03YFBrHiOjTBPv+hxleFcA7zMrmM0e8rSClJfgpAXEkwJ/fGxTMVhC1KFQAywC0ixAnYstRzfxQR+aIGEBZlCE1RTFEG690fCy7nwAaQZsRu30xaSzFWBZ4uArLoIJjUQWBncW9OUYhneH0M0FFUMFBJAps1P4gB4gACCLXK22EYT0+Erl64pUa1ehK6zTZjU1z4bF6ga0flIG+FodDuvkmN0KI5Bg6QWQkRYkGAPXFFVc5Smo9emUUeL7pgwWLyKbHUxbnflbBhJIAOsz0qtIjn8QImOXPEqasVKvTsIEliwb1b4if8Acel5wWFCTivGcvoYd41Ro1aGqvTMHclW3MXAjlOMbX4hRcwtOmVI0hSoqW6S+5HlESLY+jcKyL0tQYtUklhUZFEBokSIt5mPecBtmq9RvumypVRLo7ajDAlP8tQog3sSLb4uM6FQh4VwihmaYimKREqe6CKBGzFWBInaw3GLavZOTbvdBnx9+pIJFjBpmR6AYYcDFWiKj5h8mHLsxqU2iQRBJCqoY65gnyvzw1pcVJUMppQwMDWpYgH4gwaCLbAc98L2PoMTH1ezWVpMA9POVQYlkXwKOZJVQSJHLlBw/odlspTPhp1DsQSxMX8yRN/aIMHB2WZ1ep3tRqis2pFIRdA+GAdUsu295nrbNZ5OJPXfuF0Uj4dD5kB7CDEbA7ib33w35JPsWKQ1q9kMuWJ0VBfbWP3x2MrmM/nEYq9Nyw3/AO4X259MeYeUvoUhln+MVGeoVqspcbBjpHhAiPbALkM2osWBW+rr679bYBzXZWuR3lFxmY/LIaIgwJuojrPQYCyvBc/TR3UVkh4K1EXuxIFviBBk8vfDxfTC0arId5SbwtMz4W+Eqt/h26XF8B5PNUmYBAov8FMACSbElb7byY8hhZSyOfdCO8osxB8IZQ8bWBYLMX3O2DuG9m8ytNi5bwsAygIx0zsdD2m9/piZZJDVGkp8IRAH72rrY+NxUaW/KQNA1b+REDlhZx/jIoaaSLVrpRWajTqcBjvBJlZmRNsGNxOpS1vXSpTWmnhJIAfw9FMQPPpjFdkuJmrmqtQ1xRNQ6VDARUi+m/TEqwoZ5bJUsyO/yFcUqpuQlgx6PT6+YwJxN+800+I0QGmFr09vfmPfHnG+yqFy4D5OtuXpyaJ85F1vgX7RxKgv3iU85Si5UhjHqL/TAxplWWzVTh1YAA1srUmNIn1IHI9RscMO19SmeH0q9MeBalOonkJ28sOOAZmlUpq9LwK0zTbdGBgjy6YqPCteXzuV2Elqf/mNYA9GBwJgwD/FKiHylOuu6sjA+Tf3w6zBFbKF/wD1MuT/AO3C5EOY4QFa5NAj/wAk/eRgzse2vIZYdabL8pGKTJFX+FJ/7MiP/qn9Bhb2Lp//ADTNtM6dYn1b+2HP+GdLTlCNvvnHytgPsTk9Oaz7Hk+n5kn98HQFH+I+Zb/t6YO5PL0H741+XeFRfygD5DGS7dKPtWSUixbf3GNMQZa38jE2V0Z/svXZ2zlbrV0r7YIzDMWLa9EDxVD+BecT+InbEOxuXIy9RCIZaz6h6m30wyemFlyuvQQVTkzGyg+5nFJ7sTOouXQass1VAP8ANr6EJ84ifoMe5PiChhT0lJ2GrUvscVVFZmIc9/WHxlvDl6PlHMj54GqUgCKinUFPxmwP+xB+Hzxo1aJsfZrK+OnXiDTBDHnpbcfO+BuJjLsyVQoq1EUw4NkU7knYfriR40Z0U1LEDxuQQiA+Z+JvIYR5zMhx3ZAWn+FRafM9ZOMsmVRuaL06dHLu4Yd6CwKjwiPzEkAW+uLafGMrUB011tBALETBt4WOm5iTMYA7P8Sp5vL/AGSotNqtPxUQ/wALRymDBjAuVyyEymRpOB4WWlVVakyZDIQvsCP1wUA9GTdm10taDckd2dW1jpvovNjI0jFL50U1Uu4hDc09jqgRLQTNjqvOAMvkqFAh1ydfLE3Ld5qUATHhR2Cm4m3lhvXzqMdFSCCJCgg89ysa9za2JaGZnNcUy66CM7mXGtvDRcbt+cv4tIk9I5C1mxomqUrCvmzR0khJpXEgMG1KrFTbxBttt8QzgyaOKtR6MrYIqSTe+pRO4/MOXliFDL0aZBRaulhqBVm03mfCPAQNtjbfpgbSWw5KKnEaDIRQr1lpse6LAMRT2IDmWAB/PBBEi0Xu4T2e7h0KGG0lSe91K4ixGlVMdL7gYYDN0qZUrROwnTTgxBMyiCSPU3PyNoZqm9wXWfwlLCTzIFvWcK10Mqq0dClqjlV6vphQ3huxAmZ5+XPASqzVJWrSZBEEBSzGCRfl6RcdYwRxQBgKbjWhQrt0giYbUfecLH7PBKhbL0ymo28VXSbXMhjp/wDECcUhDBsm6qFZEqKZLFngExyEkEzykfPFhrwtySBsFF9IGwAM84wj4fxKqtRlXLGpJ+8FMOqsR+LS0iSB8XhJtOOpcUU1HBdDLHutb/CRYBvAGAnlqkRvh4MV0EN2mIJAo1yAYBFBjP0x7gynxRtImsEMCVBLAGOTA3HnjsTX4O0ZCkupVCBqakzKvMN1KkT9cMM1wnNNSUNXHdFwxaGcjeJAHhmTbF3aig6UWGpmSBqAIBXVcOvUTuu9sI+H8dqrTbTqgH7xRBJ02JAa3mQcGbRWKaG+e4eiKtM92aguXGplYEj45tq+KQOR2xLhodPEUVFdTqamhWRMiSWBgG407Ri1O0OWZVqs7qVEktTB2tcAQbWnGC7W9s+9lKOqCYkiGafLFKTZFHv+IHac1PuleVW0829TucOOFcFpDh6U666x/mVdPx0y91YRfbljM8A7L1Kru1RkWvRYH7NUkM4ENv0I53xt85UqFqWdy694rLprUtmZOg5a0M288UloG60DUMlnKCA5TNJmaLfCle8joH/a2POD53XXehVyy5WuF1DQfC464sqKh1V8k3eBiDWy0wGPPwm6VPlJwWBSqijWUkGmZWfiAIhqZ5/PpiW0gQn7X0S1IilYvV1uRb4QB9SMOeyfExWp6j8Y8DzvK/tgXPVdRgCBywLQRqba6fxcxyPkcZ3RdWh5wnLCkalH8Icuv+2rJI9jOKuzNAU6fc86FR19VY6l+hHywTlcx3sMAVccjz6jFjZbTUNQfiADD02Pryw8iKFXY8d39pon4qeYZo/0v4lPpB+mK8gwo8QzFJtswBUpnqVEMvr/AFwyq5Eit36CSV0VB+YC4PqP3x5xLIJmUADBXQ6kfZkYbH+2DIdCvt1wd6tJKtITVoNrA5kbkfT6YccLrpmKS1aZkEeIc1PMEdRi/ItWAArUjqG707q3nG4wszdPKrUc0atWlW3daClifNkgrPrichpE8zwupSqPWy4DFwO8pkxqjmDybHmS4hTeWcdyVMlavhgj1sfUYM4LUzNUalqU+7OzOg7yfNFIA9DiVbL6XH2h6FZlkqWUkje+mdIt0wk23obSXItWjTrqTSJqqh2IK0gT4i5t48A180WK3+9Nqdo1Ru+n8NNRtjSHipOgo0nSSRSIIEWjQ8EeemfLCTi2WSuSykI76dTaSpKKPhAJmJkWN8dMbrZn2U8EzX3oy7AsHsDqBLN+YDkPXFnGuzlM16bs4DII0yJ/XClKlVWWqq6WpH8RVFHSfKNhc43Wbyi5nKpnqMU8wwh4GpWZeR1C08jtiZrdoadaMmgFGuKjU5dCCpkqPXzxueMZulVGWrVR3b1QwkEQWAtLDxDpbrhKazA01roRW7lizQoAlSYlfiYdfPDLg89zl0ZC63fvBHgDSFtMmYwr0DWwXiGW7wIWclGGoLVkqA0TeJmYMTPywLTyjUXQjOsmvwAqoZJkxIBnSercxvgmlkaXeRSq1aTVDqIkgEzYkXAJE+EmYwwrZynTUMzEgMFsPEAfhbSWJgm22EnQC/O5cUwlSvmqZZhpIgBKt5JNNQQGgDxCfXHlZtSKKXchome9KqvOOZWRPlucGcSOWNAmtVDI1UoZRX8WxGllJUeGORwNnsgtVQFqUkUKDCUj3hAOkAAEKokgbcj1wJ7H0L6rcQpVkqOQQSpGkh0IaQAQoANwTvaQcPlp041prUR41WsQCG5hb8r6QenPC6nwiqiIn2h01BjAMBrkDUHEkjfwmMV1+Eayr1qlZZpl3ajTQ0yyg+KwmTBNyRPScW2nomjP/wDUFpkpQZwhABJMGFNh4YC7bDnviP8A1gAk63BF51Nz9TthkOzmVWgGRcz/AJfeFqsL+IykCDJAJ9sG8MydBaYBy2XnSGE+MktMA7s20nkBglXTGn+CtOOs9MTUJNNg9N5JZWuAvOQwJG2J1FHePUNN8wtUBk0AgAmNQY7651HykWOH+QphdWmilJ6h2UKsGw0h6ZBKTJFvfC7NtnBWZVy7VKfKCukTYyVIIM2uDviN/StfCVPPMBAyTgDYNli5Hlq1CY6xjsL6GfzyqAKDR5m/pcTbbHYMRAWX4hRqI6PqIPO8jpvjPcWy1ZFLRrpC2sEBoItqBN/WMdjsT2ax4MvX4k4QqjELEb3ONbT4GMrli1ailalVVS1em5FSmLNZWHI9N8djsaR5M5j/ACOWZnANUVK9NRVy1Zxd6bCClSPl8sX06696wplsvWN6lI+Kkx/Nbaeog47HYXkdLRMQruahbvNFNXFi28j2v88SXLgsRz547HY58maUW/ZBsRgjLcPWWsfCms7bDHY7DQhHm+J13BFCiq09tbEaiJgmxt+uLeHPmaJK1qm+ywGheu+59cdjsbxiqJZfneNimw0uHBN2FMrHSRqMj3x4vFle7ZhRPL7PP1Jx2Owp+NchFleVo5epUitVrVixhYLIkHkUUgYccKyL0EYZRVemHICMdLA8xq5i9pOOx2EvGglJluTorUVnbKpTqqCzEwdQ6DSeY6xEYWDKZOq2tTWpsVGtFPhG4kAi4vMagcdjsWkkyWxlkezdBXWSzVNIi5ABYSCJkg74C7TUKFDQ+l3dmhe8JYDRcz4rgnkRjsdhx2wBeM0kzKrXy606YUgOukwjGxYDZvLmMH9j67GhWUqXogySxvJ/FYzM/LHY7CfaAWcZ4jUNc0JPhAQ6oYkHcBt9J6YaHOZqkx1ju6WnSt1JAWQIib3PTHY7ExGxlkkDAaXGnVOk0wTqAu2qLG/LfEKvBkZyaiUnlgYKC2kWmx1b47HYT5BcA68KpKC6UlRzUDuymBrM+KIF4Y7QMU5vhz6RHeKhaXdKihiJMCdOqARtJx5jsJMotXKmingzFXuzuKkORIFgSJja4x2hzU1pmvwkAGnAadwwA6GxnHY7BbEXdyzanrbsmg92xIIYk/CwA52PLFee4dQqooiAttWlSd77i1gSYx2OwDI/9Kg6aVWmlpKilKlG1AAyQYufPzx5meHVlMpU+8B/EAVMkkQJtA8+m+PcdgsC7KVM6qKC6ggAGJ+e533x5jsdh2Kj/9k=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167" name="AutoShape 10" descr="data:image/jpeg;base64,/9j/4AAQSkZJRgABAQAAAQABAAD/2wCEAAkGBxQTEhUUExQWFhUXGR4aGBgYGCAfHBwfGhwcGh8cIBwbHyggHxwlHRofITEhJSkrLi4uHCAzODMsNygtLisBCgoKDg0OGhAQGiwmHyYsLCwsLCwsLCwsLCwsLCwsLCwsLCwsLCwsLCwsLCwsLCwsLCwsLCwsLCwsLCwsLCwsLP/AABEIALcBEwMBIgACEQEDEQH/xAAcAAACAwEBAQEAAAAAAAAAAAAEBQIDBgABBwj/xABDEAACAQIEAwYDBwIFAwIHAQABAhEDIQAEEjEFQVEGEyJhcYEykaEUI0JSscHw0eEHM2Jy8RUkglOiFiVDY5LC8kT/xAAZAQADAQEBAAAAAAAAAAAAAAAAAQIDBAX/xAAhEQACAgICAwEBAQAAAAAAAAAAAQIREiExQQMTUWGhIv/aAAwDAQACEQMRAD8ALbIG8gyN5Mfz1wTTybDlAOxF1PWP4OeGS0jGoBPQCT73/bFi0xuIHW0e0be+KZILSyQFy146YkwYfDUIE2CkiL9MHKtreEx0BGBmpj8QX2n+uACTV20sdIdQQGiQfUwPriSZtX2F+hj0gED9ceZeo6t93B6jefIjFpAABRCGMyvT0J5eu2JaQyJVZ+LT5G+3pP6YI+yN+GHESCGB9/TFJyjsf8tp9j9VOLVo6eTBhaeQPnBv88Ait8sBGqJItf8AcbYtXLCxD+xuf6HEXy9Nr6t7XJ/4jHJQCx4hPMkxtt8sIYFVBLNRSTADsQDA1GAs8yYJgbR54BOXqOYCMBf4hzjl+uNFRzykVBMaGCsdJA8QmVMeKJuV9MVuSDbSRuCpM3HTE12OxTk+HuAR3YYgWO3zjDVaTR8M+X1/rjw1FHxWPlN5EzE/ycFUDRYiKjgggzYc/h8xgSbDRTWSFnp9OeKGMrqUqwIBBBkERYgjcc5w2r0WUFo1X3F7dbb4EUbWHrgqnsLFkMJifUbcsRzGYHOzcrc9oPXzEYJr8SQTpQN5kwuBm4grzqpqAZ8/PnEHzw8RCTP0dRGk6SLn06W3EmfQxywvDGCvhboW3jyMAi/rh9mclrGpAp3kiQffl/5YTVKEGCAPLof7YeNgLs5BF5ENNoEcufhb6HAdMi4QkbmGFrnleCLm3Q4Nzqldj+/98KK6kESSIMzqHva49sZvxlBgzMDz5eVuY5jl8sXUWhl6Cw8gfhPpuD6DC8vDDqNgenMesfpgkiDpnwhSPaZHuN/bAobAILSTNyCv1O3zMYJo6S3PRBBvuQf1/bAmVpEXkyRHqBHi+hx5Rfu16zc262FvnhOCsDYZCqQk9f0GB80hqXXa8+R5YEXOhFTxEcgOs7/8Yor8SKSywAsFhJgkmDFr339RgW0B5mm2XaY/vE8sUZhwAR9OfT9MMKyLWYad+XW9/WI5eWAVoRUuJi23MHkOnPClAaYzyVEAf6mAueQAsP8ASPPmTgujcDqOfK/TFOWUxBWed4jyMc/ewxfSq6YLepJ3sMYmyKK1a5geXkb3v1PXBVJww2xCqq1Lk78xz/tiOkUyD9fLl674HtDWjmy/+pR5Y7Fq5tf4MdiKkPReKyhhA35g/wA9MGl1YbXHXnHXAlE09Q8Sr5QetvbF+bqNTTUGHz35W649I4yCa7eGw/TFzJJuPmcRyOcD/EFWB5X+eLiaZDeIQDcasICjvlRjDEHqFxBmVoJqGPQ/M4klSmQTp28/1xdSyKukgweQ5eoOHQFFSmtyj6yOQ1KY/WMX08wrfhYSTsbxy3x4ciUuQIHMRHrb64kaJPXr/fEtjONQGeXqv1xI5ZSfw3E2N/keX98eCn5C3ljkH/2xPVjPPexMWwgIiioBsRPQ/wA5nHGmwJKkTGzTFtvngmmDOoiDEb+cwRPpix15kD19vXCAVPmFga1BIgmDYTvE7iZwVlcrTMlQdz1i5m39MFtl53UHzMc/UYIWAQECqbxvE8p8p54dfAsX10CmZI9P6YGzeeWI1GSOntz/AExkeznbKotV0zbMwFmJE6CZuNoWQVI5SNow5ftFlaizoqeI2JCkW8wx8vniM49mnrl0dSoLb73SfNZHpbBiZOIZXVjygxeOmFOa7R0EYqiByBJhhpTyYmYf/THrGPftOrSykaWAIHk18WpqTpEuEoq2hwtQiFtP0t54V5yiAwJ288Ud85mIHSPninMKT1JxaRB7nkVhA3O3XCg5KPDE/wAE3wwgfiPy8sSowbTyw6HZjaWXYuJMkHV5i4Mft6Rg0zJYyCCBp5EEdTsbb4bVuHKXLAHefp/DiVXhvgPiJlWBHUBWIv1BI+WJoqyvK5jUTMbRe1xYD+dMecQyrBrCZKwAOW8YDSiQdTT8KmfNYtHth6mcR4uQdh5x+u+E1oAankKtRYiGGwe3qRyBg4Jo8PrKAGC/IbXEemDqdUwI+KTy/f6x/XDgJAEn5YximtFOqE/CsqqkSpBjbl5Yb0OFAEsd+VtsFijfVA6Tgmb/AK4uStEJ7F5yJM2Edb/ucefZ1YwViRF9vMDzw1Snfe2Pa1AHkPUxjLA0yEaZNafgnVO3X64vr8O1RY2GCvsIJ1BQ17k7j+emDDlWPisAdwP64eIZCX/pxH4j8gcdhtcWge8zjsViybM3ls2AH1mLrFx6kRG0Wt74jSzHfNElBYDxSBPkRtbeceUlc+GqimJBYMJ5zBFptv1xDu1D6o1ah8QJ0xEbG4bbbpjcgPZSrQGMWsRaBtBiL3xYcveZVfPecC5TWpMXtyMXve/y+WJvRQX7xokDxGI6AdSZjCTAJpU1UwW+n864IRyqm1iQI6cwR/XA+UoqxJ06o5bcuvTywfSdjMqNrARIv/J9MDYigS3xC4+ErYn18/ril8zWCqkmBIWOh9OV+eDncjcjzBF7yev7YlRqKYBMR1kmRzPPBYFHDV0oAwg+n633wwoUXP4YB/m+KK5CtEAgeZ8/5GIrmUINjvaCfKbG2BKwCSgkCP4f74mq354FqUw0Q5Gk8hM9OZg4z/aXtaaAqUKDFqmlpqCISB8ImfvLRewIwnoaVmtr16SAd7URJ21sFJ8wCcQzPFsrTpmo1VCo/KwYk9Fg3OPkGXStSipWXVVr7CqdTKCQdRQg+I8tWwBMY8zYapOszZjta/MDa/l0xOZp6yXaLOUy9TNJTULWcGAxNgY1aouDuBtJxUM6ftC1TBp06ZOplMsGEwwETsLCOmD6ZWrkqQVAXQBGUifIMDe0QcI6uQrd7VNQVGudatTaFm48V1kggrG++MrjLk2prgZdneFfbG7uCi6tbE+DwqwJBvzmAOpx9AzXCaYMOtRSABNMCIGx0meXmMUdlOzZpUXdjpLKoCkAWWTMHaSfphlQYiAIKsZJEkdLyMaeJUsl2Y+V28fgqPDNIJWah5aaZBO3mRgwcPWounTUQ9NxP/lFvfHtTJVAQb+oJ5/zng7J6hyYGZu2qeXsTjW/0yM9xHs8wVdGiQYLB/Cwj4jqPhaeUXnywur8LqrbQQRzBEGN9iZGNpWkt4lBJ2kQRH+oXO364rQgqFELf8hYxzEkgj3wnJ9DMkMjXc/CSB0j+Ri1cizLoKkEA79ecHYiBGNjUVoiFsYJNmteCGUfqcF5WorCCL8yP1gDBtgfPMrwGpdTJG4sbAC9v33wXwrgsVD93U0x8ZUhbRzvHvGNhXypmZkcjzv64S5jJqASN9z4yAwPkNzy2xltuir0THCQyDQQZFjI+vQ4spcLqA7g7Wt0/beMX8OQMph9CjdCLiRupJI35zg+jSm7OdoBWB8+pxdUKwShk6gsVt5XwR3MGYB5QQZxelOCdMk7n/jHNlSb6j7Db64EIjlVAmB7YB7R5qpQUVkQ1EAbvaY0qAoGrvNTfiBGmB8WvawOGuToRvf2jfHZ7KhlKwPFuCJBHQgjCodgPC6walTquvdmoqtpmSNQmJjcDnGDRmRMe++Irlyw8RB8x/N8V1csBh0Fk2CT/XHuIT5Y7DEYhiqEgdYsLEX363vPliQqk2UmFvJ6G45WPM4hmOQI8Ur5yZEmfTn54nTorqLqNWrlNpW39MJgEZOub69XhuLwOhO3W8YLLrAHUTpJFo5n03wLXzCgyF0rp0z1Njutr/p649y+cpsoJAkgcvb+mCwoKSuQYOkg8wPaZ6/ri00RJILb7zyHM+VsDpXpkDUZkwN+p5Cwi2PGr2BQeHbY/wBbYdhQ0SvYzNueLxStqBsbG8+WFOTrMbEC+1vl/OeHuW4drUqfxQTBja/LAhAFZGiGED0+mIhFTeCI6i/l/wA40TZMusMSIvby2wkelIuABz8vmJGGABxjPrRy9R6ca4hbXDMQqt7Ez7YxHCMiEAdjGnnuSSZHqScavtblwiKi3LkEg8ghBt6n9DjNVKwek0TKsZtcAiPpiJbNIFYqIarOzS4GxuYn/n69cToU9Ws7AfDPMEf1g2wo4Rk1euWaS23tbfz+eNBXyxWAsDmbz6T5D64w8kbN4Sov4dTUUlDhSJk7iSDb3H64uoPRaoqgVfvKq6tb2sRfn+ERFrYqXIgIAf4efvOJ8LIOYWYhFZo87L++IjzSKlVZM3zQxkNPMxePbphNTz662AVjFvCQW/8Aw6ehxQaxBHIj3keUYAzlMKSyyzdZAi/kZNukY7TjH9CpIOltQO9iDY8wemIGjBk6vWee1x0woqswC1ClVNmEAEESJuD05npgpONMQ5sIGoBlEEGOhted/wC2ABkMnOzxJsRcGdx64HXJOW8XInaR9NsHcOzK1VB0EciDtI3Hrg8IF8RgL1P1k4ABqOXjbfaZv9cE5bwmYHrGMnxztnRy1QoD3zj4VUAkzzwnPbPN1xV7ukKOnYkCTabxhDpm/wCIhGsw6x74S5zIOPEFhNpM/t54yXD+1VfSvf1dVaoCQgUBVI5E73wx7I9tftdYURRKciwYHSwmZXpYwcC5Hi6DsuYIIDDedVwR6ftjQ5ekQPggWuBa+2CalBto+lsT0skDqIuDA+V8DVk2UDLqTMwf5zwSqiZiT9cSosrESFBHT/i2L2yZJkG2CgKacxYEQYNsesp5GTgxacC+IPQHTDACAAixk9MXaCbn6j9ccqkG2LlwxFYoj8ox2LtQGPcMDANl01BiCVI2Ply32nzwGMkAw7stYkRe8mRMT1O8HzwerqQFWNUEjVINgC2m+/lPzxUc2WAGrzU8x6c5wqGUV8usSxlZsDcTHIi0+WL6GWpzFyvrsD152wzy+YbQJ8QNm1XDR+/nj05K5qIovb09fLAIQZnLOmr4SBEeIc+cb8vpjzLGTDETaCDY79D9efth9mshr3A2MyPbCmnwfxkXjkQZ/bfCGjScLy5ZTE33I5fyMOKOW+eAuz1AIjKpbT1NjNptGGLZgAjafLn/AGxNgWLQAFyfblhNWyStq1HZgflt/XDXNZoIpJ3I2/bGb4pn+6pNVYEtMKnVoJg9FEb9BgsDL9qs5NV2BnSAgtOw2HuSMVZzhQoBVf8AzWTVVE2UtGlR5gbn+mK+B8QRXNWouqot0TkXMnUT0G/qR0xDN5vUXLGWYyTO/p0A6YbKQryf3dWpUUGLKfe/7YaVeIUkQqzMWYfkM7i8m3/GBa9Jl0w0Dcwb7eh+fliqlQNR9ZBPTmbbAfzn54wldm6qhvkn7+Fpq8xHjEACbueYHtOH/CuCJRDnxVKjjxNEAAfhA2AkdSThVlYUwjrqMEjmCL7Gx+mLKleozAMzWkgxC7byLgQPmcVDxpbfJnPyN6XAw7hpkJsPDH9P64GrhiQCOthefSMWUeJ1FY6gx9/67xi1eIkbA6m2A/eeflbG1mVA2eyrMAPHpE2UkAehuLYhlcsCuiolWR/9T4t/zc9PkNow+TNCPEwkwDJ6+uPc21MIzTsPDcAzhWCEi1u5QsXIAuSRjJdq83ms9RLUHIA/CDGsDFX/AMTUs3mGoOTSIsoNg0YKSg2QbVdssfi6oevphJF3QJkOHJXy9PMZcffUtwd5HxI3ng+pxKmrUa6XWrqRk5hgOY8iIwv4zXOWzJzGW+A0S9ZR8LGwQx1OBcjlwldkYnwFSYEw9Ua2P1xoTyW082tHVWrCVUg+++Mx2B4q44j3yWlmZhFgCZvH0w97U10qBqUQCUBA5lmgHyFpxmOymaq5fMd3TcotV9JaBspIBOIo0R+luG8dFWnqZlUk2Ava0G/rB9MW5jitNbNUU3j9/wC8Yxdbh6kDU7yoUDeDPodvMwMQrcLUCDrF7EmVsZudhYze+2+ERQZxTtS4qfcINA2IWWJ5ki9um074X1+2eYQDWWUE7lYEG24Fr4GfJ1ZN6BWCPjdSRyJYqVFjytfliZo06QEqqcomxtPLnbaI+eCx0E8J7ZFTMM4i51lgd4UW97yR1g4bUO1lVoMW9IF9h7bXxn6bqAWYqQpE914tOq0lQANrz5HCfjXamlRRBTUlmuZS2lgR+KINp07xG2GKj6Zl+0UfHTY8pG4PSLTh+9ZY8sfEuE9rAz0GZkVSSGW4vJO0wTBi4PLGsynFasRrLg3WZt5cumC6BxNjUqGTGr5Y7GZ/6tU/Kfb/APrHYVixZnqXHcx3i1HqMQojxAGxPKNMbb72vfDhO09HwySbBZdZMQRJEgETzFzG3MqcwqKjNVY0lKhbkjSSY1aXEE36H1xfluEF6IVa+tT8LaeUkggkWE8pgyTgjL6VJBOa4gVSaSzTYEMPxKbxURhOpbXBGob4M4bxUMovVDaQO80qykiYLBRHPcAE4SZrg1TKUnrErUVRLbACNmBDSPUXGEeX4n3jM4q6ZOoyYgc7BgCPLzxSpk0fQspxt9AkAOCZWLkjoDeDiw8WVz41J6RpPtBj9TtjADiSuwYZjTpMqNIZQRsfES42ggNsfbF+V41UptAq0mvBp2glhAIRvEJEHqT64YUfSKSMSGp1CAb6bWvvH64iOKU9ZVjJXdl+H0vc+2AGz6LTBdWRivwKYJJ5XPoffEqdamfENScjIYkG0Wk+WItMVF2d43QYeFwSDsQRt5EX9sZjtPm1bu01SbsSL7iBfyg2PXB2d4cKcsCCLk6oUyb8zfrbGbz5AnbznGsYJ8EuVAmUSn3qiqzKhsxXcTz9OtjHnjWJwChAZPvByIfUPW1sY2jSmZMX9sGZCr3LFkcAmZMdeom+HLxspTH+Z7O94406gpuwUAjble0xynF1PglG4HeyAd2gANuAVEeWBMr2samJNTvjeE7ooJMRqbVEDa2G2TzlSrTVqioCSNWmRffaTb1G0Ywxa3ReXVgKcJpAyqkRHM+kEHecC1KGuO5qaO7M+KYYWG0Abzvv74dtmV28U+htFrHczi1KYPgU+KbL3izaNgTJj6RgELhTJAACzH4bmY30+Y/k48aAIspAsTHzgnc2EnmRg2rR0kSrG8XkteJMgeQ6fW62rkSGLgRHUSbxy5Wnp+mFY6KDmqjvACimAJkOrEi5EchfeYNsZ3j/AB0d6FclVnnt9MaXN5V3RgpIYiVFxMWsD5YzWRy9CvNGuumr0bc+anDWx8Io4v2PpZtBVpOEqC4ddsD0uK1X4fWp1mBanUFFmHO4G/ocdwrJHKcRGWFZjRqoSF5ahsD7A4D4BlxXp8Ty6jxiqaij0J/cYvhEjPieU8OfQbinS0j/AE/849zGZ+9q1F3ZoB/2qEn2xOnm9XdPzrZcK3qjc/ngPNU48HMIx/qfrhFAfF8iphu8WlLLqLHms2+uAMhl0VnlkeAlNSt5diWP0wfx+kmYpkqtQKImt3coTAvAvA64z3D8v3FQRVDpIckKV0NyYqfw8pxUZA0fYeHp32TDhmJVdMDciRKyASDbocC5bL92hIRld4109QIkbwwWSwkxa49iF/YfiHx0jAnkDa5mcPhX0LGsAmT4XW+m5Egg2uDuTtAxM9MUQZqSkkvBXTpJBO3QLc9JO04XnhNCsyhxVIhdOmqQNj4mK73kGTMiYw37kkF4Zbb80sCRMC03vMfpM0yLkeO0gCJkQYK8pGIsoU08glEs1Hcqohqj/CbwIB+fkfTBtSoumTdDY6iGBBtbwwJnbzO2Op5UBfAmkNBIYnfmAeUzMdPU4HpgeJZsNNjyIB6fqN7YYA+WzuWNV6QCC+mRTCqxkH4kiDM72scFMIJhmB5XiNxaT9L88VmnupIZSpHignred5nbl5xi1sooNTVeAIU3G3PopboRGnEtjLaWYYgfesfQWtb8uOwMtZU8KqIHWo/qdjG+OwAMsjxSqVAr0tJnSHo1NagH8UOOhiBbcY9q58SCxM/7H894tyPhkC432x1LJjWEDuzASSEUhQ1wdLNqvBAI88V0MvVVG1IXpgkCVCsNJiQA2qCevrtimZgzig51lNYQwdZlomNQ7wWuQZkcp2wOeEcMbYKSF1d2BpaNza145Xna+KKvF2FQrTpuUpyoqHeQYgyuhSTMT9dsCntLUFqyqsQZ7lQyAXIZagEg7+KBubWxUUx4sO4bwHLVwWVWQjxArUm14sRcqI+uGD9nKWmKkMACZqkNAaSVEudC3J3tyiMJKvaGWAoCAJczSVCCviJOlmBk+YF8W5vi1WplyFAAOpXYGTBax7qZaVsQGibTGw22xVobNxLKKShd2G8AF6e0QHIkf33gYhV4+gqhlauFjQyqF0TMyRMm1gR8sZinkV0sTUzSmCe8aii05MAC7A3MiJJuemC8pTy0qjNWBgXNVQsx8UGkYmCLGMVghWariOeikajp3tMCVcuALzzsaZteQNiMZ3OZJsxTFTLgBwYem1RTEiQVdoBuCNPvOD1ApaO7zNQ06shBAqeJ1lkqKjrAFzMDn718FodxV+7PfN4h3dJwoJUFSIqeLUFadOnkDJw4tx4BpMWUshVpf54S1yutCTcDZGmL74uq8Ty86alFFG4Kt3bDYRedQ3MnGkWvWqC+VpqqeGGQtI9rg+0W5YnlmBBDKKbA3DQoO4MBgIHp67YH5JPYlFAXBq1BlY0qcadqjMDyMxJ02jf3ths+dYzYaiJkoB5STO1jj0ZVVAMKIsC2na4222MR/qOKaecpmlqQU2A501MAEA3USQYPwgNHljJuy9Cji3EKyMtM9487rTpt85VACscgd8Z98zUczFax5q406bfEy+EDqTz543i0UiNG95KeHrN9tvpgLiOeAq0lTKpU7wNBLIrSPy+IlhzIF77Xw1ICzh9fSEBZWZfC0Peb7DV0ttywUc2DEyBy1wD6TM9TviolYWKSqpWzMmkb/DIuH+XucZ7ifGEpPVNNabClTg+GwY/hkk87++Eo2DZoRmqajUZQMTaCt/MEWPkeWMFxTN062k7q9cCjU2YCfFfpNsD8U4hVfWtQjTlsprVQIGupNz6cvXAWbXu8jkfIqbeknGihRN2MePqKfEMnVNhIBPoSv/7YX8QRuHcbWoP8rMN7EPAI9jB98T/xKpkU6dQE/ig9Jgj3wXWzI4nwxav/APoyxBMbyu59xfAMvzGXVXE2QVqlKfy95DqfngLiVHvM13ExT0Bqk792nI9Axw2osuZQgWGZVWVvy1UER62GMf2g4VnUmpURwXOmuysDKi0AC4WPriG9lo0C8ZYKc05KZUeDL0FF6x2UmLx0wur5s1wDmstWy9UDwVUQssHkwj4f0wwy3HMu9XvtDN3WmjlaQFyxXxMBsOk8gDg3N/b6gY/aMvll5idTAeZNp9sJaY2Y/K8VOUqq4YQLW2g2sOnlj6Q3G3ASogRkbeGI8IjxTJ2JNtPnN8fLu3eUde7ZqtGtqka6Vr9GHXDT/DniRqTl6l1XxU5HO1r+gxUtrQ/Hjmr4PoOZ4mUdGhXCFS5KAE0yCS0zHgVg2ncwBzjAuQ4k9MHUwqBiSukabeIKYj8bafF584nGfzHEGpTqBiYPS4DXG0EzfrPTFuVz1NnBpkktOkkwqxDfF1vFtiT7Y5M3xgtcmoynHhVWpqiBIbaQIibw2otMc4W4Exhe9fxVHEDwwRy8JJ23BIJP/GAKRGibQWMkbajcLJ3BHMATacTydWQpHUqR/LWt9cUmZeSMU9BlaoHPh2JBBj8wAiPf6Ysy2VXXrIOoao8Qi5M20i8DaxvhUKbBgVUspvI5gcr7Qdp5T0wx+3qFUzeLH6gEdbxHpjKUqJQzocPDrq8AmfwjkYnbnE49wtp1tIADH5xc3Np6zjsT7hUgheLVVPdBUzOudHxKwkbEi8GTMki2+GT0U70BqvdOlz42IBYC0rZoUfCTtHXGZ4S1akuqn9oapYnVTSSCYMhknSN5Xa04K4m6s6vVdUdjemiaRvcsDIBiJ07kY6202Z1RPOcRFKrV0lWLqt48JIAlgFO5AUc/XfEeCZ+k2aetXaRrIkEyRBS/xDSAbLbaZxLKZx8qSUKBQ4hFY3BB5lSSvvPkMV9p8+M6gqU6Y72iQVZWl6oiDTIHibmRzsLb4r1JbYex1SNW3ZvLtRZkr1WouoQ6YYaVBHwhZ38RnpOLKnZswrUc1UErpXS0Ku0EBdiNtiPEdrYxXAOMGmRUpN4FGwBAYySQ0QTce3nEY3uU49SzPgYBJJmXW/PwsjBgd9xM7xinCuCMn2KqqVabNrNTS4jVOtG56gdI+Lax6SIGMvT7cZKk60ahrHSxQyqELJv4mUHSZ2jbF/aPtDRo5qrl8vnHotqlg7FqctfSs2jn5ThNxnswmcXvHZRUi1andG/3DE1+lLjg0vGuJ9wddKhRzFIrBUKNceRAhhfbGYr8Y4TVeBlXpVheAzUmtyBU74yOXz2a4bW7mp4qdjpN1K/mU8sa7tJkFqUGzGXINSnpq0nFzC3K+2Fih2EZzMNQ7s0RncslRpZi5dfmxJnG04dxU1KQCuuaAEGfC8efInGO4ZxMcRyviYkxpqD8r9R5c8Zvs7n2yuah2KgSjfscNwQrPpVLKyvfZLXTq0iZpuxIncqQTGJ9mO0v23vkqoi5kXSCVDRvImxnf1wiTN1aOaOk6qeZINuTKN/SMZzMcOIzvfZZn7tWhoYy7k+JV6L19MPAVn0Su1UZle5qaQtPXmA51Ik7Aee+Bn44r0mYt3dBZJbZ6nWD+FT5b4xvFM82YrVaatpoUyHzLLs7CNNIHntGKuN1Ktavl8pI1PD1gBZEFwvsMP1fRZDg8VeojZgjSoU9zT5Io5+p64VZigy5OkpnvM1WTV6M0/RRizttmO7yuhLNWdadMD8owy4vT/7nh1I8nLH/AMKZH6nFJJByZ7jtWKHEag3eotFf9qAL+s4t7T04ydBfykD/ANmJjLa8nXESS9SqPOKpvg7i2W7/ACOpLwFqCPKzDCk7HRV2hp/aeFh1EsgV466LMPlgDsdXpZfMLUpsPs+aSGX8jj8JH83xD/D/ALSqKjZVz4WuhOxPNffE+1nZdaE16FkLSy/lJ6eU/LEP6NDvM5P7NUenoqPRrHVTFL4kqeR/CPPFNfjYXwVCV1EByLhoJ8ALAgsLT6cpnGlyWeDtlqaGXrAEegEk/LDriAy2VUORpEhRq1EHeYIkk7md8Sq7RVs+d5jgwrMlXKVNRpq/gZdLqWHMcz0ILSMZPi2Xp0ZFTL6XphQ2tyTUYiTPKMfdKPd1gtRUV1IJ1wQTBI5SdhpN55Ryxku33ZtXydQpl6YqyG8OomBvBm55yR7c8LQ7PjvEs4KlhRSko8ULsffBXZymYZ5MKCbdeQ98abh2SlDSemPCBBPnyjc40fYPsuHqeOnooU2lgfxMLgeg3M+WHkOux2exyVUV2NSnUKqTs24m5afoBt8yMv2XpppVe7ZgykF0LGxEndb3+cHGsAJ1WPkQDMDrfcfURbFZqhVkuLzdzG3mT05xGJexWY3P8IpZMVHUmO6IMtN7wT0IkL/bGPoVhrch1WCRc2GwidxJIvtYXvh9217RLXXulg+I6mA8OkSoAJAkm02jpOM3lsqxR9FNipBJcqLgGfCAQIEzJuY+V+qT2TkhpQ4oxVkYbgkLblFwff8AfHmb0PTdiCGVQysfCpaSsMbc4v5+eFhrqySloEHTY+ZtEk74vXPGmdKNckMLBVJWLSBtIHnvjN+FraNFJBPDuNqlJFrZcGoFAY/dSSOuslpjebzOOwK3GMytu8UxzO/lJMkn3x2I9De6/oZL6PX43WWoxeSGLKwIDLY3BC7TO4ix33w14lXyuYVXrZNXaNGpbGJsdch4sRBPvj3K8V7xoo5SoyCBKxrgbDxLcctJtB5YaVsllReqEBUfjRVddoFjHh6i3vjb/Rm6M8eD8Oo2q62ka9DuzRN4aeZE2FtpN8GcIyOTs+X00wBqYMh2U6dShZAIMEHVI3IxPiHB8mAToqVA3jL02L7kz4hshEefQE4F4R3KFXy9Co8iAKVdkqe6vpDz0uTzxdOibJf/AAxSZ3qCtWJPxRc252S9ueKM3wAZem9apXWpSpjUy1KN4mIJVv298Osq1eo7MKNWnTMhSFhkPIkC4m0iLcsBdrM4iUBSzElKn+YsMSoINyeSEg39JxKlIdIz75WnXQvTpZbNJzC/5kevX1wmp8LNGa3DarqUGp8rUm45wDvirNdjalP/ALjhlctAnSrDVHkRZvQ48yXbLU4TOUjTrLbvVEEf7l5j0wm30Uq7GWeo0+J5QNTgVVuo5o3ND/pOFHYLtBToBstmfu/ESrHYE2KN0wxzWX7kjOZbexqqnw1Em5A/MN8U9uOGUKj5TMIB99VRanRg0QT5xbBFhIPfgT0KpzGQKPTYTUohhB/2nYHCvtfSVkXNICJhaqndeUnzBtizjFBOH8Sy70hopVbOg+EfhNvcHDrtPkguXzgFw6F/cf8AGNtNEEcpn/8A5aKq3dEKA9CTGKuKVvsWUpU0vWcGDzBb4j63jAP+GVLXk3VpI78G+1gD+uLTW+1cV0kyKR+HppE/qcTegoccI4UlDLKHEBJq1P8AU24n0wo7FUXqVcznKhlqh0r5c/0gYZ9uc3oyxUb1Gj2Fzgnstl9GUpA2JJb53wOQUI+0NBq3E8nStopwTfn8W3sMPM9Bz+v/ANCifnVIH6DCrg/i4rVc7Uwf0CjB3EqyUzUeqWmrUmFEtpQAKABym+DIKPMk4XuWF0bXSaOuonFfBsyMtV+yv8FQlqLH4TO9M+fliOTqUa2paGbFNmgsjKA2ofi0PEH0wdmuFmuho5lRNitWna42YD8LT64QzD9reyDZesK9Ge5LSY3pnf5Tjedn82uay0uATBWoORIHP9cVcEzbMamUzMNUpjflUpmwb15Hzwm4JUXIZjNZdp7t4qUerctI6nliZMaLq+cPDqIrM2vMkaKS8gJsoHQDG1z9Cs5oM2XVoAL03YFBrHiOjTBPv+hxleFcA7zMrmM0e8rSClJfgpAXEkwJ/fGxTMVhC1KFQAywC0ixAnYstRzfxQR+aIGEBZlCE1RTFEG690fCy7nwAaQZsRu30xaSzFWBZ4uArLoIJjUQWBncW9OUYhneH0M0FFUMFBJAps1P4gB4gACCLXK22EYT0+Erl64pUa1ehK6zTZjU1z4bF6ga0flIG+FodDuvkmN0KI5Bg6QWQkRYkGAPXFFVc5Smo9emUUeL7pgwWLyKbHUxbnflbBhJIAOsz0qtIjn8QImOXPEqasVKvTsIEliwb1b4if8Acel5wWFCTivGcvoYd41Ro1aGqvTMHclW3MXAjlOMbX4hRcwtOmVI0hSoqW6S+5HlESLY+jcKyL0tQYtUklhUZFEBokSIt5mPecBtmq9RvumypVRLo7ajDAlP8tQog3sSLb4uM6FQh4VwihmaYimKREqe6CKBGzFWBInaw3GLavZOTbvdBnx9+pIJFjBpmR6AYYcDFWiKj5h8mHLsxqU2iQRBJCqoY65gnyvzw1pcVJUMppQwMDWpYgH4gwaCLbAc98L2PoMTH1ezWVpMA9POVQYlkXwKOZJVQSJHLlBw/odlspTPhp1DsQSxMX8yRN/aIMHB2WZ1ep3tRqis2pFIRdA+GAdUsu295nrbNZ5OJPXfuF0Uj4dD5kB7CDEbA7ib33w35JPsWKQ1q9kMuWJ0VBfbWP3x2MrmM/nEYq9Nyw3/AO4X259MeYeUvoUhln+MVGeoVqspcbBjpHhAiPbALkM2osWBW+rr679bYBzXZWuR3lFxmY/LIaIgwJuojrPQYCyvBc/TR3UVkh4K1EXuxIFviBBk8vfDxfTC0arId5SbwtMz4W+Eqt/h26XF8B5PNUmYBAov8FMACSbElb7byY8hhZSyOfdCO8osxB8IZQ8bWBYLMX3O2DuG9m8ytNi5bwsAygIx0zsdD2m9/piZZJDVGkp8IRAH72rrY+NxUaW/KQNA1b+REDlhZx/jIoaaSLVrpRWajTqcBjvBJlZmRNsGNxOpS1vXSpTWmnhJIAfw9FMQPPpjFdkuJmrmqtQ1xRNQ6VDARUi+m/TEqwoZ5bJUsyO/yFcUqpuQlgx6PT6+YwJxN+800+I0QGmFr09vfmPfHnG+yqFy4D5OtuXpyaJ85F1vgX7RxKgv3iU85Si5UhjHqL/TAxplWWzVTh1YAA1srUmNIn1IHI9RscMO19SmeH0q9MeBalOonkJ28sOOAZmlUpq9LwK0zTbdGBgjy6YqPCteXzuV2Elqf/mNYA9GBwJgwD/FKiHylOuu6sjA+Tf3w6zBFbKF/wD1MuT/AO3C5EOY4QFa5NAj/wAk/eRgzse2vIZYdabL8pGKTJFX+FJ/7MiP/qn9Bhb2Lp//ADTNtM6dYn1b+2HP+GdLTlCNvvnHytgPsTk9Oaz7Hk+n5kn98HQFH+I+Zb/t6YO5PL0H741+XeFRfygD5DGS7dKPtWSUixbf3GNMQZa38jE2V0Z/svXZ2zlbrV0r7YIzDMWLa9EDxVD+BecT+InbEOxuXIy9RCIZaz6h6m30wyemFlyuvQQVTkzGyg+5nFJ7sTOouXQass1VAP8ANr6EJ84ifoMe5PiChhT0lJ2GrUvscVVFZmIc9/WHxlvDl6PlHMj54GqUgCKinUFPxmwP+xB+Hzxo1aJsfZrK+OnXiDTBDHnpbcfO+BuJjLsyVQoq1EUw4NkU7knYfriR40Z0U1LEDxuQQiA+Z+JvIYR5zMhx3ZAWn+FRafM9ZOMsmVRuaL06dHLu4Yd6CwKjwiPzEkAW+uLafGMrUB011tBALETBt4WOm5iTMYA7P8Sp5vL/AGSotNqtPxUQ/wALRymDBjAuVyyEymRpOB4WWlVVakyZDIQvsCP1wUA9GTdm10taDckd2dW1jpvovNjI0jFL50U1Uu4hDc09jqgRLQTNjqvOAMvkqFAh1ydfLE3Ld5qUATHhR2Cm4m3lhvXzqMdFSCCJCgg89ysa9za2JaGZnNcUy66CM7mXGtvDRcbt+cv4tIk9I5C1mxomqUrCvmzR0khJpXEgMG1KrFTbxBttt8QzgyaOKtR6MrYIqSTe+pRO4/MOXliFDL0aZBRaulhqBVm03mfCPAQNtjbfpgbSWw5KKnEaDIRQr1lpse6LAMRT2IDmWAB/PBBEi0Xu4T2e7h0KGG0lSe91K4ixGlVMdL7gYYDN0qZUrROwnTTgxBMyiCSPU3PyNoZqm9wXWfwlLCTzIFvWcK10Mqq0dClqjlV6vphQ3huxAmZ5+XPASqzVJWrSZBEEBSzGCRfl6RcdYwRxQBgKbjWhQrt0giYbUfecLH7PBKhbL0ymo28VXSbXMhjp/wDECcUhDBsm6qFZEqKZLFngExyEkEzykfPFhrwtySBsFF9IGwAM84wj4fxKqtRlXLGpJ+8FMOqsR+LS0iSB8XhJtOOpcUU1HBdDLHutb/CRYBvAGAnlqkRvh4MV0EN2mIJAo1yAYBFBjP0x7gynxRtImsEMCVBLAGOTA3HnjsTX4O0ZCkupVCBqakzKvMN1KkT9cMM1wnNNSUNXHdFwxaGcjeJAHhmTbF3aig6UWGpmSBqAIBXVcOvUTuu9sI+H8dqrTbTqgH7xRBJ02JAa3mQcGbRWKaG+e4eiKtM92aguXGplYEj45tq+KQOR2xLhodPEUVFdTqamhWRMiSWBgG407Ri1O0OWZVqs7qVEktTB2tcAQbWnGC7W9s+9lKOqCYkiGafLFKTZFHv+IHac1PuleVW0829TucOOFcFpDh6U666x/mVdPx0y91YRfbljM8A7L1Kru1RkWvRYH7NUkM4ENv0I53xt85UqFqWdy694rLprUtmZOg5a0M288UloG60DUMlnKCA5TNJmaLfCle8joH/a2POD53XXehVyy5WuF1DQfC464sqKh1V8k3eBiDWy0wGPPwm6VPlJwWBSqijWUkGmZWfiAIhqZ5/PpiW0gQn7X0S1IilYvV1uRb4QB9SMOeyfExWp6j8Y8DzvK/tgXPVdRgCBywLQRqba6fxcxyPkcZ3RdWh5wnLCkalH8Icuv+2rJI9jOKuzNAU6fc86FR19VY6l+hHywTlcx3sMAVccjz6jFjZbTUNQfiADD02Pryw8iKFXY8d39pon4qeYZo/0v4lPpB+mK8gwo8QzFJtswBUpnqVEMvr/AFwyq5Eit36CSV0VB+YC4PqP3x5xLIJmUADBXQ6kfZkYbH+2DIdCvt1wd6tJKtITVoNrA5kbkfT6YccLrpmKS1aZkEeIc1PMEdRi/ItWAArUjqG707q3nG4wszdPKrUc0atWlW3daClifNkgrPrichpE8zwupSqPWy4DFwO8pkxqjmDybHmS4hTeWcdyVMlavhgj1sfUYM4LUzNUalqU+7OzOg7yfNFIA9DiVbL6XH2h6FZlkqWUkje+mdIt0wk23obSXItWjTrqTSJqqh2IK0gT4i5t48A180WK3+9Nqdo1Ru+n8NNRtjSHipOgo0nSSRSIIEWjQ8EeemfLCTi2WSuSykI76dTaSpKKPhAJmJkWN8dMbrZn2U8EzX3oy7AsHsDqBLN+YDkPXFnGuzlM16bs4DII0yJ/XClKlVWWqq6WpH8RVFHSfKNhc43Wbyi5nKpnqMU8wwh4GpWZeR1C08jtiZrdoadaMmgFGuKjU5dCCpkqPXzxueMZulVGWrVR3b1QwkEQWAtLDxDpbrhKazA01roRW7lizQoAlSYlfiYdfPDLg89zl0ZC63fvBHgDSFtMmYwr0DWwXiGW7wIWclGGoLVkqA0TeJmYMTPywLTyjUXQjOsmvwAqoZJkxIBnSercxvgmlkaXeRSq1aTVDqIkgEzYkXAJE+EmYwwrZynTUMzEgMFsPEAfhbSWJgm22EnQC/O5cUwlSvmqZZhpIgBKt5JNNQQGgDxCfXHlZtSKKXchome9KqvOOZWRPlucGcSOWNAmtVDI1UoZRX8WxGllJUeGORwNnsgtVQFqUkUKDCUj3hAOkAAEKokgbcj1wJ7H0L6rcQpVkqOQQSpGkh0IaQAQoANwTvaQcPlp041prUR41WsQCG5hb8r6QenPC6nwiqiIn2h01BjAMBrkDUHEkjfwmMV1+Eayr1qlZZpl3ajTQ0yyg+KwmTBNyRPScW2nomjP/wDUFpkpQZwhABJMGFNh4YC7bDnviP8A1gAk63BF51Nz9TthkOzmVWgGRcz/AJfeFqsL+IykCDJAJ9sG8MydBaYBy2XnSGE+MktMA7s20nkBglXTGn+CtOOs9MTUJNNg9N5JZWuAvOQwJG2J1FHePUNN8wtUBk0AgAmNQY7651HykWOH+QphdWmilJ6h2UKsGw0h6ZBKTJFvfC7NtnBWZVy7VKfKCukTYyVIIM2uDviN/StfCVPPMBAyTgDYNli5Hlq1CY6xjsL6GfzyqAKDR5m/pcTbbHYMRAWX4hRqI6PqIPO8jpvjPcWy1ZFLRrpC2sEBoItqBN/WMdjsT2ax4MvX4k4QqjELEb3ONbT4GMrli1ailalVVS1em5FSmLNZWHI9N8djsaR5M5j/ACOWZnANUVK9NRVy1Zxd6bCClSPl8sX06696wplsvWN6lI+Kkx/Nbaeog47HYXkdLRMQruahbvNFNXFi28j2v88SXLgsRz547HY58maUW/ZBsRgjLcPWWsfCms7bDHY7DQhHm+J13BFCiq09tbEaiJgmxt+uLeHPmaJK1qm+ywGheu+59cdjsbxiqJZfneNimw0uHBN2FMrHSRqMj3x4vFle7ZhRPL7PP1Jx2Owp+NchFleVo5epUitVrVixhYLIkHkUUgYccKyL0EYZRVemHICMdLA8xq5i9pOOx2EvGglJluTorUVnbKpTqqCzEwdQ6DSeY6xEYWDKZOq2tTWpsVGtFPhG4kAi4vMagcdjsWkkyWxlkezdBXWSzVNIi5ABYSCJkg74C7TUKFDQ+l3dmhe8JYDRcz4rgnkRjsdhx2wBeM0kzKrXy606YUgOukwjGxYDZvLmMH9j67GhWUqXogySxvJ/FYzM/LHY7CfaAWcZ4jUNc0JPhAQ6oYkHcBt9J6YaHOZqkx1ju6WnSt1JAWQIib3PTHY7ExGxlkkDAaXGnVOk0wTqAu2qLG/LfEKvBkZyaiUnlgYKC2kWmx1b47HYT5BcA68KpKC6UlRzUDuymBrM+KIF4Y7QMU5vhz6RHeKhaXdKihiJMCdOqARtJx5jsJMotXKmingzFXuzuKkORIFgSJja4x2hzU1pmvwkAGnAadwwA6GxnHY7BbEXdyzanrbsmg92xIIYk/CwA52PLFee4dQqooiAttWlSd77i1gSYx2OwDI/9Kg6aVWmlpKilKlG1AAyQYufPzx5meHVlMpU+8B/EAVMkkQJtA8+m+PcdgsC7KVM6qKC6ggAGJ+e533x5jsdh2Kj/9k="/>
          <p:cNvSpPr>
            <a:spLocks noChangeAspect="1" noChangeArrowheads="1"/>
          </p:cNvSpPr>
          <p:nvPr/>
        </p:nvSpPr>
        <p:spPr bwMode="auto">
          <a:xfrm>
            <a:off x="320675" y="-301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pic>
        <p:nvPicPr>
          <p:cNvPr id="92168" name="Picture 12" descr="Lion Female Hunting Zebra Royalty Free Stock Photo - Image: 112473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975" y="5229225"/>
            <a:ext cx="2532063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y-GB" altLang="en-US"/>
              <a:t>Predators and their prey</a:t>
            </a:r>
            <a:endParaRPr lang="en-GB" altLang="en-US"/>
          </a:p>
        </p:txBody>
      </p:sp>
      <p:sp>
        <p:nvSpPr>
          <p:cNvPr id="94211" name="Rectangle 3"/>
          <p:cNvSpPr>
            <a:spLocks noGrp="1"/>
          </p:cNvSpPr>
          <p:nvPr>
            <p:ph type="body" idx="1"/>
          </p:nvPr>
        </p:nvSpPr>
        <p:spPr>
          <a:xfrm>
            <a:off x="685800" y="1916113"/>
            <a:ext cx="7772400" cy="4114800"/>
          </a:xfrm>
        </p:spPr>
        <p:txBody>
          <a:bodyPr/>
          <a:lstStyle/>
          <a:p>
            <a:pPr eaLnBrk="1" hangingPunct="1"/>
            <a:r>
              <a:rPr lang="en-GB" altLang="en-US" dirty="0"/>
              <a:t>Although most predator and prey populations in the wild do </a:t>
            </a:r>
            <a:r>
              <a:rPr lang="en-GB" altLang="en-US" b="1" dirty="0"/>
              <a:t>not</a:t>
            </a:r>
            <a:r>
              <a:rPr lang="en-GB" altLang="en-US" dirty="0"/>
              <a:t> show large fluctuations,..</a:t>
            </a:r>
          </a:p>
          <a:p>
            <a:pPr eaLnBrk="1" hangingPunct="1"/>
            <a:r>
              <a:rPr lang="en-GB" altLang="en-US" dirty="0"/>
              <a:t>In the lab populations many populations do show strong fluctuations and are difficult to keep alive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Spatial interactions </a:t>
            </a:r>
          </a:p>
        </p:txBody>
      </p:sp>
      <p:sp>
        <p:nvSpPr>
          <p:cNvPr id="9523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800"/>
              <a:t>Why the discrepancy?</a:t>
            </a:r>
          </a:p>
          <a:p>
            <a:pPr eaLnBrk="1" hangingPunct="1"/>
            <a:r>
              <a:rPr lang="en-GB" altLang="en-US" sz="2800"/>
              <a:t>Nicholson and Bailey (1934) conjectured, after observing that populations do not persist in their model that populations can locally go extinct, but that other ones will start elsewhere</a:t>
            </a:r>
          </a:p>
          <a:p>
            <a:pPr eaLnBrk="1" hangingPunct="1"/>
            <a:r>
              <a:rPr lang="en-GB" altLang="en-US" sz="2800"/>
              <a:t>Can spatial interactions lead to persistence?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Stable limit cycle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GB" altLang="en-US"/>
          </a:p>
          <a:p>
            <a:pPr eaLnBrk="1" hangingPunct="1">
              <a:buFontTx/>
              <a:buNone/>
            </a:pPr>
            <a:endParaRPr lang="en-GB" altLang="en-US"/>
          </a:p>
        </p:txBody>
      </p:sp>
      <p:sp>
        <p:nvSpPr>
          <p:cNvPr id="93188" name="Rectangle 6"/>
          <p:cNvSpPr>
            <a:spLocks noChangeArrowheads="1"/>
          </p:cNvSpPr>
          <p:nvPr/>
        </p:nvSpPr>
        <p:spPr bwMode="auto">
          <a:xfrm>
            <a:off x="838200" y="1600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Tx/>
              <a:buChar char="•"/>
              <a:defRPr/>
            </a:pPr>
            <a:r>
              <a:rPr lang="en-GB" altLang="en-US" dirty="0">
                <a:latin typeface="+mj-lt"/>
              </a:rPr>
              <a:t>A closer look at the hare-lynx cycle</a:t>
            </a:r>
          </a:p>
          <a:p>
            <a:pPr eaLnBrk="1" hangingPunct="1">
              <a:buFontTx/>
              <a:buNone/>
              <a:defRPr/>
            </a:pPr>
            <a:endParaRPr lang="en-GB" altLang="en-US" dirty="0">
              <a:latin typeface="Comic Sans MS" panose="030F0702030302020204" pitchFamily="66" charset="0"/>
            </a:endParaRPr>
          </a:p>
        </p:txBody>
      </p:sp>
      <p:pic>
        <p:nvPicPr>
          <p:cNvPr id="96261" name="Picture 7" descr="figure 55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3073400"/>
            <a:ext cx="8026400" cy="370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21348</TotalTime>
  <Words>737</Words>
  <Application>Microsoft Office PowerPoint</Application>
  <PresentationFormat>On-screen Show (4:3)</PresentationFormat>
  <Paragraphs>113</Paragraphs>
  <Slides>28</Slides>
  <Notes>4</Notes>
  <HiddenSlides>0</HiddenSlides>
  <MMClips>1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Comic Sans MS</vt:lpstr>
      <vt:lpstr>Times New Roman</vt:lpstr>
      <vt:lpstr>Office Theme</vt:lpstr>
      <vt:lpstr>Equation</vt:lpstr>
      <vt:lpstr>2023-24  4-3 Predator-prey models, limit cycles, Hopf bifurcation Spatial predator-prey interactions  </vt:lpstr>
      <vt:lpstr>Outline</vt:lpstr>
      <vt:lpstr>Spatial interactions</vt:lpstr>
      <vt:lpstr>Spatial interactions</vt:lpstr>
      <vt:lpstr>Predators in the Serengeti</vt:lpstr>
      <vt:lpstr>Lions in Etosha (SA)</vt:lpstr>
      <vt:lpstr>Predators and their prey</vt:lpstr>
      <vt:lpstr>Spatial interactions </vt:lpstr>
      <vt:lpstr>Stable limit cycle</vt:lpstr>
      <vt:lpstr>PowerPoint Presentation</vt:lpstr>
      <vt:lpstr>Spatial interactions</vt:lpstr>
      <vt:lpstr>Spatial interactions</vt:lpstr>
      <vt:lpstr>Spatial interactions </vt:lpstr>
      <vt:lpstr>Spatial interactions </vt:lpstr>
      <vt:lpstr>Spatial interactions</vt:lpstr>
      <vt:lpstr>Spatial interactions</vt:lpstr>
      <vt:lpstr>Video 2 coupled pendulums here</vt:lpstr>
      <vt:lpstr>PowerPoint Presentation</vt:lpstr>
      <vt:lpstr>Spatial interactions</vt:lpstr>
      <vt:lpstr>Spatial interactions</vt:lpstr>
      <vt:lpstr>With many patches:</vt:lpstr>
      <vt:lpstr>Predators and prey in space</vt:lpstr>
      <vt:lpstr>Spatial interactions </vt:lpstr>
      <vt:lpstr>Spatial interactions </vt:lpstr>
      <vt:lpstr>Spatial interactions </vt:lpstr>
      <vt:lpstr>Spatial interactions </vt:lpstr>
      <vt:lpstr>Spatial interactions</vt:lpstr>
      <vt:lpstr>Learning outcomes</vt:lpstr>
    </vt:vector>
  </TitlesOfParts>
  <Company>RHUL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 Jansen</dc:creator>
  <cp:lastModifiedBy>Jansen, Vincent</cp:lastModifiedBy>
  <cp:revision>223</cp:revision>
  <dcterms:created xsi:type="dcterms:W3CDTF">2002-06-29T18:19:19Z</dcterms:created>
  <dcterms:modified xsi:type="dcterms:W3CDTF">2024-02-01T22:10:42Z</dcterms:modified>
</cp:coreProperties>
</file>