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6" r:id="rId3"/>
    <p:sldId id="327" r:id="rId4"/>
    <p:sldId id="329" r:id="rId5"/>
    <p:sldId id="330" r:id="rId6"/>
    <p:sldId id="331" r:id="rId7"/>
    <p:sldId id="333" r:id="rId8"/>
    <p:sldId id="335" r:id="rId9"/>
    <p:sldId id="334" r:id="rId10"/>
    <p:sldId id="332" r:id="rId11"/>
    <p:sldId id="339" r:id="rId12"/>
    <p:sldId id="340" r:id="rId13"/>
    <p:sldId id="337" r:id="rId14"/>
    <p:sldId id="341" r:id="rId15"/>
    <p:sldId id="342" r:id="rId16"/>
    <p:sldId id="343" r:id="rId17"/>
    <p:sldId id="348" r:id="rId18"/>
    <p:sldId id="349" r:id="rId19"/>
    <p:sldId id="351" r:id="rId20"/>
    <p:sldId id="352" r:id="rId21"/>
    <p:sldId id="353" r:id="rId22"/>
    <p:sldId id="354" r:id="rId23"/>
    <p:sldId id="350" r:id="rId24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62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18" Type="http://schemas.openxmlformats.org/officeDocument/2006/relationships/image" Target="../media/image3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2.wmf"/><Relationship Id="rId16" Type="http://schemas.openxmlformats.org/officeDocument/2006/relationships/image" Target="../media/image30.wmf"/><Relationship Id="rId20" Type="http://schemas.openxmlformats.org/officeDocument/2006/relationships/image" Target="../media/image34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19" Type="http://schemas.openxmlformats.org/officeDocument/2006/relationships/image" Target="../media/image33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815C7F9-E8B0-45BA-AEDA-70370FD1AD73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749E27-9D56-45BD-8F14-5CE6C2B1A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C392D74-63B7-4491-873A-473C549A184F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E715EDB-45C9-4C2C-9D18-2CCFE2C4B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E92C8-68D1-45FA-9E94-4D15DED13D4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</a:t>
            </a:r>
            <a:r>
              <a:rPr lang="en-US" altLang="zh-CN" err="1"/>
              <a:t>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23766-BDF6-4188-AD69-836289411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F32A-46AD-4604-8CB2-546880E6B622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9EDD-F60B-49EB-A2B4-F760FFA4A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7484B-7711-4F61-8C47-95B92B56737C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1587-F3D0-4B13-B778-3120A5C49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DFEB3-93EA-4C0A-A0DB-638CDE1A55E8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6645B-B30A-4135-BA3A-D1D3E0EA7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48B6F-CB47-42BC-9731-0AE7D2F6C0DF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5966-2623-472F-9FE3-0342DF02D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2948A-C07F-4F2E-A569-3E62CE38184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2CC1-408F-4C0C-9D7D-3833FC478F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E220-5E80-40C5-85DD-315087B5088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DB91-BDB4-42A4-8718-35A1D2FC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F16F-767B-4695-BACB-511C4D79E44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94BB8-D013-4D60-A4FF-28B296374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71C1-FB2C-4983-9D13-F042761DFEF3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5BCD-3FFE-4D54-A2E4-E9024A6F2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9DB6-8A02-4B0F-A3F3-93683C08ECD7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7808-F507-4562-B369-EB78BFB17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710D-6C40-4C8C-ABFD-411F8C62C4D7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4EBB-B45F-4F4C-8D80-B115F7F3ED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15FB63-C38D-4F6A-A0A7-98A2134995D5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23DDCB-D918-4FFE-A286-AFFBCBB07B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xl@lnm.imech.ac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0.png"/><Relationship Id="rId4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5.gi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43.png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wmf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214313" y="1500188"/>
            <a:ext cx="878681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2019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年春季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中国科学院大学课程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endParaRPr lang="en-US" altLang="zh-CN" sz="4400" b="1" dirty="0">
              <a:latin typeface="Calibri" pitchFamily="34" charset="0"/>
            </a:endParaRPr>
          </a:p>
          <a:p>
            <a:pPr algn="ctr"/>
            <a:r>
              <a:rPr lang="zh-CN" altLang="en-US" sz="4400" b="1" dirty="0" smtClean="0">
                <a:latin typeface="Calibri" pitchFamily="34" charset="0"/>
              </a:rPr>
              <a:t>计算流体力学  （知识回顾） </a:t>
            </a:r>
            <a:endParaRPr lang="en-US" altLang="zh-CN" sz="4400" b="1" dirty="0">
              <a:latin typeface="Calibri" pitchFamily="34" charset="0"/>
            </a:endParaRPr>
          </a:p>
          <a:p>
            <a:pPr algn="ctr"/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zh-CN" altLang="en-US" b="1" dirty="0">
                <a:latin typeface="Calibri" pitchFamily="34" charset="0"/>
              </a:rPr>
              <a:t>李新亮</a:t>
            </a:r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en-US" altLang="zh-CN" b="1" dirty="0">
                <a:latin typeface="Calibri" pitchFamily="34" charset="0"/>
                <a:hlinkClick r:id="rId3"/>
              </a:rPr>
              <a:t>lixl@imech.ac.cn</a:t>
            </a:r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en-US" altLang="zh-CN" b="1" dirty="0">
                <a:latin typeface="Calibri" pitchFamily="34" charset="0"/>
              </a:rPr>
              <a:t>Tel: 82543801</a:t>
            </a:r>
          </a:p>
          <a:p>
            <a:pPr algn="ctr"/>
            <a:r>
              <a:rPr lang="zh-CN" altLang="en-US" b="1" dirty="0">
                <a:latin typeface="Calibri" pitchFamily="34" charset="0"/>
              </a:rPr>
              <a:t>力学所主楼</a:t>
            </a:r>
            <a:r>
              <a:rPr lang="en-US" altLang="zh-CN" b="1" dirty="0" smtClean="0">
                <a:latin typeface="Calibri" pitchFamily="34" charset="0"/>
              </a:rPr>
              <a:t>214</a:t>
            </a:r>
            <a:endParaRPr lang="en-US" altLang="zh-CN" b="1" dirty="0">
              <a:latin typeface="Calibri" pitchFamily="34" charset="0"/>
            </a:endParaRPr>
          </a:p>
          <a:p>
            <a:pPr algn="ctr"/>
            <a:endParaRPr lang="en-US" altLang="zh-CN" sz="2800" b="1" dirty="0">
              <a:latin typeface="Calibri" pitchFamily="34" charset="0"/>
            </a:endParaRPr>
          </a:p>
          <a:p>
            <a:r>
              <a:rPr lang="zh-CN" altLang="en-US" sz="1600" b="1" dirty="0">
                <a:latin typeface="Calibri" pitchFamily="34" charset="0"/>
              </a:rPr>
              <a:t>参考数目： 傅德薰等</a:t>
            </a:r>
            <a:r>
              <a:rPr lang="zh-CN" altLang="en-US" sz="1600" b="1" dirty="0" smtClean="0">
                <a:latin typeface="Calibri" pitchFamily="34" charset="0"/>
              </a:rPr>
              <a:t>：</a:t>
            </a:r>
            <a:r>
              <a:rPr lang="en-US" altLang="zh-CN" sz="1600" b="1" dirty="0" smtClean="0">
                <a:latin typeface="Calibri" pitchFamily="34" charset="0"/>
              </a:rPr>
              <a:t>《</a:t>
            </a:r>
            <a:r>
              <a:rPr lang="zh-CN" altLang="en-US" sz="1600" b="1" dirty="0">
                <a:latin typeface="Calibri" pitchFamily="34" charset="0"/>
              </a:rPr>
              <a:t>计算空气动力学</a:t>
            </a:r>
            <a:r>
              <a:rPr lang="en-US" altLang="zh-CN" sz="1600" b="1" dirty="0" smtClean="0">
                <a:latin typeface="Calibri" pitchFamily="34" charset="0"/>
              </a:rPr>
              <a:t>》</a:t>
            </a:r>
            <a:r>
              <a:rPr lang="zh-CN" altLang="en-US" sz="1600" b="1" dirty="0" smtClean="0">
                <a:latin typeface="Calibri" pitchFamily="34" charset="0"/>
              </a:rPr>
              <a:t>；朱自强 等：</a:t>
            </a:r>
            <a:r>
              <a:rPr lang="en-US" altLang="zh-CN" sz="1600" b="1" dirty="0" smtClean="0">
                <a:latin typeface="Calibri" pitchFamily="34" charset="0"/>
              </a:rPr>
              <a:t>《</a:t>
            </a:r>
            <a:r>
              <a:rPr lang="zh-CN" altLang="en-US" sz="1600" b="1" dirty="0" smtClean="0">
                <a:latin typeface="Calibri" pitchFamily="34" charset="0"/>
              </a:rPr>
              <a:t>应用计算流体力学</a:t>
            </a:r>
            <a:r>
              <a:rPr lang="en-US" altLang="zh-CN" sz="1600" b="1" dirty="0" smtClean="0">
                <a:latin typeface="Calibri" pitchFamily="34" charset="0"/>
              </a:rPr>
              <a:t>》</a:t>
            </a:r>
            <a:endParaRPr lang="en-US" altLang="zh-CN" sz="1600" b="1" dirty="0">
              <a:latin typeface="Calibri" pitchFamily="34" charset="0"/>
            </a:endParaRPr>
          </a:p>
          <a:p>
            <a:r>
              <a:rPr lang="zh-CN" altLang="en-US" sz="1600" b="1" dirty="0" smtClean="0">
                <a:latin typeface="Calibri" pitchFamily="34" charset="0"/>
              </a:rPr>
              <a:t>                      任玉新等： </a:t>
            </a:r>
            <a:r>
              <a:rPr lang="en-US" altLang="zh-CN" sz="1600" b="1" dirty="0" smtClean="0">
                <a:latin typeface="Calibri" pitchFamily="34" charset="0"/>
              </a:rPr>
              <a:t>《</a:t>
            </a:r>
            <a:r>
              <a:rPr lang="zh-CN" altLang="en-US" sz="1600" b="1" dirty="0" smtClean="0">
                <a:latin typeface="Calibri" pitchFamily="34" charset="0"/>
              </a:rPr>
              <a:t>计算流体力学基础</a:t>
            </a:r>
            <a:r>
              <a:rPr lang="en-US" altLang="zh-CN" sz="1600" b="1" dirty="0" smtClean="0">
                <a:latin typeface="Calibri" pitchFamily="34" charset="0"/>
              </a:rPr>
              <a:t>》</a:t>
            </a:r>
            <a:r>
              <a:rPr lang="zh-CN" altLang="en-US" sz="1600" b="1" dirty="0" smtClean="0">
                <a:latin typeface="Calibri" pitchFamily="34" charset="0"/>
              </a:rPr>
              <a:t>；阎超：</a:t>
            </a:r>
            <a:r>
              <a:rPr lang="en-US" altLang="zh-CN" sz="1600" b="1" dirty="0">
                <a:latin typeface="Calibri" pitchFamily="34" charset="0"/>
              </a:rPr>
              <a:t>《</a:t>
            </a:r>
            <a:r>
              <a:rPr lang="zh-CN" altLang="en-US" sz="1600" b="1" dirty="0">
                <a:latin typeface="Calibri" pitchFamily="34" charset="0"/>
              </a:rPr>
              <a:t>计算流体力学方法及应用</a:t>
            </a:r>
            <a:r>
              <a:rPr lang="en-US" altLang="zh-CN" sz="1600" b="1" dirty="0">
                <a:latin typeface="Calibri" pitchFamily="34" charset="0"/>
              </a:rPr>
              <a:t>》</a:t>
            </a:r>
            <a:r>
              <a:rPr lang="zh-CN" altLang="en-US" sz="1600" b="1" dirty="0" smtClean="0">
                <a:latin typeface="Calibri" pitchFamily="34" charset="0"/>
              </a:rPr>
              <a:t>，</a:t>
            </a:r>
            <a:endParaRPr lang="en-US" altLang="zh-CN" sz="1600" b="1" dirty="0">
              <a:latin typeface="Calibri" pitchFamily="34" charset="0"/>
            </a:endParaRPr>
          </a:p>
          <a:p>
            <a:r>
              <a:rPr lang="en-US" altLang="zh-CN" sz="1400" b="1" i="1" dirty="0">
                <a:latin typeface="Calibri" pitchFamily="34" charset="0"/>
              </a:rPr>
              <a:t>                           J. Blazek: Computational Fluid Dynamics: Principles and Applications</a:t>
            </a:r>
          </a:p>
          <a:p>
            <a:r>
              <a:rPr lang="en-US" altLang="zh-CN" sz="1400" b="1" dirty="0">
                <a:latin typeface="Calibri" pitchFamily="34" charset="0"/>
              </a:rPr>
              <a:t>                          E. F. Toro: </a:t>
            </a:r>
            <a:r>
              <a:rPr lang="en-US" altLang="zh-CN" sz="1400" b="1" i="1" dirty="0">
                <a:latin typeface="Calibri" pitchFamily="34" charset="0"/>
              </a:rPr>
              <a:t>Riemann Solvers and numerical methods for fluid dynamics</a:t>
            </a:r>
            <a:r>
              <a:rPr lang="en-US" altLang="zh-CN" sz="1400" b="1" dirty="0">
                <a:latin typeface="Calibri" pitchFamily="34" charset="0"/>
              </a:rPr>
              <a:t>              </a:t>
            </a:r>
            <a:endParaRPr lang="en-US" altLang="zh-CN" sz="1400" b="1" i="1" dirty="0">
              <a:latin typeface="Calibri" pitchFamily="34" charset="0"/>
            </a:endParaRPr>
          </a:p>
          <a:p>
            <a:r>
              <a:rPr lang="en-US" altLang="zh-CN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83D49-B71C-47C0-9ED9-DA5FB42AEF4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0726" name="矩形 6"/>
          <p:cNvSpPr>
            <a:spLocks noChangeArrowheads="1"/>
          </p:cNvSpPr>
          <p:nvPr/>
        </p:nvSpPr>
        <p:spPr bwMode="auto">
          <a:xfrm>
            <a:off x="251520" y="6093296"/>
            <a:ext cx="8786812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 smtClean="0">
                <a:solidFill>
                  <a:srgbClr val="0033CC"/>
                </a:solidFill>
              </a:rPr>
              <a:t>课件下载：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 http://pan.baidu.com/s/1slfC5Yl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D8233-7E8A-4101-A851-5461632E76B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058" name="TextBox 4"/>
          <p:cNvSpPr txBox="1">
            <a:spLocks noChangeArrowheads="1"/>
          </p:cNvSpPr>
          <p:nvPr/>
        </p:nvSpPr>
        <p:spPr bwMode="auto">
          <a:xfrm>
            <a:off x="611560" y="764704"/>
            <a:ext cx="428625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/>
              <a:t>概念澄清：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精度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/>
              <a:t>vs. </a:t>
            </a:r>
            <a:r>
              <a:rPr lang="zh-CN" altLang="en-US" sz="2400" b="1" dirty="0">
                <a:solidFill>
                  <a:srgbClr val="0000FF"/>
                </a:solidFill>
              </a:rPr>
              <a:t>分辨率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143125" y="1571625"/>
            <a:ext cx="285750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143375" y="1500188"/>
            <a:ext cx="571500" cy="357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9"/>
          <p:cNvSpPr txBox="1">
            <a:spLocks noChangeArrowheads="1"/>
          </p:cNvSpPr>
          <p:nvPr/>
        </p:nvSpPr>
        <p:spPr bwMode="auto">
          <a:xfrm>
            <a:off x="1143000" y="1857375"/>
            <a:ext cx="2428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描述 </a:t>
            </a:r>
            <a:r>
              <a:rPr lang="zh-CN" altLang="en-US" b="1">
                <a:solidFill>
                  <a:srgbClr val="0000FF"/>
                </a:solidFill>
              </a:rPr>
              <a:t>网格充分密集</a:t>
            </a:r>
            <a:r>
              <a:rPr lang="zh-CN" altLang="en-US" b="1"/>
              <a:t>时差分格式的误差特性</a:t>
            </a:r>
          </a:p>
        </p:txBody>
      </p:sp>
      <p:sp>
        <p:nvSpPr>
          <p:cNvPr id="2062" name="TextBox 10"/>
          <p:cNvSpPr txBox="1">
            <a:spLocks noChangeArrowheads="1"/>
          </p:cNvSpPr>
          <p:nvPr/>
        </p:nvSpPr>
        <p:spPr bwMode="auto">
          <a:xfrm>
            <a:off x="3929063" y="1857375"/>
            <a:ext cx="2571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描述</a:t>
            </a:r>
            <a:r>
              <a:rPr lang="zh-CN" altLang="en-US" b="1">
                <a:solidFill>
                  <a:srgbClr val="0000FF"/>
                </a:solidFill>
              </a:rPr>
              <a:t>网格有</a:t>
            </a:r>
            <a:r>
              <a:rPr lang="zh-CN" altLang="en-US" b="1"/>
              <a:t>限的情况下，差分格式的误差特性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8750" y="2928938"/>
          <a:ext cx="4214813" cy="609600"/>
        </p:xfrm>
        <a:graphic>
          <a:graphicData uri="http://schemas.openxmlformats.org/presentationml/2006/ole">
            <p:oleObj spid="_x0000_s60418" name="Equation" r:id="rId3" imgW="3517560" imgH="507960" progId="Equation.DSMT4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 rot="5400000">
            <a:off x="4929187" y="2714626"/>
            <a:ext cx="214313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43500" y="2714625"/>
            <a:ext cx="9286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16"/>
          <p:cNvSpPr txBox="1">
            <a:spLocks noChangeArrowheads="1"/>
          </p:cNvSpPr>
          <p:nvPr/>
        </p:nvSpPr>
        <p:spPr bwMode="auto">
          <a:xfrm>
            <a:off x="6143625" y="257175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阶精度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00125" y="3714750"/>
          <a:ext cx="3581400" cy="633413"/>
        </p:xfrm>
        <a:graphic>
          <a:graphicData uri="http://schemas.openxmlformats.org/presentationml/2006/ole">
            <p:oleObj spid="_x0000_s60419" name="Equation" r:id="rId4" imgW="2730240" imgH="48240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928688" y="4357688"/>
          <a:ext cx="3749675" cy="660400"/>
        </p:xfrm>
        <a:graphic>
          <a:graphicData uri="http://schemas.openxmlformats.org/presentationml/2006/ole">
            <p:oleObj spid="_x0000_s60420" name="Equation" r:id="rId5" imgW="2743200" imgH="482400" progId="Equation.DSMT4">
              <p:embed/>
            </p:oleObj>
          </a:graphicData>
        </a:graphic>
      </p:graphicFrame>
      <p:sp>
        <p:nvSpPr>
          <p:cNvPr id="2066" name="TextBox 21"/>
          <p:cNvSpPr txBox="1">
            <a:spLocks noChangeArrowheads="1"/>
          </p:cNvSpPr>
          <p:nvPr/>
        </p:nvSpPr>
        <p:spPr bwMode="auto">
          <a:xfrm>
            <a:off x="3643313" y="51435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误差</a:t>
            </a:r>
          </a:p>
        </p:txBody>
      </p:sp>
      <p:sp>
        <p:nvSpPr>
          <p:cNvPr id="2067" name="TextBox 24"/>
          <p:cNvSpPr txBox="1">
            <a:spLocks noChangeArrowheads="1"/>
          </p:cNvSpPr>
          <p:nvPr/>
        </p:nvSpPr>
        <p:spPr bwMode="auto">
          <a:xfrm>
            <a:off x="5000625" y="378618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4</a:t>
            </a:r>
            <a:r>
              <a:rPr lang="zh-CN" altLang="en-US" b="1"/>
              <a:t>阶精度</a:t>
            </a:r>
          </a:p>
        </p:txBody>
      </p:sp>
      <p:sp>
        <p:nvSpPr>
          <p:cNvPr id="21" name="矩形 20"/>
          <p:cNvSpPr/>
          <p:nvPr/>
        </p:nvSpPr>
        <p:spPr>
          <a:xfrm>
            <a:off x="3286125" y="3714750"/>
            <a:ext cx="1428750" cy="1428750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0" y="3857625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格式</a:t>
            </a: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0" y="4357688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格式</a:t>
            </a:r>
            <a:r>
              <a:rPr lang="en-US" altLang="zh-CN" b="1"/>
              <a:t>2</a:t>
            </a:r>
            <a:endParaRPr lang="zh-CN" altLang="en-US" b="1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4929188" y="4572000"/>
            <a:ext cx="1214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阶精度</a:t>
            </a:r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285750" y="5500688"/>
            <a:ext cx="6286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显然：       足够小的情况下， 格式</a:t>
            </a:r>
            <a:r>
              <a:rPr lang="en-US" altLang="zh-CN" b="1"/>
              <a:t>1</a:t>
            </a:r>
            <a:r>
              <a:rPr lang="zh-CN" altLang="en-US" b="1"/>
              <a:t>误差更小</a:t>
            </a:r>
            <a:endParaRPr lang="en-US" altLang="zh-CN" b="1"/>
          </a:p>
          <a:p>
            <a:r>
              <a:rPr lang="zh-CN" altLang="en-US" b="1"/>
              <a:t>                 并非足够小的情况下，格式</a:t>
            </a:r>
            <a:r>
              <a:rPr lang="en-US" altLang="zh-CN" b="1"/>
              <a:t>2 </a:t>
            </a:r>
            <a:r>
              <a:rPr lang="zh-CN" altLang="en-US" b="1"/>
              <a:t>有可能误差更小</a:t>
            </a: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71563" y="5572125"/>
          <a:ext cx="260350" cy="214313"/>
        </p:xfrm>
        <a:graphic>
          <a:graphicData uri="http://schemas.openxmlformats.org/presentationml/2006/ole">
            <p:oleObj spid="_x0000_s60421" name="Equation" r:id="rId6" imgW="215640" imgH="17748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071563" y="5857875"/>
          <a:ext cx="260350" cy="214313"/>
        </p:xfrm>
        <a:graphic>
          <a:graphicData uri="http://schemas.openxmlformats.org/presentationml/2006/ole">
            <p:oleObj spid="_x0000_s60422" name="Equation" r:id="rId7" imgW="215640" imgH="177480" progId="Equation.DSMT4">
              <p:embed/>
            </p:oleObj>
          </a:graphicData>
        </a:graphic>
      </p:graphicFrame>
      <p:cxnSp>
        <p:nvCxnSpPr>
          <p:cNvPr id="38" name="直接箭头连接符 37"/>
          <p:cNvCxnSpPr/>
          <p:nvPr/>
        </p:nvCxnSpPr>
        <p:spPr>
          <a:xfrm flipV="1">
            <a:off x="6072188" y="5572125"/>
            <a:ext cx="928687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TextBox 38"/>
          <p:cNvSpPr txBox="1">
            <a:spLocks noChangeArrowheads="1"/>
          </p:cNvSpPr>
          <p:nvPr/>
        </p:nvSpPr>
        <p:spPr bwMode="auto">
          <a:xfrm>
            <a:off x="7143750" y="535781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精度特性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429375" y="6072188"/>
            <a:ext cx="785813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TextBox 41"/>
          <p:cNvSpPr txBox="1">
            <a:spLocks noChangeArrowheads="1"/>
          </p:cNvSpPr>
          <p:nvPr/>
        </p:nvSpPr>
        <p:spPr bwMode="auto">
          <a:xfrm>
            <a:off x="7429500" y="600075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分辨率特性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TextBox 85"/>
          <p:cNvSpPr txBox="1">
            <a:spLocks noChangeArrowheads="1"/>
          </p:cNvSpPr>
          <p:nvPr/>
        </p:nvSpPr>
        <p:spPr bwMode="auto">
          <a:xfrm>
            <a:off x="214313" y="6000750"/>
            <a:ext cx="4929187" cy="6461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                             </a:t>
            </a:r>
            <a:r>
              <a:rPr lang="zh-CN" altLang="en-US" b="1"/>
              <a:t>是控制体内的平均值</a:t>
            </a:r>
            <a:endParaRPr lang="en-US" altLang="zh-CN" b="1"/>
          </a:p>
          <a:p>
            <a:endParaRPr lang="zh-CN" altLang="en-US" b="1"/>
          </a:p>
        </p:txBody>
      </p:sp>
      <p:sp>
        <p:nvSpPr>
          <p:cNvPr id="17429" name="TextBox 67"/>
          <p:cNvSpPr txBox="1">
            <a:spLocks noChangeArrowheads="1"/>
          </p:cNvSpPr>
          <p:nvPr/>
        </p:nvSpPr>
        <p:spPr bwMode="auto">
          <a:xfrm>
            <a:off x="4857750" y="4071938"/>
            <a:ext cx="3929063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             </a:t>
            </a:r>
            <a:r>
              <a:rPr lang="zh-CN" altLang="en-US" b="1"/>
              <a:t>（称为数值流通量）</a:t>
            </a:r>
            <a:r>
              <a:rPr lang="en-US" altLang="zh-CN" b="1"/>
              <a:t> </a:t>
            </a:r>
            <a:r>
              <a:rPr lang="zh-CN" altLang="en-US" b="1"/>
              <a:t>的含义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52295-F780-4FF5-A8A0-2304935A7AC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4" name="云形标注 3"/>
          <p:cNvSpPr/>
          <p:nvPr/>
        </p:nvSpPr>
        <p:spPr>
          <a:xfrm>
            <a:off x="2643188" y="0"/>
            <a:ext cx="4143375" cy="13573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重要概念澄清：</a:t>
            </a:r>
            <a:endParaRPr lang="en-US" altLang="zh-CN" sz="2800" dirty="0"/>
          </a:p>
          <a:p>
            <a:pPr algn="ctr">
              <a:defRPr/>
            </a:pPr>
            <a:r>
              <a:rPr lang="zh-CN" altLang="en-US" sz="2800" dirty="0"/>
              <a:t>重构与插值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85813" y="428625"/>
          <a:ext cx="1722437" cy="714375"/>
        </p:xfrm>
        <a:graphic>
          <a:graphicData uri="http://schemas.openxmlformats.org/presentationml/2006/ole">
            <p:oleObj spid="_x0000_s64514" name="公式" r:id="rId3" imgW="888840" imgH="368280" progId="Equation.3">
              <p:embed/>
            </p:oleObj>
          </a:graphicData>
        </a:graphic>
      </p:graphicFrame>
      <p:sp>
        <p:nvSpPr>
          <p:cNvPr id="17433" name="TextBox 5"/>
          <p:cNvSpPr txBox="1">
            <a:spLocks noChangeArrowheads="1"/>
          </p:cNvSpPr>
          <p:nvPr/>
        </p:nvSpPr>
        <p:spPr bwMode="auto">
          <a:xfrm>
            <a:off x="214313" y="1285875"/>
            <a:ext cx="328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A. </a:t>
            </a:r>
            <a:r>
              <a:rPr lang="zh-CN" altLang="en-US" sz="2000" b="1" dirty="0"/>
              <a:t>有限体积法：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85813" y="2071688"/>
          <a:ext cx="2706687" cy="739775"/>
        </p:xfrm>
        <a:graphic>
          <a:graphicData uri="http://schemas.openxmlformats.org/presentationml/2006/ole">
            <p:oleObj spid="_x0000_s64515" name="公式" r:id="rId4" imgW="1396800" imgH="380880" progId="Equation.3">
              <p:embed/>
            </p:oleObj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643438" y="3643313"/>
            <a:ext cx="37861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3749675" y="2608263"/>
            <a:ext cx="2001837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500688" y="32146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00750" y="242887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58000" y="171450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29563" y="19288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5572125" y="1685925"/>
            <a:ext cx="2973388" cy="1671638"/>
          </a:xfrm>
          <a:custGeom>
            <a:avLst/>
            <a:gdLst>
              <a:gd name="connsiteX0" fmla="*/ 0 w 2939143"/>
              <a:gd name="connsiteY0" fmla="*/ 1569358 h 1569358"/>
              <a:gd name="connsiteX1" fmla="*/ 1143000 w 2939143"/>
              <a:gd name="connsiteY1" fmla="*/ 175986 h 1569358"/>
              <a:gd name="connsiteX2" fmla="*/ 2939143 w 2939143"/>
              <a:gd name="connsiteY2" fmla="*/ 513443 h 156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1569358">
                <a:moveTo>
                  <a:pt x="0" y="1569358"/>
                </a:moveTo>
                <a:cubicBezTo>
                  <a:pt x="326571" y="960665"/>
                  <a:pt x="653143" y="351972"/>
                  <a:pt x="1143000" y="175986"/>
                </a:cubicBezTo>
                <a:cubicBezTo>
                  <a:pt x="1632857" y="0"/>
                  <a:pt x="2286000" y="256721"/>
                  <a:pt x="2939143" y="51344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3" name="直接连接符 42"/>
          <p:cNvCxnSpPr>
            <a:stCxn id="49" idx="0"/>
          </p:cNvCxnSpPr>
          <p:nvPr/>
        </p:nvCxnSpPr>
        <p:spPr>
          <a:xfrm rot="16200000" flipH="1">
            <a:off x="6587331" y="2729707"/>
            <a:ext cx="1806575" cy="206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2" name="TextBox 43"/>
          <p:cNvSpPr txBox="1">
            <a:spLocks noChangeArrowheads="1"/>
          </p:cNvSpPr>
          <p:nvPr/>
        </p:nvSpPr>
        <p:spPr bwMode="auto">
          <a:xfrm>
            <a:off x="7358063" y="3786188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j+1/2</a:t>
            </a:r>
            <a:endParaRPr lang="zh-CN" altLang="en-US" sz="140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5572125" y="2857501"/>
            <a:ext cx="15716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7445375" y="18367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45" name="TextBox 57"/>
          <p:cNvSpPr txBox="1">
            <a:spLocks noChangeArrowheads="1"/>
          </p:cNvSpPr>
          <p:nvPr/>
        </p:nvSpPr>
        <p:spPr bwMode="auto">
          <a:xfrm>
            <a:off x="6215063" y="3714750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j-1/2</a:t>
            </a:r>
            <a:endParaRPr lang="zh-CN" altLang="en-US" sz="140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189788" y="928688"/>
          <a:ext cx="1836737" cy="412750"/>
        </p:xfrm>
        <a:graphic>
          <a:graphicData uri="http://schemas.openxmlformats.org/presentationml/2006/ole">
            <p:oleObj spid="_x0000_s64516" name="公式" r:id="rId5" imgW="1015920" imgH="228600" progId="Equation.3">
              <p:embed/>
            </p:oleObj>
          </a:graphicData>
        </a:graphic>
      </p:graphicFrame>
      <p:cxnSp>
        <p:nvCxnSpPr>
          <p:cNvPr id="65" name="直接箭头连接符 64"/>
          <p:cNvCxnSpPr>
            <a:endCxn id="49" idx="7"/>
          </p:cNvCxnSpPr>
          <p:nvPr/>
        </p:nvCxnSpPr>
        <p:spPr>
          <a:xfrm rot="5400000">
            <a:off x="7473156" y="1532732"/>
            <a:ext cx="346075" cy="280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5072063" y="4071938"/>
          <a:ext cx="666750" cy="428625"/>
        </p:xfrm>
        <a:graphic>
          <a:graphicData uri="http://schemas.openxmlformats.org/presentationml/2006/ole">
            <p:oleObj spid="_x0000_s64517" name="公式" r:id="rId6" imgW="355320" imgH="228600" progId="Equation.3">
              <p:embed/>
            </p:oleObj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642938" y="2857500"/>
          <a:ext cx="3309937" cy="523875"/>
        </p:xfrm>
        <a:graphic>
          <a:graphicData uri="http://schemas.openxmlformats.org/presentationml/2006/ole">
            <p:oleObj spid="_x0000_s64518" name="公式" r:id="rId7" imgW="1765080" imgH="279360" progId="Equation.3">
              <p:embed/>
            </p:oleObj>
          </a:graphicData>
        </a:graphic>
      </p:graphicFrame>
      <p:sp>
        <p:nvSpPr>
          <p:cNvPr id="63" name="椭圆 62"/>
          <p:cNvSpPr/>
          <p:nvPr/>
        </p:nvSpPr>
        <p:spPr>
          <a:xfrm>
            <a:off x="6286500" y="207168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48" name="TextBox 65"/>
          <p:cNvSpPr txBox="1">
            <a:spLocks noChangeArrowheads="1"/>
          </p:cNvSpPr>
          <p:nvPr/>
        </p:nvSpPr>
        <p:spPr bwMode="auto">
          <a:xfrm>
            <a:off x="571500" y="3429000"/>
            <a:ext cx="3786188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确实为</a:t>
            </a:r>
            <a:r>
              <a:rPr lang="en-US" altLang="zh-CN" b="1"/>
              <a:t>f</a:t>
            </a:r>
            <a:r>
              <a:rPr lang="zh-CN" altLang="en-US" b="1"/>
              <a:t>在</a:t>
            </a:r>
            <a:r>
              <a:rPr lang="en-US" altLang="zh-CN" b="1"/>
              <a:t>x</a:t>
            </a:r>
            <a:r>
              <a:rPr lang="en-US" altLang="zh-CN" b="1" baseline="-25000"/>
              <a:t>j+1/2</a:t>
            </a:r>
            <a:r>
              <a:rPr lang="zh-CN" altLang="en-US" b="1"/>
              <a:t>点的值 ！</a:t>
            </a:r>
          </a:p>
        </p:txBody>
      </p:sp>
      <p:sp>
        <p:nvSpPr>
          <p:cNvPr id="17449" name="TextBox 66"/>
          <p:cNvSpPr txBox="1">
            <a:spLocks noChangeArrowheads="1"/>
          </p:cNvSpPr>
          <p:nvPr/>
        </p:nvSpPr>
        <p:spPr bwMode="auto">
          <a:xfrm>
            <a:off x="357188" y="3929063"/>
            <a:ext cx="4071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sz="2000" b="1"/>
              <a:t>通常做法： </a:t>
            </a:r>
            <a:endParaRPr lang="en-US" altLang="zh-CN" sz="2000" b="1"/>
          </a:p>
          <a:p>
            <a:r>
              <a:rPr lang="en-US" altLang="zh-CN" sz="2000" b="1"/>
              <a:t>   1</a:t>
            </a:r>
            <a:r>
              <a:rPr lang="zh-CN" altLang="en-US" sz="2000" b="1"/>
              <a:t>） 用          计算出</a:t>
            </a:r>
            <a:endParaRPr lang="en-US" altLang="zh-CN" sz="2000" b="1"/>
          </a:p>
          <a:p>
            <a:r>
              <a:rPr lang="en-US" altLang="zh-CN" sz="2000" b="1"/>
              <a:t>   2</a:t>
            </a:r>
            <a:r>
              <a:rPr lang="zh-CN" altLang="en-US" sz="2000" b="1"/>
              <a:t>）</a:t>
            </a:r>
          </a:p>
        </p:txBody>
      </p:sp>
      <p:graphicFrame>
        <p:nvGraphicFramePr>
          <p:cNvPr id="17415" name="Object 16"/>
          <p:cNvGraphicFramePr>
            <a:graphicFrameLocks noChangeAspect="1"/>
          </p:cNvGraphicFramePr>
          <p:nvPr/>
        </p:nvGraphicFramePr>
        <p:xfrm>
          <a:off x="1500188" y="4286250"/>
          <a:ext cx="476250" cy="428625"/>
        </p:xfrm>
        <a:graphic>
          <a:graphicData uri="http://schemas.openxmlformats.org/presentationml/2006/ole">
            <p:oleObj spid="_x0000_s64519" name="公式" r:id="rId8" imgW="253800" imgH="228600" progId="Equation.3">
              <p:embed/>
            </p:oleObj>
          </a:graphicData>
        </a:graphic>
      </p:graphicFrame>
      <p:graphicFrame>
        <p:nvGraphicFramePr>
          <p:cNvPr id="17416" name="Object 17"/>
          <p:cNvGraphicFramePr>
            <a:graphicFrameLocks noChangeAspect="1"/>
          </p:cNvGraphicFramePr>
          <p:nvPr/>
        </p:nvGraphicFramePr>
        <p:xfrm>
          <a:off x="2857500" y="4214813"/>
          <a:ext cx="642938" cy="428625"/>
        </p:xfrm>
        <a:graphic>
          <a:graphicData uri="http://schemas.openxmlformats.org/presentationml/2006/ole">
            <p:oleObj spid="_x0000_s64520" name="公式" r:id="rId9" imgW="342720" imgH="228600" progId="Equation.3">
              <p:embed/>
            </p:oleObj>
          </a:graphicData>
        </a:graphic>
      </p:graphicFrame>
      <p:graphicFrame>
        <p:nvGraphicFramePr>
          <p:cNvPr id="17417" name="Object 18"/>
          <p:cNvGraphicFramePr>
            <a:graphicFrameLocks noChangeAspect="1"/>
          </p:cNvGraphicFramePr>
          <p:nvPr/>
        </p:nvGraphicFramePr>
        <p:xfrm>
          <a:off x="1071563" y="4643438"/>
          <a:ext cx="1905000" cy="428625"/>
        </p:xfrm>
        <a:graphic>
          <a:graphicData uri="http://schemas.openxmlformats.org/presentationml/2006/ole">
            <p:oleObj spid="_x0000_s64521" name="公式" r:id="rId10" imgW="1015920" imgH="228600" progId="Equation.3">
              <p:embed/>
            </p:oleObj>
          </a:graphicData>
        </a:graphic>
      </p:graphicFrame>
      <p:cxnSp>
        <p:nvCxnSpPr>
          <p:cNvPr id="70" name="直接箭头连接符 69"/>
          <p:cNvCxnSpPr/>
          <p:nvPr/>
        </p:nvCxnSpPr>
        <p:spPr>
          <a:xfrm rot="10800000">
            <a:off x="3571875" y="4500563"/>
            <a:ext cx="571500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8" name="Object 19"/>
          <p:cNvGraphicFramePr>
            <a:graphicFrameLocks noChangeAspect="1"/>
          </p:cNvGraphicFramePr>
          <p:nvPr/>
        </p:nvGraphicFramePr>
        <p:xfrm>
          <a:off x="4286250" y="4643438"/>
          <a:ext cx="1833563" cy="428625"/>
        </p:xfrm>
        <a:graphic>
          <a:graphicData uri="http://schemas.openxmlformats.org/presentationml/2006/ole">
            <p:oleObj spid="_x0000_s64522" name="公式" r:id="rId11" imgW="977760" imgH="228600" progId="Equation.3">
              <p:embed/>
            </p:oleObj>
          </a:graphicData>
        </a:graphic>
      </p:graphicFrame>
      <p:sp>
        <p:nvSpPr>
          <p:cNvPr id="17451" name="TextBox 70"/>
          <p:cNvSpPr txBox="1">
            <a:spLocks noChangeArrowheads="1"/>
          </p:cNvSpPr>
          <p:nvPr/>
        </p:nvSpPr>
        <p:spPr bwMode="auto">
          <a:xfrm>
            <a:off x="6143625" y="464343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zh-CN" altLang="en-US"/>
              <a:t>在</a:t>
            </a:r>
            <a:r>
              <a:rPr lang="en-US" altLang="zh-CN"/>
              <a:t>x</a:t>
            </a:r>
            <a:r>
              <a:rPr lang="en-US" altLang="zh-CN" baseline="-25000"/>
              <a:t>j+1/2</a:t>
            </a:r>
            <a:r>
              <a:rPr lang="zh-CN" altLang="en-US"/>
              <a:t>点的值！</a:t>
            </a:r>
          </a:p>
        </p:txBody>
      </p:sp>
      <p:sp>
        <p:nvSpPr>
          <p:cNvPr id="17452" name="TextBox 72"/>
          <p:cNvSpPr txBox="1">
            <a:spLocks noChangeArrowheads="1"/>
          </p:cNvSpPr>
          <p:nvPr/>
        </p:nvSpPr>
        <p:spPr bwMode="auto">
          <a:xfrm>
            <a:off x="357188" y="5214938"/>
            <a:ext cx="7929562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关键： 是用         计算          （称为</a:t>
            </a:r>
            <a:r>
              <a:rPr lang="zh-CN" altLang="en-US" sz="2000" b="1">
                <a:solidFill>
                  <a:srgbClr val="FF0000"/>
                </a:solidFill>
              </a:rPr>
              <a:t>重构</a:t>
            </a:r>
            <a:r>
              <a:rPr lang="zh-CN" altLang="en-US" sz="2000" b="1"/>
              <a:t>） ，而不是用        计算        （是标准的</a:t>
            </a:r>
            <a:r>
              <a:rPr lang="zh-CN" altLang="en-US" sz="2000" b="1">
                <a:solidFill>
                  <a:srgbClr val="FF0000"/>
                </a:solidFill>
              </a:rPr>
              <a:t>插值</a:t>
            </a:r>
            <a:r>
              <a:rPr lang="zh-CN" altLang="en-US" sz="2000" b="1"/>
              <a:t>）；否则最高也只能达到</a:t>
            </a:r>
            <a:r>
              <a:rPr lang="en-US" altLang="zh-CN" sz="2000" b="1"/>
              <a:t>2</a:t>
            </a:r>
            <a:r>
              <a:rPr lang="zh-CN" altLang="en-US" sz="2000" b="1"/>
              <a:t>阶精度。   </a:t>
            </a:r>
          </a:p>
        </p:txBody>
      </p:sp>
      <p:graphicFrame>
        <p:nvGraphicFramePr>
          <p:cNvPr id="17419" name="Object 20"/>
          <p:cNvGraphicFramePr>
            <a:graphicFrameLocks noChangeAspect="1"/>
          </p:cNvGraphicFramePr>
          <p:nvPr/>
        </p:nvGraphicFramePr>
        <p:xfrm>
          <a:off x="1785938" y="5214938"/>
          <a:ext cx="476250" cy="428625"/>
        </p:xfrm>
        <a:graphic>
          <a:graphicData uri="http://schemas.openxmlformats.org/presentationml/2006/ole">
            <p:oleObj spid="_x0000_s64523" name="公式" r:id="rId12" imgW="253800" imgH="228600" progId="Equation.3">
              <p:embed/>
            </p:oleObj>
          </a:graphicData>
        </a:graphic>
      </p:graphicFrame>
      <p:graphicFrame>
        <p:nvGraphicFramePr>
          <p:cNvPr id="17420" name="Object 21"/>
          <p:cNvGraphicFramePr>
            <a:graphicFrameLocks noChangeAspect="1"/>
          </p:cNvGraphicFramePr>
          <p:nvPr/>
        </p:nvGraphicFramePr>
        <p:xfrm>
          <a:off x="3071813" y="5143500"/>
          <a:ext cx="642937" cy="428625"/>
        </p:xfrm>
        <a:graphic>
          <a:graphicData uri="http://schemas.openxmlformats.org/presentationml/2006/ole">
            <p:oleObj spid="_x0000_s64524" name="公式" r:id="rId13" imgW="342720" imgH="228600" progId="Equation.3">
              <p:embed/>
            </p:oleObj>
          </a:graphicData>
        </a:graphic>
      </p:graphicFrame>
      <p:graphicFrame>
        <p:nvGraphicFramePr>
          <p:cNvPr id="17421" name="Object 22"/>
          <p:cNvGraphicFramePr>
            <a:graphicFrameLocks noChangeAspect="1"/>
          </p:cNvGraphicFramePr>
          <p:nvPr/>
        </p:nvGraphicFramePr>
        <p:xfrm>
          <a:off x="6572250" y="5214938"/>
          <a:ext cx="476250" cy="428625"/>
        </p:xfrm>
        <a:graphic>
          <a:graphicData uri="http://schemas.openxmlformats.org/presentationml/2006/ole">
            <p:oleObj spid="_x0000_s64525" name="公式" r:id="rId14" imgW="253800" imgH="228600" progId="Equation.3">
              <p:embed/>
            </p:oleObj>
          </a:graphicData>
        </a:graphic>
      </p:graphicFrame>
      <p:graphicFrame>
        <p:nvGraphicFramePr>
          <p:cNvPr id="17422" name="Object 23"/>
          <p:cNvGraphicFramePr>
            <a:graphicFrameLocks noChangeAspect="1"/>
          </p:cNvGraphicFramePr>
          <p:nvPr/>
        </p:nvGraphicFramePr>
        <p:xfrm>
          <a:off x="428625" y="5929313"/>
          <a:ext cx="2214563" cy="714375"/>
        </p:xfrm>
        <a:graphic>
          <a:graphicData uri="http://schemas.openxmlformats.org/presentationml/2006/ole">
            <p:oleObj spid="_x0000_s64526" name="公式" r:id="rId15" imgW="1180800" imgH="380880" progId="Equation.3">
              <p:embed/>
            </p:oleObj>
          </a:graphicData>
        </a:graphic>
      </p:graphicFrame>
      <p:graphicFrame>
        <p:nvGraphicFramePr>
          <p:cNvPr id="17423" name="Object 24"/>
          <p:cNvGraphicFramePr>
            <a:graphicFrameLocks noChangeAspect="1"/>
          </p:cNvGraphicFramePr>
          <p:nvPr/>
        </p:nvGraphicFramePr>
        <p:xfrm>
          <a:off x="6500813" y="1285875"/>
          <a:ext cx="236537" cy="327025"/>
        </p:xfrm>
        <a:graphic>
          <a:graphicData uri="http://schemas.openxmlformats.org/presentationml/2006/ole">
            <p:oleObj spid="_x0000_s64527" name="公式" r:id="rId16" imgW="164880" imgH="228600" progId="Equation.3">
              <p:embed/>
            </p:oleObj>
          </a:graphicData>
        </a:graphic>
      </p:graphicFrame>
      <p:cxnSp>
        <p:nvCxnSpPr>
          <p:cNvPr id="79" name="直接箭头连接符 78"/>
          <p:cNvCxnSpPr>
            <a:endCxn id="18" idx="1"/>
          </p:cNvCxnSpPr>
          <p:nvPr/>
        </p:nvCxnSpPr>
        <p:spPr>
          <a:xfrm rot="16200000" flipH="1">
            <a:off x="6715125" y="1571625"/>
            <a:ext cx="163513" cy="163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6929438" y="1928813"/>
            <a:ext cx="71437" cy="619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rot="5400000" flipH="1" flipV="1">
            <a:off x="6786563" y="2143125"/>
            <a:ext cx="214312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4" name="Object 25"/>
          <p:cNvGraphicFramePr>
            <a:graphicFrameLocks noChangeAspect="1"/>
          </p:cNvGraphicFramePr>
          <p:nvPr/>
        </p:nvGraphicFramePr>
        <p:xfrm>
          <a:off x="6715125" y="2357438"/>
          <a:ext cx="236538" cy="327025"/>
        </p:xfrm>
        <a:graphic>
          <a:graphicData uri="http://schemas.openxmlformats.org/presentationml/2006/ole">
            <p:oleObj spid="_x0000_s64528" name="公式" r:id="rId17" imgW="164880" imgH="228600" progId="Equation.3">
              <p:embed/>
            </p:oleObj>
          </a:graphicData>
        </a:graphic>
      </p:graphicFrame>
      <p:graphicFrame>
        <p:nvGraphicFramePr>
          <p:cNvPr id="17425" name="Object 26"/>
          <p:cNvGraphicFramePr>
            <a:graphicFrameLocks noChangeAspect="1"/>
          </p:cNvGraphicFramePr>
          <p:nvPr/>
        </p:nvGraphicFramePr>
        <p:xfrm>
          <a:off x="5651500" y="2000250"/>
          <a:ext cx="365125" cy="327025"/>
        </p:xfrm>
        <a:graphic>
          <a:graphicData uri="http://schemas.openxmlformats.org/presentationml/2006/ole">
            <p:oleObj spid="_x0000_s64529" name="公式" r:id="rId18" imgW="253800" imgH="228600" progId="Equation.3">
              <p:embed/>
            </p:oleObj>
          </a:graphicData>
        </a:graphic>
      </p:graphicFrame>
      <p:cxnSp>
        <p:nvCxnSpPr>
          <p:cNvPr id="88" name="直接箭头连接符 87"/>
          <p:cNvCxnSpPr/>
          <p:nvPr/>
        </p:nvCxnSpPr>
        <p:spPr>
          <a:xfrm rot="16200000" flipH="1">
            <a:off x="5786438" y="2286000"/>
            <a:ext cx="142875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6072188" y="2571750"/>
            <a:ext cx="71437" cy="6191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rot="5400000">
            <a:off x="5429250" y="3286126"/>
            <a:ext cx="7143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6" name="Object 27"/>
          <p:cNvGraphicFramePr>
            <a:graphicFrameLocks noChangeAspect="1"/>
          </p:cNvGraphicFramePr>
          <p:nvPr/>
        </p:nvGraphicFramePr>
        <p:xfrm>
          <a:off x="5937250" y="3000375"/>
          <a:ext cx="365125" cy="327025"/>
        </p:xfrm>
        <a:graphic>
          <a:graphicData uri="http://schemas.openxmlformats.org/presentationml/2006/ole">
            <p:oleObj spid="_x0000_s64530" name="公式" r:id="rId19" imgW="253800" imgH="228600" progId="Equation.3">
              <p:embed/>
            </p:oleObj>
          </a:graphicData>
        </a:graphic>
      </p:graphicFrame>
      <p:cxnSp>
        <p:nvCxnSpPr>
          <p:cNvPr id="96" name="直接箭头连接符 95"/>
          <p:cNvCxnSpPr/>
          <p:nvPr/>
        </p:nvCxnSpPr>
        <p:spPr>
          <a:xfrm rot="5400000" flipH="1" flipV="1">
            <a:off x="5965032" y="2821781"/>
            <a:ext cx="285750" cy="71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7" name="Object 28"/>
          <p:cNvGraphicFramePr>
            <a:graphicFrameLocks noChangeAspect="1"/>
          </p:cNvGraphicFramePr>
          <p:nvPr/>
        </p:nvGraphicFramePr>
        <p:xfrm>
          <a:off x="7572375" y="5214938"/>
          <a:ext cx="642938" cy="428625"/>
        </p:xfrm>
        <a:graphic>
          <a:graphicData uri="http://schemas.openxmlformats.org/presentationml/2006/ole">
            <p:oleObj spid="_x0000_s64531" name="公式" r:id="rId20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E58D9-F03A-42F4-A757-1D99BC4F68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4" name="云形标注 3"/>
          <p:cNvSpPr/>
          <p:nvPr/>
        </p:nvSpPr>
        <p:spPr>
          <a:xfrm>
            <a:off x="2643188" y="0"/>
            <a:ext cx="4143375" cy="13573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重要概念澄清：</a:t>
            </a:r>
            <a:endParaRPr lang="en-US" altLang="zh-CN" sz="2800" dirty="0"/>
          </a:p>
          <a:p>
            <a:pPr algn="ctr">
              <a:defRPr/>
            </a:pPr>
            <a:r>
              <a:rPr lang="zh-CN" altLang="en-US" sz="2800" dirty="0"/>
              <a:t>重构与插值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85813" y="428625"/>
          <a:ext cx="1722437" cy="714375"/>
        </p:xfrm>
        <a:graphic>
          <a:graphicData uri="http://schemas.openxmlformats.org/presentationml/2006/ole">
            <p:oleObj spid="_x0000_s65538" name="公式" r:id="rId3" imgW="888840" imgH="368280" progId="Equation.3">
              <p:embed/>
            </p:oleObj>
          </a:graphicData>
        </a:graphic>
      </p:graphicFrame>
      <p:sp>
        <p:nvSpPr>
          <p:cNvPr id="16404" name="TextBox 5"/>
          <p:cNvSpPr txBox="1">
            <a:spLocks noChangeArrowheads="1"/>
          </p:cNvSpPr>
          <p:nvPr/>
        </p:nvSpPr>
        <p:spPr bwMode="auto">
          <a:xfrm>
            <a:off x="251520" y="1412776"/>
            <a:ext cx="328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B. </a:t>
            </a:r>
            <a:r>
              <a:rPr lang="zh-CN" altLang="en-US" sz="2000" b="1" dirty="0"/>
              <a:t>有限差分法：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899592" y="1916832"/>
          <a:ext cx="2520280" cy="953913"/>
        </p:xfrm>
        <a:graphic>
          <a:graphicData uri="http://schemas.openxmlformats.org/presentationml/2006/ole">
            <p:oleObj spid="_x0000_s65539" name="Equation" r:id="rId4" imgW="1143000" imgH="431640" progId="Equation.DSMT4">
              <p:embed/>
            </p:oleObj>
          </a:graphicData>
        </a:graphic>
      </p:graphicFrame>
      <p:sp>
        <p:nvSpPr>
          <p:cNvPr id="16414" name="TextBox 43"/>
          <p:cNvSpPr txBox="1">
            <a:spLocks noChangeArrowheads="1"/>
          </p:cNvSpPr>
          <p:nvPr/>
        </p:nvSpPr>
        <p:spPr bwMode="auto">
          <a:xfrm>
            <a:off x="7358063" y="3786188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j+1/2</a:t>
            </a:r>
            <a:endParaRPr lang="zh-CN" altLang="en-US" sz="140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5" cstate="print"/>
          <a:srcRect l="54137" t="59233" r="19482" b="12067"/>
          <a:stretch>
            <a:fillRect/>
          </a:stretch>
        </p:blipFill>
        <p:spPr bwMode="auto">
          <a:xfrm>
            <a:off x="4139952" y="1268760"/>
            <a:ext cx="48245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971600" y="3501008"/>
          <a:ext cx="2758541" cy="720080"/>
        </p:xfrm>
        <a:graphic>
          <a:graphicData uri="http://schemas.openxmlformats.org/presentationml/2006/ole">
            <p:oleObj spid="_x0000_s65540" name="Equation" r:id="rId6" imgW="1409400" imgH="36828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9552" y="29969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b="1" dirty="0" smtClean="0"/>
              <a:t>h(x)</a:t>
            </a:r>
            <a:r>
              <a:rPr lang="zh-CN" altLang="en-US" b="1" dirty="0" smtClean="0"/>
              <a:t>为 </a:t>
            </a:r>
            <a:r>
              <a:rPr lang="en-US" altLang="zh-CN" b="1" dirty="0" smtClean="0"/>
              <a:t>f(x)</a:t>
            </a:r>
            <a:r>
              <a:rPr lang="zh-CN" altLang="en-US" b="1" dirty="0" smtClean="0"/>
              <a:t>  的“重构函数”</a:t>
            </a:r>
            <a:endParaRPr lang="zh-CN" altLang="en-US" b="1" dirty="0"/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899592" y="4437112"/>
          <a:ext cx="6048672" cy="541481"/>
        </p:xfrm>
        <a:graphic>
          <a:graphicData uri="http://schemas.openxmlformats.org/presentationml/2006/ole">
            <p:oleObj spid="_x0000_s65541" name="Equation" r:id="rId7" imgW="4254480" imgH="38088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55576" y="544522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差分法与有限体积法的数值格式完全相同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09688" y="928688"/>
          <a:ext cx="2090737" cy="571500"/>
        </p:xfrm>
        <a:graphic>
          <a:graphicData uri="http://schemas.openxmlformats.org/presentationml/2006/ole">
            <p:oleObj spid="_x0000_s63490" name="Equation" r:id="rId3" imgW="1485720" imgH="4060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000625" y="857250"/>
          <a:ext cx="3394075" cy="658813"/>
        </p:xfrm>
        <a:graphic>
          <a:graphicData uri="http://schemas.openxmlformats.org/presentationml/2006/ole">
            <p:oleObj spid="_x0000_s63491" name="Equation" r:id="rId4" imgW="2158920" imgH="41904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857875" y="1500188"/>
          <a:ext cx="1357313" cy="306387"/>
        </p:xfrm>
        <a:graphic>
          <a:graphicData uri="http://schemas.openxmlformats.org/presentationml/2006/ole">
            <p:oleObj spid="_x0000_s63492" name="Equation" r:id="rId5" imgW="901440" imgH="203040" progId="Equation.3">
              <p:embed/>
            </p:oleObj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571500" y="2143125"/>
          <a:ext cx="4198938" cy="587375"/>
        </p:xfrm>
        <a:graphic>
          <a:graphicData uri="http://schemas.openxmlformats.org/presentationml/2006/ole">
            <p:oleObj spid="_x0000_s63493" name="Equation" r:id="rId6" imgW="2997000" imgH="419040" progId="Equation.3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3571875" y="1285875"/>
            <a:ext cx="12144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3643313" y="1428750"/>
            <a:ext cx="2001837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5643563" y="2071688"/>
          <a:ext cx="3113087" cy="569912"/>
        </p:xfrm>
        <a:graphic>
          <a:graphicData uri="http://schemas.openxmlformats.org/presentationml/2006/ole">
            <p:oleObj spid="_x0000_s63494" name="Equation" r:id="rId7" imgW="2222280" imgH="406080" progId="Equation.3">
              <p:embed/>
            </p:oleObj>
          </a:graphicData>
        </a:graphic>
      </p:graphicFrame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1000125" y="4643438"/>
          <a:ext cx="5394325" cy="428625"/>
        </p:xfrm>
        <a:graphic>
          <a:graphicData uri="http://schemas.openxmlformats.org/presentationml/2006/ole">
            <p:oleObj spid="_x0000_s63495" name="Equation" r:id="rId8" imgW="3035160" imgH="241200" progId="Equation.DSMT4">
              <p:embed/>
            </p:oleObj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4929188" y="2357438"/>
            <a:ext cx="5000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6" name="Object 11"/>
          <p:cNvGraphicFramePr>
            <a:graphicFrameLocks noChangeAspect="1"/>
          </p:cNvGraphicFramePr>
          <p:nvPr/>
        </p:nvGraphicFramePr>
        <p:xfrm>
          <a:off x="714375" y="3071813"/>
          <a:ext cx="7953375" cy="571500"/>
        </p:xfrm>
        <a:graphic>
          <a:graphicData uri="http://schemas.openxmlformats.org/presentationml/2006/ole">
            <p:oleObj spid="_x0000_s63496" name="Equation" r:id="rId9" imgW="5651280" imgH="406080" progId="Equation.3">
              <p:embed/>
            </p:oleObj>
          </a:graphicData>
        </a:graphic>
      </p:graphicFrame>
      <p:cxnSp>
        <p:nvCxnSpPr>
          <p:cNvPr id="37" name="直接箭头连接符 36"/>
          <p:cNvCxnSpPr/>
          <p:nvPr/>
        </p:nvCxnSpPr>
        <p:spPr>
          <a:xfrm rot="5400000">
            <a:off x="2855913" y="4143375"/>
            <a:ext cx="7159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715125" y="5286375"/>
            <a:ext cx="18573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6716712" y="5214938"/>
            <a:ext cx="171291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7500938" y="5214938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500938" y="4286250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00938" y="6000750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643688" y="5214938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501063" y="5214938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8" name="TextBox 56"/>
          <p:cNvSpPr txBox="1">
            <a:spLocks noChangeArrowheads="1"/>
          </p:cNvSpPr>
          <p:nvPr/>
        </p:nvSpPr>
        <p:spPr bwMode="auto">
          <a:xfrm>
            <a:off x="7643813" y="4857750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9" name="TextBox 57"/>
          <p:cNvSpPr txBox="1">
            <a:spLocks noChangeArrowheads="1"/>
          </p:cNvSpPr>
          <p:nvPr/>
        </p:nvSpPr>
        <p:spPr bwMode="auto">
          <a:xfrm>
            <a:off x="6215063" y="5429250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0" name="TextBox 58"/>
          <p:cNvSpPr txBox="1">
            <a:spLocks noChangeArrowheads="1"/>
          </p:cNvSpPr>
          <p:nvPr/>
        </p:nvSpPr>
        <p:spPr bwMode="auto">
          <a:xfrm>
            <a:off x="8072438" y="5429250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1" name="TextBox 59"/>
          <p:cNvSpPr txBox="1">
            <a:spLocks noChangeArrowheads="1"/>
          </p:cNvSpPr>
          <p:nvPr/>
        </p:nvSpPr>
        <p:spPr bwMode="auto">
          <a:xfrm>
            <a:off x="7572375" y="6000750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2" name="TextBox 61"/>
          <p:cNvSpPr txBox="1">
            <a:spLocks noChangeArrowheads="1"/>
          </p:cNvSpPr>
          <p:nvPr/>
        </p:nvSpPr>
        <p:spPr bwMode="auto">
          <a:xfrm>
            <a:off x="7643813" y="4214813"/>
            <a:ext cx="785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3" name="TextBox 26"/>
          <p:cNvSpPr txBox="1">
            <a:spLocks noChangeArrowheads="1"/>
          </p:cNvSpPr>
          <p:nvPr/>
        </p:nvSpPr>
        <p:spPr bwMode="auto">
          <a:xfrm>
            <a:off x="1619672" y="116632"/>
            <a:ext cx="5688632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（五） 隐格式 、加速收敛技术</a:t>
            </a:r>
            <a:endParaRPr lang="zh-CN" altLang="en-US" sz="2400" b="1" dirty="0"/>
          </a:p>
        </p:txBody>
      </p:sp>
      <p:sp>
        <p:nvSpPr>
          <p:cNvPr id="28" name="下箭头 27"/>
          <p:cNvSpPr/>
          <p:nvPr/>
        </p:nvSpPr>
        <p:spPr>
          <a:xfrm>
            <a:off x="2714625" y="5357813"/>
            <a:ext cx="357188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75" name="TextBox 28"/>
          <p:cNvSpPr txBox="1">
            <a:spLocks noChangeArrowheads="1"/>
          </p:cNvSpPr>
          <p:nvPr/>
        </p:nvSpPr>
        <p:spPr bwMode="auto">
          <a:xfrm>
            <a:off x="1285875" y="5786438"/>
            <a:ext cx="2714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代数方程组的求解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518B-9D52-4F34-A41C-D25A7783741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034" name="TextBox 5"/>
          <p:cNvSpPr txBox="1">
            <a:spLocks noChangeArrowheads="1"/>
          </p:cNvSpPr>
          <p:nvPr/>
        </p:nvSpPr>
        <p:spPr bwMode="auto">
          <a:xfrm>
            <a:off x="857250" y="428625"/>
            <a:ext cx="685800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（六）  代数方程组</a:t>
            </a:r>
            <a:endParaRPr lang="zh-CN" altLang="en-US" sz="2400" b="1" dirty="0"/>
          </a:p>
        </p:txBody>
      </p:sp>
      <p:sp>
        <p:nvSpPr>
          <p:cNvPr id="1035" name="TextBox 6"/>
          <p:cNvSpPr txBox="1">
            <a:spLocks noChangeArrowheads="1"/>
          </p:cNvSpPr>
          <p:nvPr/>
        </p:nvSpPr>
        <p:spPr bwMode="auto">
          <a:xfrm>
            <a:off x="428625" y="1000125"/>
            <a:ext cx="4929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一、 代数方程组的求解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643063" y="1714500"/>
          <a:ext cx="2378075" cy="1428750"/>
        </p:xfrm>
        <a:graphic>
          <a:graphicData uri="http://schemas.openxmlformats.org/presentationml/2006/ole">
            <p:oleObj spid="_x0000_s66562" name="公式" r:id="rId3" imgW="3124200" imgH="18796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357563" y="1071563"/>
          <a:ext cx="747712" cy="285750"/>
        </p:xfrm>
        <a:graphic>
          <a:graphicData uri="http://schemas.openxmlformats.org/presentationml/2006/ole">
            <p:oleObj spid="_x0000_s66563" name="Equation" r:id="rId4" imgW="431640" imgH="164880" progId="Equation.3">
              <p:embed/>
            </p:oleObj>
          </a:graphicData>
        </a:graphic>
      </p:graphicFrame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214313" y="1428750"/>
            <a:ext cx="428625" cy="9239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直接法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29125" y="2286000"/>
            <a:ext cx="8572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6000750" y="1643063"/>
          <a:ext cx="2490788" cy="1500187"/>
        </p:xfrm>
        <a:graphic>
          <a:graphicData uri="http://schemas.openxmlformats.org/presentationml/2006/ole">
            <p:oleObj spid="_x0000_s66564" name="公式" r:id="rId5" imgW="3111500" imgH="1879600" progId="Equation.3">
              <p:embed/>
            </p:oleObj>
          </a:graphicData>
        </a:graphic>
      </p:graphicFrame>
      <p:sp>
        <p:nvSpPr>
          <p:cNvPr id="1038" name="TextBox 13"/>
          <p:cNvSpPr txBox="1">
            <a:spLocks noChangeArrowheads="1"/>
          </p:cNvSpPr>
          <p:nvPr/>
        </p:nvSpPr>
        <p:spPr bwMode="auto">
          <a:xfrm>
            <a:off x="642938" y="2286000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Gauss</a:t>
            </a:r>
            <a:r>
              <a:rPr lang="zh-CN" altLang="en-US"/>
              <a:t>消元法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43000" y="3357563"/>
          <a:ext cx="7273925" cy="1763712"/>
        </p:xfrm>
        <a:graphic>
          <a:graphicData uri="http://schemas.openxmlformats.org/presentationml/2006/ole">
            <p:oleObj spid="_x0000_s66565" name="公式" r:id="rId6" imgW="4394160" imgH="1066680" progId="Equation.3">
              <p:embed/>
            </p:oleObj>
          </a:graphicData>
        </a:graphic>
      </p:graphicFrame>
      <p:sp>
        <p:nvSpPr>
          <p:cNvPr id="1039" name="TextBox 15"/>
          <p:cNvSpPr txBox="1">
            <a:spLocks noChangeArrowheads="1"/>
          </p:cNvSpPr>
          <p:nvPr/>
        </p:nvSpPr>
        <p:spPr bwMode="auto">
          <a:xfrm>
            <a:off x="428625" y="3643313"/>
            <a:ext cx="785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LU</a:t>
            </a:r>
            <a:r>
              <a:rPr lang="zh-CN" altLang="en-US" b="1"/>
              <a:t>分解法</a:t>
            </a:r>
          </a:p>
        </p:txBody>
      </p:sp>
      <p:sp>
        <p:nvSpPr>
          <p:cNvPr id="1040" name="TextBox 16"/>
          <p:cNvSpPr txBox="1">
            <a:spLocks noChangeArrowheads="1"/>
          </p:cNvSpPr>
          <p:nvPr/>
        </p:nvSpPr>
        <p:spPr bwMode="auto">
          <a:xfrm>
            <a:off x="571500" y="55006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追赶法：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000250" y="5786438"/>
          <a:ext cx="2081213" cy="328612"/>
        </p:xfrm>
        <a:graphic>
          <a:graphicData uri="http://schemas.openxmlformats.org/presentationml/2006/ole">
            <p:oleObj spid="_x0000_s66566" name="Equation" r:id="rId7" imgW="1447560" imgH="228600" progId="Equation.3">
              <p:embed/>
            </p:oleObj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286250" y="5929313"/>
            <a:ext cx="5000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5214938" y="5715000"/>
          <a:ext cx="1428750" cy="357188"/>
        </p:xfrm>
        <a:graphic>
          <a:graphicData uri="http://schemas.openxmlformats.org/presentationml/2006/ole">
            <p:oleObj spid="_x0000_s66567" name="Equation" r:id="rId8" imgW="9144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EBAF5-B652-425E-B274-1A5C5A3AB2B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054" name="TextBox 3"/>
          <p:cNvSpPr txBox="1">
            <a:spLocks noChangeArrowheads="1"/>
          </p:cNvSpPr>
          <p:nvPr/>
        </p:nvSpPr>
        <p:spPr bwMode="auto">
          <a:xfrm>
            <a:off x="428625" y="571500"/>
            <a:ext cx="250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迭代法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8750" y="857250"/>
          <a:ext cx="1627188" cy="928688"/>
        </p:xfrm>
        <a:graphic>
          <a:graphicData uri="http://schemas.openxmlformats.org/presentationml/2006/ole">
            <p:oleObj spid="_x0000_s67586" name="Equation" r:id="rId3" imgW="1155600" imgH="660240" progId="Equation.3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3929063" y="1000125"/>
          <a:ext cx="4672012" cy="500063"/>
        </p:xfrm>
        <a:graphic>
          <a:graphicData uri="http://schemas.openxmlformats.org/presentationml/2006/ole">
            <p:oleObj spid="_x0000_s67587" name="Equation" r:id="rId4" imgW="2247840" imgH="241200" progId="Equation.3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143250" y="1357313"/>
            <a:ext cx="5715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3"/>
          <p:cNvSpPr txBox="1">
            <a:spLocks noChangeArrowheads="1"/>
          </p:cNvSpPr>
          <p:nvPr/>
        </p:nvSpPr>
        <p:spPr bwMode="auto">
          <a:xfrm>
            <a:off x="500063" y="2357438"/>
            <a:ext cx="221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Jacobi</a:t>
            </a:r>
            <a:r>
              <a:rPr lang="zh-CN" altLang="en-US" b="1"/>
              <a:t>迭代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571625" y="3143250"/>
            <a:ext cx="192881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1785144" y="3072606"/>
            <a:ext cx="142875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428875" y="30718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28875" y="2286000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00188" y="3071813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428875" y="3714750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29000" y="3071813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4" name="TextBox 37"/>
          <p:cNvSpPr txBox="1">
            <a:spLocks noChangeArrowheads="1"/>
          </p:cNvSpPr>
          <p:nvPr/>
        </p:nvSpPr>
        <p:spPr bwMode="auto">
          <a:xfrm>
            <a:off x="2500313" y="2786063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n+1</a:t>
            </a:r>
            <a:endParaRPr lang="zh-CN" altLang="en-US" sz="1400" b="1"/>
          </a:p>
        </p:txBody>
      </p:sp>
      <p:sp>
        <p:nvSpPr>
          <p:cNvPr id="2065" name="TextBox 38"/>
          <p:cNvSpPr txBox="1">
            <a:spLocks noChangeArrowheads="1"/>
          </p:cNvSpPr>
          <p:nvPr/>
        </p:nvSpPr>
        <p:spPr bwMode="auto">
          <a:xfrm>
            <a:off x="3357563" y="2714625"/>
            <a:ext cx="357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066" name="TextBox 39"/>
          <p:cNvSpPr txBox="1">
            <a:spLocks noChangeArrowheads="1"/>
          </p:cNvSpPr>
          <p:nvPr/>
        </p:nvSpPr>
        <p:spPr bwMode="auto">
          <a:xfrm>
            <a:off x="1428750" y="2786063"/>
            <a:ext cx="357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067" name="TextBox 40"/>
          <p:cNvSpPr txBox="1">
            <a:spLocks noChangeArrowheads="1"/>
          </p:cNvSpPr>
          <p:nvPr/>
        </p:nvSpPr>
        <p:spPr bwMode="auto">
          <a:xfrm>
            <a:off x="2571750" y="2214563"/>
            <a:ext cx="357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068" name="TextBox 41"/>
          <p:cNvSpPr txBox="1">
            <a:spLocks noChangeArrowheads="1"/>
          </p:cNvSpPr>
          <p:nvPr/>
        </p:nvSpPr>
        <p:spPr bwMode="auto">
          <a:xfrm>
            <a:off x="2571750" y="3571875"/>
            <a:ext cx="357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069" name="TextBox 24"/>
          <p:cNvSpPr txBox="1">
            <a:spLocks noChangeArrowheads="1"/>
          </p:cNvSpPr>
          <p:nvPr/>
        </p:nvSpPr>
        <p:spPr bwMode="auto">
          <a:xfrm>
            <a:off x="5072063" y="2000250"/>
            <a:ext cx="2643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Gauss-Seidel</a:t>
            </a:r>
            <a:r>
              <a:rPr lang="zh-CN" altLang="en-US" b="1"/>
              <a:t>迭代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500688" y="3214688"/>
            <a:ext cx="192881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5715794" y="3144044"/>
            <a:ext cx="142875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57938" y="31432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357938" y="2357438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29250" y="31432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57938" y="37861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358063" y="3143250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77" name="TextBox 49"/>
          <p:cNvSpPr txBox="1">
            <a:spLocks noChangeArrowheads="1"/>
          </p:cNvSpPr>
          <p:nvPr/>
        </p:nvSpPr>
        <p:spPr bwMode="auto">
          <a:xfrm>
            <a:off x="6429375" y="2857500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n+1</a:t>
            </a:r>
            <a:endParaRPr lang="zh-CN" altLang="en-US" sz="1400" b="1"/>
          </a:p>
        </p:txBody>
      </p:sp>
      <p:sp>
        <p:nvSpPr>
          <p:cNvPr id="2078" name="TextBox 50"/>
          <p:cNvSpPr txBox="1">
            <a:spLocks noChangeArrowheads="1"/>
          </p:cNvSpPr>
          <p:nvPr/>
        </p:nvSpPr>
        <p:spPr bwMode="auto">
          <a:xfrm>
            <a:off x="7286625" y="2786063"/>
            <a:ext cx="357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079" name="TextBox 51"/>
          <p:cNvSpPr txBox="1">
            <a:spLocks noChangeArrowheads="1"/>
          </p:cNvSpPr>
          <p:nvPr/>
        </p:nvSpPr>
        <p:spPr bwMode="auto">
          <a:xfrm>
            <a:off x="5357813" y="2857500"/>
            <a:ext cx="642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n+1</a:t>
            </a:r>
            <a:endParaRPr lang="zh-CN" altLang="en-US" sz="1600" b="1"/>
          </a:p>
        </p:txBody>
      </p:sp>
      <p:sp>
        <p:nvSpPr>
          <p:cNvPr id="2080" name="TextBox 53"/>
          <p:cNvSpPr txBox="1">
            <a:spLocks noChangeArrowheads="1"/>
          </p:cNvSpPr>
          <p:nvPr/>
        </p:nvSpPr>
        <p:spPr bwMode="auto">
          <a:xfrm>
            <a:off x="6572250" y="3643313"/>
            <a:ext cx="642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n+1</a:t>
            </a:r>
            <a:endParaRPr lang="zh-CN" altLang="en-US" sz="1600" b="1"/>
          </a:p>
        </p:txBody>
      </p:sp>
      <p:sp>
        <p:nvSpPr>
          <p:cNvPr id="34" name="灯片编号占位符 2"/>
          <p:cNvSpPr txBox="1">
            <a:spLocks/>
          </p:cNvSpPr>
          <p:nvPr/>
        </p:nvSpPr>
        <p:spPr>
          <a:xfrm>
            <a:off x="342741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74C62BE-544B-4A38-932D-A93A8D0BCB24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zh-CN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57188" y="5502275"/>
            <a:ext cx="192881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570707" y="5430044"/>
            <a:ext cx="142875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214438" y="543083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14438" y="4645025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5750" y="543083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41538" y="543083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212850" y="6073775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89" name="TextBox 41"/>
          <p:cNvSpPr txBox="1">
            <a:spLocks noChangeArrowheads="1"/>
          </p:cNvSpPr>
          <p:nvPr/>
        </p:nvSpPr>
        <p:spPr bwMode="auto">
          <a:xfrm>
            <a:off x="1285875" y="5145088"/>
            <a:ext cx="6429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n+1</a:t>
            </a:r>
            <a:endParaRPr lang="zh-CN" altLang="en-US" sz="1400" b="1"/>
          </a:p>
        </p:txBody>
      </p:sp>
      <p:sp>
        <p:nvSpPr>
          <p:cNvPr id="2090" name="TextBox 42"/>
          <p:cNvSpPr txBox="1">
            <a:spLocks noChangeArrowheads="1"/>
          </p:cNvSpPr>
          <p:nvPr/>
        </p:nvSpPr>
        <p:spPr bwMode="auto">
          <a:xfrm>
            <a:off x="214313" y="5145088"/>
            <a:ext cx="642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n+1</a:t>
            </a:r>
            <a:endParaRPr lang="zh-CN" altLang="en-US" sz="1600" b="1"/>
          </a:p>
        </p:txBody>
      </p:sp>
      <p:sp>
        <p:nvSpPr>
          <p:cNvPr id="2091" name="TextBox 44"/>
          <p:cNvSpPr txBox="1">
            <a:spLocks noChangeArrowheads="1"/>
          </p:cNvSpPr>
          <p:nvPr/>
        </p:nvSpPr>
        <p:spPr bwMode="auto">
          <a:xfrm>
            <a:off x="1428750" y="4572000"/>
            <a:ext cx="357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cxnSp>
        <p:nvCxnSpPr>
          <p:cNvPr id="45" name="直接连接符 44"/>
          <p:cNvCxnSpPr/>
          <p:nvPr/>
        </p:nvCxnSpPr>
        <p:spPr>
          <a:xfrm>
            <a:off x="2928938" y="5448300"/>
            <a:ext cx="192881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3144044" y="5376069"/>
            <a:ext cx="142875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786188" y="53768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857500" y="5357813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786188" y="464343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786188" y="601980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786313" y="5376863"/>
            <a:ext cx="142875" cy="1428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99" name="TextBox 54"/>
          <p:cNvSpPr txBox="1">
            <a:spLocks noChangeArrowheads="1"/>
          </p:cNvSpPr>
          <p:nvPr/>
        </p:nvSpPr>
        <p:spPr bwMode="auto">
          <a:xfrm>
            <a:off x="3857625" y="5091113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n+1</a:t>
            </a:r>
            <a:endParaRPr lang="zh-CN" altLang="en-US" sz="1400" b="1"/>
          </a:p>
        </p:txBody>
      </p:sp>
      <p:sp>
        <p:nvSpPr>
          <p:cNvPr id="2100" name="TextBox 55"/>
          <p:cNvSpPr txBox="1">
            <a:spLocks noChangeArrowheads="1"/>
          </p:cNvSpPr>
          <p:nvPr/>
        </p:nvSpPr>
        <p:spPr bwMode="auto">
          <a:xfrm>
            <a:off x="3929063" y="4572000"/>
            <a:ext cx="642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n+1</a:t>
            </a:r>
            <a:endParaRPr lang="zh-CN" altLang="en-US" sz="1600" b="1"/>
          </a:p>
        </p:txBody>
      </p:sp>
      <p:sp>
        <p:nvSpPr>
          <p:cNvPr id="2101" name="TextBox 56"/>
          <p:cNvSpPr txBox="1">
            <a:spLocks noChangeArrowheads="1"/>
          </p:cNvSpPr>
          <p:nvPr/>
        </p:nvSpPr>
        <p:spPr bwMode="auto">
          <a:xfrm>
            <a:off x="4000500" y="5876925"/>
            <a:ext cx="642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n+1</a:t>
            </a:r>
            <a:endParaRPr lang="zh-CN" altLang="en-US" sz="1600" b="1"/>
          </a:p>
        </p:txBody>
      </p:sp>
      <p:sp>
        <p:nvSpPr>
          <p:cNvPr id="2102" name="TextBox 57"/>
          <p:cNvSpPr txBox="1">
            <a:spLocks noChangeArrowheads="1"/>
          </p:cNvSpPr>
          <p:nvPr/>
        </p:nvSpPr>
        <p:spPr bwMode="auto">
          <a:xfrm>
            <a:off x="2786063" y="5500688"/>
            <a:ext cx="357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103" name="TextBox 58"/>
          <p:cNvSpPr txBox="1">
            <a:spLocks noChangeArrowheads="1"/>
          </p:cNvSpPr>
          <p:nvPr/>
        </p:nvSpPr>
        <p:spPr bwMode="auto">
          <a:xfrm>
            <a:off x="1427163" y="5930900"/>
            <a:ext cx="357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sp>
        <p:nvSpPr>
          <p:cNvPr id="2104" name="TextBox 59"/>
          <p:cNvSpPr txBox="1">
            <a:spLocks noChangeArrowheads="1"/>
          </p:cNvSpPr>
          <p:nvPr/>
        </p:nvSpPr>
        <p:spPr bwMode="auto">
          <a:xfrm>
            <a:off x="4714875" y="5500688"/>
            <a:ext cx="357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n</a:t>
            </a:r>
            <a:endParaRPr lang="zh-CN" altLang="en-US" sz="1600" b="1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2286000" y="5072063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286000" y="5214938"/>
            <a:ext cx="4286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TextBox 62"/>
          <p:cNvSpPr txBox="1">
            <a:spLocks noChangeArrowheads="1"/>
          </p:cNvSpPr>
          <p:nvPr/>
        </p:nvSpPr>
        <p:spPr bwMode="auto">
          <a:xfrm>
            <a:off x="2143125" y="4214813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LU-ADI</a:t>
            </a:r>
            <a:endParaRPr lang="zh-CN" altLang="en-US" b="1"/>
          </a:p>
        </p:txBody>
      </p:sp>
      <p:cxnSp>
        <p:nvCxnSpPr>
          <p:cNvPr id="64" name="直接连接符 63"/>
          <p:cNvCxnSpPr>
            <a:endCxn id="66" idx="6"/>
          </p:cNvCxnSpPr>
          <p:nvPr/>
        </p:nvCxnSpPr>
        <p:spPr>
          <a:xfrm>
            <a:off x="5500688" y="5143500"/>
            <a:ext cx="100012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6" idx="0"/>
          </p:cNvCxnSpPr>
          <p:nvPr/>
        </p:nvCxnSpPr>
        <p:spPr>
          <a:xfrm rot="16200000" flipH="1" flipV="1">
            <a:off x="6070601" y="5429250"/>
            <a:ext cx="7159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357938" y="5072063"/>
            <a:ext cx="142875" cy="14287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5429250" y="5072063"/>
            <a:ext cx="142875" cy="14287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357938" y="5715000"/>
            <a:ext cx="142875" cy="14287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9" name="直接连接符 68"/>
          <p:cNvCxnSpPr>
            <a:stCxn id="71" idx="6"/>
          </p:cNvCxnSpPr>
          <p:nvPr/>
        </p:nvCxnSpPr>
        <p:spPr>
          <a:xfrm>
            <a:off x="7929563" y="5214938"/>
            <a:ext cx="9286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71" idx="4"/>
          </p:cNvCxnSpPr>
          <p:nvPr/>
        </p:nvCxnSpPr>
        <p:spPr>
          <a:xfrm rot="5400000">
            <a:off x="7430294" y="4858544"/>
            <a:ext cx="8556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7786688" y="514350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86688" y="43576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8786813" y="514350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715250" y="5143500"/>
            <a:ext cx="142875" cy="14287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786563" y="5214938"/>
            <a:ext cx="6429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0" name="TextBox 75"/>
          <p:cNvSpPr txBox="1">
            <a:spLocks noChangeArrowheads="1"/>
          </p:cNvSpPr>
          <p:nvPr/>
        </p:nvSpPr>
        <p:spPr bwMode="auto">
          <a:xfrm>
            <a:off x="6286500" y="43576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LU-SGS</a:t>
            </a:r>
            <a:endParaRPr lang="zh-CN" altLang="en-US" b="1"/>
          </a:p>
        </p:txBody>
      </p:sp>
      <p:sp>
        <p:nvSpPr>
          <p:cNvPr id="2121" name="TextBox 77"/>
          <p:cNvSpPr txBox="1">
            <a:spLocks noChangeArrowheads="1"/>
          </p:cNvSpPr>
          <p:nvPr/>
        </p:nvSpPr>
        <p:spPr bwMode="auto">
          <a:xfrm>
            <a:off x="1214438" y="142875"/>
            <a:ext cx="685800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/>
              <a:t>知识回顾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A0AB6-8295-4CB2-83AE-1757A249D44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1214438" y="142875"/>
            <a:ext cx="685800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回顾（七） 网格生成</a:t>
            </a:r>
            <a:endParaRPr lang="zh-CN" altLang="en-US" sz="2400" b="1" dirty="0"/>
          </a:p>
        </p:txBody>
      </p:sp>
      <p:sp>
        <p:nvSpPr>
          <p:cNvPr id="3080" name="TextBox 4"/>
          <p:cNvSpPr txBox="1">
            <a:spLocks noChangeArrowheads="1"/>
          </p:cNvSpPr>
          <p:nvPr/>
        </p:nvSpPr>
        <p:spPr bwMode="auto">
          <a:xfrm>
            <a:off x="357188" y="928688"/>
            <a:ext cx="3071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二、 网格生成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09613" y="4878388"/>
            <a:ext cx="1357312" cy="855662"/>
          </a:xfrm>
          <a:prstGeom prst="line">
            <a:avLst/>
          </a:prstGeom>
          <a:ln w="349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2071688" y="4000500"/>
            <a:ext cx="933450" cy="876300"/>
          </a:xfrm>
          <a:custGeom>
            <a:avLst/>
            <a:gdLst>
              <a:gd name="connsiteX0" fmla="*/ 0 w 933450"/>
              <a:gd name="connsiteY0" fmla="*/ 876300 h 876300"/>
              <a:gd name="connsiteX1" fmla="*/ 19050 w 933450"/>
              <a:gd name="connsiteY1" fmla="*/ 800100 h 876300"/>
              <a:gd name="connsiteX2" fmla="*/ 57150 w 933450"/>
              <a:gd name="connsiteY2" fmla="*/ 704850 h 876300"/>
              <a:gd name="connsiteX3" fmla="*/ 152400 w 933450"/>
              <a:gd name="connsiteY3" fmla="*/ 609600 h 876300"/>
              <a:gd name="connsiteX4" fmla="*/ 447675 w 933450"/>
              <a:gd name="connsiteY4" fmla="*/ 342900 h 876300"/>
              <a:gd name="connsiteX5" fmla="*/ 809625 w 933450"/>
              <a:gd name="connsiteY5" fmla="*/ 95250 h 876300"/>
              <a:gd name="connsiteX6" fmla="*/ 933450 w 933450"/>
              <a:gd name="connsiteY6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450" h="876300">
                <a:moveTo>
                  <a:pt x="0" y="876300"/>
                </a:moveTo>
                <a:cubicBezTo>
                  <a:pt x="4762" y="852487"/>
                  <a:pt x="9525" y="828675"/>
                  <a:pt x="19050" y="800100"/>
                </a:cubicBezTo>
                <a:cubicBezTo>
                  <a:pt x="28575" y="771525"/>
                  <a:pt x="34925" y="736600"/>
                  <a:pt x="57150" y="704850"/>
                </a:cubicBezTo>
                <a:cubicBezTo>
                  <a:pt x="79375" y="673100"/>
                  <a:pt x="87313" y="669925"/>
                  <a:pt x="152400" y="609600"/>
                </a:cubicBezTo>
                <a:cubicBezTo>
                  <a:pt x="217487" y="549275"/>
                  <a:pt x="338138" y="428625"/>
                  <a:pt x="447675" y="342900"/>
                </a:cubicBezTo>
                <a:cubicBezTo>
                  <a:pt x="557213" y="257175"/>
                  <a:pt x="728663" y="152400"/>
                  <a:pt x="809625" y="95250"/>
                </a:cubicBezTo>
                <a:cubicBezTo>
                  <a:pt x="890587" y="38100"/>
                  <a:pt x="912018" y="19050"/>
                  <a:pt x="933450" y="0"/>
                </a:cubicBezTo>
              </a:path>
            </a:pathLst>
          </a:custGeom>
          <a:ln w="349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09613" y="4029075"/>
            <a:ext cx="1071562" cy="7762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-289718" y="4876006"/>
            <a:ext cx="20002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709863" y="2662238"/>
            <a:ext cx="928687" cy="5000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6"/>
          </p:cNvCxnSpPr>
          <p:nvPr/>
        </p:nvCxnSpPr>
        <p:spPr>
          <a:xfrm flipV="1">
            <a:off x="3005138" y="3590925"/>
            <a:ext cx="633412" cy="409575"/>
          </a:xfrm>
          <a:prstGeom prst="line">
            <a:avLst/>
          </a:prstGeom>
          <a:ln w="349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175000" y="3125788"/>
            <a:ext cx="9286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1785938" y="3143250"/>
            <a:ext cx="952500" cy="896938"/>
          </a:xfrm>
          <a:custGeom>
            <a:avLst/>
            <a:gdLst>
              <a:gd name="connsiteX0" fmla="*/ 0 w 952500"/>
              <a:gd name="connsiteY0" fmla="*/ 885825 h 896937"/>
              <a:gd name="connsiteX1" fmla="*/ 152400 w 952500"/>
              <a:gd name="connsiteY1" fmla="*/ 866775 h 896937"/>
              <a:gd name="connsiteX2" fmla="*/ 314325 w 952500"/>
              <a:gd name="connsiteY2" fmla="*/ 752475 h 896937"/>
              <a:gd name="connsiteX3" fmla="*/ 952500 w 952500"/>
              <a:gd name="connsiteY3" fmla="*/ 0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896937">
                <a:moveTo>
                  <a:pt x="0" y="885825"/>
                </a:moveTo>
                <a:cubicBezTo>
                  <a:pt x="50006" y="887412"/>
                  <a:pt x="100013" y="889000"/>
                  <a:pt x="152400" y="866775"/>
                </a:cubicBezTo>
                <a:cubicBezTo>
                  <a:pt x="204787" y="844550"/>
                  <a:pt x="180975" y="896937"/>
                  <a:pt x="314325" y="752475"/>
                </a:cubicBezTo>
                <a:cubicBezTo>
                  <a:pt x="447675" y="608013"/>
                  <a:pt x="700087" y="304006"/>
                  <a:pt x="952500" y="0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081213" y="4000500"/>
            <a:ext cx="962025" cy="925513"/>
          </a:xfrm>
          <a:custGeom>
            <a:avLst/>
            <a:gdLst>
              <a:gd name="connsiteX0" fmla="*/ 0 w 962025"/>
              <a:gd name="connsiteY0" fmla="*/ 866775 h 925513"/>
              <a:gd name="connsiteX1" fmla="*/ 85725 w 962025"/>
              <a:gd name="connsiteY1" fmla="*/ 895350 h 925513"/>
              <a:gd name="connsiteX2" fmla="*/ 228600 w 962025"/>
              <a:gd name="connsiteY2" fmla="*/ 876300 h 925513"/>
              <a:gd name="connsiteX3" fmla="*/ 514350 w 962025"/>
              <a:gd name="connsiteY3" fmla="*/ 600075 h 925513"/>
              <a:gd name="connsiteX4" fmla="*/ 962025 w 962025"/>
              <a:gd name="connsiteY4" fmla="*/ 0 h 9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925513">
                <a:moveTo>
                  <a:pt x="0" y="866775"/>
                </a:moveTo>
                <a:cubicBezTo>
                  <a:pt x="23812" y="880268"/>
                  <a:pt x="47625" y="893762"/>
                  <a:pt x="85725" y="895350"/>
                </a:cubicBezTo>
                <a:cubicBezTo>
                  <a:pt x="123825" y="896938"/>
                  <a:pt x="157163" y="925513"/>
                  <a:pt x="228600" y="876300"/>
                </a:cubicBezTo>
                <a:cubicBezTo>
                  <a:pt x="300038" y="827088"/>
                  <a:pt x="392113" y="746125"/>
                  <a:pt x="514350" y="600075"/>
                </a:cubicBezTo>
                <a:cubicBezTo>
                  <a:pt x="636588" y="454025"/>
                  <a:pt x="799306" y="227012"/>
                  <a:pt x="962025" y="0"/>
                </a:cubicBezTo>
              </a:path>
            </a:pathLst>
          </a:cu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9613" y="5591175"/>
            <a:ext cx="3357562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709988" y="2376488"/>
          <a:ext cx="1060450" cy="346075"/>
        </p:xfrm>
        <a:graphic>
          <a:graphicData uri="http://schemas.openxmlformats.org/presentationml/2006/ole">
            <p:oleObj spid="_x0000_s68610" name="Equation" r:id="rId3" imgW="622080" imgH="2030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22688" y="3376613"/>
          <a:ext cx="1016000" cy="346075"/>
        </p:xfrm>
        <a:graphic>
          <a:graphicData uri="http://schemas.openxmlformats.org/presentationml/2006/ole">
            <p:oleObj spid="_x0000_s68611" name="Equation" r:id="rId4" imgW="596880" imgH="2030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3838" y="4918075"/>
          <a:ext cx="114300" cy="203200"/>
        </p:xfrm>
        <a:graphic>
          <a:graphicData uri="http://schemas.openxmlformats.org/presentationml/2006/ole">
            <p:oleObj spid="_x0000_s68612" name="Equation" r:id="rId5" imgW="114120" imgH="203040" progId="Equation.3">
              <p:embed/>
            </p:oleObj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7294563" y="1989138"/>
            <a:ext cx="428625" cy="561975"/>
          </a:xfrm>
          <a:custGeom>
            <a:avLst/>
            <a:gdLst>
              <a:gd name="connsiteX0" fmla="*/ 390525 w 447675"/>
              <a:gd name="connsiteY0" fmla="*/ 0 h 561975"/>
              <a:gd name="connsiteX1" fmla="*/ 114300 w 447675"/>
              <a:gd name="connsiteY1" fmla="*/ 66675 h 561975"/>
              <a:gd name="connsiteX2" fmla="*/ 9525 w 447675"/>
              <a:gd name="connsiteY2" fmla="*/ 257175 h 561975"/>
              <a:gd name="connsiteX3" fmla="*/ 171450 w 447675"/>
              <a:gd name="connsiteY3" fmla="*/ 495300 h 561975"/>
              <a:gd name="connsiteX4" fmla="*/ 447675 w 447675"/>
              <a:gd name="connsiteY4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561975">
                <a:moveTo>
                  <a:pt x="390525" y="0"/>
                </a:moveTo>
                <a:cubicBezTo>
                  <a:pt x="284162" y="11906"/>
                  <a:pt x="177800" y="23813"/>
                  <a:pt x="114300" y="66675"/>
                </a:cubicBezTo>
                <a:cubicBezTo>
                  <a:pt x="50800" y="109538"/>
                  <a:pt x="0" y="185738"/>
                  <a:pt x="9525" y="257175"/>
                </a:cubicBezTo>
                <a:cubicBezTo>
                  <a:pt x="19050" y="328613"/>
                  <a:pt x="98425" y="444500"/>
                  <a:pt x="171450" y="495300"/>
                </a:cubicBezTo>
                <a:cubicBezTo>
                  <a:pt x="244475" y="546100"/>
                  <a:pt x="346075" y="554037"/>
                  <a:pt x="447675" y="56197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7648575" y="1274763"/>
            <a:ext cx="3175" cy="714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9" idx="4"/>
          </p:cNvCxnSpPr>
          <p:nvPr/>
        </p:nvCxnSpPr>
        <p:spPr>
          <a:xfrm>
            <a:off x="7723188" y="2551113"/>
            <a:ext cx="0" cy="652462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5857875" y="1285875"/>
            <a:ext cx="1870075" cy="1908175"/>
          </a:xfrm>
          <a:custGeom>
            <a:avLst/>
            <a:gdLst>
              <a:gd name="connsiteX0" fmla="*/ 1793875 w 1870075"/>
              <a:gd name="connsiteY0" fmla="*/ 3175 h 1908175"/>
              <a:gd name="connsiteX1" fmla="*/ 955675 w 1870075"/>
              <a:gd name="connsiteY1" fmla="*/ 98425 h 1908175"/>
              <a:gd name="connsiteX2" fmla="*/ 193675 w 1870075"/>
              <a:gd name="connsiteY2" fmla="*/ 593725 h 1908175"/>
              <a:gd name="connsiteX3" fmla="*/ 41275 w 1870075"/>
              <a:gd name="connsiteY3" fmla="*/ 1165225 h 1908175"/>
              <a:gd name="connsiteX4" fmla="*/ 441325 w 1870075"/>
              <a:gd name="connsiteY4" fmla="*/ 1765300 h 1908175"/>
              <a:gd name="connsiteX5" fmla="*/ 1870075 w 1870075"/>
              <a:gd name="connsiteY5" fmla="*/ 1908175 h 190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0075" h="1908175">
                <a:moveTo>
                  <a:pt x="1793875" y="3175"/>
                </a:moveTo>
                <a:cubicBezTo>
                  <a:pt x="1508125" y="1587"/>
                  <a:pt x="1222375" y="0"/>
                  <a:pt x="955675" y="98425"/>
                </a:cubicBezTo>
                <a:cubicBezTo>
                  <a:pt x="688975" y="196850"/>
                  <a:pt x="346075" y="415925"/>
                  <a:pt x="193675" y="593725"/>
                </a:cubicBezTo>
                <a:cubicBezTo>
                  <a:pt x="41275" y="771525"/>
                  <a:pt x="0" y="969963"/>
                  <a:pt x="41275" y="1165225"/>
                </a:cubicBezTo>
                <a:cubicBezTo>
                  <a:pt x="82550" y="1360488"/>
                  <a:pt x="136525" y="1641475"/>
                  <a:pt x="441325" y="1765300"/>
                </a:cubicBezTo>
                <a:cubicBezTo>
                  <a:pt x="746125" y="1889125"/>
                  <a:pt x="1308100" y="1898650"/>
                  <a:pt x="1870075" y="1908175"/>
                </a:cubicBezTo>
              </a:path>
            </a:pathLst>
          </a:cu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6794500" y="3417888"/>
            <a:ext cx="285750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6" name="TextBox 19"/>
          <p:cNvSpPr txBox="1">
            <a:spLocks noChangeArrowheads="1"/>
          </p:cNvSpPr>
          <p:nvPr/>
        </p:nvSpPr>
        <p:spPr bwMode="auto">
          <a:xfrm>
            <a:off x="7723188" y="18462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097" name="TextBox 20"/>
          <p:cNvSpPr txBox="1">
            <a:spLocks noChangeArrowheads="1"/>
          </p:cNvSpPr>
          <p:nvPr/>
        </p:nvSpPr>
        <p:spPr bwMode="auto">
          <a:xfrm>
            <a:off x="7008813" y="206057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098" name="TextBox 21"/>
          <p:cNvSpPr txBox="1">
            <a:spLocks noChangeArrowheads="1"/>
          </p:cNvSpPr>
          <p:nvPr/>
        </p:nvSpPr>
        <p:spPr bwMode="auto">
          <a:xfrm>
            <a:off x="7723188" y="24177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99" name="TextBox 22"/>
          <p:cNvSpPr txBox="1">
            <a:spLocks noChangeArrowheads="1"/>
          </p:cNvSpPr>
          <p:nvPr/>
        </p:nvSpPr>
        <p:spPr bwMode="auto">
          <a:xfrm>
            <a:off x="7723188" y="30607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3100" name="TextBox 23"/>
          <p:cNvSpPr txBox="1">
            <a:spLocks noChangeArrowheads="1"/>
          </p:cNvSpPr>
          <p:nvPr/>
        </p:nvSpPr>
        <p:spPr bwMode="auto">
          <a:xfrm>
            <a:off x="5580063" y="206057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101" name="TextBox 24"/>
          <p:cNvSpPr txBox="1">
            <a:spLocks noChangeArrowheads="1"/>
          </p:cNvSpPr>
          <p:nvPr/>
        </p:nvSpPr>
        <p:spPr bwMode="auto">
          <a:xfrm>
            <a:off x="7794625" y="10604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3102" name="TextBox 25"/>
          <p:cNvSpPr txBox="1">
            <a:spLocks noChangeArrowheads="1"/>
          </p:cNvSpPr>
          <p:nvPr/>
        </p:nvSpPr>
        <p:spPr bwMode="auto">
          <a:xfrm>
            <a:off x="5580063" y="58467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A’</a:t>
            </a:r>
            <a:endParaRPr lang="zh-CN" altLang="en-US"/>
          </a:p>
        </p:txBody>
      </p:sp>
      <p:sp>
        <p:nvSpPr>
          <p:cNvPr id="3103" name="TextBox 26"/>
          <p:cNvSpPr txBox="1">
            <a:spLocks noChangeArrowheads="1"/>
          </p:cNvSpPr>
          <p:nvPr/>
        </p:nvSpPr>
        <p:spPr bwMode="auto">
          <a:xfrm>
            <a:off x="6794500" y="58467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B’</a:t>
            </a:r>
            <a:endParaRPr lang="zh-CN" altLang="en-US"/>
          </a:p>
        </p:txBody>
      </p:sp>
      <p:sp>
        <p:nvSpPr>
          <p:cNvPr id="3104" name="TextBox 27"/>
          <p:cNvSpPr txBox="1">
            <a:spLocks noChangeArrowheads="1"/>
          </p:cNvSpPr>
          <p:nvPr/>
        </p:nvSpPr>
        <p:spPr bwMode="auto">
          <a:xfrm>
            <a:off x="8008938" y="58467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C’</a:t>
            </a:r>
            <a:endParaRPr lang="zh-CN" altLang="en-US"/>
          </a:p>
        </p:txBody>
      </p:sp>
      <p:sp>
        <p:nvSpPr>
          <p:cNvPr id="3105" name="TextBox 28"/>
          <p:cNvSpPr txBox="1">
            <a:spLocks noChangeArrowheads="1"/>
          </p:cNvSpPr>
          <p:nvPr/>
        </p:nvSpPr>
        <p:spPr bwMode="auto">
          <a:xfrm>
            <a:off x="8008938" y="41322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D’</a:t>
            </a:r>
            <a:endParaRPr lang="zh-CN" altLang="en-US"/>
          </a:p>
        </p:txBody>
      </p:sp>
      <p:sp>
        <p:nvSpPr>
          <p:cNvPr id="3106" name="TextBox 29"/>
          <p:cNvSpPr txBox="1">
            <a:spLocks noChangeArrowheads="1"/>
          </p:cNvSpPr>
          <p:nvPr/>
        </p:nvSpPr>
        <p:spPr bwMode="auto">
          <a:xfrm>
            <a:off x="6794500" y="40608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E’</a:t>
            </a:r>
            <a:endParaRPr lang="zh-CN" altLang="en-US"/>
          </a:p>
        </p:txBody>
      </p:sp>
      <p:sp>
        <p:nvSpPr>
          <p:cNvPr id="3107" name="TextBox 30"/>
          <p:cNvSpPr txBox="1">
            <a:spLocks noChangeArrowheads="1"/>
          </p:cNvSpPr>
          <p:nvPr/>
        </p:nvSpPr>
        <p:spPr bwMode="auto">
          <a:xfrm>
            <a:off x="5651500" y="41322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F’</a:t>
            </a:r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032625" y="1793875"/>
            <a:ext cx="695325" cy="952500"/>
          </a:xfrm>
          <a:custGeom>
            <a:avLst/>
            <a:gdLst>
              <a:gd name="connsiteX0" fmla="*/ 590550 w 695325"/>
              <a:gd name="connsiteY0" fmla="*/ 0 h 952500"/>
              <a:gd name="connsiteX1" fmla="*/ 190500 w 695325"/>
              <a:gd name="connsiteY1" fmla="*/ 104775 h 952500"/>
              <a:gd name="connsiteX2" fmla="*/ 0 w 695325"/>
              <a:gd name="connsiteY2" fmla="*/ 381000 h 952500"/>
              <a:gd name="connsiteX3" fmla="*/ 190500 w 695325"/>
              <a:gd name="connsiteY3" fmla="*/ 771525 h 952500"/>
              <a:gd name="connsiteX4" fmla="*/ 695325 w 695325"/>
              <a:gd name="connsiteY4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952500">
                <a:moveTo>
                  <a:pt x="590550" y="0"/>
                </a:moveTo>
                <a:cubicBezTo>
                  <a:pt x="439737" y="20637"/>
                  <a:pt x="288925" y="41275"/>
                  <a:pt x="190500" y="104775"/>
                </a:cubicBezTo>
                <a:cubicBezTo>
                  <a:pt x="92075" y="168275"/>
                  <a:pt x="0" y="269875"/>
                  <a:pt x="0" y="381000"/>
                </a:cubicBezTo>
                <a:cubicBezTo>
                  <a:pt x="0" y="492125"/>
                  <a:pt x="74613" y="676275"/>
                  <a:pt x="190500" y="771525"/>
                </a:cubicBezTo>
                <a:cubicBezTo>
                  <a:pt x="306387" y="866775"/>
                  <a:pt x="500856" y="909637"/>
                  <a:pt x="695325" y="952500"/>
                </a:cubicBez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6838950" y="1603375"/>
            <a:ext cx="898525" cy="1333500"/>
          </a:xfrm>
          <a:custGeom>
            <a:avLst/>
            <a:gdLst>
              <a:gd name="connsiteX0" fmla="*/ 793750 w 898525"/>
              <a:gd name="connsiteY0" fmla="*/ 9525 h 1333500"/>
              <a:gd name="connsiteX1" fmla="*/ 422275 w 898525"/>
              <a:gd name="connsiteY1" fmla="*/ 57150 h 1333500"/>
              <a:gd name="connsiteX2" fmla="*/ 60325 w 898525"/>
              <a:gd name="connsiteY2" fmla="*/ 352425 h 1333500"/>
              <a:gd name="connsiteX3" fmla="*/ 60325 w 898525"/>
              <a:gd name="connsiteY3" fmla="*/ 847725 h 1333500"/>
              <a:gd name="connsiteX4" fmla="*/ 412750 w 898525"/>
              <a:gd name="connsiteY4" fmla="*/ 1219200 h 1333500"/>
              <a:gd name="connsiteX5" fmla="*/ 898525 w 898525"/>
              <a:gd name="connsiteY5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525" h="1333500">
                <a:moveTo>
                  <a:pt x="793750" y="9525"/>
                </a:moveTo>
                <a:cubicBezTo>
                  <a:pt x="669131" y="4762"/>
                  <a:pt x="544513" y="0"/>
                  <a:pt x="422275" y="57150"/>
                </a:cubicBezTo>
                <a:cubicBezTo>
                  <a:pt x="300038" y="114300"/>
                  <a:pt x="120650" y="220663"/>
                  <a:pt x="60325" y="352425"/>
                </a:cubicBezTo>
                <a:cubicBezTo>
                  <a:pt x="0" y="484188"/>
                  <a:pt x="1588" y="703263"/>
                  <a:pt x="60325" y="847725"/>
                </a:cubicBezTo>
                <a:cubicBezTo>
                  <a:pt x="119063" y="992188"/>
                  <a:pt x="273050" y="1138238"/>
                  <a:pt x="412750" y="1219200"/>
                </a:cubicBezTo>
                <a:cubicBezTo>
                  <a:pt x="552450" y="1300163"/>
                  <a:pt x="725487" y="1316831"/>
                  <a:pt x="898525" y="13335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5722938" y="5775325"/>
            <a:ext cx="25003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105" idx="2"/>
          </p:cNvCxnSpPr>
          <p:nvPr/>
        </p:nvCxnSpPr>
        <p:spPr>
          <a:xfrm rot="5400000" flipH="1" flipV="1">
            <a:off x="7586662" y="5138738"/>
            <a:ext cx="127317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05" idx="2"/>
          </p:cNvCxnSpPr>
          <p:nvPr/>
        </p:nvCxnSpPr>
        <p:spPr>
          <a:xfrm rot="5400000" flipH="1">
            <a:off x="6966744" y="3245644"/>
            <a:ext cx="12700" cy="2500312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5080000" y="5132388"/>
            <a:ext cx="12858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16200000" flipV="1">
            <a:off x="7080250" y="1560513"/>
            <a:ext cx="714375" cy="142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1"/>
          </p:cNvCxnSpPr>
          <p:nvPr/>
        </p:nvCxnSpPr>
        <p:spPr>
          <a:xfrm flipH="1" flipV="1">
            <a:off x="7008813" y="1346200"/>
            <a:ext cx="395287" cy="709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722938" y="5632450"/>
            <a:ext cx="25003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722938" y="5489575"/>
            <a:ext cx="25003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107" idx="2"/>
          </p:cNvCxnSpPr>
          <p:nvPr/>
        </p:nvCxnSpPr>
        <p:spPr>
          <a:xfrm rot="5400000" flipH="1" flipV="1">
            <a:off x="5229225" y="5138738"/>
            <a:ext cx="1273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 flipH="1" flipV="1">
            <a:off x="5365750" y="5132388"/>
            <a:ext cx="1285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TextBox 58"/>
          <p:cNvSpPr txBox="1">
            <a:spLocks noChangeArrowheads="1"/>
          </p:cNvSpPr>
          <p:nvPr/>
        </p:nvSpPr>
        <p:spPr bwMode="auto">
          <a:xfrm>
            <a:off x="8294688" y="1489075"/>
            <a:ext cx="3571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物理空间</a:t>
            </a:r>
          </a:p>
        </p:txBody>
      </p:sp>
      <p:sp>
        <p:nvSpPr>
          <p:cNvPr id="3121" name="TextBox 59"/>
          <p:cNvSpPr txBox="1">
            <a:spLocks noChangeArrowheads="1"/>
          </p:cNvSpPr>
          <p:nvPr/>
        </p:nvSpPr>
        <p:spPr bwMode="auto">
          <a:xfrm>
            <a:off x="8366125" y="4489450"/>
            <a:ext cx="428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计算空间</a:t>
            </a:r>
          </a:p>
        </p:txBody>
      </p:sp>
      <p:sp>
        <p:nvSpPr>
          <p:cNvPr id="3122" name="TextBox 49"/>
          <p:cNvSpPr txBox="1">
            <a:spLocks noChangeArrowheads="1"/>
          </p:cNvSpPr>
          <p:nvPr/>
        </p:nvSpPr>
        <p:spPr bwMode="auto">
          <a:xfrm>
            <a:off x="785813" y="1357313"/>
            <a:ext cx="4357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代数网格生成法</a:t>
            </a:r>
            <a:endParaRPr lang="en-US" altLang="zh-CN" b="1"/>
          </a:p>
          <a:p>
            <a:r>
              <a:rPr lang="en-US" altLang="zh-CN" b="1"/>
              <a:t>2. </a:t>
            </a:r>
            <a:r>
              <a:rPr lang="zh-CN" altLang="en-US" b="1"/>
              <a:t>解椭圆型方程网格生成法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3"/>
          <p:cNvSpPr txBox="1">
            <a:spLocks noChangeArrowheads="1"/>
          </p:cNvSpPr>
          <p:nvPr/>
        </p:nvSpPr>
        <p:spPr bwMode="auto">
          <a:xfrm>
            <a:off x="1214438" y="142875"/>
            <a:ext cx="685800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（八）： 不可压缩</a:t>
            </a:r>
            <a:r>
              <a:rPr lang="en-US" altLang="zh-CN" sz="2400" b="1" dirty="0" smtClean="0"/>
              <a:t>N-S</a:t>
            </a:r>
            <a:r>
              <a:rPr lang="zh-CN" altLang="en-US" sz="2400" b="1" dirty="0" smtClean="0"/>
              <a:t>方程</a:t>
            </a:r>
            <a:endParaRPr lang="zh-CN" altLang="en-US" sz="2400" b="1" dirty="0"/>
          </a:p>
        </p:txBody>
      </p:sp>
      <p:graphicFrame>
        <p:nvGraphicFramePr>
          <p:cNvPr id="72709" name="Object 2"/>
          <p:cNvGraphicFramePr>
            <a:graphicFrameLocks noChangeAspect="1"/>
          </p:cNvGraphicFramePr>
          <p:nvPr/>
        </p:nvGraphicFramePr>
        <p:xfrm>
          <a:off x="1331640" y="908720"/>
          <a:ext cx="2609850" cy="857250"/>
        </p:xfrm>
        <a:graphic>
          <a:graphicData uri="http://schemas.openxmlformats.org/presentationml/2006/ole">
            <p:oleObj spid="_x0000_s72709" name="Equation" r:id="rId3" imgW="1739880" imgH="571320" progId="Equation.3">
              <p:embed/>
            </p:oleObj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99592" y="2276872"/>
          <a:ext cx="78581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3071834"/>
                <a:gridCol w="350046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可压缩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不可压缩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易处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压力可推进求解，易于使用显格式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压力方程具有椭圆性，无法推进求解。压力方程收敛性差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难处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可能出现间断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不会出现间断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研究重点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激波捕捉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压力处理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3"/>
          <p:cNvSpPr txBox="1">
            <a:spLocks noChangeArrowheads="1"/>
          </p:cNvSpPr>
          <p:nvPr/>
        </p:nvSpPr>
        <p:spPr bwMode="auto">
          <a:xfrm>
            <a:off x="1043608" y="4437112"/>
            <a:ext cx="5500687" cy="400050"/>
          </a:xfrm>
          <a:prstGeom prst="rect">
            <a:avLst/>
          </a:prstGeom>
          <a:solidFill>
            <a:srgbClr val="FFC000">
              <a:alpha val="6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/>
              <a:t>人工压缩</a:t>
            </a:r>
            <a:r>
              <a:rPr lang="zh-CN" altLang="en-US" sz="2000" b="1" dirty="0"/>
              <a:t>性方法（求解定常方程）</a:t>
            </a: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539552" y="4941168"/>
            <a:ext cx="6643687" cy="400050"/>
          </a:xfrm>
          <a:prstGeom prst="rect">
            <a:avLst/>
          </a:prstGeom>
          <a:solidFill>
            <a:srgbClr val="FFC000">
              <a:alpha val="4588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/>
              <a:t>求解</a:t>
            </a:r>
            <a:r>
              <a:rPr lang="zh-CN" altLang="en-US" sz="2000" b="1" dirty="0"/>
              <a:t>压力</a:t>
            </a:r>
            <a:r>
              <a:rPr lang="en-US" altLang="zh-CN" sz="2000" b="1" dirty="0"/>
              <a:t>Poisson</a:t>
            </a:r>
            <a:r>
              <a:rPr lang="zh-CN" altLang="en-US" sz="2000" b="1" dirty="0"/>
              <a:t>方法 （投影法）</a:t>
            </a:r>
          </a:p>
        </p:txBody>
      </p:sp>
      <p:sp>
        <p:nvSpPr>
          <p:cNvPr id="55" name="TextBox 3"/>
          <p:cNvSpPr txBox="1">
            <a:spLocks noChangeArrowheads="1"/>
          </p:cNvSpPr>
          <p:nvPr/>
        </p:nvSpPr>
        <p:spPr bwMode="auto">
          <a:xfrm>
            <a:off x="539552" y="5517232"/>
            <a:ext cx="6643687" cy="400050"/>
          </a:xfrm>
          <a:prstGeom prst="rect">
            <a:avLst/>
          </a:prstGeom>
          <a:solidFill>
            <a:srgbClr val="FFC000">
              <a:alpha val="4588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/>
              <a:t>涡量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流函数方法  （二维问题）</a:t>
            </a:r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611560" y="6093296"/>
            <a:ext cx="5786438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smtClean="0"/>
              <a:t>SIMPLE</a:t>
            </a:r>
            <a:r>
              <a:rPr lang="zh-CN" altLang="en-US" b="1" dirty="0"/>
              <a:t>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5576" y="188640"/>
            <a:ext cx="685800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（九）： 湍流及转捩</a:t>
            </a:r>
            <a:endParaRPr lang="zh-CN" altLang="en-US" sz="2400" b="1" dirty="0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475656" y="1052736"/>
            <a:ext cx="5429250" cy="378565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b="1" dirty="0" smtClean="0"/>
              <a:t>1</a:t>
            </a:r>
            <a:r>
              <a:rPr lang="zh-CN" altLang="en-US" b="1" dirty="0" smtClean="0"/>
              <a:t>） </a:t>
            </a:r>
            <a:r>
              <a:rPr lang="zh-CN" altLang="en-US" sz="2400" b="1" dirty="0"/>
              <a:t>流动稳定性</a:t>
            </a:r>
            <a:endParaRPr lang="en-US" altLang="zh-CN" sz="2400" b="1" dirty="0"/>
          </a:p>
          <a:p>
            <a:pPr marL="342900" indent="-342900"/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转捩的预测方法</a:t>
            </a:r>
            <a:endParaRPr lang="en-US" altLang="zh-CN" sz="2400" b="1" dirty="0"/>
          </a:p>
          <a:p>
            <a:pPr marL="342900" indent="-342900"/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）湍流</a:t>
            </a:r>
            <a:r>
              <a:rPr lang="zh-CN" altLang="en-US" sz="2400" b="1" dirty="0"/>
              <a:t>的模式理论（</a:t>
            </a:r>
            <a:r>
              <a:rPr lang="en-US" altLang="zh-CN" sz="2400" b="1" dirty="0"/>
              <a:t> RANS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:</a:t>
            </a:r>
          </a:p>
          <a:p>
            <a:pPr marL="342900" indent="-342900"/>
            <a:r>
              <a:rPr lang="en-US" altLang="zh-CN" sz="2400" b="1" dirty="0"/>
              <a:t>      </a:t>
            </a:r>
            <a:r>
              <a:rPr lang="zh-CN" altLang="en-US" sz="2400" b="1" dirty="0"/>
              <a:t>涡粘模型：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方程，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方程，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方程</a:t>
            </a:r>
            <a:endParaRPr lang="en-US" altLang="zh-CN" sz="2400" b="1" dirty="0" smtClean="0"/>
          </a:p>
          <a:p>
            <a:pPr marL="342900" indent="-342900"/>
            <a:r>
              <a:rPr lang="en-US" altLang="zh-CN" sz="2400" b="1" dirty="0" smtClean="0"/>
              <a:t>         BL</a:t>
            </a:r>
          </a:p>
          <a:p>
            <a:pPr marL="342900" indent="-342900"/>
            <a:r>
              <a:rPr lang="en-US" altLang="zh-CN" sz="2400" b="1" dirty="0" smtClean="0"/>
              <a:t>         SA</a:t>
            </a:r>
          </a:p>
          <a:p>
            <a:pPr marL="342900" indent="-342900"/>
            <a:r>
              <a:rPr lang="en-US" altLang="zh-CN" sz="2400" b="1" dirty="0" smtClean="0"/>
              <a:t>         SST</a:t>
            </a:r>
          </a:p>
          <a:p>
            <a:pPr marL="342900" indent="-342900"/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非涡粘模型</a:t>
            </a:r>
            <a:endParaRPr lang="en-US" altLang="zh-CN" sz="2400" b="1" dirty="0" smtClean="0"/>
          </a:p>
          <a:p>
            <a:pPr marL="342900" indent="-342900"/>
            <a:endParaRPr lang="en-US" altLang="zh-CN" sz="2400" b="1" dirty="0" smtClean="0"/>
          </a:p>
          <a:p>
            <a:pPr marL="342900" indent="-342900"/>
            <a:r>
              <a:rPr lang="en-US" altLang="zh-CN" sz="2400" b="1" dirty="0" smtClean="0"/>
              <a:t> 4</a:t>
            </a:r>
            <a:r>
              <a:rPr lang="zh-CN" altLang="en-US" sz="2400" b="1" dirty="0" smtClean="0"/>
              <a:t>）大涡模拟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6429375" y="1323975"/>
            <a:ext cx="2714625" cy="5534025"/>
            <a:chOff x="6429388" y="642918"/>
            <a:chExt cx="2714612" cy="5533763"/>
          </a:xfrm>
        </p:grpSpPr>
        <p:pic>
          <p:nvPicPr>
            <p:cNvPr id="1639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768" y="4714884"/>
              <a:ext cx="99515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2331" y="3357562"/>
              <a:ext cx="99515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2330" y="2071678"/>
              <a:ext cx="99515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397" name="直接箭头连接符 5"/>
            <p:cNvCxnSpPr>
              <a:cxnSpLocks noChangeShapeType="1"/>
            </p:cNvCxnSpPr>
            <p:nvPr/>
          </p:nvCxnSpPr>
          <p:spPr bwMode="auto">
            <a:xfrm rot="16200000" flipH="1">
              <a:off x="4179091" y="3464719"/>
              <a:ext cx="4572032" cy="7143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8" name="直接箭头连接符 6"/>
            <p:cNvCxnSpPr>
              <a:cxnSpLocks noChangeShapeType="1"/>
            </p:cNvCxnSpPr>
            <p:nvPr/>
          </p:nvCxnSpPr>
          <p:spPr bwMode="auto">
            <a:xfrm>
              <a:off x="6429388" y="2571744"/>
              <a:ext cx="64294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6399" name="直接箭头连接符 7"/>
            <p:cNvCxnSpPr>
              <a:cxnSpLocks noChangeShapeType="1"/>
            </p:cNvCxnSpPr>
            <p:nvPr/>
          </p:nvCxnSpPr>
          <p:spPr bwMode="auto">
            <a:xfrm>
              <a:off x="6429388" y="4000504"/>
              <a:ext cx="64294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6400" name="直接箭头连接符 8"/>
            <p:cNvCxnSpPr>
              <a:cxnSpLocks noChangeShapeType="1"/>
            </p:cNvCxnSpPr>
            <p:nvPr/>
          </p:nvCxnSpPr>
          <p:spPr bwMode="auto">
            <a:xfrm>
              <a:off x="6500826" y="5286388"/>
              <a:ext cx="64294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6401" name="直接箭头连接符 15"/>
            <p:cNvCxnSpPr>
              <a:cxnSpLocks noChangeShapeType="1"/>
            </p:cNvCxnSpPr>
            <p:nvPr/>
          </p:nvCxnSpPr>
          <p:spPr bwMode="auto">
            <a:xfrm>
              <a:off x="6500826" y="1500174"/>
              <a:ext cx="114300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pic>
          <p:nvPicPr>
            <p:cNvPr id="1640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86710" y="928670"/>
              <a:ext cx="1143008" cy="1148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3" name="TextBox 17"/>
            <p:cNvSpPr txBox="1">
              <a:spLocks noChangeArrowheads="1"/>
            </p:cNvSpPr>
            <p:nvPr/>
          </p:nvSpPr>
          <p:spPr bwMode="auto">
            <a:xfrm>
              <a:off x="7000860" y="642918"/>
              <a:ext cx="2143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服务器</a:t>
              </a:r>
              <a:r>
                <a:rPr lang="en-US" altLang="zh-CN" b="1"/>
                <a:t>/</a:t>
              </a:r>
              <a:r>
                <a:rPr lang="zh-CN" altLang="en-US" b="1"/>
                <a:t>前端机</a:t>
              </a:r>
            </a:p>
          </p:txBody>
        </p:sp>
        <p:sp>
          <p:nvSpPr>
            <p:cNvPr id="16404" name="TextBox 18"/>
            <p:cNvSpPr txBox="1">
              <a:spLocks noChangeArrowheads="1"/>
            </p:cNvSpPr>
            <p:nvPr/>
          </p:nvSpPr>
          <p:spPr bwMode="auto">
            <a:xfrm>
              <a:off x="6786578" y="5715016"/>
              <a:ext cx="20002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计算节点</a:t>
              </a:r>
            </a:p>
          </p:txBody>
        </p:sp>
        <p:cxnSp>
          <p:nvCxnSpPr>
            <p:cNvPr id="16405" name="直接箭头连接符 29"/>
            <p:cNvCxnSpPr>
              <a:cxnSpLocks noChangeShapeType="1"/>
            </p:cNvCxnSpPr>
            <p:nvPr/>
          </p:nvCxnSpPr>
          <p:spPr bwMode="auto">
            <a:xfrm rot="5400000">
              <a:off x="7858148" y="2000240"/>
              <a:ext cx="571504" cy="285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406" name="直接箭头连接符 31"/>
            <p:cNvCxnSpPr>
              <a:cxnSpLocks noChangeShapeType="1"/>
            </p:cNvCxnSpPr>
            <p:nvPr/>
          </p:nvCxnSpPr>
          <p:spPr bwMode="auto">
            <a:xfrm rot="5400000">
              <a:off x="7284157" y="2712133"/>
              <a:ext cx="1928826" cy="3621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407" name="直接箭头连接符 33"/>
            <p:cNvCxnSpPr>
              <a:cxnSpLocks noChangeShapeType="1"/>
            </p:cNvCxnSpPr>
            <p:nvPr/>
          </p:nvCxnSpPr>
          <p:spPr bwMode="auto">
            <a:xfrm rot="5400000">
              <a:off x="6712652" y="3426512"/>
              <a:ext cx="3214710" cy="3621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408" name="TextBox 34"/>
            <p:cNvSpPr txBox="1">
              <a:spLocks noChangeArrowheads="1"/>
            </p:cNvSpPr>
            <p:nvPr/>
          </p:nvSpPr>
          <p:spPr bwMode="auto">
            <a:xfrm>
              <a:off x="8286776" y="4929198"/>
              <a:ext cx="857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a.exe</a:t>
              </a:r>
              <a:endParaRPr lang="zh-CN" altLang="en-US"/>
            </a:p>
          </p:txBody>
        </p:sp>
        <p:sp>
          <p:nvSpPr>
            <p:cNvPr id="16409" name="TextBox 35"/>
            <p:cNvSpPr txBox="1">
              <a:spLocks noChangeArrowheads="1"/>
            </p:cNvSpPr>
            <p:nvPr/>
          </p:nvSpPr>
          <p:spPr bwMode="auto">
            <a:xfrm>
              <a:off x="8286776" y="3714752"/>
              <a:ext cx="857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a.exe</a:t>
              </a:r>
              <a:endParaRPr lang="zh-CN" altLang="en-US"/>
            </a:p>
          </p:txBody>
        </p:sp>
        <p:sp>
          <p:nvSpPr>
            <p:cNvPr id="16410" name="TextBox 36"/>
            <p:cNvSpPr txBox="1">
              <a:spLocks noChangeArrowheads="1"/>
            </p:cNvSpPr>
            <p:nvPr/>
          </p:nvSpPr>
          <p:spPr bwMode="auto">
            <a:xfrm>
              <a:off x="8286776" y="2285992"/>
              <a:ext cx="857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a.exe</a:t>
              </a:r>
              <a:endParaRPr lang="zh-CN" altLang="en-US"/>
            </a:p>
          </p:txBody>
        </p:sp>
      </p:grpSp>
      <p:sp>
        <p:nvSpPr>
          <p:cNvPr id="16388" name="TextBox 37"/>
          <p:cNvSpPr txBox="1">
            <a:spLocks noChangeArrowheads="1"/>
          </p:cNvSpPr>
          <p:nvPr/>
        </p:nvSpPr>
        <p:spPr bwMode="auto">
          <a:xfrm>
            <a:off x="0" y="1571625"/>
            <a:ext cx="650081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MPI </a:t>
            </a:r>
            <a:r>
              <a:rPr lang="zh-CN" altLang="en-US" b="1">
                <a:solidFill>
                  <a:schemeClr val="tx2"/>
                </a:solidFill>
              </a:rPr>
              <a:t>程序的运行原理：</a:t>
            </a:r>
            <a:endParaRPr lang="en-US" altLang="zh-CN" b="1">
              <a:solidFill>
                <a:schemeClr val="tx2"/>
              </a:solidFill>
            </a:endParaRPr>
          </a:p>
          <a:p>
            <a:endParaRPr lang="en-US" altLang="zh-CN" b="1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>
                <a:solidFill>
                  <a:schemeClr val="tx2"/>
                </a:solidFill>
              </a:rPr>
              <a:t>    </a:t>
            </a:r>
            <a:r>
              <a:rPr lang="zh-CN" altLang="en-US" b="1">
                <a:solidFill>
                  <a:schemeClr val="tx2"/>
                </a:solidFill>
              </a:rPr>
              <a:t>服务器（前端机）编译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b="1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>
                <a:solidFill>
                  <a:schemeClr val="tx2"/>
                </a:solidFill>
              </a:rPr>
              <a:t>    </a:t>
            </a:r>
            <a:r>
              <a:rPr lang="zh-CN" altLang="en-US" b="1">
                <a:solidFill>
                  <a:schemeClr val="tx2"/>
                </a:solidFill>
              </a:rPr>
              <a:t>可执行代码</a:t>
            </a:r>
            <a:r>
              <a:rPr lang="zh-CN" altLang="en-US" sz="2800" b="1">
                <a:solidFill>
                  <a:srgbClr val="FF0000"/>
                </a:solidFill>
              </a:rPr>
              <a:t>复制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N </a:t>
            </a:r>
            <a:r>
              <a:rPr lang="zh-CN" altLang="en-US" b="1">
                <a:solidFill>
                  <a:schemeClr val="tx2"/>
                </a:solidFill>
              </a:rPr>
              <a:t>份，</a:t>
            </a:r>
            <a:r>
              <a:rPr lang="zh-CN" altLang="en-US" b="1">
                <a:solidFill>
                  <a:srgbClr val="0000CC"/>
                </a:solidFill>
              </a:rPr>
              <a:t>每个节点运行一份</a:t>
            </a:r>
            <a:endParaRPr lang="en-US" altLang="zh-CN" b="1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b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chemeClr val="tx2"/>
                </a:solidFill>
              </a:rPr>
              <a:t>    </a:t>
            </a:r>
            <a:r>
              <a:rPr lang="zh-CN" altLang="en-US" b="1">
                <a:solidFill>
                  <a:schemeClr val="tx2"/>
                </a:solidFill>
              </a:rPr>
              <a:t>调用</a:t>
            </a:r>
            <a:r>
              <a:rPr lang="en-US" altLang="zh-CN" b="1">
                <a:solidFill>
                  <a:schemeClr val="tx2"/>
                </a:solidFill>
              </a:rPr>
              <a:t>MPI</a:t>
            </a:r>
            <a:r>
              <a:rPr lang="zh-CN" altLang="en-US" b="1">
                <a:solidFill>
                  <a:schemeClr val="tx2"/>
                </a:solidFill>
              </a:rPr>
              <a:t>库函数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得到每个节点号 </a:t>
            </a:r>
            <a:r>
              <a:rPr lang="en-US" altLang="zh-CN" b="1">
                <a:solidFill>
                  <a:schemeClr val="tx2"/>
                </a:solidFill>
              </a:rPr>
              <a:t>my_id</a:t>
            </a:r>
          </a:p>
          <a:p>
            <a:r>
              <a:rPr lang="en-US" altLang="zh-CN" b="1">
                <a:solidFill>
                  <a:schemeClr val="tx2"/>
                </a:solidFill>
              </a:rPr>
              <a:t>    </a:t>
            </a:r>
            <a:r>
              <a:rPr lang="zh-CN" altLang="en-US" b="1">
                <a:solidFill>
                  <a:srgbClr val="FF0000"/>
                </a:solidFill>
              </a:rPr>
              <a:t>根据</a:t>
            </a:r>
            <a:r>
              <a:rPr lang="en-US" altLang="zh-CN" b="1">
                <a:solidFill>
                  <a:srgbClr val="FF0000"/>
                </a:solidFill>
              </a:rPr>
              <a:t>my_id </a:t>
            </a:r>
            <a:r>
              <a:rPr lang="zh-CN" altLang="en-US" b="1">
                <a:solidFill>
                  <a:srgbClr val="FF0000"/>
                </a:solidFill>
              </a:rPr>
              <a:t>不同，程序执行情况不同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>
                <a:solidFill>
                  <a:schemeClr val="tx2"/>
                </a:solidFill>
              </a:rPr>
              <a:t>   </a:t>
            </a:r>
            <a:r>
              <a:rPr lang="zh-CN" altLang="en-US" b="1">
                <a:solidFill>
                  <a:schemeClr val="tx2"/>
                </a:solidFill>
              </a:rPr>
              <a:t>调用</a:t>
            </a:r>
            <a:r>
              <a:rPr lang="en-US" altLang="zh-CN" b="1">
                <a:solidFill>
                  <a:schemeClr val="tx2"/>
                </a:solidFill>
              </a:rPr>
              <a:t>MPI </a:t>
            </a:r>
            <a:r>
              <a:rPr lang="zh-CN" altLang="en-US" b="1">
                <a:solidFill>
                  <a:schemeClr val="tx2"/>
                </a:solidFill>
              </a:rPr>
              <a:t>库函数进行通讯</a:t>
            </a:r>
          </a:p>
        </p:txBody>
      </p:sp>
      <p:sp>
        <p:nvSpPr>
          <p:cNvPr id="16389" name="TextBox 21"/>
          <p:cNvSpPr txBox="1">
            <a:spLocks noChangeArrowheads="1"/>
          </p:cNvSpPr>
          <p:nvPr/>
        </p:nvSpPr>
        <p:spPr bwMode="auto">
          <a:xfrm>
            <a:off x="285750" y="5357813"/>
            <a:ext cx="557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MPI </a:t>
            </a:r>
            <a:r>
              <a:rPr lang="zh-CN" altLang="en-US" b="1"/>
              <a:t>编程的基本思想： 主从式，</a:t>
            </a:r>
            <a:r>
              <a:rPr lang="zh-CN" altLang="en-US" b="1">
                <a:solidFill>
                  <a:srgbClr val="FF0000"/>
                </a:solidFill>
              </a:rPr>
              <a:t>对等式</a:t>
            </a:r>
          </a:p>
        </p:txBody>
      </p:sp>
      <p:sp>
        <p:nvSpPr>
          <p:cNvPr id="31751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ABB43-9B63-4878-B87B-50B9FCD0003F}" type="slidenum">
              <a:rPr lang="en-US" altLang="zh-CN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752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Times New Roman" pitchFamily="18" charset="0"/>
              </a:rPr>
              <a:t>Copyright by Li Xinliang</a:t>
            </a:r>
          </a:p>
        </p:txBody>
      </p:sp>
      <p:sp>
        <p:nvSpPr>
          <p:cNvPr id="16392" name="椭圆形标注 22"/>
          <p:cNvSpPr>
            <a:spLocks noChangeArrowheads="1"/>
          </p:cNvSpPr>
          <p:nvPr/>
        </p:nvSpPr>
        <p:spPr bwMode="auto">
          <a:xfrm>
            <a:off x="928688" y="5857875"/>
            <a:ext cx="5214937" cy="78581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FFFF00"/>
                </a:solidFill>
              </a:rPr>
              <a:t>重点：对等式程序设计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11560" y="620688"/>
            <a:ext cx="685800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（十）：</a:t>
            </a:r>
            <a:r>
              <a:rPr lang="en-US" altLang="zh-CN" sz="2400" b="1" dirty="0" smtClean="0"/>
              <a:t>MPI</a:t>
            </a:r>
            <a:r>
              <a:rPr lang="zh-CN" altLang="en-US" sz="2400" b="1" dirty="0" smtClean="0"/>
              <a:t>并行计算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F8DE18-629C-439E-9A6A-404257308B9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7358063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（一）</a:t>
            </a:r>
            <a:r>
              <a:rPr lang="en-US" altLang="zh-CN" sz="2400" b="1" dirty="0" smtClean="0"/>
              <a:t>: N-S</a:t>
            </a:r>
            <a:r>
              <a:rPr lang="zh-CN" altLang="en-US" sz="2400" b="1" dirty="0" smtClean="0"/>
              <a:t>方程</a:t>
            </a:r>
            <a:endParaRPr lang="zh-CN" altLang="en-US" sz="2400" b="1" dirty="0"/>
          </a:p>
        </p:txBody>
      </p:sp>
      <p:sp>
        <p:nvSpPr>
          <p:cNvPr id="1035" name="TextBox 4"/>
          <p:cNvSpPr txBox="1">
            <a:spLocks noChangeArrowheads="1"/>
          </p:cNvSpPr>
          <p:nvPr/>
        </p:nvSpPr>
        <p:spPr bwMode="auto">
          <a:xfrm>
            <a:off x="428625" y="1000125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1.  </a:t>
            </a:r>
            <a:r>
              <a:rPr lang="zh-CN" altLang="en-US" sz="2000" b="1"/>
              <a:t>流体力学基本方程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500188"/>
            <a:ext cx="5572125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概念： 连续介质假设； </a:t>
            </a:r>
            <a:r>
              <a:rPr lang="en-US" altLang="zh-CN" b="1" dirty="0"/>
              <a:t>Euler</a:t>
            </a:r>
            <a:r>
              <a:rPr lang="zh-CN" altLang="en-US" b="1" dirty="0"/>
              <a:t>描述</a:t>
            </a:r>
            <a:r>
              <a:rPr lang="en-US" altLang="zh-CN" b="1" dirty="0"/>
              <a:t>/Lagrange</a:t>
            </a:r>
            <a:r>
              <a:rPr lang="zh-CN" altLang="en-US" b="1" dirty="0"/>
              <a:t>描述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928813"/>
            <a:ext cx="7572375" cy="646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/>
              <a:t>N-S</a:t>
            </a:r>
            <a:r>
              <a:rPr lang="zh-CN" altLang="en-US" b="1" dirty="0"/>
              <a:t>方程</a:t>
            </a:r>
            <a:r>
              <a:rPr lang="en-US" altLang="zh-CN" b="1" dirty="0"/>
              <a:t>—— </a:t>
            </a:r>
            <a:r>
              <a:rPr lang="zh-CN" altLang="en-US" b="1" dirty="0"/>
              <a:t>描述  质量、动量、能量守恒 的方程组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流通量： </a:t>
            </a:r>
            <a:r>
              <a:rPr lang="zh-CN" altLang="en-US" b="1" dirty="0">
                <a:solidFill>
                  <a:srgbClr val="FF0000"/>
                </a:solidFill>
              </a:rPr>
              <a:t>单位时间</a:t>
            </a:r>
            <a:r>
              <a:rPr lang="zh-CN" altLang="en-US" b="1" dirty="0"/>
              <a:t>内通过</a:t>
            </a:r>
            <a:r>
              <a:rPr lang="zh-CN" altLang="en-US" b="1" dirty="0">
                <a:solidFill>
                  <a:srgbClr val="0000FF"/>
                </a:solidFill>
              </a:rPr>
              <a:t>垂直于</a:t>
            </a:r>
            <a:r>
              <a:rPr lang="en-US" altLang="zh-CN" b="1" dirty="0">
                <a:solidFill>
                  <a:srgbClr val="0000FF"/>
                </a:solidFill>
              </a:rPr>
              <a:t>x/y/z </a:t>
            </a:r>
            <a:r>
              <a:rPr lang="zh-CN" altLang="en-US" b="1" dirty="0">
                <a:solidFill>
                  <a:srgbClr val="0000FF"/>
                </a:solidFill>
              </a:rPr>
              <a:t>轴</a:t>
            </a:r>
            <a:r>
              <a:rPr lang="zh-CN" altLang="en-US" b="1" dirty="0">
                <a:solidFill>
                  <a:srgbClr val="FF0000"/>
                </a:solidFill>
              </a:rPr>
              <a:t>单位面积</a:t>
            </a:r>
            <a:r>
              <a:rPr lang="zh-CN" altLang="en-US" b="1" dirty="0"/>
              <a:t>的 质量、动量、能量</a:t>
            </a:r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3" cstate="print"/>
          <a:srcRect l="66406" t="24306" r="16406" b="54167"/>
          <a:stretch>
            <a:fillRect/>
          </a:stretch>
        </p:blipFill>
        <p:spPr bwMode="auto">
          <a:xfrm>
            <a:off x="7072313" y="500063"/>
            <a:ext cx="1857375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928813" y="2714625"/>
          <a:ext cx="3929062" cy="523875"/>
        </p:xfrm>
        <a:graphic>
          <a:graphicData uri="http://schemas.openxmlformats.org/presentationml/2006/ole">
            <p:oleObj spid="_x0000_s55298" name="Equation" r:id="rId4" imgW="3035160" imgH="4060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4438" y="3214688"/>
            <a:ext cx="5286375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无量纲量：  物理量与参考量（特征量）之比</a:t>
            </a:r>
          </a:p>
        </p:txBody>
      </p:sp>
      <p:sp>
        <p:nvSpPr>
          <p:cNvPr id="1040" name="TextBox 11"/>
          <p:cNvSpPr txBox="1">
            <a:spLocks noChangeArrowheads="1"/>
          </p:cNvSpPr>
          <p:nvPr/>
        </p:nvSpPr>
        <p:spPr bwMode="auto">
          <a:xfrm>
            <a:off x="642938" y="3857625"/>
            <a:ext cx="4786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2. </a:t>
            </a:r>
            <a:r>
              <a:rPr lang="zh-CN" altLang="en-US" sz="2000" b="1"/>
              <a:t>偏微分方程（组）及其类型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8" y="4929188"/>
          <a:ext cx="1619250" cy="661987"/>
        </p:xfrm>
        <a:graphic>
          <a:graphicData uri="http://schemas.openxmlformats.org/presentationml/2006/ole">
            <p:oleObj spid="_x0000_s55299" name="Equation" r:id="rId5" imgW="965160" imgH="393480" progId="Equation.DSMT4">
              <p:embed/>
            </p:oleObj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4214813" y="4714875"/>
            <a:ext cx="107156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4286250" y="4357688"/>
          <a:ext cx="971550" cy="285750"/>
        </p:xfrm>
        <a:graphic>
          <a:graphicData uri="http://schemas.openxmlformats.org/presentationml/2006/ole">
            <p:oleObj spid="_x0000_s55300" name="Equation" r:id="rId6" imgW="647640" imgH="190440" progId="Equation.3">
              <p:embed/>
            </p:oleObj>
          </a:graphicData>
        </a:graphic>
      </p:graphicFrame>
      <p:graphicFrame>
        <p:nvGraphicFramePr>
          <p:cNvPr id="1029" name="Object 12"/>
          <p:cNvGraphicFramePr>
            <a:graphicFrameLocks noChangeAspect="1"/>
          </p:cNvGraphicFramePr>
          <p:nvPr/>
        </p:nvGraphicFramePr>
        <p:xfrm>
          <a:off x="5500688" y="4429125"/>
          <a:ext cx="1185862" cy="485775"/>
        </p:xfrm>
        <a:graphic>
          <a:graphicData uri="http://schemas.openxmlformats.org/presentationml/2006/ole">
            <p:oleObj spid="_x0000_s55301" name="Equation" r:id="rId7" imgW="901440" imgH="368280" progId="Equation.3">
              <p:embed/>
            </p:oleObj>
          </a:graphicData>
        </a:graphic>
      </p:graphicFrame>
      <p:graphicFrame>
        <p:nvGraphicFramePr>
          <p:cNvPr id="1030" name="Object 9"/>
          <p:cNvGraphicFramePr>
            <a:graphicFrameLocks noChangeAspect="1"/>
          </p:cNvGraphicFramePr>
          <p:nvPr/>
        </p:nvGraphicFramePr>
        <p:xfrm>
          <a:off x="4357688" y="4786313"/>
          <a:ext cx="609600" cy="214312"/>
        </p:xfrm>
        <a:graphic>
          <a:graphicData uri="http://schemas.openxmlformats.org/presentationml/2006/ole">
            <p:oleObj spid="_x0000_s55302" name="Equation" r:id="rId8" imgW="469800" imgH="164880" progId="Equation.3">
              <p:embed/>
            </p:oleObj>
          </a:graphicData>
        </a:graphic>
      </p:graphicFrame>
      <p:graphicFrame>
        <p:nvGraphicFramePr>
          <p:cNvPr id="1031" name="Object 13"/>
          <p:cNvGraphicFramePr>
            <a:graphicFrameLocks noChangeAspect="1"/>
          </p:cNvGraphicFramePr>
          <p:nvPr/>
        </p:nvGraphicFramePr>
        <p:xfrm>
          <a:off x="7072313" y="4429125"/>
          <a:ext cx="1252537" cy="501650"/>
        </p:xfrm>
        <a:graphic>
          <a:graphicData uri="http://schemas.openxmlformats.org/presentationml/2006/ole">
            <p:oleObj spid="_x0000_s55303" name="Equation" r:id="rId9" imgW="952200" imgH="380880" progId="Equation.3">
              <p:embed/>
            </p:oleObj>
          </a:graphicData>
        </a:graphic>
      </p:graphicFrame>
      <p:sp>
        <p:nvSpPr>
          <p:cNvPr id="1042" name="TextBox 20"/>
          <p:cNvSpPr txBox="1">
            <a:spLocks noChangeArrowheads="1"/>
          </p:cNvSpPr>
          <p:nvPr/>
        </p:nvSpPr>
        <p:spPr bwMode="auto">
          <a:xfrm>
            <a:off x="6286500" y="385762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解耦成</a:t>
            </a:r>
            <a:r>
              <a:rPr lang="en-US" altLang="zh-CN"/>
              <a:t>N</a:t>
            </a:r>
            <a:r>
              <a:rPr lang="zh-CN" altLang="en-US"/>
              <a:t>个独立的方程</a:t>
            </a:r>
            <a:endParaRPr lang="en-US" altLang="zh-CN"/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双曲型</a:t>
            </a:r>
          </a:p>
        </p:txBody>
      </p:sp>
      <p:sp>
        <p:nvSpPr>
          <p:cNvPr id="1043" name="TextBox 21"/>
          <p:cNvSpPr txBox="1">
            <a:spLocks noChangeArrowheads="1"/>
          </p:cNvSpPr>
          <p:nvPr/>
        </p:nvSpPr>
        <p:spPr bwMode="auto">
          <a:xfrm>
            <a:off x="2000250" y="4500563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有</a:t>
            </a:r>
            <a:r>
              <a:rPr lang="en-US" altLang="zh-CN" sz="1400" b="1"/>
              <a:t>N</a:t>
            </a:r>
            <a:r>
              <a:rPr lang="zh-CN" altLang="en-US" sz="1400" b="1"/>
              <a:t>个实特征根（含重根）</a:t>
            </a:r>
            <a:endParaRPr lang="en-US" altLang="zh-CN" sz="1400" b="1"/>
          </a:p>
          <a:p>
            <a:r>
              <a:rPr lang="en-US" altLang="zh-CN" sz="1400" b="1"/>
              <a:t>N</a:t>
            </a:r>
            <a:r>
              <a:rPr lang="zh-CN" altLang="en-US" sz="1400" b="1"/>
              <a:t>个独立特征向量</a:t>
            </a:r>
          </a:p>
        </p:txBody>
      </p:sp>
      <p:sp>
        <p:nvSpPr>
          <p:cNvPr id="1044" name="TextBox 22"/>
          <p:cNvSpPr txBox="1">
            <a:spLocks noChangeArrowheads="1"/>
          </p:cNvSpPr>
          <p:nvPr/>
        </p:nvSpPr>
        <p:spPr bwMode="auto">
          <a:xfrm>
            <a:off x="2071688" y="5929313"/>
            <a:ext cx="1928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全部为复特征根</a:t>
            </a:r>
          </a:p>
        </p:txBody>
      </p:sp>
      <p:sp>
        <p:nvSpPr>
          <p:cNvPr id="1045" name="TextBox 23"/>
          <p:cNvSpPr txBox="1">
            <a:spLocks noChangeArrowheads="1"/>
          </p:cNvSpPr>
          <p:nvPr/>
        </p:nvSpPr>
        <p:spPr bwMode="auto">
          <a:xfrm>
            <a:off x="2071688" y="5214938"/>
            <a:ext cx="2428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有</a:t>
            </a:r>
            <a:r>
              <a:rPr lang="en-US" altLang="zh-CN" sz="1600" b="1"/>
              <a:t>1</a:t>
            </a:r>
            <a:r>
              <a:rPr lang="zh-CN" altLang="en-US" sz="1600" b="1"/>
              <a:t>个</a:t>
            </a:r>
            <a:r>
              <a:rPr lang="en-US" altLang="zh-CN" sz="1600" b="1"/>
              <a:t>N</a:t>
            </a:r>
            <a:r>
              <a:rPr lang="zh-CN" altLang="en-US" sz="1600" b="1"/>
              <a:t>重特征根</a:t>
            </a:r>
            <a:endParaRPr lang="en-US" altLang="zh-CN" sz="1600" b="1"/>
          </a:p>
          <a:p>
            <a:r>
              <a:rPr lang="zh-CN" altLang="en-US" sz="1600" b="1"/>
              <a:t>独立特征变量数</a:t>
            </a:r>
            <a:r>
              <a:rPr lang="en-US" altLang="zh-CN" sz="1600" b="1"/>
              <a:t>&lt;N</a:t>
            </a:r>
            <a:endParaRPr lang="zh-CN" altLang="en-US" sz="1600" b="1"/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928688" y="4857750"/>
            <a:ext cx="357188" cy="71437"/>
          </a:xfrm>
          <a:prstGeom prst="straightConnector1">
            <a:avLst/>
          </a:prstGeom>
          <a:ln w="158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143000" y="4643438"/>
            <a:ext cx="857250" cy="71437"/>
          </a:xfrm>
          <a:prstGeom prst="line">
            <a:avLst/>
          </a:prstGeom>
          <a:ln w="15875">
            <a:solidFill>
              <a:srgbClr val="0033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57688" y="5500688"/>
            <a:ext cx="642937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57688" y="6143625"/>
            <a:ext cx="71437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34"/>
          <p:cNvSpPr txBox="1">
            <a:spLocks noChangeArrowheads="1"/>
          </p:cNvSpPr>
          <p:nvPr/>
        </p:nvSpPr>
        <p:spPr bwMode="auto">
          <a:xfrm>
            <a:off x="5643563" y="5286375"/>
            <a:ext cx="171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抛物型</a:t>
            </a:r>
          </a:p>
        </p:txBody>
      </p:sp>
      <p:sp>
        <p:nvSpPr>
          <p:cNvPr id="1051" name="TextBox 35"/>
          <p:cNvSpPr txBox="1">
            <a:spLocks noChangeArrowheads="1"/>
          </p:cNvSpPr>
          <p:nvPr/>
        </p:nvSpPr>
        <p:spPr bwMode="auto">
          <a:xfrm>
            <a:off x="5715000" y="6000750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椭圆型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7466012" y="5180013"/>
            <a:ext cx="500063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38"/>
          <p:cNvSpPr txBox="1">
            <a:spLocks noChangeArrowheads="1"/>
          </p:cNvSpPr>
          <p:nvPr/>
        </p:nvSpPr>
        <p:spPr bwMode="auto">
          <a:xfrm>
            <a:off x="7000875" y="5500688"/>
            <a:ext cx="1785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特征线；</a:t>
            </a:r>
            <a:endParaRPr lang="en-US" altLang="zh-CN"/>
          </a:p>
          <a:p>
            <a:r>
              <a:rPr lang="zh-CN" altLang="en-US"/>
              <a:t>特征相容关系；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Times New Roman" pitchFamily="18" charset="0"/>
              </a:rPr>
              <a:t>Copyright by Li Xinliang</a:t>
            </a:r>
          </a:p>
        </p:txBody>
      </p:sp>
      <p:sp>
        <p:nvSpPr>
          <p:cNvPr id="3277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75AC-F1A2-4659-9CE8-77A0DBEC3133}" type="slidenum">
              <a:rPr lang="en-US" altLang="zh-CN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17412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6429375" y="1895475"/>
            <a:ext cx="2714625" cy="4962525"/>
            <a:chOff x="6429388" y="1214422"/>
            <a:chExt cx="2714612" cy="4962259"/>
          </a:xfrm>
        </p:grpSpPr>
        <p:pic>
          <p:nvPicPr>
            <p:cNvPr id="1742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768" y="4714884"/>
              <a:ext cx="99515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2331" y="3357562"/>
              <a:ext cx="99515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2330" y="2071678"/>
              <a:ext cx="99515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25" name="直接箭头连接符 5"/>
            <p:cNvCxnSpPr>
              <a:cxnSpLocks noChangeShapeType="1"/>
            </p:cNvCxnSpPr>
            <p:nvPr/>
          </p:nvCxnSpPr>
          <p:spPr bwMode="auto">
            <a:xfrm rot="16200000" flipH="1">
              <a:off x="4179091" y="3464719"/>
              <a:ext cx="4572032" cy="7143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6" name="直接箭头连接符 6"/>
            <p:cNvCxnSpPr>
              <a:cxnSpLocks noChangeShapeType="1"/>
            </p:cNvCxnSpPr>
            <p:nvPr/>
          </p:nvCxnSpPr>
          <p:spPr bwMode="auto">
            <a:xfrm>
              <a:off x="6429388" y="2571744"/>
              <a:ext cx="64294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7427" name="直接箭头连接符 7"/>
            <p:cNvCxnSpPr>
              <a:cxnSpLocks noChangeShapeType="1"/>
            </p:cNvCxnSpPr>
            <p:nvPr/>
          </p:nvCxnSpPr>
          <p:spPr bwMode="auto">
            <a:xfrm>
              <a:off x="6429388" y="4000504"/>
              <a:ext cx="64294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7428" name="直接箭头连接符 8"/>
            <p:cNvCxnSpPr>
              <a:cxnSpLocks noChangeShapeType="1"/>
            </p:cNvCxnSpPr>
            <p:nvPr/>
          </p:nvCxnSpPr>
          <p:spPr bwMode="auto">
            <a:xfrm>
              <a:off x="6500826" y="5286388"/>
              <a:ext cx="64294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7429" name="直接箭头连接符 15"/>
            <p:cNvCxnSpPr>
              <a:cxnSpLocks noChangeShapeType="1"/>
            </p:cNvCxnSpPr>
            <p:nvPr/>
          </p:nvCxnSpPr>
          <p:spPr bwMode="auto">
            <a:xfrm>
              <a:off x="6500839" y="1533456"/>
              <a:ext cx="64293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7430" name="TextBox 18"/>
            <p:cNvSpPr txBox="1">
              <a:spLocks noChangeArrowheads="1"/>
            </p:cNvSpPr>
            <p:nvPr/>
          </p:nvSpPr>
          <p:spPr bwMode="auto">
            <a:xfrm>
              <a:off x="6786578" y="5715016"/>
              <a:ext cx="20002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计算节点</a:t>
              </a:r>
            </a:p>
          </p:txBody>
        </p:sp>
        <p:sp>
          <p:nvSpPr>
            <p:cNvPr id="17431" name="TextBox 34"/>
            <p:cNvSpPr txBox="1">
              <a:spLocks noChangeArrowheads="1"/>
            </p:cNvSpPr>
            <p:nvPr/>
          </p:nvSpPr>
          <p:spPr bwMode="auto">
            <a:xfrm>
              <a:off x="8286776" y="4929198"/>
              <a:ext cx="857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a.exe</a:t>
              </a:r>
              <a:endParaRPr lang="zh-CN" altLang="en-US"/>
            </a:p>
          </p:txBody>
        </p:sp>
        <p:sp>
          <p:nvSpPr>
            <p:cNvPr id="17432" name="TextBox 35"/>
            <p:cNvSpPr txBox="1">
              <a:spLocks noChangeArrowheads="1"/>
            </p:cNvSpPr>
            <p:nvPr/>
          </p:nvSpPr>
          <p:spPr bwMode="auto">
            <a:xfrm>
              <a:off x="8286776" y="3714752"/>
              <a:ext cx="857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a.exe</a:t>
              </a:r>
              <a:endParaRPr lang="zh-CN" altLang="en-US"/>
            </a:p>
          </p:txBody>
        </p:sp>
        <p:sp>
          <p:nvSpPr>
            <p:cNvPr id="17433" name="TextBox 36"/>
            <p:cNvSpPr txBox="1">
              <a:spLocks noChangeArrowheads="1"/>
            </p:cNvSpPr>
            <p:nvPr/>
          </p:nvSpPr>
          <p:spPr bwMode="auto">
            <a:xfrm>
              <a:off x="8286776" y="2285992"/>
              <a:ext cx="857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a.exe</a:t>
              </a:r>
              <a:endParaRPr lang="zh-CN" altLang="en-US"/>
            </a:p>
          </p:txBody>
        </p:sp>
      </p:grp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1785938"/>
            <a:ext cx="9953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36"/>
          <p:cNvSpPr txBox="1">
            <a:spLocks noChangeArrowheads="1"/>
          </p:cNvSpPr>
          <p:nvPr/>
        </p:nvSpPr>
        <p:spPr bwMode="auto">
          <a:xfrm>
            <a:off x="8286750" y="2071688"/>
            <a:ext cx="857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a.exe</a:t>
            </a:r>
            <a:endParaRPr lang="zh-CN" altLang="en-US"/>
          </a:p>
        </p:txBody>
      </p:sp>
      <p:sp>
        <p:nvSpPr>
          <p:cNvPr id="28" name="六角星 27"/>
          <p:cNvSpPr/>
          <p:nvPr/>
        </p:nvSpPr>
        <p:spPr bwMode="auto">
          <a:xfrm>
            <a:off x="7429500" y="500063"/>
            <a:ext cx="1500188" cy="1000125"/>
          </a:xfrm>
          <a:prstGeom prst="star6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b="1" dirty="0">
                <a:latin typeface="Times New Roman" charset="0"/>
              </a:rPr>
              <a:t>对等式</a:t>
            </a:r>
            <a:endParaRPr lang="en-US" altLang="zh-CN" b="1" dirty="0">
              <a:latin typeface="Times New Roman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charset="0"/>
              </a:rPr>
              <a:t>设计</a:t>
            </a:r>
          </a:p>
        </p:txBody>
      </p:sp>
      <p:sp>
        <p:nvSpPr>
          <p:cNvPr id="17417" name="TextBox 28"/>
          <p:cNvSpPr txBox="1">
            <a:spLocks noChangeArrowheads="1"/>
          </p:cNvSpPr>
          <p:nvPr/>
        </p:nvSpPr>
        <p:spPr bwMode="auto">
          <a:xfrm>
            <a:off x="500063" y="1643063"/>
            <a:ext cx="5143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“对等式”程序设计思想</a:t>
            </a:r>
          </a:p>
        </p:txBody>
      </p:sp>
      <p:sp>
        <p:nvSpPr>
          <p:cNvPr id="17418" name="矩形 31"/>
          <p:cNvSpPr>
            <a:spLocks noChangeArrowheads="1"/>
          </p:cNvSpPr>
          <p:nvPr/>
        </p:nvSpPr>
        <p:spPr bwMode="auto">
          <a:xfrm>
            <a:off x="5715000" y="3786188"/>
            <a:ext cx="3286125" cy="1143000"/>
          </a:xfrm>
          <a:prstGeom prst="rect">
            <a:avLst/>
          </a:prstGeom>
          <a:solidFill>
            <a:schemeClr val="accent1">
              <a:alpha val="2901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右箭头 32"/>
          <p:cNvSpPr>
            <a:spLocks noChangeArrowheads="1"/>
          </p:cNvSpPr>
          <p:nvPr/>
        </p:nvSpPr>
        <p:spPr bwMode="auto">
          <a:xfrm>
            <a:off x="5000625" y="4143375"/>
            <a:ext cx="714375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" name="TextBox 33"/>
          <p:cNvSpPr txBox="1">
            <a:spLocks noChangeArrowheads="1"/>
          </p:cNvSpPr>
          <p:nvPr/>
        </p:nvSpPr>
        <p:spPr bwMode="auto">
          <a:xfrm>
            <a:off x="214313" y="3786188"/>
            <a:ext cx="47863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如果我是其中一个进程；</a:t>
            </a:r>
            <a:endParaRPr lang="en-US" altLang="zh-CN" b="1"/>
          </a:p>
          <a:p>
            <a:r>
              <a:rPr lang="zh-CN" altLang="en-US" b="1"/>
              <a:t>我应当做</a:t>
            </a:r>
            <a:r>
              <a:rPr lang="en-US" altLang="zh-CN" b="1"/>
              <a:t>……</a:t>
            </a:r>
          </a:p>
          <a:p>
            <a:endParaRPr lang="en-US" altLang="zh-CN" b="1"/>
          </a:p>
          <a:p>
            <a:r>
              <a:rPr lang="zh-CN" altLang="en-US" b="1"/>
              <a:t>完成我需要完成的任务</a:t>
            </a:r>
          </a:p>
        </p:txBody>
      </p:sp>
      <p:sp>
        <p:nvSpPr>
          <p:cNvPr id="17421" name="TextBox 34"/>
          <p:cNvSpPr txBox="1">
            <a:spLocks noChangeArrowheads="1"/>
          </p:cNvSpPr>
          <p:nvPr/>
        </p:nvSpPr>
        <p:spPr bwMode="auto">
          <a:xfrm>
            <a:off x="500063" y="2357438"/>
            <a:ext cx="4714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/>
              <a:t>站在其中一个进程的角度思考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0188"/>
            <a:ext cx="9144000" cy="5143500"/>
          </a:xfrm>
        </p:spPr>
        <p:txBody>
          <a:bodyPr rtlCol="0">
            <a:normAutofit fontScale="850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2800" b="1" dirty="0" smtClean="0">
              <a:solidFill>
                <a:srgbClr val="006600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006600"/>
                </a:solidFill>
              </a:rPr>
              <a:t>基本的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MPI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函数（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6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个）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400" b="1" dirty="0" smtClean="0"/>
              <a:t>MPI</a:t>
            </a:r>
            <a:r>
              <a:rPr lang="zh-CN" altLang="en-US" sz="2400" b="1" dirty="0" smtClean="0"/>
              <a:t>初始化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MPI_Init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ierr</a:t>
            </a:r>
            <a:r>
              <a:rPr lang="en-US" altLang="zh-CN" sz="2400" b="1" dirty="0" smtClean="0"/>
              <a:t>) </a:t>
            </a:r>
            <a:r>
              <a:rPr lang="zh-CN" altLang="en-US" sz="2400" b="1" dirty="0" smtClean="0"/>
              <a:t>； </a:t>
            </a:r>
            <a:r>
              <a:rPr lang="en-US" altLang="zh-CN" sz="2400" b="1" dirty="0" smtClean="0"/>
              <a:t> MPI</a:t>
            </a:r>
            <a:r>
              <a:rPr lang="zh-CN" altLang="en-US" sz="2400" b="1" dirty="0" smtClean="0"/>
              <a:t>结束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MPI_Finalize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ierr</a:t>
            </a:r>
            <a:r>
              <a:rPr lang="en-US" altLang="zh-CN" sz="2400" b="1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CC"/>
                </a:solidFill>
              </a:rPr>
              <a:t>得到当前进程标识  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CC"/>
                </a:solidFill>
              </a:rPr>
              <a:t>     </a:t>
            </a:r>
            <a:r>
              <a:rPr lang="en-US" altLang="zh-CN" sz="2400" b="1" dirty="0" err="1" smtClean="0"/>
              <a:t>MPI_Comm_rank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MPI_COMM_WORLD</a:t>
            </a:r>
            <a:r>
              <a:rPr lang="en-US" altLang="zh-CN" sz="2400" b="1" dirty="0" err="1" smtClean="0"/>
              <a:t>,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myid</a:t>
            </a:r>
            <a:r>
              <a:rPr lang="en-US" altLang="zh-CN" sz="2400" b="1" dirty="0" err="1" smtClean="0"/>
              <a:t>,ierr</a:t>
            </a:r>
            <a:r>
              <a:rPr lang="en-US" altLang="zh-CN" sz="2400" b="1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CC"/>
                </a:solidFill>
              </a:rPr>
              <a:t> 得到通信域包含的进程数</a:t>
            </a:r>
            <a:endParaRPr lang="en-US" altLang="zh-CN" sz="2400" b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MPI_Comm_size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MPI_COMM_WORLD,numprocs,ierr</a:t>
            </a:r>
            <a:r>
              <a:rPr lang="en-US" altLang="zh-CN" sz="2400" b="1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2400" b="1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消息发送</a:t>
            </a:r>
            <a:endParaRPr lang="en-US" altLang="zh-CN" sz="2400" b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CC"/>
                </a:solidFill>
              </a:rPr>
              <a:t>MPI_Send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buf,count,datatype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,</a:t>
            </a:r>
            <a:r>
              <a:rPr lang="en-US" altLang="zh-CN" sz="2800" b="1" dirty="0" err="1" smtClean="0">
                <a:solidFill>
                  <a:srgbClr val="006600"/>
                </a:solidFill>
              </a:rPr>
              <a:t>dest,tag,comm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, 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ierr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)</a:t>
            </a:r>
            <a:endParaRPr lang="en-US" altLang="zh-CN" sz="2800" b="1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b="1" dirty="0" smtClean="0"/>
              <a:t>消息接收</a:t>
            </a:r>
            <a:endParaRPr lang="en-US" altLang="zh-CN" sz="2400" b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CC"/>
                </a:solidFill>
              </a:rPr>
              <a:t>MPI_Recv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buf,count,datatype,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source,tag,comm,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status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,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ierr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400" b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sz="2400" b="1" dirty="0" smtClean="0">
              <a:solidFill>
                <a:srgbClr val="0000CC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400" b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/>
              <a:t>        </a:t>
            </a:r>
            <a:endParaRPr lang="zh-CN" altLang="en-US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D11F2-B738-43C6-8C84-AD1AAC981B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15313" cy="514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MPI</a:t>
            </a:r>
            <a:r>
              <a:rPr lang="zh-CN" altLang="en-US" sz="2400" b="1" smtClean="0"/>
              <a:t>的消息发送机制</a:t>
            </a:r>
            <a:r>
              <a:rPr lang="en-US" altLang="zh-CN" sz="2400" b="1" smtClean="0"/>
              <a:t>—— </a:t>
            </a:r>
            <a:r>
              <a:rPr lang="zh-CN" altLang="en-US" sz="2400" b="1" smtClean="0">
                <a:solidFill>
                  <a:srgbClr val="FF0000"/>
                </a:solidFill>
              </a:rPr>
              <a:t>两步进行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CC"/>
                </a:solidFill>
              </a:rPr>
              <a:t>MPI_Send( A, … )  </a:t>
            </a:r>
            <a:r>
              <a:rPr lang="zh-CN" altLang="en-US" sz="2400" b="1" smtClean="0">
                <a:solidFill>
                  <a:srgbClr val="0000CC"/>
                </a:solidFill>
              </a:rPr>
              <a:t>发送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CC"/>
                </a:solidFill>
              </a:rPr>
              <a:t>MPI_Recv( B, … )   </a:t>
            </a:r>
            <a:r>
              <a:rPr lang="zh-CN" altLang="en-US" sz="2400" b="1" smtClean="0">
                <a:solidFill>
                  <a:srgbClr val="0000CC"/>
                </a:solidFill>
              </a:rPr>
              <a:t>接收</a:t>
            </a:r>
            <a:endParaRPr lang="en-US" altLang="zh-CN" sz="2400" b="1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altLang="zh-CN" sz="2400" b="1" smtClean="0"/>
          </a:p>
          <a:p>
            <a:pPr eaLnBrk="1" hangingPunct="1">
              <a:buFontTx/>
              <a:buNone/>
            </a:pPr>
            <a:endParaRPr lang="zh-CN" altLang="en-US" sz="2400" b="1" smtClean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</a:t>
            </a:r>
            <a:endParaRPr lang="zh-CN" altLang="en-US" sz="2400" b="1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4857750"/>
            <a:ext cx="1143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上弧形箭头 6"/>
          <p:cNvSpPr>
            <a:spLocks noChangeArrowheads="1"/>
          </p:cNvSpPr>
          <p:nvPr/>
        </p:nvSpPr>
        <p:spPr bwMode="auto">
          <a:xfrm>
            <a:off x="1643063" y="4429125"/>
            <a:ext cx="4572000" cy="500063"/>
          </a:xfrm>
          <a:prstGeom prst="curvedDownArrow">
            <a:avLst>
              <a:gd name="adj1" fmla="val 25016"/>
              <a:gd name="adj2" fmla="val 49989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929188"/>
            <a:ext cx="11430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 cstate="print"/>
          <a:srcRect b="33594"/>
          <a:stretch>
            <a:fillRect/>
          </a:stretch>
        </p:blipFill>
        <p:spPr bwMode="auto">
          <a:xfrm>
            <a:off x="5786438" y="5000625"/>
            <a:ext cx="8572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上弧形箭头 12"/>
          <p:cNvSpPr>
            <a:spLocks noChangeArrowheads="1"/>
          </p:cNvSpPr>
          <p:nvPr/>
        </p:nvSpPr>
        <p:spPr bwMode="auto">
          <a:xfrm flipV="1">
            <a:off x="6215063" y="5929313"/>
            <a:ext cx="1581150" cy="428625"/>
          </a:xfrm>
          <a:prstGeom prst="curvedDownArrow">
            <a:avLst>
              <a:gd name="adj1" fmla="val 25002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65" name="TextBox 15"/>
          <p:cNvSpPr txBox="1">
            <a:spLocks noChangeArrowheads="1"/>
          </p:cNvSpPr>
          <p:nvPr/>
        </p:nvSpPr>
        <p:spPr bwMode="auto">
          <a:xfrm>
            <a:off x="2786063" y="4500563"/>
            <a:ext cx="2327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发送  变量</a:t>
            </a:r>
            <a:r>
              <a:rPr lang="en-US" altLang="zh-CN" b="1">
                <a:latin typeface="Calibri" pitchFamily="34" charset="0"/>
              </a:rPr>
              <a:t>A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9466" name="TextBox 16"/>
          <p:cNvSpPr txBox="1">
            <a:spLocks noChangeArrowheads="1"/>
          </p:cNvSpPr>
          <p:nvPr/>
        </p:nvSpPr>
        <p:spPr bwMode="auto">
          <a:xfrm>
            <a:off x="5857875" y="63960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接收   到变量</a:t>
            </a:r>
            <a:r>
              <a:rPr lang="en-US" altLang="zh-CN" b="1">
                <a:latin typeface="Calibri" pitchFamily="34" charset="0"/>
              </a:rPr>
              <a:t>B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9467" name="TextBox 17"/>
          <p:cNvSpPr txBox="1">
            <a:spLocks noChangeArrowheads="1"/>
          </p:cNvSpPr>
          <p:nvPr/>
        </p:nvSpPr>
        <p:spPr bwMode="auto">
          <a:xfrm>
            <a:off x="4000500" y="2286000"/>
            <a:ext cx="4500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i="1">
                <a:solidFill>
                  <a:srgbClr val="FF0000"/>
                </a:solidFill>
                <a:latin typeface="Calibri" pitchFamily="34" charset="0"/>
              </a:rPr>
              <a:t>配合使用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11C63-F216-417E-9D3E-D346E33ED23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1"/>
          <p:cNvSpPr txBox="1">
            <a:spLocks noChangeArrowheads="1"/>
          </p:cNvSpPr>
          <p:nvPr/>
        </p:nvSpPr>
        <p:spPr bwMode="auto">
          <a:xfrm>
            <a:off x="500063" y="500063"/>
            <a:ext cx="7072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atin typeface="Calibri" pitchFamily="34" charset="0"/>
              </a:rPr>
              <a:t>3. </a:t>
            </a:r>
            <a:r>
              <a:rPr lang="zh-CN" altLang="en-US" sz="2400" b="1" dirty="0" smtClean="0">
                <a:latin typeface="Calibri" pitchFamily="34" charset="0"/>
              </a:rPr>
              <a:t>双</a:t>
            </a:r>
            <a:r>
              <a:rPr lang="zh-CN" altLang="en-US" sz="2400" b="1" dirty="0">
                <a:latin typeface="Calibri" pitchFamily="34" charset="0"/>
              </a:rPr>
              <a:t>曲方程边界条件提法</a:t>
            </a:r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071938" y="1000125"/>
          <a:ext cx="1430337" cy="571500"/>
        </p:xfrm>
        <a:graphic>
          <a:graphicData uri="http://schemas.openxmlformats.org/presentationml/2006/ole">
            <p:oleObj spid="_x0000_s56322" name="Equation" r:id="rId3" imgW="952200" imgH="380880" progId="Equation.3">
              <p:embed/>
            </p:oleObj>
          </a:graphicData>
        </a:graphic>
      </p:graphicFrame>
      <p:sp>
        <p:nvSpPr>
          <p:cNvPr id="28" name="右箭头 27"/>
          <p:cNvSpPr/>
          <p:nvPr/>
        </p:nvSpPr>
        <p:spPr>
          <a:xfrm>
            <a:off x="2857500" y="1214438"/>
            <a:ext cx="785813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9" name="TextBox 29"/>
          <p:cNvSpPr txBox="1">
            <a:spLocks noChangeArrowheads="1"/>
          </p:cNvSpPr>
          <p:nvPr/>
        </p:nvSpPr>
        <p:spPr bwMode="auto">
          <a:xfrm>
            <a:off x="428625" y="1857375"/>
            <a:ext cx="55006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方法： 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独立</a:t>
            </a:r>
            <a:r>
              <a:rPr lang="zh-CN" altLang="en-US" sz="2400" b="1">
                <a:latin typeface="Calibri" pitchFamily="34" charset="0"/>
              </a:rPr>
              <a:t>给定</a:t>
            </a:r>
            <a:r>
              <a:rPr lang="en-US" altLang="zh-CN" sz="2400" b="1">
                <a:latin typeface="Calibri" pitchFamily="34" charset="0"/>
              </a:rPr>
              <a:t>j</a:t>
            </a:r>
            <a:r>
              <a:rPr lang="zh-CN" altLang="en-US" sz="2400" b="1">
                <a:latin typeface="Calibri" pitchFamily="34" charset="0"/>
              </a:rPr>
              <a:t>个方程的边界条件</a:t>
            </a:r>
            <a:endParaRPr lang="en-US" altLang="zh-CN" sz="2400" b="1">
              <a:latin typeface="Calibri" pitchFamily="34" charset="0"/>
            </a:endParaRPr>
          </a:p>
          <a:p>
            <a:r>
              <a:rPr lang="zh-CN" altLang="en-US" sz="2400" b="1">
                <a:latin typeface="Calibri" pitchFamily="34" charset="0"/>
              </a:rPr>
              <a:t>        </a:t>
            </a:r>
            <a:r>
              <a:rPr lang="zh-CN" altLang="en-US" sz="2000" b="1">
                <a:latin typeface="Calibri" pitchFamily="34" charset="0"/>
              </a:rPr>
              <a:t>如果 </a:t>
            </a:r>
            <a:r>
              <a:rPr lang="en-US" altLang="zh-CN" sz="2000" b="1">
                <a:latin typeface="Symbol" pitchFamily="18" charset="2"/>
              </a:rPr>
              <a:t>l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&gt;0,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则在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端给定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的边界条件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>
                <a:latin typeface="Calibri" pitchFamily="34" charset="0"/>
              </a:rPr>
              <a:t>          如果 </a:t>
            </a:r>
            <a:r>
              <a:rPr lang="en-US" altLang="zh-CN" sz="2000" b="1">
                <a:latin typeface="Symbol" pitchFamily="18" charset="2"/>
              </a:rPr>
              <a:t>l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&lt;0,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则在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端给定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的边界条件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          </a:t>
            </a:r>
            <a:endParaRPr lang="zh-CN" alt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37"/>
          <p:cNvGrpSpPr>
            <a:grpSpLocks/>
          </p:cNvGrpSpPr>
          <p:nvPr/>
        </p:nvGrpSpPr>
        <p:grpSpPr bwMode="auto">
          <a:xfrm>
            <a:off x="6143625" y="428625"/>
            <a:ext cx="2857500" cy="2422525"/>
            <a:chOff x="6429375" y="2571750"/>
            <a:chExt cx="2857500" cy="242252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643688" y="4410075"/>
              <a:ext cx="185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8501063" y="4338638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72250" y="4338638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711950" y="4143375"/>
              <a:ext cx="407988" cy="509588"/>
            </a:xfrm>
            <a:custGeom>
              <a:avLst/>
              <a:gdLst>
                <a:gd name="connsiteX0" fmla="*/ 0 w 407406"/>
                <a:gd name="connsiteY0" fmla="*/ 258024 h 510013"/>
                <a:gd name="connsiteX1" fmla="*/ 90535 w 407406"/>
                <a:gd name="connsiteY1" fmla="*/ 40741 h 510013"/>
                <a:gd name="connsiteX2" fmla="*/ 307818 w 407406"/>
                <a:gd name="connsiteY2" fmla="*/ 502468 h 510013"/>
                <a:gd name="connsiteX3" fmla="*/ 407406 w 407406"/>
                <a:gd name="connsiteY3" fmla="*/ 86009 h 5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6" h="510013">
                  <a:moveTo>
                    <a:pt x="0" y="258024"/>
                  </a:moveTo>
                  <a:cubicBezTo>
                    <a:pt x="19616" y="129012"/>
                    <a:pt x="39232" y="0"/>
                    <a:pt x="90535" y="40741"/>
                  </a:cubicBezTo>
                  <a:cubicBezTo>
                    <a:pt x="141838" y="81482"/>
                    <a:pt x="255006" y="494923"/>
                    <a:pt x="307818" y="502468"/>
                  </a:cubicBezTo>
                  <a:cubicBezTo>
                    <a:pt x="360630" y="510013"/>
                    <a:pt x="384018" y="298011"/>
                    <a:pt x="407406" y="860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1" name="TextBox 18"/>
            <p:cNvSpPr txBox="1">
              <a:spLocks noChangeArrowheads="1"/>
            </p:cNvSpPr>
            <p:nvPr/>
          </p:nvSpPr>
          <p:spPr bwMode="auto">
            <a:xfrm>
              <a:off x="6429375" y="4552950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A</a:t>
              </a: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02" name="TextBox 19"/>
            <p:cNvSpPr txBox="1">
              <a:spLocks noChangeArrowheads="1"/>
            </p:cNvSpPr>
            <p:nvPr/>
          </p:nvSpPr>
          <p:spPr bwMode="auto">
            <a:xfrm>
              <a:off x="8429625" y="4624388"/>
              <a:ext cx="428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B</a:t>
              </a:r>
              <a:endParaRPr lang="zh-CN" altLang="en-US">
                <a:latin typeface="Calibri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572250" y="3624263"/>
              <a:ext cx="185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8429625" y="3552825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500813" y="3552825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8001000" y="3357563"/>
              <a:ext cx="407988" cy="509587"/>
            </a:xfrm>
            <a:custGeom>
              <a:avLst/>
              <a:gdLst>
                <a:gd name="connsiteX0" fmla="*/ 0 w 407406"/>
                <a:gd name="connsiteY0" fmla="*/ 258024 h 510013"/>
                <a:gd name="connsiteX1" fmla="*/ 90535 w 407406"/>
                <a:gd name="connsiteY1" fmla="*/ 40741 h 510013"/>
                <a:gd name="connsiteX2" fmla="*/ 307818 w 407406"/>
                <a:gd name="connsiteY2" fmla="*/ 502468 h 510013"/>
                <a:gd name="connsiteX3" fmla="*/ 407406 w 407406"/>
                <a:gd name="connsiteY3" fmla="*/ 86009 h 5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6" h="510013">
                  <a:moveTo>
                    <a:pt x="0" y="258024"/>
                  </a:moveTo>
                  <a:cubicBezTo>
                    <a:pt x="19616" y="129012"/>
                    <a:pt x="39232" y="0"/>
                    <a:pt x="90535" y="40741"/>
                  </a:cubicBezTo>
                  <a:cubicBezTo>
                    <a:pt x="141838" y="81482"/>
                    <a:pt x="255006" y="494923"/>
                    <a:pt x="307818" y="502468"/>
                  </a:cubicBezTo>
                  <a:cubicBezTo>
                    <a:pt x="360630" y="510013"/>
                    <a:pt x="384018" y="298011"/>
                    <a:pt x="407406" y="860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" name="组合 42"/>
            <p:cNvGrpSpPr>
              <a:grpSpLocks/>
            </p:cNvGrpSpPr>
            <p:nvPr/>
          </p:nvGrpSpPr>
          <p:grpSpPr bwMode="auto">
            <a:xfrm>
              <a:off x="6500813" y="2571750"/>
              <a:ext cx="2071687" cy="581025"/>
              <a:chOff x="6500825" y="2571744"/>
              <a:chExt cx="2071700" cy="581026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6500825" y="2571744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572262" y="2909883"/>
                <a:ext cx="18573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8429649" y="2838444"/>
                <a:ext cx="142876" cy="1428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500825" y="2838444"/>
                <a:ext cx="142876" cy="1428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6640526" y="2643182"/>
                <a:ext cx="407990" cy="509588"/>
              </a:xfrm>
              <a:custGeom>
                <a:avLst/>
                <a:gdLst>
                  <a:gd name="connsiteX0" fmla="*/ 0 w 407406"/>
                  <a:gd name="connsiteY0" fmla="*/ 258024 h 510013"/>
                  <a:gd name="connsiteX1" fmla="*/ 90535 w 407406"/>
                  <a:gd name="connsiteY1" fmla="*/ 40741 h 510013"/>
                  <a:gd name="connsiteX2" fmla="*/ 307818 w 407406"/>
                  <a:gd name="connsiteY2" fmla="*/ 502468 h 510013"/>
                  <a:gd name="connsiteX3" fmla="*/ 407406 w 407406"/>
                  <a:gd name="connsiteY3" fmla="*/ 86009 h 51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7406" h="510013">
                    <a:moveTo>
                      <a:pt x="0" y="258024"/>
                    </a:moveTo>
                    <a:cubicBezTo>
                      <a:pt x="19616" y="129012"/>
                      <a:pt x="39232" y="0"/>
                      <a:pt x="90535" y="40741"/>
                    </a:cubicBezTo>
                    <a:cubicBezTo>
                      <a:pt x="141838" y="81482"/>
                      <a:pt x="255006" y="494923"/>
                      <a:pt x="307818" y="502468"/>
                    </a:cubicBezTo>
                    <a:cubicBezTo>
                      <a:pt x="360630" y="510013"/>
                      <a:pt x="384018" y="298011"/>
                      <a:pt x="407406" y="860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40" name="直接箭头连接符 39"/>
            <p:cNvCxnSpPr/>
            <p:nvPr/>
          </p:nvCxnSpPr>
          <p:spPr>
            <a:xfrm rot="10800000">
              <a:off x="7858125" y="3286125"/>
              <a:ext cx="7143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9" name="TextBox 40"/>
            <p:cNvSpPr txBox="1">
              <a:spLocks noChangeArrowheads="1"/>
            </p:cNvSpPr>
            <p:nvPr/>
          </p:nvSpPr>
          <p:spPr bwMode="auto">
            <a:xfrm>
              <a:off x="8643938" y="2714625"/>
              <a:ext cx="6429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j=1</a:t>
              </a: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10" name="TextBox 41"/>
            <p:cNvSpPr txBox="1">
              <a:spLocks noChangeArrowheads="1"/>
            </p:cNvSpPr>
            <p:nvPr/>
          </p:nvSpPr>
          <p:spPr bwMode="auto">
            <a:xfrm>
              <a:off x="8643938" y="3429000"/>
              <a:ext cx="6429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j=2</a:t>
              </a:r>
              <a:endParaRPr lang="zh-CN" altLang="en-US">
                <a:latin typeface="Calibri" pitchFamily="34" charset="0"/>
              </a:endParaRPr>
            </a:p>
          </p:txBody>
        </p:sp>
      </p:grp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14438" y="1071563"/>
          <a:ext cx="1185862" cy="484187"/>
        </p:xfrm>
        <a:graphic>
          <a:graphicData uri="http://schemas.openxmlformats.org/presentationml/2006/ole">
            <p:oleObj spid="_x0000_s56323" name="Equation" r:id="rId4" imgW="901440" imgH="368280" progId="Equation.3">
              <p:embed/>
            </p:oleObj>
          </a:graphicData>
        </a:graphic>
      </p:graphicFrame>
      <p:sp>
        <p:nvSpPr>
          <p:cNvPr id="30" name="页脚占位符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64CED9-257E-4FBB-9E3C-E703BA6F596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063" name="TextBox 1"/>
          <p:cNvSpPr txBox="1">
            <a:spLocks noChangeArrowheads="1"/>
          </p:cNvSpPr>
          <p:nvPr/>
        </p:nvSpPr>
        <p:spPr bwMode="auto">
          <a:xfrm>
            <a:off x="357188" y="3286125"/>
            <a:ext cx="7358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/>
              <a:t> 一维</a:t>
            </a:r>
            <a:r>
              <a:rPr lang="en-US" altLang="zh-CN" sz="2400" b="1"/>
              <a:t>Euler</a:t>
            </a:r>
            <a:r>
              <a:rPr lang="zh-CN" altLang="en-US" sz="2400" b="1"/>
              <a:t>方程</a:t>
            </a:r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1285875" y="3929063"/>
          <a:ext cx="3267075" cy="428625"/>
        </p:xfrm>
        <a:graphic>
          <a:graphicData uri="http://schemas.openxmlformats.org/presentationml/2006/ole">
            <p:oleObj spid="_x0000_s56324" name="公式" r:id="rId5" imgW="1549080" imgH="203040" progId="Equation.3">
              <p:embed/>
            </p:oleObj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857250" y="4500563"/>
          <a:ext cx="6096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785924"/>
                <a:gridCol w="27384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边界条件设定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超音速入口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给定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个边界条件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亚音速入口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给定</a:t>
                      </a:r>
                      <a:r>
                        <a:rPr lang="en-US" altLang="zh-CN" sz="2000" b="1" dirty="0" smtClean="0"/>
                        <a:t>2</a:t>
                      </a:r>
                      <a:r>
                        <a:rPr lang="zh-CN" altLang="en-US" sz="2000" b="1" dirty="0" smtClean="0"/>
                        <a:t>个边界条件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超音速出口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无需给定边界条件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亚音速出口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给定</a:t>
                      </a:r>
                      <a:r>
                        <a:rPr lang="en-US" altLang="zh-CN" sz="2000" b="1" dirty="0" smtClean="0"/>
                        <a:t>1</a:t>
                      </a:r>
                      <a:r>
                        <a:rPr lang="zh-CN" altLang="en-US" sz="2000" b="1" dirty="0" smtClean="0"/>
                        <a:t>个边界条件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928688" y="5000625"/>
          <a:ext cx="1325562" cy="344488"/>
        </p:xfrm>
        <a:graphic>
          <a:graphicData uri="http://schemas.openxmlformats.org/presentationml/2006/ole">
            <p:oleObj spid="_x0000_s56325" name="Equation" r:id="rId6" imgW="1282680" imgH="228600" progId="Equation.3">
              <p:embed/>
            </p:oleObj>
          </a:graphicData>
        </a:graphic>
      </p:graphicFrame>
      <p:graphicFrame>
        <p:nvGraphicFramePr>
          <p:cNvPr id="2054" name="Object 10"/>
          <p:cNvGraphicFramePr>
            <a:graphicFrameLocks noChangeAspect="1"/>
          </p:cNvGraphicFramePr>
          <p:nvPr/>
        </p:nvGraphicFramePr>
        <p:xfrm>
          <a:off x="928688" y="5286375"/>
          <a:ext cx="1325562" cy="346075"/>
        </p:xfrm>
        <a:graphic>
          <a:graphicData uri="http://schemas.openxmlformats.org/presentationml/2006/ole">
            <p:oleObj spid="_x0000_s56326" name="Equation" r:id="rId7" imgW="1282680" imgH="228600" progId="Equation.3">
              <p:embed/>
            </p:oleObj>
          </a:graphicData>
        </a:graphic>
      </p:graphicFrame>
      <p:graphicFrame>
        <p:nvGraphicFramePr>
          <p:cNvPr id="2055" name="Object 11"/>
          <p:cNvGraphicFramePr>
            <a:graphicFrameLocks noChangeAspect="1"/>
          </p:cNvGraphicFramePr>
          <p:nvPr/>
        </p:nvGraphicFramePr>
        <p:xfrm>
          <a:off x="928688" y="5643563"/>
          <a:ext cx="1325562" cy="344487"/>
        </p:xfrm>
        <a:graphic>
          <a:graphicData uri="http://schemas.openxmlformats.org/presentationml/2006/ole">
            <p:oleObj spid="_x0000_s56327" name="公式" r:id="rId8" imgW="1282680" imgH="228600" progId="Equation.3">
              <p:embed/>
            </p:oleObj>
          </a:graphicData>
        </a:graphic>
      </p:graphicFrame>
      <p:graphicFrame>
        <p:nvGraphicFramePr>
          <p:cNvPr id="2056" name="Object 12"/>
          <p:cNvGraphicFramePr>
            <a:graphicFrameLocks noChangeAspect="1"/>
          </p:cNvGraphicFramePr>
          <p:nvPr/>
        </p:nvGraphicFramePr>
        <p:xfrm>
          <a:off x="1000125" y="6143625"/>
          <a:ext cx="1311275" cy="344488"/>
        </p:xfrm>
        <a:graphic>
          <a:graphicData uri="http://schemas.openxmlformats.org/presentationml/2006/ole">
            <p:oleObj spid="_x0000_s56328" name="公式" r:id="rId9" imgW="1269720" imgH="228600" progId="Equation.3">
              <p:embed/>
            </p:oleObj>
          </a:graphicData>
        </a:graphic>
      </p:graphicFrame>
      <p:sp>
        <p:nvSpPr>
          <p:cNvPr id="43" name="灯片编号占位符 32"/>
          <p:cNvSpPr txBox="1">
            <a:spLocks/>
          </p:cNvSpPr>
          <p:nvPr/>
        </p:nvSpPr>
        <p:spPr>
          <a:xfrm>
            <a:off x="3500438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67F19DC-C555-4DC4-A991-E8C9CBB6C889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zh-CN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6286500" y="3357563"/>
            <a:ext cx="2073275" cy="301625"/>
          </a:xfrm>
          <a:custGeom>
            <a:avLst/>
            <a:gdLst>
              <a:gd name="connsiteX0" fmla="*/ 0 w 2073244"/>
              <a:gd name="connsiteY0" fmla="*/ 0 h 301782"/>
              <a:gd name="connsiteX1" fmla="*/ 760491 w 2073244"/>
              <a:gd name="connsiteY1" fmla="*/ 289711 h 301782"/>
              <a:gd name="connsiteX2" fmla="*/ 2073244 w 2073244"/>
              <a:gd name="connsiteY2" fmla="*/ 72428 h 3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244" h="301782">
                <a:moveTo>
                  <a:pt x="0" y="0"/>
                </a:moveTo>
                <a:cubicBezTo>
                  <a:pt x="207475" y="138820"/>
                  <a:pt x="414950" y="277640"/>
                  <a:pt x="760491" y="289711"/>
                </a:cubicBezTo>
                <a:cubicBezTo>
                  <a:pt x="1106032" y="301782"/>
                  <a:pt x="1589638" y="187105"/>
                  <a:pt x="2073244" y="72428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303963" y="3965575"/>
            <a:ext cx="2028825" cy="188913"/>
          </a:xfrm>
          <a:custGeom>
            <a:avLst/>
            <a:gdLst>
              <a:gd name="connsiteX0" fmla="*/ 0 w 2027976"/>
              <a:gd name="connsiteY0" fmla="*/ 143346 h 188613"/>
              <a:gd name="connsiteX1" fmla="*/ 706170 w 2027976"/>
              <a:gd name="connsiteY1" fmla="*/ 7544 h 188613"/>
              <a:gd name="connsiteX2" fmla="*/ 2027976 w 2027976"/>
              <a:gd name="connsiteY2" fmla="*/ 188613 h 18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7976" h="188613">
                <a:moveTo>
                  <a:pt x="0" y="143346"/>
                </a:moveTo>
                <a:cubicBezTo>
                  <a:pt x="184087" y="71673"/>
                  <a:pt x="368174" y="0"/>
                  <a:pt x="706170" y="7544"/>
                </a:cubicBezTo>
                <a:cubicBezTo>
                  <a:pt x="1044166" y="15088"/>
                  <a:pt x="1536071" y="101850"/>
                  <a:pt x="2027976" y="18861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7" name="直接连接符 46"/>
          <p:cNvCxnSpPr>
            <a:stCxn id="45" idx="0"/>
            <a:endCxn id="46" idx="0"/>
          </p:cNvCxnSpPr>
          <p:nvPr/>
        </p:nvCxnSpPr>
        <p:spPr>
          <a:xfrm>
            <a:off x="6286500" y="3357563"/>
            <a:ext cx="17463" cy="75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5" idx="2"/>
          </p:cNvCxnSpPr>
          <p:nvPr/>
        </p:nvCxnSpPr>
        <p:spPr>
          <a:xfrm flipH="1">
            <a:off x="8347075" y="3430588"/>
            <a:ext cx="12700" cy="7032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857875" y="3778250"/>
            <a:ext cx="631825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8215313" y="3776663"/>
            <a:ext cx="56038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357313" y="571500"/>
          <a:ext cx="5643562" cy="331788"/>
        </p:xfrm>
        <a:graphic>
          <a:graphicData uri="http://schemas.openxmlformats.org/presentationml/2006/ole">
            <p:oleObj spid="_x0000_s57346" name="公式" r:id="rId3" imgW="3898800" imgH="228600" progId="Equation.3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214438" y="1214438"/>
          <a:ext cx="3038475" cy="404812"/>
        </p:xfrm>
        <a:graphic>
          <a:graphicData uri="http://schemas.openxmlformats.org/presentationml/2006/ole">
            <p:oleObj spid="_x0000_s57347" name="Equation" r:id="rId4" imgW="3035160" imgH="406080" progId="Equation.3">
              <p:embed/>
            </p:oleObj>
          </a:graphicData>
        </a:graphic>
      </p:graphicFrame>
      <p:graphicFrame>
        <p:nvGraphicFramePr>
          <p:cNvPr id="13316" name="Object 15"/>
          <p:cNvGraphicFramePr>
            <a:graphicFrameLocks noChangeAspect="1"/>
          </p:cNvGraphicFramePr>
          <p:nvPr/>
        </p:nvGraphicFramePr>
        <p:xfrm>
          <a:off x="1143000" y="1785938"/>
          <a:ext cx="647700" cy="1143000"/>
        </p:xfrm>
        <a:graphic>
          <a:graphicData uri="http://schemas.openxmlformats.org/presentationml/2006/ole">
            <p:oleObj spid="_x0000_s57348" name="Equation" r:id="rId5" imgW="647700" imgH="1143000" progId="Equation.3">
              <p:embed/>
            </p:oleObj>
          </a:graphicData>
        </a:graphic>
      </p:graphicFrame>
      <p:graphicFrame>
        <p:nvGraphicFramePr>
          <p:cNvPr id="13317" name="Object 12"/>
          <p:cNvGraphicFramePr>
            <a:graphicFrameLocks noChangeAspect="1"/>
          </p:cNvGraphicFramePr>
          <p:nvPr/>
        </p:nvGraphicFramePr>
        <p:xfrm>
          <a:off x="1857375" y="1714500"/>
          <a:ext cx="1135063" cy="1066800"/>
        </p:xfrm>
        <a:graphic>
          <a:graphicData uri="http://schemas.openxmlformats.org/presentationml/2006/ole">
            <p:oleObj spid="_x0000_s57349" name="Equation" r:id="rId6" imgW="1130040" imgH="1066680" progId="Equation.3">
              <p:embed/>
            </p:oleObj>
          </a:graphicData>
        </a:graphic>
      </p:graphicFrame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3071813" y="1714500"/>
          <a:ext cx="1257300" cy="1143000"/>
        </p:xfrm>
        <a:graphic>
          <a:graphicData uri="http://schemas.openxmlformats.org/presentationml/2006/ole">
            <p:oleObj spid="_x0000_s57350" name="Equation" r:id="rId7" imgW="1257300" imgH="1143000" progId="Equation.3">
              <p:embed/>
            </p:oleObj>
          </a:graphicData>
        </a:graphic>
      </p:graphicFrame>
      <p:graphicFrame>
        <p:nvGraphicFramePr>
          <p:cNvPr id="13319" name="Object 10"/>
          <p:cNvGraphicFramePr>
            <a:graphicFrameLocks noChangeAspect="1"/>
          </p:cNvGraphicFramePr>
          <p:nvPr/>
        </p:nvGraphicFramePr>
        <p:xfrm>
          <a:off x="4500563" y="1714500"/>
          <a:ext cx="1285875" cy="1143000"/>
        </p:xfrm>
        <a:graphic>
          <a:graphicData uri="http://schemas.openxmlformats.org/presentationml/2006/ole">
            <p:oleObj spid="_x0000_s57351" name="Equation" r:id="rId8" imgW="1282700" imgH="1143000" progId="Equation.3">
              <p:embed/>
            </p:oleObj>
          </a:graphicData>
        </a:graphic>
      </p:graphicFrame>
      <p:graphicFrame>
        <p:nvGraphicFramePr>
          <p:cNvPr id="13320" name="Object 9"/>
          <p:cNvGraphicFramePr>
            <a:graphicFrameLocks noChangeAspect="1"/>
          </p:cNvGraphicFramePr>
          <p:nvPr/>
        </p:nvGraphicFramePr>
        <p:xfrm>
          <a:off x="6000750" y="1857375"/>
          <a:ext cx="2312988" cy="1247775"/>
        </p:xfrm>
        <a:graphic>
          <a:graphicData uri="http://schemas.openxmlformats.org/presentationml/2006/ole">
            <p:oleObj spid="_x0000_s57352" name="公式" r:id="rId9" imgW="2311200" imgH="1244520" progId="Equation.3">
              <p:embed/>
            </p:oleObj>
          </a:graphicData>
        </a:graphic>
      </p:graphicFrame>
      <p:graphicFrame>
        <p:nvGraphicFramePr>
          <p:cNvPr id="13321" name="Object 24"/>
          <p:cNvGraphicFramePr>
            <a:graphicFrameLocks noChangeAspect="1"/>
          </p:cNvGraphicFramePr>
          <p:nvPr/>
        </p:nvGraphicFramePr>
        <p:xfrm>
          <a:off x="857250" y="3071813"/>
          <a:ext cx="2352675" cy="1230312"/>
        </p:xfrm>
        <a:graphic>
          <a:graphicData uri="http://schemas.openxmlformats.org/presentationml/2006/ole">
            <p:oleObj spid="_x0000_s57353" name="公式" r:id="rId10" imgW="2349360" imgH="1231560" progId="Equation.3">
              <p:embed/>
            </p:oleObj>
          </a:graphicData>
        </a:graphic>
      </p:graphicFrame>
      <p:graphicFrame>
        <p:nvGraphicFramePr>
          <p:cNvPr id="13322" name="Object 26"/>
          <p:cNvGraphicFramePr>
            <a:graphicFrameLocks noChangeAspect="1"/>
          </p:cNvGraphicFramePr>
          <p:nvPr/>
        </p:nvGraphicFramePr>
        <p:xfrm>
          <a:off x="3429000" y="3071813"/>
          <a:ext cx="2562225" cy="1323975"/>
        </p:xfrm>
        <a:graphic>
          <a:graphicData uri="http://schemas.openxmlformats.org/presentationml/2006/ole">
            <p:oleObj spid="_x0000_s57354" name="Equation" r:id="rId11" imgW="2565400" imgH="1320800" progId="Equation.3">
              <p:embed/>
            </p:oleObj>
          </a:graphicData>
        </a:graphic>
      </p:graphicFrame>
      <p:graphicFrame>
        <p:nvGraphicFramePr>
          <p:cNvPr id="13323" name="Object 28"/>
          <p:cNvGraphicFramePr>
            <a:graphicFrameLocks noChangeAspect="1"/>
          </p:cNvGraphicFramePr>
          <p:nvPr/>
        </p:nvGraphicFramePr>
        <p:xfrm>
          <a:off x="6572250" y="3429000"/>
          <a:ext cx="1828800" cy="841375"/>
        </p:xfrm>
        <a:graphic>
          <a:graphicData uri="http://schemas.openxmlformats.org/presentationml/2006/ole">
            <p:oleObj spid="_x0000_s57355" name="公式" r:id="rId12" imgW="1828800" imgH="838080" progId="Equation.3">
              <p:embed/>
            </p:oleObj>
          </a:graphicData>
        </a:graphic>
      </p:graphicFrame>
      <p:graphicFrame>
        <p:nvGraphicFramePr>
          <p:cNvPr id="13324" name="Object 30"/>
          <p:cNvGraphicFramePr>
            <a:graphicFrameLocks noChangeAspect="1"/>
          </p:cNvGraphicFramePr>
          <p:nvPr/>
        </p:nvGraphicFramePr>
        <p:xfrm>
          <a:off x="6858000" y="4500563"/>
          <a:ext cx="1571625" cy="419100"/>
        </p:xfrm>
        <a:graphic>
          <a:graphicData uri="http://schemas.openxmlformats.org/presentationml/2006/ole">
            <p:oleObj spid="_x0000_s57356" name="Equation" r:id="rId13" imgW="1574800" imgH="419100" progId="Equation.3">
              <p:embed/>
            </p:oleObj>
          </a:graphicData>
        </a:graphic>
      </p:graphicFrame>
      <p:sp>
        <p:nvSpPr>
          <p:cNvPr id="13335" name="TextBox 15"/>
          <p:cNvSpPr txBox="1">
            <a:spLocks noChangeArrowheads="1"/>
          </p:cNvSpPr>
          <p:nvPr/>
        </p:nvSpPr>
        <p:spPr bwMode="auto">
          <a:xfrm>
            <a:off x="1000125" y="4643438"/>
            <a:ext cx="5214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出现的无量纲参数</a:t>
            </a:r>
            <a:r>
              <a:rPr lang="zh-CN" altLang="en-US"/>
              <a:t>： 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3286125" y="4572000"/>
          <a:ext cx="787400" cy="431800"/>
        </p:xfrm>
        <a:graphic>
          <a:graphicData uri="http://schemas.openxmlformats.org/presentationml/2006/ole">
            <p:oleObj spid="_x0000_s57357" name="公式" r:id="rId14" imgW="787320" imgH="431640" progId="Equation.3">
              <p:embed/>
            </p:oleObj>
          </a:graphicData>
        </a:graphic>
      </p:graphicFrame>
      <p:graphicFrame>
        <p:nvGraphicFramePr>
          <p:cNvPr id="13326" name="Object 16"/>
          <p:cNvGraphicFramePr>
            <a:graphicFrameLocks noChangeAspect="1"/>
          </p:cNvGraphicFramePr>
          <p:nvPr/>
        </p:nvGraphicFramePr>
        <p:xfrm>
          <a:off x="4286250" y="4572000"/>
          <a:ext cx="1651000" cy="406400"/>
        </p:xfrm>
        <a:graphic>
          <a:graphicData uri="http://schemas.openxmlformats.org/presentationml/2006/ole">
            <p:oleObj spid="_x0000_s57358" name="公式" r:id="rId15" imgW="1650960" imgH="406080" progId="Equation.3">
              <p:embed/>
            </p:oleObj>
          </a:graphicData>
        </a:graphic>
      </p:graphicFrame>
      <p:sp>
        <p:nvSpPr>
          <p:cNvPr id="13336" name="TextBox 18"/>
          <p:cNvSpPr txBox="1">
            <a:spLocks noChangeArrowheads="1"/>
          </p:cNvSpPr>
          <p:nvPr/>
        </p:nvSpPr>
        <p:spPr bwMode="auto">
          <a:xfrm>
            <a:off x="714375" y="6286500"/>
            <a:ext cx="4643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/>
              <a:t> </a:t>
            </a:r>
            <a:r>
              <a:rPr lang="zh-CN" altLang="en-US" b="1"/>
              <a:t>不同的无量纲方式得到的方程的形式不同</a:t>
            </a:r>
          </a:p>
        </p:txBody>
      </p:sp>
      <p:sp>
        <p:nvSpPr>
          <p:cNvPr id="13337" name="TextBox 19"/>
          <p:cNvSpPr txBox="1">
            <a:spLocks noChangeArrowheads="1"/>
          </p:cNvSpPr>
          <p:nvPr/>
        </p:nvSpPr>
        <p:spPr bwMode="auto">
          <a:xfrm>
            <a:off x="1000125" y="5286375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无量纲状态方程：</a:t>
            </a:r>
          </a:p>
        </p:txBody>
      </p:sp>
      <p:graphicFrame>
        <p:nvGraphicFramePr>
          <p:cNvPr id="13327" name="Object 19"/>
          <p:cNvGraphicFramePr>
            <a:graphicFrameLocks noChangeAspect="1"/>
          </p:cNvGraphicFramePr>
          <p:nvPr/>
        </p:nvGraphicFramePr>
        <p:xfrm>
          <a:off x="1857375" y="5572125"/>
          <a:ext cx="1162050" cy="571500"/>
        </p:xfrm>
        <a:graphic>
          <a:graphicData uri="http://schemas.openxmlformats.org/presentationml/2006/ole">
            <p:oleObj spid="_x0000_s57359" name="Equation" r:id="rId16" imgW="799920" imgH="393480" progId="Equation.3">
              <p:embed/>
            </p:oleObj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59F0F-ADBF-4AF6-8F52-CEEC4CE6DA8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3339" name="TextBox 22"/>
          <p:cNvSpPr txBox="1">
            <a:spLocks noChangeArrowheads="1"/>
          </p:cNvSpPr>
          <p:nvPr/>
        </p:nvSpPr>
        <p:spPr bwMode="auto">
          <a:xfrm>
            <a:off x="285750" y="0"/>
            <a:ext cx="4071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4. </a:t>
            </a:r>
            <a:r>
              <a:rPr lang="zh-CN" altLang="en-US" sz="2400" b="1" dirty="0" smtClean="0"/>
              <a:t>无量纲化</a:t>
            </a:r>
            <a:endParaRPr lang="zh-CN" altLang="en-US" sz="2400" b="1" dirty="0"/>
          </a:p>
        </p:txBody>
      </p:sp>
      <p:cxnSp>
        <p:nvCxnSpPr>
          <p:cNvPr id="25" name="直接箭头连接符 24"/>
          <p:cNvCxnSpPr/>
          <p:nvPr/>
        </p:nvCxnSpPr>
        <p:spPr>
          <a:xfrm rot="10800000">
            <a:off x="6072188" y="928688"/>
            <a:ext cx="57150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TextBox 25"/>
          <p:cNvSpPr txBox="1">
            <a:spLocks noChangeArrowheads="1"/>
          </p:cNvSpPr>
          <p:nvPr/>
        </p:nvSpPr>
        <p:spPr bwMode="auto">
          <a:xfrm>
            <a:off x="6572250" y="1000125"/>
            <a:ext cx="2571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用动压作为特征压力；</a:t>
            </a:r>
            <a:endParaRPr lang="en-US" altLang="zh-CN"/>
          </a:p>
          <a:p>
            <a:r>
              <a:rPr lang="zh-CN" altLang="en-US"/>
              <a:t>可减少一个无量纲参数</a:t>
            </a:r>
          </a:p>
        </p:txBody>
      </p:sp>
      <p:graphicFrame>
        <p:nvGraphicFramePr>
          <p:cNvPr id="13328" name="Object 22"/>
          <p:cNvGraphicFramePr>
            <a:graphicFrameLocks noChangeAspect="1"/>
          </p:cNvGraphicFramePr>
          <p:nvPr/>
        </p:nvGraphicFramePr>
        <p:xfrm>
          <a:off x="4273550" y="3314700"/>
          <a:ext cx="596900" cy="228600"/>
        </p:xfrm>
        <a:graphic>
          <a:graphicData uri="http://schemas.openxmlformats.org/presentationml/2006/ole">
            <p:oleObj spid="_x0000_s57360" name="Equation" r:id="rId17" imgW="596880" imgH="228600" progId="Equation.DSMT4">
              <p:embed/>
            </p:oleObj>
          </a:graphicData>
        </a:graphic>
      </p:graphicFrame>
      <p:cxnSp>
        <p:nvCxnSpPr>
          <p:cNvPr id="30" name="直接箭头连接符 29"/>
          <p:cNvCxnSpPr/>
          <p:nvPr/>
        </p:nvCxnSpPr>
        <p:spPr>
          <a:xfrm rot="5400000">
            <a:off x="2536032" y="392906"/>
            <a:ext cx="2857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30"/>
          <p:cNvSpPr txBox="1">
            <a:spLocks noChangeArrowheads="1"/>
          </p:cNvSpPr>
          <p:nvPr/>
        </p:nvSpPr>
        <p:spPr bwMode="auto">
          <a:xfrm>
            <a:off x="2571750" y="0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有量纲量</a:t>
            </a:r>
          </a:p>
        </p:txBody>
      </p:sp>
      <p:cxnSp>
        <p:nvCxnSpPr>
          <p:cNvPr id="33" name="直接箭头连接符 32"/>
          <p:cNvCxnSpPr>
            <a:stCxn id="13345" idx="1"/>
          </p:cNvCxnSpPr>
          <p:nvPr/>
        </p:nvCxnSpPr>
        <p:spPr>
          <a:xfrm rot="10800000" flipV="1">
            <a:off x="2928938" y="184150"/>
            <a:ext cx="1571625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TextBox 33"/>
          <p:cNvSpPr txBox="1">
            <a:spLocks noChangeArrowheads="1"/>
          </p:cNvSpPr>
          <p:nvPr/>
        </p:nvSpPr>
        <p:spPr bwMode="auto">
          <a:xfrm>
            <a:off x="4500563" y="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特征量（有量纲）</a:t>
            </a:r>
          </a:p>
        </p:txBody>
      </p:sp>
      <p:graphicFrame>
        <p:nvGraphicFramePr>
          <p:cNvPr id="13329" name="Object 23"/>
          <p:cNvGraphicFramePr>
            <a:graphicFrameLocks noChangeAspect="1"/>
          </p:cNvGraphicFramePr>
          <p:nvPr/>
        </p:nvGraphicFramePr>
        <p:xfrm>
          <a:off x="3929063" y="5357813"/>
          <a:ext cx="746125" cy="285750"/>
        </p:xfrm>
        <a:graphic>
          <a:graphicData uri="http://schemas.openxmlformats.org/presentationml/2006/ole">
            <p:oleObj spid="_x0000_s57361" name="Equation" r:id="rId18" imgW="596880" imgH="228600" progId="Equation.DSMT4">
              <p:embed/>
            </p:oleObj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4857750" y="5500688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5357813" y="5357813"/>
          <a:ext cx="1524000" cy="285750"/>
        </p:xfrm>
        <a:graphic>
          <a:graphicData uri="http://schemas.openxmlformats.org/presentationml/2006/ole">
            <p:oleObj spid="_x0000_s57362" name="Equation" r:id="rId19" imgW="1218960" imgH="228600" progId="Equation.DSMT4">
              <p:embed/>
            </p:oleObj>
          </a:graphicData>
        </a:graphic>
      </p:graphicFrame>
      <p:graphicFrame>
        <p:nvGraphicFramePr>
          <p:cNvPr id="13331" name="Object 25"/>
          <p:cNvGraphicFramePr>
            <a:graphicFrameLocks noChangeAspect="1"/>
          </p:cNvGraphicFramePr>
          <p:nvPr/>
        </p:nvGraphicFramePr>
        <p:xfrm>
          <a:off x="7358063" y="5357813"/>
          <a:ext cx="1476375" cy="285750"/>
        </p:xfrm>
        <a:graphic>
          <a:graphicData uri="http://schemas.openxmlformats.org/presentationml/2006/ole">
            <p:oleObj spid="_x0000_s57363" name="Equation" r:id="rId20" imgW="1180800" imgH="228600" progId="Equation.DSMT4">
              <p:embed/>
            </p:oleObj>
          </a:graphicData>
        </a:graphic>
      </p:graphicFrame>
      <p:cxnSp>
        <p:nvCxnSpPr>
          <p:cNvPr id="42" name="直接箭头连接符 41"/>
          <p:cNvCxnSpPr/>
          <p:nvPr/>
        </p:nvCxnSpPr>
        <p:spPr>
          <a:xfrm>
            <a:off x="7000875" y="5500688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643438" y="5786438"/>
          <a:ext cx="711200" cy="228600"/>
        </p:xfrm>
        <a:graphic>
          <a:graphicData uri="http://schemas.openxmlformats.org/presentationml/2006/ole">
            <p:oleObj spid="_x0000_s57364" name="Equation" r:id="rId21" imgW="711000" imgH="228600" progId="Equation.DSMT4">
              <p:embed/>
            </p:oleObj>
          </a:graphicData>
        </a:graphic>
      </p:graphicFrame>
      <p:graphicFrame>
        <p:nvGraphicFramePr>
          <p:cNvPr id="13333" name="Object 27"/>
          <p:cNvGraphicFramePr>
            <a:graphicFrameLocks noChangeAspect="1"/>
          </p:cNvGraphicFramePr>
          <p:nvPr/>
        </p:nvGraphicFramePr>
        <p:xfrm>
          <a:off x="5715000" y="5786438"/>
          <a:ext cx="1730375" cy="285750"/>
        </p:xfrm>
        <a:graphic>
          <a:graphicData uri="http://schemas.openxmlformats.org/presentationml/2006/ole">
            <p:oleObj spid="_x0000_s57365" name="Equation" r:id="rId22" imgW="1384200" imgH="228600" progId="Equation.DSMT4">
              <p:embed/>
            </p:oleObj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5357813" y="59293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715250" y="5643563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7858125" y="5929313"/>
          <a:ext cx="871538" cy="428625"/>
        </p:xfrm>
        <a:graphic>
          <a:graphicData uri="http://schemas.openxmlformats.org/presentationml/2006/ole">
            <p:oleObj spid="_x0000_s57366" name="Equation" r:id="rId23" imgW="799920" imgH="393480" progId="Equation.3">
              <p:embed/>
            </p:oleObj>
          </a:graphicData>
        </a:graphic>
      </p:graphicFrame>
      <p:cxnSp>
        <p:nvCxnSpPr>
          <p:cNvPr id="51" name="直接箭头连接符 50"/>
          <p:cNvCxnSpPr/>
          <p:nvPr/>
        </p:nvCxnSpPr>
        <p:spPr>
          <a:xfrm>
            <a:off x="7500938" y="6000750"/>
            <a:ext cx="357187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16632"/>
            <a:ext cx="475252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知识回顾 （二）： 双曲方程组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78579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双曲型方程组及其特征方程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特例： 一维等熵流动</a:t>
            </a:r>
            <a:endParaRPr lang="zh-CN" altLang="en-US" b="1" dirty="0"/>
          </a:p>
        </p:txBody>
      </p:sp>
      <p:graphicFrame>
        <p:nvGraphicFramePr>
          <p:cNvPr id="72706" name="Object 17"/>
          <p:cNvGraphicFramePr>
            <a:graphicFrameLocks noChangeAspect="1"/>
          </p:cNvGraphicFramePr>
          <p:nvPr/>
        </p:nvGraphicFramePr>
        <p:xfrm>
          <a:off x="2928926" y="1928802"/>
          <a:ext cx="1143000" cy="239712"/>
        </p:xfrm>
        <a:graphic>
          <a:graphicData uri="http://schemas.openxmlformats.org/presentationml/2006/ole">
            <p:oleObj spid="_x0000_s58370" name="Equation" r:id="rId3" imgW="787320" imgH="164880" progId="Equation.3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214810" y="207167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5214942" y="1785926"/>
          <a:ext cx="1801813" cy="587375"/>
        </p:xfrm>
        <a:graphic>
          <a:graphicData uri="http://schemas.openxmlformats.org/presentationml/2006/ole">
            <p:oleObj spid="_x0000_s58371" name="Equation" r:id="rId4" imgW="1282680" imgH="4190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57356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特征线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5" cstate="print"/>
          <a:srcRect l="57813" t="19444" r="20312" b="55556"/>
          <a:stretch>
            <a:fillRect/>
          </a:stretch>
        </p:blipFill>
        <p:spPr bwMode="auto">
          <a:xfrm>
            <a:off x="6715140" y="142852"/>
            <a:ext cx="233364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143372" y="1142984"/>
            <a:ext cx="257176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沿特征线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不变量保持常数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7356" y="22859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特征线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72709" name="Object 17"/>
          <p:cNvGraphicFramePr>
            <a:graphicFrameLocks noChangeAspect="1"/>
          </p:cNvGraphicFramePr>
          <p:nvPr/>
        </p:nvGraphicFramePr>
        <p:xfrm>
          <a:off x="3000364" y="2357430"/>
          <a:ext cx="1235075" cy="258762"/>
        </p:xfrm>
        <a:graphic>
          <a:graphicData uri="http://schemas.openxmlformats.org/presentationml/2006/ole">
            <p:oleObj spid="_x0000_s58372" name="Equation" r:id="rId6" imgW="850680" imgH="177480" progId="Equation.3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357686" y="2500306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10" name="Object 28"/>
          <p:cNvGraphicFramePr>
            <a:graphicFrameLocks noChangeAspect="1"/>
          </p:cNvGraphicFramePr>
          <p:nvPr/>
        </p:nvGraphicFramePr>
        <p:xfrm>
          <a:off x="5214942" y="2285992"/>
          <a:ext cx="1925637" cy="587375"/>
        </p:xfrm>
        <a:graphic>
          <a:graphicData uri="http://schemas.openxmlformats.org/presentationml/2006/ole">
            <p:oleObj spid="_x0000_s58373" name="Equation" r:id="rId7" imgW="1371600" imgH="4190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1538" y="292893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双曲型方程的间断解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71604" y="342900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弱解：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6" y="342900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间断线上满足</a:t>
            </a:r>
            <a:r>
              <a:rPr lang="zh-CN" altLang="en-US" b="1" dirty="0" smtClean="0">
                <a:solidFill>
                  <a:srgbClr val="FF0000"/>
                </a:solidFill>
              </a:rPr>
              <a:t>积分关系式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R-H</a:t>
            </a:r>
            <a:r>
              <a:rPr lang="zh-CN" altLang="en-US" b="1" dirty="0" smtClean="0"/>
              <a:t>关系）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385762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熵条件： 特征线</a:t>
            </a:r>
            <a:r>
              <a:rPr lang="zh-CN" altLang="en-US" b="1" dirty="0" smtClean="0">
                <a:solidFill>
                  <a:srgbClr val="FF0000"/>
                </a:solidFill>
              </a:rPr>
              <a:t>汇集</a:t>
            </a:r>
            <a:r>
              <a:rPr lang="zh-CN" altLang="en-US" b="1" dirty="0" smtClean="0"/>
              <a:t>于间断线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1538" y="435769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 Riemann</a:t>
            </a:r>
            <a:r>
              <a:rPr lang="zh-CN" altLang="en-US" b="1" dirty="0" smtClean="0"/>
              <a:t>间断解</a:t>
            </a:r>
            <a:endParaRPr lang="zh-CN" altLang="en-US" b="1" dirty="0"/>
          </a:p>
        </p:txBody>
      </p:sp>
      <p:grpSp>
        <p:nvGrpSpPr>
          <p:cNvPr id="5" name="组合 54"/>
          <p:cNvGrpSpPr>
            <a:grpSpLocks/>
          </p:cNvGrpSpPr>
          <p:nvPr/>
        </p:nvGrpSpPr>
        <p:grpSpPr bwMode="auto">
          <a:xfrm>
            <a:off x="6429388" y="3214686"/>
            <a:ext cx="2374900" cy="1227138"/>
            <a:chOff x="1143000" y="1643063"/>
            <a:chExt cx="2374900" cy="1227137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428750" y="2855912"/>
              <a:ext cx="1714500" cy="1588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929481" y="2356644"/>
              <a:ext cx="1000124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2178844" y="2105818"/>
              <a:ext cx="857249" cy="642938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2000250" y="2284412"/>
              <a:ext cx="857249" cy="28575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V="1">
              <a:off x="1500188" y="2070099"/>
              <a:ext cx="857249" cy="71437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7"/>
            <p:cNvSpPr txBox="1">
              <a:spLocks noChangeArrowheads="1"/>
            </p:cNvSpPr>
            <p:nvPr/>
          </p:nvSpPr>
          <p:spPr bwMode="auto">
            <a:xfrm>
              <a:off x="2857500" y="2500313"/>
              <a:ext cx="5000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1357313" y="1643063"/>
              <a:ext cx="5000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  <p:graphicFrame>
          <p:nvGraphicFramePr>
            <p:cNvPr id="29" name="Object 48"/>
            <p:cNvGraphicFramePr>
              <a:graphicFrameLocks noChangeAspect="1"/>
            </p:cNvGraphicFramePr>
            <p:nvPr/>
          </p:nvGraphicFramePr>
          <p:xfrm>
            <a:off x="1695450" y="1785938"/>
            <a:ext cx="774700" cy="228600"/>
          </p:xfrm>
          <a:graphic>
            <a:graphicData uri="http://schemas.openxmlformats.org/presentationml/2006/ole">
              <p:oleObj spid="_x0000_s58374" name="Equation" r:id="rId8" imgW="774360" imgH="228600" progId="Equation.3">
                <p:embed/>
              </p:oleObj>
            </a:graphicData>
          </a:graphic>
        </p:graphicFrame>
        <p:graphicFrame>
          <p:nvGraphicFramePr>
            <p:cNvPr id="30" name="Object 49"/>
            <p:cNvGraphicFramePr>
              <a:graphicFrameLocks noChangeAspect="1"/>
            </p:cNvGraphicFramePr>
            <p:nvPr/>
          </p:nvGraphicFramePr>
          <p:xfrm>
            <a:off x="2546350" y="1643063"/>
            <a:ext cx="787400" cy="228600"/>
          </p:xfrm>
          <a:graphic>
            <a:graphicData uri="http://schemas.openxmlformats.org/presentationml/2006/ole">
              <p:oleObj spid="_x0000_s58375" name="Equation" r:id="rId9" imgW="787320" imgH="228600" progId="Equation.3">
                <p:embed/>
              </p:oleObj>
            </a:graphicData>
          </a:graphic>
        </p:graphicFrame>
        <p:graphicFrame>
          <p:nvGraphicFramePr>
            <p:cNvPr id="31" name="Object 50"/>
            <p:cNvGraphicFramePr>
              <a:graphicFrameLocks noChangeAspect="1"/>
            </p:cNvGraphicFramePr>
            <p:nvPr/>
          </p:nvGraphicFramePr>
          <p:xfrm>
            <a:off x="1143000" y="2428875"/>
            <a:ext cx="609600" cy="203200"/>
          </p:xfrm>
          <a:graphic>
            <a:graphicData uri="http://schemas.openxmlformats.org/presentationml/2006/ole">
              <p:oleObj spid="_x0000_s58376" name="Equation" r:id="rId10" imgW="609480" imgH="203040" progId="Equation.3">
                <p:embed/>
              </p:oleObj>
            </a:graphicData>
          </a:graphic>
        </p:graphicFrame>
        <p:graphicFrame>
          <p:nvGraphicFramePr>
            <p:cNvPr id="32" name="Object 51"/>
            <p:cNvGraphicFramePr>
              <a:graphicFrameLocks noChangeAspect="1"/>
            </p:cNvGraphicFramePr>
            <p:nvPr/>
          </p:nvGraphicFramePr>
          <p:xfrm>
            <a:off x="2857500" y="2214563"/>
            <a:ext cx="660400" cy="203200"/>
          </p:xfrm>
          <a:graphic>
            <a:graphicData uri="http://schemas.openxmlformats.org/presentationml/2006/ole">
              <p:oleObj spid="_x0000_s58377" name="Equation" r:id="rId11" imgW="660240" imgH="203040" progId="Equation.3">
                <p:embed/>
              </p:oleObj>
            </a:graphicData>
          </a:graphic>
        </p:graphicFrame>
        <p:sp>
          <p:nvSpPr>
            <p:cNvPr id="33" name="TextBox 50"/>
            <p:cNvSpPr txBox="1">
              <a:spLocks noChangeArrowheads="1"/>
            </p:cNvSpPr>
            <p:nvPr/>
          </p:nvSpPr>
          <p:spPr bwMode="auto">
            <a:xfrm>
              <a:off x="1214414" y="2143116"/>
              <a:ext cx="7143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/>
                <a:t>（</a:t>
              </a:r>
              <a:r>
                <a:rPr lang="en-US" altLang="zh-CN" sz="1400" b="1"/>
                <a:t>1</a:t>
              </a:r>
              <a:r>
                <a:rPr lang="zh-CN" altLang="en-US" sz="1400" b="1"/>
                <a:t>）</a:t>
              </a:r>
            </a:p>
          </p:txBody>
        </p:sp>
        <p:sp>
          <p:nvSpPr>
            <p:cNvPr id="34" name="TextBox 51"/>
            <p:cNvSpPr txBox="1">
              <a:spLocks noChangeArrowheads="1"/>
            </p:cNvSpPr>
            <p:nvPr/>
          </p:nvSpPr>
          <p:spPr bwMode="auto">
            <a:xfrm>
              <a:off x="2643174" y="2357430"/>
              <a:ext cx="7143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/>
                <a:t>（</a:t>
              </a:r>
              <a:r>
                <a:rPr lang="en-US" altLang="zh-CN" sz="1400" b="1"/>
                <a:t>2</a:t>
              </a:r>
              <a:r>
                <a:rPr lang="zh-CN" altLang="en-US" sz="1400" b="1"/>
                <a:t>）</a:t>
              </a:r>
            </a:p>
          </p:txBody>
        </p:sp>
        <p:sp>
          <p:nvSpPr>
            <p:cNvPr id="35" name="TextBox 52"/>
            <p:cNvSpPr txBox="1">
              <a:spLocks noChangeArrowheads="1"/>
            </p:cNvSpPr>
            <p:nvPr/>
          </p:nvSpPr>
          <p:spPr bwMode="auto">
            <a:xfrm>
              <a:off x="1785918" y="2071678"/>
              <a:ext cx="5715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/>
                <a:t>（</a:t>
              </a:r>
              <a:r>
                <a:rPr lang="en-US" altLang="zh-CN" sz="1400"/>
                <a:t>3</a:t>
              </a:r>
              <a:r>
                <a:rPr lang="zh-CN" altLang="en-US" sz="1400"/>
                <a:t>）</a:t>
              </a:r>
            </a:p>
          </p:txBody>
        </p:sp>
        <p:sp>
          <p:nvSpPr>
            <p:cNvPr id="36" name="TextBox 53"/>
            <p:cNvSpPr txBox="1">
              <a:spLocks noChangeArrowheads="1"/>
            </p:cNvSpPr>
            <p:nvPr/>
          </p:nvSpPr>
          <p:spPr bwMode="auto">
            <a:xfrm>
              <a:off x="2428860" y="1857364"/>
              <a:ext cx="5715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/>
                <a:t>（</a:t>
              </a:r>
              <a:r>
                <a:rPr lang="en-US" altLang="zh-CN" sz="1400"/>
                <a:t>4</a:t>
              </a:r>
              <a:r>
                <a:rPr lang="zh-CN" altLang="en-US" sz="1400"/>
                <a:t>）</a:t>
              </a:r>
            </a:p>
          </p:txBody>
        </p:sp>
      </p:grpSp>
      <p:pic>
        <p:nvPicPr>
          <p:cNvPr id="72719" name="Picture 15"/>
          <p:cNvPicPr>
            <a:picLocks noChangeAspect="1" noChangeArrowheads="1"/>
          </p:cNvPicPr>
          <p:nvPr/>
        </p:nvPicPr>
        <p:blipFill>
          <a:blip r:embed="rId12" cstate="print"/>
          <a:srcRect l="63672" t="66667" r="16797" b="12499"/>
          <a:stretch>
            <a:fillRect/>
          </a:stretch>
        </p:blipFill>
        <p:spPr bwMode="auto">
          <a:xfrm>
            <a:off x="6357950" y="4929198"/>
            <a:ext cx="2571768" cy="154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图片 93" descr="20100328_b82dc43e1d4aaf9b5b22xTr0iW5s0K3z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71604" y="5429264"/>
            <a:ext cx="31242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2143108" y="471488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精确解</a:t>
            </a:r>
            <a:r>
              <a:rPr lang="en-US" altLang="zh-CN" b="1" dirty="0" smtClean="0"/>
              <a:t>:   </a:t>
            </a:r>
            <a:r>
              <a:rPr lang="en-US" altLang="zh-CN" b="1" dirty="0" err="1" smtClean="0"/>
              <a:t>Godnov</a:t>
            </a:r>
            <a:endParaRPr lang="en-US" altLang="zh-CN" b="1" dirty="0" smtClean="0"/>
          </a:p>
          <a:p>
            <a:r>
              <a:rPr lang="zh-CN" altLang="en-US" b="1" dirty="0" smtClean="0"/>
              <a:t>近似解： </a:t>
            </a:r>
            <a:r>
              <a:rPr lang="en-US" altLang="zh-CN" b="1" dirty="0" smtClean="0"/>
              <a:t>HLL, HLLC, Roe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607C1-A1B4-435C-BF11-B21C2511D98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2195736" y="188640"/>
            <a:ext cx="5328592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知识</a:t>
            </a:r>
            <a:r>
              <a:rPr lang="zh-CN" altLang="en-US" sz="2400" b="1" dirty="0" smtClean="0"/>
              <a:t>回顾 （三）： 差分法</a:t>
            </a:r>
            <a:endParaRPr lang="zh-CN" altLang="en-US" sz="2400" b="1" dirty="0"/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827584" y="908720"/>
            <a:ext cx="5286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1.  </a:t>
            </a:r>
            <a:r>
              <a:rPr lang="zh-CN" altLang="en-US" sz="2400" b="1" dirty="0"/>
              <a:t>有限差分基本原理</a:t>
            </a:r>
          </a:p>
        </p:txBody>
      </p:sp>
      <p:sp>
        <p:nvSpPr>
          <p:cNvPr id="1032" name="TextBox 5"/>
          <p:cNvSpPr txBox="1">
            <a:spLocks noChangeArrowheads="1"/>
          </p:cNvSpPr>
          <p:nvPr/>
        </p:nvSpPr>
        <p:spPr bwMode="auto">
          <a:xfrm>
            <a:off x="1643063" y="1571625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差商  </a:t>
            </a:r>
            <a:r>
              <a:rPr lang="en-US" altLang="zh-CN" b="1"/>
              <a:t>-&gt;  </a:t>
            </a:r>
            <a:r>
              <a:rPr lang="zh-CN" altLang="en-US" b="1"/>
              <a:t>微商</a:t>
            </a:r>
          </a:p>
        </p:txBody>
      </p:sp>
      <p:sp>
        <p:nvSpPr>
          <p:cNvPr id="1033" name="TextBox 7"/>
          <p:cNvSpPr txBox="1">
            <a:spLocks noChangeArrowheads="1"/>
          </p:cNvSpPr>
          <p:nvPr/>
        </p:nvSpPr>
        <p:spPr bwMode="auto">
          <a:xfrm>
            <a:off x="1619672" y="2060848"/>
            <a:ext cx="2071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待定系数法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23928" y="1556792"/>
          <a:ext cx="2989262" cy="571500"/>
        </p:xfrm>
        <a:graphic>
          <a:graphicData uri="http://schemas.openxmlformats.org/presentationml/2006/ole">
            <p:oleObj spid="_x0000_s59394" name="Equation" r:id="rId3" imgW="2400120" imgH="457200" progId="Equation.DSMT4">
              <p:embed/>
            </p:oleObj>
          </a:graphicData>
        </a:graphic>
      </p:graphicFrame>
      <p:grpSp>
        <p:nvGrpSpPr>
          <p:cNvPr id="4" name="组合 45"/>
          <p:cNvGrpSpPr>
            <a:grpSpLocks/>
          </p:cNvGrpSpPr>
          <p:nvPr/>
        </p:nvGrpSpPr>
        <p:grpSpPr bwMode="auto">
          <a:xfrm>
            <a:off x="5364088" y="692696"/>
            <a:ext cx="3000375" cy="428625"/>
            <a:chOff x="1857356" y="2214554"/>
            <a:chExt cx="3000397" cy="42862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57356" y="2587619"/>
              <a:ext cx="2357454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285984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86050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86116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6182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0" name="TextBox 32"/>
            <p:cNvSpPr txBox="1">
              <a:spLocks noChangeArrowheads="1"/>
            </p:cNvSpPr>
            <p:nvPr/>
          </p:nvSpPr>
          <p:spPr bwMode="auto">
            <a:xfrm>
              <a:off x="1928795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Calibri" pitchFamily="34" charset="0"/>
                </a:rPr>
                <a:t>…  j-2         j-1         j         j+1  …</a:t>
              </a:r>
              <a:endParaRPr lang="zh-CN" altLang="en-US" sz="1400">
                <a:latin typeface="Calibri" pitchFamily="34" charset="0"/>
              </a:endParaRPr>
            </a:p>
          </p:txBody>
        </p:sp>
      </p:grpSp>
      <p:sp>
        <p:nvSpPr>
          <p:cNvPr id="1035" name="TextBox 16"/>
          <p:cNvSpPr txBox="1">
            <a:spLocks noChangeArrowheads="1"/>
          </p:cNvSpPr>
          <p:nvPr/>
        </p:nvSpPr>
        <p:spPr bwMode="auto">
          <a:xfrm>
            <a:off x="899592" y="2564904"/>
            <a:ext cx="4786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基本概念</a:t>
            </a:r>
          </a:p>
        </p:txBody>
      </p:sp>
      <p:sp>
        <p:nvSpPr>
          <p:cNvPr id="1036" name="TextBox 17"/>
          <p:cNvSpPr txBox="1">
            <a:spLocks noChangeArrowheads="1"/>
          </p:cNvSpPr>
          <p:nvPr/>
        </p:nvSpPr>
        <p:spPr bwMode="auto">
          <a:xfrm>
            <a:off x="1500188" y="300037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差分格式、截断误差、精度</a:t>
            </a:r>
          </a:p>
        </p:txBody>
      </p:sp>
      <p:pic>
        <p:nvPicPr>
          <p:cNvPr id="1037" name="Picture 4"/>
          <p:cNvPicPr>
            <a:picLocks noChangeAspect="1" noChangeArrowheads="1"/>
          </p:cNvPicPr>
          <p:nvPr/>
        </p:nvPicPr>
        <p:blipFill>
          <a:blip r:embed="rId4" cstate="print"/>
          <a:srcRect l="35938" t="24306" r="30078" b="55556"/>
          <a:stretch>
            <a:fillRect/>
          </a:stretch>
        </p:blipFill>
        <p:spPr bwMode="auto">
          <a:xfrm>
            <a:off x="4499992" y="2276872"/>
            <a:ext cx="432047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TextBox 19"/>
          <p:cNvSpPr txBox="1">
            <a:spLocks noChangeArrowheads="1"/>
          </p:cNvSpPr>
          <p:nvPr/>
        </p:nvSpPr>
        <p:spPr bwMode="auto">
          <a:xfrm>
            <a:off x="1691680" y="3429000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差分方程、修正方程</a:t>
            </a:r>
          </a:p>
        </p:txBody>
      </p:sp>
      <p:sp>
        <p:nvSpPr>
          <p:cNvPr id="1039" name="TextBox 20"/>
          <p:cNvSpPr txBox="1">
            <a:spLocks noChangeArrowheads="1"/>
          </p:cNvSpPr>
          <p:nvPr/>
        </p:nvSpPr>
        <p:spPr bwMode="auto">
          <a:xfrm>
            <a:off x="1691680" y="4149080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显格式、隐格式</a:t>
            </a:r>
          </a:p>
        </p:txBody>
      </p:sp>
      <p:sp>
        <p:nvSpPr>
          <p:cNvPr id="1040" name="TextBox 21"/>
          <p:cNvSpPr txBox="1">
            <a:spLocks noChangeArrowheads="1"/>
          </p:cNvSpPr>
          <p:nvPr/>
        </p:nvSpPr>
        <p:spPr bwMode="auto">
          <a:xfrm>
            <a:off x="1691680" y="4581128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全离散、半离散</a:t>
            </a:r>
          </a:p>
        </p:txBody>
      </p:sp>
      <p:pic>
        <p:nvPicPr>
          <p:cNvPr id="1041" name="Object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857625"/>
            <a:ext cx="10445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TextBox 23"/>
          <p:cNvSpPr txBox="1">
            <a:spLocks noChangeArrowheads="1"/>
          </p:cNvSpPr>
          <p:nvPr/>
        </p:nvSpPr>
        <p:spPr bwMode="auto">
          <a:xfrm>
            <a:off x="1691680" y="5013176"/>
            <a:ext cx="335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守恒性、非守恒型</a:t>
            </a: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4644008" y="4509120"/>
          <a:ext cx="1996064" cy="792088"/>
        </p:xfrm>
        <a:graphic>
          <a:graphicData uri="http://schemas.openxmlformats.org/presentationml/2006/ole">
            <p:oleObj spid="_x0000_s59395" name="公式" r:id="rId6" imgW="1218960" imgH="482400" progId="Equation.3">
              <p:embed/>
            </p:oleObj>
          </a:graphicData>
        </a:graphic>
      </p:graphicFrame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1619672" y="5445224"/>
            <a:ext cx="3888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相容型、稳定性， </a:t>
            </a:r>
            <a:r>
              <a:rPr lang="en-US" altLang="zh-CN" b="1" dirty="0" smtClean="0"/>
              <a:t>Lax</a:t>
            </a:r>
            <a:r>
              <a:rPr lang="zh-CN" altLang="en-US" b="1" dirty="0" smtClean="0"/>
              <a:t>等价定理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63688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紧致格式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7667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  </a:t>
            </a:r>
            <a:r>
              <a:rPr lang="zh-CN" altLang="en-US" sz="2400" b="1" dirty="0" smtClean="0"/>
              <a:t>限制器、激波捕捉格式</a:t>
            </a:r>
            <a:endParaRPr lang="zh-CN" altLang="en-US" sz="2400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993974" y="2202582"/>
            <a:ext cx="1143000" cy="923925"/>
          </a:xfrm>
          <a:prstGeom prst="rect">
            <a:avLst/>
          </a:prstGeom>
          <a:solidFill>
            <a:srgbClr val="FFC000">
              <a:alpha val="5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间断附近非物理振荡的根源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779912" y="1916832"/>
            <a:ext cx="3071812" cy="646112"/>
          </a:xfrm>
          <a:prstGeom prst="rect">
            <a:avLst/>
          </a:prstGeom>
          <a:solidFill>
            <a:srgbClr val="FFC000">
              <a:alpha val="4588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理论</a:t>
            </a:r>
            <a:r>
              <a:rPr lang="en-US" altLang="zh-CN" b="1" dirty="0"/>
              <a:t>1</a:t>
            </a:r>
            <a:r>
              <a:rPr lang="zh-CN" altLang="en-US" b="1" dirty="0"/>
              <a:t>：色散误差导致各波传播速度</a:t>
            </a:r>
            <a:r>
              <a:rPr lang="zh-CN" altLang="en-US" b="1" dirty="0" smtClean="0"/>
              <a:t>不同</a:t>
            </a:r>
            <a:endParaRPr lang="zh-CN" altLang="en-US" b="1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851334" y="2845514"/>
            <a:ext cx="3429000" cy="369887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理论</a:t>
            </a:r>
            <a:r>
              <a:rPr lang="en-US" altLang="zh-CN" b="1" dirty="0"/>
              <a:t>2</a:t>
            </a:r>
            <a:r>
              <a:rPr lang="zh-CN" altLang="en-US" b="1" dirty="0" smtClean="0"/>
              <a:t>：粘性耗散不足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08412" y="2345457"/>
            <a:ext cx="571500" cy="357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8412" y="2916957"/>
            <a:ext cx="571486" cy="142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1475656" y="1268760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 非物理振荡的原因分析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16200000" flipH="1">
            <a:off x="3279830" y="3131266"/>
            <a:ext cx="500066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334" y="3488456"/>
            <a:ext cx="3143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理论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 格式不能保单调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42210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激波捕捉格式</a:t>
            </a:r>
            <a:endParaRPr lang="zh-CN" altLang="en-US" b="1" dirty="0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" cstate="print"/>
          <a:srcRect l="53519" t="46875" r="12520" b="18672"/>
          <a:stretch>
            <a:fillRect/>
          </a:stretch>
        </p:blipFill>
        <p:spPr bwMode="auto">
          <a:xfrm>
            <a:off x="5076056" y="4149080"/>
            <a:ext cx="33123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187624" y="479715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TVD, NND, MUSCL, GVC, WENO, MP ……</a:t>
            </a:r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l="26953" t="30029" r="26172" b="61914"/>
          <a:stretch>
            <a:fillRect/>
          </a:stretch>
        </p:blipFill>
        <p:spPr bwMode="auto">
          <a:xfrm>
            <a:off x="5292080" y="980728"/>
            <a:ext cx="3478134" cy="47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332656"/>
            <a:ext cx="535785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知识回顾 （四） 有限体积法</a:t>
            </a:r>
            <a:endParaRPr lang="zh-CN" altLang="en-US" sz="2400" b="1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 l="56250" t="33333" r="21875" b="44444"/>
          <a:stretch>
            <a:fillRect/>
          </a:stretch>
        </p:blipFill>
        <p:spPr bwMode="auto">
          <a:xfrm>
            <a:off x="5929322" y="1000108"/>
            <a:ext cx="3071834" cy="175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2714620"/>
            <a:ext cx="6572296" cy="160043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无粘项常用方法 （流过</a:t>
            </a:r>
            <a:r>
              <a:rPr lang="en-US" altLang="zh-CN" b="1" dirty="0" smtClean="0"/>
              <a:t>AB</a:t>
            </a:r>
            <a:r>
              <a:rPr lang="zh-CN" altLang="en-US" b="1" dirty="0" smtClean="0"/>
              <a:t>边的通量）：</a:t>
            </a:r>
            <a:endParaRPr lang="en-US" altLang="zh-CN" b="1" dirty="0" smtClean="0"/>
          </a:p>
          <a:p>
            <a:r>
              <a:rPr lang="en-US" altLang="zh-CN" b="1" dirty="0" smtClean="0"/>
              <a:t>    a.  </a:t>
            </a:r>
            <a:r>
              <a:rPr lang="zh-CN" altLang="en-US" sz="2000" b="1" dirty="0" smtClean="0"/>
              <a:t>利用周围点的值，计算出</a:t>
            </a:r>
            <a:r>
              <a:rPr lang="en-US" altLang="zh-CN" sz="2000" b="1" dirty="0" smtClean="0"/>
              <a:t>(I+1/2,J) </a:t>
            </a:r>
            <a:r>
              <a:rPr lang="zh-CN" altLang="en-US" sz="2000" b="1" dirty="0" smtClean="0"/>
              <a:t>点处的物理量；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直接利用“差分格式”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b. </a:t>
            </a:r>
            <a:r>
              <a:rPr lang="zh-CN" altLang="en-US" sz="2000" b="1" dirty="0" smtClean="0"/>
              <a:t>利用该处的物理量，计算出流过</a:t>
            </a:r>
            <a:r>
              <a:rPr lang="en-US" altLang="zh-CN" sz="2000" b="1" dirty="0" smtClean="0"/>
              <a:t>AB</a:t>
            </a:r>
            <a:r>
              <a:rPr lang="zh-CN" altLang="en-US" sz="2000" b="1" dirty="0" smtClean="0"/>
              <a:t>边的流通量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迎风型方法需利用“通量分裂技术”</a:t>
            </a:r>
            <a:endParaRPr lang="zh-CN" altLang="en-US" sz="2000" b="1" dirty="0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928662" y="1285860"/>
          <a:ext cx="3789362" cy="642937"/>
        </p:xfrm>
        <a:graphic>
          <a:graphicData uri="http://schemas.openxmlformats.org/presentationml/2006/ole">
            <p:oleObj spid="_x0000_s61442" name="Equation" r:id="rId4" imgW="2641600" imgH="444500" progId="Equation.DSMT4">
              <p:embed/>
            </p:oleObj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000232" y="4429132"/>
          <a:ext cx="2631300" cy="357190"/>
        </p:xfrm>
        <a:graphic>
          <a:graphicData uri="http://schemas.openxmlformats.org/presentationml/2006/ole">
            <p:oleObj spid="_x0000_s61443" name="Equation" r:id="rId5" imgW="1777680" imgH="2412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7224" y="44291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FVS</a:t>
            </a:r>
            <a:r>
              <a:rPr lang="zh-CN" altLang="en-US" dirty="0" smtClean="0"/>
              <a:t>类：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7224" y="49291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FDS</a:t>
            </a:r>
            <a:r>
              <a:rPr lang="zh-CN" altLang="en-US" dirty="0" smtClean="0"/>
              <a:t>类：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492919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Riemann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6" cstate="print"/>
          <a:srcRect l="39062" t="48611" r="30469" b="28472"/>
          <a:stretch>
            <a:fillRect/>
          </a:stretch>
        </p:blipFill>
        <p:spPr bwMode="auto">
          <a:xfrm>
            <a:off x="4786314" y="4357694"/>
            <a:ext cx="3857652" cy="163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857224" y="607220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Reimann</a:t>
            </a:r>
            <a:r>
              <a:rPr lang="zh-CN" altLang="en-US" dirty="0" smtClean="0"/>
              <a:t>解： </a:t>
            </a:r>
            <a:r>
              <a:rPr lang="en-US" altLang="zh-CN" dirty="0" smtClean="0"/>
              <a:t>Godunov, Roe, HLL, HLLC 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614364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利用坐标变换，转化为一维</a:t>
            </a:r>
            <a:r>
              <a:rPr lang="en-US" altLang="zh-CN" dirty="0" smtClean="0"/>
              <a:t>Riemann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通量技术  （差分、有限体积）：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35004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流通矢量分裂</a:t>
            </a:r>
            <a:r>
              <a:rPr lang="en-US" altLang="zh-CN" sz="2400" b="1" dirty="0" smtClean="0"/>
              <a:t>(FVS)</a:t>
            </a:r>
            <a:endParaRPr lang="zh-CN" altLang="en-US" sz="2400" b="1" dirty="0"/>
          </a:p>
        </p:txBody>
      </p:sp>
      <p:graphicFrame>
        <p:nvGraphicFramePr>
          <p:cNvPr id="62466" name="Object 20"/>
          <p:cNvGraphicFramePr>
            <a:graphicFrameLocks noChangeAspect="1"/>
          </p:cNvGraphicFramePr>
          <p:nvPr/>
        </p:nvGraphicFramePr>
        <p:xfrm>
          <a:off x="1619672" y="1700808"/>
          <a:ext cx="1487487" cy="428625"/>
        </p:xfrm>
        <a:graphic>
          <a:graphicData uri="http://schemas.openxmlformats.org/presentationml/2006/ole">
            <p:oleObj spid="_x0000_s62466" name="公式" r:id="rId3" imgW="660240" imgH="1904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23488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Steger-Warming;   Van Leer,  Lax-</a:t>
            </a:r>
            <a:r>
              <a:rPr lang="en-US" altLang="zh-CN" b="1" dirty="0" err="1" smtClean="0"/>
              <a:t>Friedrichs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9592" y="2996952"/>
            <a:ext cx="691276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通量差分分裂</a:t>
            </a:r>
            <a:r>
              <a:rPr lang="en-US" altLang="zh-CN" sz="2400" b="1" dirty="0" smtClean="0"/>
              <a:t>(FDS) :  Riemann</a:t>
            </a:r>
            <a:r>
              <a:rPr lang="zh-CN" altLang="en-US" sz="2400" b="1" dirty="0" smtClean="0"/>
              <a:t>解</a:t>
            </a:r>
            <a:endParaRPr lang="zh-CN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59632" y="371703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精确 </a:t>
            </a:r>
            <a:r>
              <a:rPr lang="en-US" altLang="zh-CN" sz="2000" b="1" dirty="0" smtClean="0"/>
              <a:t>Riemann</a:t>
            </a:r>
            <a:r>
              <a:rPr lang="zh-CN" altLang="en-US" sz="2000" b="1" dirty="0" smtClean="0"/>
              <a:t>解（</a:t>
            </a:r>
            <a:r>
              <a:rPr lang="en-US" altLang="zh-CN" sz="2000" b="1" dirty="0" smtClean="0"/>
              <a:t>Godunov</a:t>
            </a:r>
            <a:r>
              <a:rPr lang="zh-CN" altLang="en-US" sz="2000" b="1" dirty="0" smtClean="0"/>
              <a:t>方法）</a:t>
            </a:r>
            <a:endParaRPr lang="zh-CN" altLang="en-US" sz="2000" b="1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1115616" y="4221088"/>
            <a:ext cx="4071937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   Roe </a:t>
            </a:r>
            <a:r>
              <a:rPr lang="zh-CN" altLang="en-US" sz="2000" b="1" dirty="0"/>
              <a:t>近似</a:t>
            </a:r>
            <a:r>
              <a:rPr lang="en-US" altLang="zh-CN" sz="2000" b="1" dirty="0"/>
              <a:t>Riemann</a:t>
            </a:r>
            <a:r>
              <a:rPr lang="zh-CN" altLang="en-US" sz="2000" b="1" dirty="0"/>
              <a:t>解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624" y="479715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HLL, HLLC </a:t>
            </a:r>
            <a:r>
              <a:rPr lang="zh-CN" altLang="en-US" sz="2000" b="1" dirty="0" smtClean="0"/>
              <a:t>等</a:t>
            </a:r>
            <a:endParaRPr lang="zh-CN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9592" y="5301208"/>
            <a:ext cx="691276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 AUSM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1431</Words>
  <Application>Microsoft Office PowerPoint</Application>
  <PresentationFormat>全屏显示(4:3)</PresentationFormat>
  <Paragraphs>333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dell</cp:lastModifiedBy>
  <cp:revision>254</cp:revision>
  <dcterms:created xsi:type="dcterms:W3CDTF">2009-03-16T08:48:36Z</dcterms:created>
  <dcterms:modified xsi:type="dcterms:W3CDTF">2019-05-30T02:08:02Z</dcterms:modified>
</cp:coreProperties>
</file>