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815C7F9-E8B0-45BA-AEDA-70370FD1AD73}" type="datetimeFigureOut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5749E27-9D56-45BD-8F14-5CE6C2B1A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C392D74-63B7-4491-873A-473C549A184F}" type="datetimeFigureOut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E715EDB-45C9-4C2C-9D18-2CCFE2C4B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E92C8-68D1-45FA-9E94-4D15DED13D49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</a:t>
            </a:r>
            <a:r>
              <a:rPr lang="en-US" altLang="zh-CN" err="1"/>
              <a:t>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23766-BDF6-4188-AD69-836289411D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0F32A-46AD-4604-8CB2-546880E6B622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B9EDD-F60B-49EB-A2B4-F760FFA4A1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7484B-7711-4F61-8C47-95B92B56737C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01587-F3D0-4B13-B778-3120A5C49A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DFEB3-93EA-4C0A-A0DB-638CDE1A55E8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6645B-B30A-4135-BA3A-D1D3E0EA7E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48B6F-CB47-42BC-9731-0AE7D2F6C0DF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5966-2623-472F-9FE3-0342DF02D8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2948A-C07F-4F2E-A569-3E62CE381849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C2CC1-408F-4C0C-9D7D-3833FC478F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9E220-5E80-40C5-85DD-315087B50889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CDB91-BDB4-42A4-8718-35A1D2FCF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8F16F-767B-4695-BACB-511C4D79E449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94BB8-D013-4D60-A4FF-28B2963742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071C1-FB2C-4983-9D13-F042761DFEF3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25BCD-3FFE-4D54-A2E4-E9024A6F20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9DB6-8A02-4B0F-A3F3-93683C08ECD7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7808-F507-4562-B369-EB78BFB17E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6710D-6C40-4C8C-ABFD-411F8C62C4D7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D4EBB-B45F-4F4C-8D80-B115F7F3ED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15FB63-C38D-4F6A-A0A7-98A2134995D5}" type="datetime1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23DDCB-D918-4FFE-A286-AFFBCBB07B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xl@lnm.imech.ac.c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4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074" descr="ppt1 副本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214313" y="1500188"/>
            <a:ext cx="87868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</a:rPr>
              <a:t>2019 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年春季中国科学院大学课程</a:t>
            </a:r>
            <a:endParaRPr lang="en-US" altLang="zh-CN" b="1" dirty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endParaRPr lang="en-US" altLang="zh-CN" sz="4400" b="1" dirty="0">
              <a:latin typeface="Calibri" pitchFamily="34" charset="0"/>
            </a:endParaRPr>
          </a:p>
          <a:p>
            <a:pPr algn="ctr"/>
            <a:r>
              <a:rPr lang="zh-CN" altLang="en-US" sz="4400" b="1" dirty="0" smtClean="0">
                <a:latin typeface="Calibri" pitchFamily="34" charset="0"/>
              </a:rPr>
              <a:t>计算流体力学  （复习提纲） </a:t>
            </a:r>
            <a:endParaRPr lang="en-US" altLang="zh-CN" sz="4400" b="1" dirty="0">
              <a:latin typeface="Calibri" pitchFamily="34" charset="0"/>
            </a:endParaRPr>
          </a:p>
          <a:p>
            <a:pPr algn="ctr"/>
            <a:endParaRPr lang="en-US" altLang="zh-CN" b="1" dirty="0">
              <a:latin typeface="Calibri" pitchFamily="34" charset="0"/>
            </a:endParaRPr>
          </a:p>
          <a:p>
            <a:pPr algn="ctr"/>
            <a:r>
              <a:rPr lang="zh-CN" altLang="en-US" b="1" dirty="0">
                <a:latin typeface="Calibri" pitchFamily="34" charset="0"/>
              </a:rPr>
              <a:t>李新亮</a:t>
            </a:r>
            <a:endParaRPr lang="en-US" altLang="zh-CN" b="1" dirty="0">
              <a:latin typeface="Calibri" pitchFamily="34" charset="0"/>
            </a:endParaRPr>
          </a:p>
          <a:p>
            <a:pPr algn="ctr"/>
            <a:r>
              <a:rPr lang="en-US" altLang="zh-CN" b="1" dirty="0">
                <a:latin typeface="Calibri" pitchFamily="34" charset="0"/>
                <a:hlinkClick r:id="rId3"/>
              </a:rPr>
              <a:t>lixl@imech.ac.cn</a:t>
            </a:r>
            <a:endParaRPr lang="en-US" altLang="zh-CN" b="1" dirty="0">
              <a:latin typeface="Calibri" pitchFamily="34" charset="0"/>
            </a:endParaRPr>
          </a:p>
          <a:p>
            <a:pPr algn="ctr"/>
            <a:r>
              <a:rPr lang="en-US" altLang="zh-CN" b="1" dirty="0">
                <a:latin typeface="Calibri" pitchFamily="34" charset="0"/>
              </a:rPr>
              <a:t>Tel: 82543801</a:t>
            </a:r>
          </a:p>
          <a:p>
            <a:pPr algn="ctr"/>
            <a:r>
              <a:rPr lang="zh-CN" altLang="en-US" b="1" dirty="0">
                <a:latin typeface="Calibri" pitchFamily="34" charset="0"/>
              </a:rPr>
              <a:t>力学所主楼</a:t>
            </a:r>
            <a:r>
              <a:rPr lang="en-US" altLang="zh-CN" b="1" dirty="0" smtClean="0">
                <a:latin typeface="Calibri" pitchFamily="34" charset="0"/>
              </a:rPr>
              <a:t>214</a:t>
            </a:r>
            <a:endParaRPr lang="en-US" altLang="zh-CN" b="1" dirty="0">
              <a:latin typeface="Calibri" pitchFamily="34" charset="0"/>
            </a:endParaRPr>
          </a:p>
          <a:p>
            <a:pPr algn="ctr"/>
            <a:endParaRPr lang="en-US" altLang="zh-CN" sz="2800" b="1" dirty="0">
              <a:latin typeface="Calibri" pitchFamily="34" charset="0"/>
            </a:endParaRPr>
          </a:p>
          <a:p>
            <a:r>
              <a:rPr lang="en-US" altLang="zh-CN" sz="1600" b="1" dirty="0" smtClean="0">
                <a:latin typeface="Calibri" pitchFamily="34" charset="0"/>
              </a:rPr>
              <a:t> </a:t>
            </a:r>
            <a:endParaRPr lang="en-US" altLang="zh-CN" sz="1600" b="1" dirty="0">
              <a:latin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83D49-B71C-47C0-9ED9-DA5FB42AEF4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0726" name="矩形 6"/>
          <p:cNvSpPr>
            <a:spLocks noChangeArrowheads="1"/>
          </p:cNvSpPr>
          <p:nvPr/>
        </p:nvSpPr>
        <p:spPr bwMode="auto">
          <a:xfrm>
            <a:off x="251520" y="6093296"/>
            <a:ext cx="8786812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dirty="0" smtClean="0">
                <a:solidFill>
                  <a:srgbClr val="0033CC"/>
                </a:solidFill>
              </a:rPr>
              <a:t>课件下载：</a:t>
            </a:r>
            <a:r>
              <a:rPr lang="en-US" altLang="zh-CN" sz="2000" b="1" dirty="0" smtClean="0">
                <a:solidFill>
                  <a:srgbClr val="0033CC"/>
                </a:solidFill>
              </a:rPr>
              <a:t>http://pan.baidu.com/s/1slfC5Yl</a:t>
            </a:r>
            <a:endParaRPr lang="zh-CN" altLang="en-US" sz="20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6064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一、   流体力学方程组及其特性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980728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1.  </a:t>
            </a:r>
            <a:r>
              <a:rPr lang="zh-CN" altLang="en-US" sz="2000" b="1" dirty="0" smtClean="0"/>
              <a:t>能够写出流体力学控制方程  （尤其是一维无粘流动的</a:t>
            </a:r>
            <a:r>
              <a:rPr lang="en-US" altLang="zh-CN" sz="2000" b="1" dirty="0" smtClean="0"/>
              <a:t>Euler</a:t>
            </a:r>
            <a:r>
              <a:rPr lang="zh-CN" altLang="en-US" sz="2000" b="1" dirty="0" smtClean="0"/>
              <a:t>方程）；  方程无量纲化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132856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  </a:t>
            </a:r>
            <a:r>
              <a:rPr lang="zh-CN" altLang="en-US" sz="2000" b="1" dirty="0" smtClean="0"/>
              <a:t>一维</a:t>
            </a:r>
            <a:r>
              <a:rPr lang="en-US" altLang="zh-CN" sz="2000" b="1" dirty="0" smtClean="0"/>
              <a:t>Euler</a:t>
            </a:r>
            <a:r>
              <a:rPr lang="zh-CN" altLang="en-US" sz="2000" b="1" dirty="0" smtClean="0"/>
              <a:t>方程的特征形式</a:t>
            </a:r>
            <a:endParaRPr lang="zh-CN" altLang="en-US" sz="2000" b="1" dirty="0"/>
          </a:p>
        </p:txBody>
      </p:sp>
      <p:graphicFrame>
        <p:nvGraphicFramePr>
          <p:cNvPr id="86018" name="Object 3"/>
          <p:cNvGraphicFramePr>
            <a:graphicFrameLocks noChangeAspect="1"/>
          </p:cNvGraphicFramePr>
          <p:nvPr/>
        </p:nvGraphicFramePr>
        <p:xfrm>
          <a:off x="3491880" y="2780928"/>
          <a:ext cx="1080120" cy="441578"/>
        </p:xfrm>
        <a:graphic>
          <a:graphicData uri="http://schemas.openxmlformats.org/presentationml/2006/ole">
            <p:oleObj spid="_x0000_s86018" name="Equation" r:id="rId3" imgW="965160" imgH="393480" progId="Equation.DSMT4">
              <p:embed/>
            </p:oleObj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627784" y="299695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1403648" y="2780928"/>
          <a:ext cx="1150938" cy="441325"/>
        </p:xfrm>
        <a:graphic>
          <a:graphicData uri="http://schemas.openxmlformats.org/presentationml/2006/ole">
            <p:oleObj spid="_x0000_s86019" name="Equation" r:id="rId4" imgW="1028520" imgH="393480" progId="Equation.DSMT4">
              <p:embed/>
            </p:oleObj>
          </a:graphicData>
        </a:graphic>
      </p:graphicFrame>
      <p:graphicFrame>
        <p:nvGraphicFramePr>
          <p:cNvPr id="86020" name="Object 5"/>
          <p:cNvGraphicFramePr>
            <a:graphicFrameLocks noChangeAspect="1"/>
          </p:cNvGraphicFramePr>
          <p:nvPr/>
        </p:nvGraphicFramePr>
        <p:xfrm>
          <a:off x="5436096" y="2924944"/>
          <a:ext cx="971550" cy="285750"/>
        </p:xfrm>
        <a:graphic>
          <a:graphicData uri="http://schemas.openxmlformats.org/presentationml/2006/ole">
            <p:oleObj spid="_x0000_s86020" name="Equation" r:id="rId5" imgW="647640" imgH="19044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03648" y="350100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要求： 写出      表达式</a:t>
            </a:r>
            <a:endParaRPr lang="zh-CN" altLang="en-US" b="1" dirty="0"/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2771800" y="3573016"/>
          <a:ext cx="247650" cy="247650"/>
        </p:xfrm>
        <a:graphic>
          <a:graphicData uri="http://schemas.openxmlformats.org/presentationml/2006/ole">
            <p:oleObj spid="_x0000_s86021" name="Equation" r:id="rId6" imgW="164880" imgH="16488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87624" y="4221088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3.   </a:t>
            </a:r>
            <a:r>
              <a:rPr lang="zh-CN" altLang="en-US" sz="2000" b="1" dirty="0" smtClean="0"/>
              <a:t>双曲型、椭圆形、抛物型方程 的定义</a:t>
            </a:r>
            <a:endParaRPr lang="zh-CN" altLang="en-US" sz="2000" b="1" dirty="0"/>
          </a:p>
        </p:txBody>
      </p:sp>
      <p:graphicFrame>
        <p:nvGraphicFramePr>
          <p:cNvPr id="86022" name="Object 3"/>
          <p:cNvGraphicFramePr>
            <a:graphicFrameLocks noChangeAspect="1"/>
          </p:cNvGraphicFramePr>
          <p:nvPr/>
        </p:nvGraphicFramePr>
        <p:xfrm>
          <a:off x="2339752" y="4725144"/>
          <a:ext cx="1152128" cy="471017"/>
        </p:xfrm>
        <a:graphic>
          <a:graphicData uri="http://schemas.openxmlformats.org/presentationml/2006/ole">
            <p:oleObj spid="_x0000_s86022" name="Equation" r:id="rId7" imgW="965160" imgH="39348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87624" y="5445224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4"/>
            </a:pPr>
            <a:r>
              <a:rPr lang="zh-CN" altLang="en-US" sz="2000" b="1" dirty="0" smtClean="0"/>
              <a:t>一维</a:t>
            </a:r>
            <a:r>
              <a:rPr lang="en-US" altLang="zh-CN" sz="2000" b="1" dirty="0" smtClean="0"/>
              <a:t>Euler</a:t>
            </a:r>
            <a:r>
              <a:rPr lang="zh-CN" altLang="en-US" sz="2000" b="1" dirty="0" smtClean="0"/>
              <a:t>方程边界条件</a:t>
            </a:r>
            <a:endParaRPr lang="en-US" altLang="zh-CN" sz="2000" b="1" dirty="0" smtClean="0"/>
          </a:p>
          <a:p>
            <a:pPr marL="457200" indent="-457200"/>
            <a:r>
              <a:rPr lang="en-US" altLang="zh-CN" sz="2000" b="1" dirty="0" smtClean="0"/>
              <a:t>      </a:t>
            </a:r>
            <a:r>
              <a:rPr lang="zh-CN" altLang="en-US" sz="2000" b="1" dirty="0" smtClean="0"/>
              <a:t>（讨论超声速、亚声速、 出口、入口）</a:t>
            </a:r>
            <a:endParaRPr lang="zh-CN" altLang="en-US" sz="2000" b="1" dirty="0"/>
          </a:p>
        </p:txBody>
      </p:sp>
      <p:graphicFrame>
        <p:nvGraphicFramePr>
          <p:cNvPr id="86023" name="Object 19"/>
          <p:cNvGraphicFramePr>
            <a:graphicFrameLocks noChangeAspect="1"/>
          </p:cNvGraphicFramePr>
          <p:nvPr/>
        </p:nvGraphicFramePr>
        <p:xfrm>
          <a:off x="7308304" y="1412776"/>
          <a:ext cx="1162050" cy="571500"/>
        </p:xfrm>
        <a:graphic>
          <a:graphicData uri="http://schemas.openxmlformats.org/presentationml/2006/ole">
            <p:oleObj spid="_x0000_s86023" name="Equation" r:id="rId8" imgW="799920" imgH="393480" progId="Equation.3">
              <p:embed/>
            </p:oleObj>
          </a:graphicData>
        </a:graphic>
      </p:graphicFrame>
      <p:graphicFrame>
        <p:nvGraphicFramePr>
          <p:cNvPr id="86024" name="Object 23"/>
          <p:cNvGraphicFramePr>
            <a:graphicFrameLocks noChangeAspect="1"/>
          </p:cNvGraphicFramePr>
          <p:nvPr/>
        </p:nvGraphicFramePr>
        <p:xfrm>
          <a:off x="5724128" y="1556792"/>
          <a:ext cx="746125" cy="285750"/>
        </p:xfrm>
        <a:graphic>
          <a:graphicData uri="http://schemas.openxmlformats.org/presentationml/2006/ole">
            <p:oleObj spid="_x0000_s86024" name="Equation" r:id="rId9" imgW="596880" imgH="228600" progId="Equation.DSMT4">
              <p:embed/>
            </p:oleObj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6516216" y="170080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332656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二、 双曲型方程及其</a:t>
            </a:r>
            <a:r>
              <a:rPr lang="en-US" altLang="zh-CN" sz="2400" b="1" dirty="0" smtClean="0"/>
              <a:t>Riemann</a:t>
            </a:r>
            <a:r>
              <a:rPr lang="zh-CN" altLang="en-US" sz="2400" b="1" dirty="0" smtClean="0"/>
              <a:t>解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05273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双曲方程弱解及熵条件</a:t>
            </a:r>
            <a:endParaRPr lang="zh-CN" altLang="en-US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57813" t="19444" r="20312" b="55556"/>
          <a:stretch>
            <a:fillRect/>
          </a:stretch>
        </p:blipFill>
        <p:spPr bwMode="auto">
          <a:xfrm>
            <a:off x="5796136" y="1196752"/>
            <a:ext cx="233364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87624" y="170080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 一维均熵流动的特征关系式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788024" y="19168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87624" y="249289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  </a:t>
            </a:r>
            <a:r>
              <a:rPr lang="zh-CN" altLang="en-US" b="1" dirty="0" smtClean="0"/>
              <a:t>激波 </a:t>
            </a:r>
            <a:r>
              <a:rPr lang="en-US" altLang="zh-CN" b="1" dirty="0" smtClean="0"/>
              <a:t>/ </a:t>
            </a:r>
            <a:r>
              <a:rPr lang="zh-CN" altLang="en-US" b="1" dirty="0" smtClean="0"/>
              <a:t>膨胀波两侧物理量关系</a:t>
            </a:r>
            <a:endParaRPr lang="zh-CN" altLang="en-US" b="1" dirty="0"/>
          </a:p>
        </p:txBody>
      </p:sp>
      <p:graphicFrame>
        <p:nvGraphicFramePr>
          <p:cNvPr id="87042" name="Object 16"/>
          <p:cNvGraphicFramePr>
            <a:graphicFrameLocks noChangeAspect="1"/>
          </p:cNvGraphicFramePr>
          <p:nvPr/>
        </p:nvGraphicFramePr>
        <p:xfrm>
          <a:off x="2195736" y="3284984"/>
          <a:ext cx="2520702" cy="763939"/>
        </p:xfrm>
        <a:graphic>
          <a:graphicData uri="http://schemas.openxmlformats.org/presentationml/2006/ole">
            <p:oleObj spid="_x0000_s87042" name="Equation" r:id="rId4" imgW="2336760" imgH="711000" progId="Equation.3">
              <p:embed/>
            </p:oleObj>
          </a:graphicData>
        </a:graphic>
      </p:graphicFrame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5" cstate="print"/>
          <a:srcRect l="69687" t="36000" r="19682" b="39500"/>
          <a:stretch>
            <a:fillRect/>
          </a:stretch>
        </p:blipFill>
        <p:spPr bwMode="auto">
          <a:xfrm>
            <a:off x="395536" y="2996952"/>
            <a:ext cx="138872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7049" name="Object 6"/>
          <p:cNvGraphicFramePr>
            <a:graphicFrameLocks noChangeAspect="1"/>
          </p:cNvGraphicFramePr>
          <p:nvPr/>
        </p:nvGraphicFramePr>
        <p:xfrm>
          <a:off x="6732240" y="4725144"/>
          <a:ext cx="1612900" cy="312738"/>
        </p:xfrm>
        <a:graphic>
          <a:graphicData uri="http://schemas.openxmlformats.org/presentationml/2006/ole">
            <p:oleObj spid="_x0000_s87049" name="Equation" r:id="rId6" imgW="1244520" imgH="241200" progId="Equation.DSMT4">
              <p:embed/>
            </p:oleObj>
          </a:graphicData>
        </a:graphic>
      </p:graphicFrame>
      <p:graphicFrame>
        <p:nvGraphicFramePr>
          <p:cNvPr id="87050" name="Object 39"/>
          <p:cNvGraphicFramePr>
            <a:graphicFrameLocks noChangeAspect="1"/>
          </p:cNvGraphicFramePr>
          <p:nvPr/>
        </p:nvGraphicFramePr>
        <p:xfrm>
          <a:off x="6740525" y="4165600"/>
          <a:ext cx="1644650" cy="530225"/>
        </p:xfrm>
        <a:graphic>
          <a:graphicData uri="http://schemas.openxmlformats.org/presentationml/2006/ole">
            <p:oleObj spid="_x0000_s87050" name="Equation" r:id="rId7" imgW="1295280" imgH="419040" progId="Equation.DSMT4">
              <p:embed/>
            </p:oleObj>
          </a:graphicData>
        </a:graphic>
      </p:graphicFrame>
      <p:graphicFrame>
        <p:nvGraphicFramePr>
          <p:cNvPr id="87051" name="Object 6"/>
          <p:cNvGraphicFramePr>
            <a:graphicFrameLocks noChangeAspect="1"/>
          </p:cNvGraphicFramePr>
          <p:nvPr/>
        </p:nvGraphicFramePr>
        <p:xfrm>
          <a:off x="6923088" y="5165725"/>
          <a:ext cx="1257300" cy="339725"/>
        </p:xfrm>
        <a:graphic>
          <a:graphicData uri="http://schemas.openxmlformats.org/presentationml/2006/ole">
            <p:oleObj spid="_x0000_s87051" name="Equation" r:id="rId8" imgW="990360" imgH="266400" progId="Equation.DSMT4">
              <p:embed/>
            </p:oleObj>
          </a:graphicData>
        </a:graphic>
      </p:graphicFrame>
      <p:cxnSp>
        <p:nvCxnSpPr>
          <p:cNvPr id="43" name="直接连接符 42"/>
          <p:cNvCxnSpPr/>
          <p:nvPr/>
        </p:nvCxnSpPr>
        <p:spPr>
          <a:xfrm rot="5400000">
            <a:off x="6715919" y="3642519"/>
            <a:ext cx="857250" cy="1588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5400000">
            <a:off x="7358857" y="3642519"/>
            <a:ext cx="857250" cy="1587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7215188" y="3214688"/>
            <a:ext cx="5000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膨胀波</a:t>
            </a:r>
          </a:p>
        </p:txBody>
      </p:sp>
      <p:graphicFrame>
        <p:nvGraphicFramePr>
          <p:cNvPr id="46" name="Object 6"/>
          <p:cNvGraphicFramePr>
            <a:graphicFrameLocks noChangeAspect="1"/>
          </p:cNvGraphicFramePr>
          <p:nvPr/>
        </p:nvGraphicFramePr>
        <p:xfrm>
          <a:off x="6286500" y="3500438"/>
          <a:ext cx="660400" cy="228600"/>
        </p:xfrm>
        <a:graphic>
          <a:graphicData uri="http://schemas.openxmlformats.org/presentationml/2006/ole">
            <p:oleObj spid="_x0000_s87052" name="Equation" r:id="rId9" imgW="660240" imgH="228600" progId="Equation.DSMT4">
              <p:embed/>
            </p:oleObj>
          </a:graphicData>
        </a:graphic>
      </p:graphicFrame>
      <p:graphicFrame>
        <p:nvGraphicFramePr>
          <p:cNvPr id="87055" name="Object 6"/>
          <p:cNvGraphicFramePr>
            <a:graphicFrameLocks noChangeAspect="1"/>
          </p:cNvGraphicFramePr>
          <p:nvPr/>
        </p:nvGraphicFramePr>
        <p:xfrm>
          <a:off x="8028384" y="3501008"/>
          <a:ext cx="711200" cy="228600"/>
        </p:xfrm>
        <a:graphic>
          <a:graphicData uri="http://schemas.openxmlformats.org/presentationml/2006/ole">
            <p:oleObj spid="_x0000_s87055" name="Equation" r:id="rId10" imgW="711000" imgH="228600" progId="Equation.DSMT4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228184" y="31409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波前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28384" y="30689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波后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71600" y="508518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Riemann</a:t>
            </a:r>
            <a:r>
              <a:rPr lang="zh-CN" altLang="en-US" dirty="0" smtClean="0"/>
              <a:t>解 </a:t>
            </a:r>
            <a:endParaRPr lang="en-US" altLang="zh-CN" dirty="0" smtClean="0"/>
          </a:p>
          <a:p>
            <a:r>
              <a:rPr lang="zh-CN" altLang="en-US" dirty="0" smtClean="0"/>
              <a:t>（简述五种可能情况）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11" cstate="print"/>
          <a:srcRect l="50000" t="24306" r="12500" b="3471"/>
          <a:stretch>
            <a:fillRect/>
          </a:stretch>
        </p:blipFill>
        <p:spPr bwMode="auto">
          <a:xfrm>
            <a:off x="3563888" y="4437112"/>
            <a:ext cx="1861273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548680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三、  差分法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196752"/>
            <a:ext cx="61926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1.  </a:t>
            </a:r>
            <a:r>
              <a:rPr lang="zh-CN" altLang="en-US" sz="2000" b="1" dirty="0" smtClean="0"/>
              <a:t>构造差分格式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Taylor</a:t>
            </a:r>
            <a:r>
              <a:rPr lang="zh-CN" altLang="en-US" dirty="0" smtClean="0"/>
              <a:t>展开等方法，构造简单的线性格式，要求给出格式系数以及格式精度阶数；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422108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3.  </a:t>
            </a:r>
            <a:r>
              <a:rPr lang="zh-CN" altLang="en-US" sz="2000" b="1" dirty="0" smtClean="0"/>
              <a:t>差分格式的</a:t>
            </a:r>
            <a:r>
              <a:rPr lang="en-US" altLang="zh-CN" sz="2000" b="1" dirty="0" smtClean="0"/>
              <a:t>Fourier</a:t>
            </a:r>
            <a:r>
              <a:rPr lang="zh-CN" altLang="en-US" sz="2000" b="1" dirty="0" smtClean="0"/>
              <a:t>分析</a:t>
            </a:r>
            <a:r>
              <a:rPr lang="en-US" altLang="zh-CN" sz="2000" b="1" dirty="0" smtClean="0"/>
              <a:t>  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2492896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  </a:t>
            </a:r>
            <a:r>
              <a:rPr lang="zh-CN" altLang="en-US" sz="2000" b="1" dirty="0" smtClean="0"/>
              <a:t>写出差分方程修正方程，并分析方程特性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3068960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针对单波方程，给出差分方程的修正方程， 并由此分析方程特性（如精度、误差特性（耗散型、色散型）、稳定性特征等）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486916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Fourier</a:t>
            </a:r>
            <a:r>
              <a:rPr lang="zh-CN" altLang="en-US" dirty="0" smtClean="0"/>
              <a:t>分析， 给出差分格式的修正波数表达式；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836712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4.   </a:t>
            </a:r>
            <a:r>
              <a:rPr lang="zh-CN" altLang="en-US" sz="2000" b="1" dirty="0" smtClean="0"/>
              <a:t>激波捕捉格式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1412776"/>
            <a:ext cx="482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（简述）</a:t>
            </a:r>
            <a:endParaRPr lang="en-US" altLang="zh-CN" sz="2000" dirty="0" smtClean="0"/>
          </a:p>
          <a:p>
            <a:r>
              <a:rPr lang="zh-CN" altLang="en-US" sz="2000" dirty="0" smtClean="0"/>
              <a:t>数值解过间断产生振荡的原因？</a:t>
            </a:r>
            <a:endParaRPr lang="en-US" altLang="zh-CN" sz="2000" dirty="0" smtClean="0"/>
          </a:p>
          <a:p>
            <a:r>
              <a:rPr lang="zh-CN" altLang="en-US" sz="2000" dirty="0" smtClean="0"/>
              <a:t>抑制数值振荡的思路；</a:t>
            </a:r>
            <a:endParaRPr lang="en-US" altLang="zh-CN" sz="2000" dirty="0" smtClean="0"/>
          </a:p>
          <a:p>
            <a:r>
              <a:rPr lang="zh-CN" altLang="en-US" sz="2000" dirty="0" smtClean="0"/>
              <a:t>常见的激波捕捉格式；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5.  </a:t>
            </a:r>
            <a:r>
              <a:rPr lang="zh-CN" altLang="en-US" sz="2000" b="1" dirty="0" smtClean="0"/>
              <a:t>通量技术  </a:t>
            </a:r>
            <a:r>
              <a:rPr lang="en-US" altLang="zh-CN" sz="2000" b="1" dirty="0" smtClean="0"/>
              <a:t> 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3861048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流通矢量分裂方法</a:t>
            </a:r>
            <a:endParaRPr lang="en-US" altLang="zh-CN" b="1" dirty="0" smtClean="0"/>
          </a:p>
          <a:p>
            <a:r>
              <a:rPr lang="en-US" altLang="zh-CN" dirty="0" smtClean="0"/>
              <a:t>      Steger-Warming,  L-F 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486916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 通量差分格式 </a:t>
            </a:r>
            <a:r>
              <a:rPr lang="en-US" altLang="zh-CN" b="1" dirty="0" smtClean="0"/>
              <a:t>:  Roe</a:t>
            </a:r>
            <a:r>
              <a:rPr lang="zh-CN" altLang="en-US" b="1" dirty="0" smtClean="0"/>
              <a:t>格式</a:t>
            </a:r>
            <a:endParaRPr lang="zh-CN" altLang="en-US" b="1" dirty="0"/>
          </a:p>
        </p:txBody>
      </p:sp>
      <p:graphicFrame>
        <p:nvGraphicFramePr>
          <p:cNvPr id="88066" name="Object 6"/>
          <p:cNvGraphicFramePr>
            <a:graphicFrameLocks noChangeAspect="1"/>
          </p:cNvGraphicFramePr>
          <p:nvPr/>
        </p:nvGraphicFramePr>
        <p:xfrm>
          <a:off x="2267744" y="5229200"/>
          <a:ext cx="3672408" cy="455257"/>
        </p:xfrm>
        <a:graphic>
          <a:graphicData uri="http://schemas.openxmlformats.org/presentationml/2006/ole">
            <p:oleObj spid="_x0000_s88066" name="Equation" r:id="rId3" imgW="2971800" imgH="368280" progId="Equation.3">
              <p:embed/>
            </p:oleObj>
          </a:graphicData>
        </a:graphic>
      </p:graphicFrame>
      <p:graphicFrame>
        <p:nvGraphicFramePr>
          <p:cNvPr id="88067" name="Object 8"/>
          <p:cNvGraphicFramePr>
            <a:graphicFrameLocks noChangeAspect="1"/>
          </p:cNvGraphicFramePr>
          <p:nvPr/>
        </p:nvGraphicFramePr>
        <p:xfrm>
          <a:off x="2339752" y="5805264"/>
          <a:ext cx="1860550" cy="374650"/>
        </p:xfrm>
        <a:graphic>
          <a:graphicData uri="http://schemas.openxmlformats.org/presentationml/2006/ole">
            <p:oleObj spid="_x0000_s88067" name="Equation" r:id="rId4" imgW="1384200" imgH="279360" progId="Equation.DSMT4">
              <p:embed/>
            </p:oleObj>
          </a:graphicData>
        </a:graphic>
      </p:graphicFrame>
      <p:graphicFrame>
        <p:nvGraphicFramePr>
          <p:cNvPr id="88068" name="Object 11"/>
          <p:cNvGraphicFramePr>
            <a:graphicFrameLocks noChangeAspect="1"/>
          </p:cNvGraphicFramePr>
          <p:nvPr/>
        </p:nvGraphicFramePr>
        <p:xfrm>
          <a:off x="5868144" y="4005064"/>
          <a:ext cx="2428503" cy="363398"/>
        </p:xfrm>
        <a:graphic>
          <a:graphicData uri="http://schemas.openxmlformats.org/presentationml/2006/ole">
            <p:oleObj spid="_x0000_s88068" name="公式" r:id="rId5" imgW="13586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620688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四、  有限体积法</a:t>
            </a:r>
            <a:endParaRPr lang="zh-CN" altLang="en-US" sz="2000" b="1" dirty="0"/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403649" y="1340769"/>
          <a:ext cx="1584176" cy="657032"/>
        </p:xfrm>
        <a:graphic>
          <a:graphicData uri="http://schemas.openxmlformats.org/presentationml/2006/ole">
            <p:oleObj spid="_x0000_s89090" name="公式" r:id="rId3" imgW="888840" imgH="368280" progId="Equation.3">
              <p:embed/>
            </p:oleObj>
          </a:graphicData>
        </a:graphic>
      </p:graphicFrame>
      <p:sp>
        <p:nvSpPr>
          <p:cNvPr id="6" name="右箭头 5"/>
          <p:cNvSpPr/>
          <p:nvPr/>
        </p:nvSpPr>
        <p:spPr>
          <a:xfrm>
            <a:off x="3779912" y="155679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4932040" y="1268760"/>
          <a:ext cx="2443361" cy="722030"/>
        </p:xfrm>
        <a:graphic>
          <a:graphicData uri="http://schemas.openxmlformats.org/presentationml/2006/ole">
            <p:oleObj spid="_x0000_s89091" name="Equation" r:id="rId4" imgW="1422360" imgH="4190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242088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采用差分法及有限体积方法时，上式中</a:t>
            </a:r>
            <a:endParaRPr lang="zh-CN" altLang="en-US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63688" y="2996952"/>
          <a:ext cx="288032" cy="420970"/>
        </p:xfrm>
        <a:graphic>
          <a:graphicData uri="http://schemas.openxmlformats.org/presentationml/2006/ole">
            <p:oleObj spid="_x0000_s89092" name="Equation" r:id="rId5" imgW="164880" imgH="2412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19672" y="29969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en-US" dirty="0" smtClean="0"/>
              <a:t>及           的含义？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597465" y="2996952"/>
          <a:ext cx="445227" cy="313308"/>
        </p:xfrm>
        <a:graphic>
          <a:graphicData uri="http://schemas.openxmlformats.org/presentationml/2006/ole">
            <p:oleObj spid="_x0000_s89093" name="Equation" r:id="rId6" imgW="34272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620688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五、  不可压缩流动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48478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  </a:t>
            </a:r>
            <a:r>
              <a:rPr lang="zh-CN" altLang="en-US" b="1" dirty="0" smtClean="0"/>
              <a:t>写出不可压缩</a:t>
            </a:r>
            <a:r>
              <a:rPr lang="en-US" altLang="zh-CN" b="1" dirty="0" smtClean="0"/>
              <a:t>N-S</a:t>
            </a:r>
            <a:r>
              <a:rPr lang="zh-CN" altLang="en-US" b="1" dirty="0" smtClean="0"/>
              <a:t>方程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63691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  </a:t>
            </a:r>
            <a:r>
              <a:rPr lang="zh-CN" altLang="en-US" b="1" dirty="0" smtClean="0"/>
              <a:t>简述不可压缩方程中，压力项的计算方法   （大致原理简述即可）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3284984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 拟压缩性方法；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 压力</a:t>
            </a:r>
            <a:r>
              <a:rPr lang="en-US" altLang="zh-CN" b="1" dirty="0" smtClean="0"/>
              <a:t>Poisson</a:t>
            </a:r>
            <a:r>
              <a:rPr lang="zh-CN" altLang="en-US" b="1" dirty="0" smtClean="0"/>
              <a:t>方程法；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） 涡流函数法      （要求会推导）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） </a:t>
            </a:r>
            <a:r>
              <a:rPr lang="en-US" altLang="zh-CN" b="1" dirty="0" smtClean="0"/>
              <a:t>Simple</a:t>
            </a:r>
            <a:r>
              <a:rPr lang="zh-CN" altLang="en-US" b="1" dirty="0" smtClean="0"/>
              <a:t>方法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40466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六、  湍流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484784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湍流的常用计算方法  （简要了解）</a:t>
            </a:r>
            <a:endParaRPr lang="en-US" altLang="zh-CN" b="1" dirty="0" smtClean="0"/>
          </a:p>
          <a:p>
            <a:pPr marL="342900" indent="-342900"/>
            <a:r>
              <a:rPr lang="en-US" altLang="zh-CN" dirty="0" smtClean="0"/>
              <a:t>    Reynolds</a:t>
            </a:r>
            <a:r>
              <a:rPr lang="zh-CN" altLang="en-US" dirty="0" smtClean="0"/>
              <a:t>平均</a:t>
            </a:r>
            <a:r>
              <a:rPr lang="en-US" altLang="zh-CN" dirty="0" smtClean="0"/>
              <a:t>N-S</a:t>
            </a:r>
            <a:r>
              <a:rPr lang="zh-CN" altLang="en-US" dirty="0" smtClean="0"/>
              <a:t>方程方法（</a:t>
            </a:r>
            <a:r>
              <a:rPr lang="en-US" altLang="zh-CN" dirty="0" smtClean="0"/>
              <a:t>RANS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大涡模拟方法（</a:t>
            </a:r>
            <a:r>
              <a:rPr lang="en-US" altLang="zh-CN" dirty="0" smtClean="0"/>
              <a:t>LES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直接数值模拟方法（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）；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30689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常用的</a:t>
            </a:r>
            <a:r>
              <a:rPr lang="en-US" altLang="zh-CN" b="1" dirty="0" smtClean="0"/>
              <a:t>RANS</a:t>
            </a:r>
            <a:r>
              <a:rPr lang="zh-CN" altLang="en-US" b="1" dirty="0" smtClean="0"/>
              <a:t>模型  （简要了解）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378904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</a:t>
            </a:r>
            <a:r>
              <a:rPr lang="zh-CN" altLang="en-US" dirty="0" smtClean="0"/>
              <a:t>方程： </a:t>
            </a:r>
            <a:r>
              <a:rPr lang="en-US" altLang="zh-CN" dirty="0" smtClean="0"/>
              <a:t>BL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 smtClean="0"/>
              <a:t>1  </a:t>
            </a:r>
            <a:r>
              <a:rPr lang="zh-CN" altLang="en-US" dirty="0" smtClean="0"/>
              <a:t>方程： </a:t>
            </a:r>
            <a:r>
              <a:rPr lang="en-US" altLang="zh-CN" dirty="0" smtClean="0"/>
              <a:t>SA </a:t>
            </a:r>
            <a:r>
              <a:rPr lang="zh-CN" altLang="en-US" dirty="0" smtClean="0"/>
              <a:t>模型， </a:t>
            </a:r>
            <a:r>
              <a:rPr lang="en-US" altLang="zh-CN" dirty="0" smtClean="0"/>
              <a:t>k-</a:t>
            </a:r>
            <a:r>
              <a:rPr lang="zh-CN" altLang="en-US" dirty="0" smtClean="0"/>
              <a:t>方程模型；</a:t>
            </a:r>
            <a:endParaRPr lang="en-US" altLang="zh-CN" dirty="0" smtClean="0"/>
          </a:p>
          <a:p>
            <a:pPr marL="342900" indent="-342900">
              <a:buAutoNum type="arabicPlain" startAt="2"/>
            </a:pPr>
            <a:r>
              <a:rPr lang="zh-CN" altLang="en-US" dirty="0" smtClean="0"/>
              <a:t>方程：         ，      </a:t>
            </a:r>
            <a:r>
              <a:rPr lang="en-US" altLang="zh-CN" dirty="0" smtClean="0"/>
              <a:t>,  SST</a:t>
            </a:r>
          </a:p>
          <a:p>
            <a:pPr marL="342900" indent="-342900"/>
            <a:r>
              <a:rPr lang="en-US" altLang="zh-CN" dirty="0" smtClean="0"/>
              <a:t>Reynolds</a:t>
            </a:r>
            <a:r>
              <a:rPr lang="zh-CN" altLang="en-US" dirty="0" smtClean="0"/>
              <a:t>应力模型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43808" y="4437112"/>
          <a:ext cx="342900" cy="177800"/>
        </p:xfrm>
        <a:graphic>
          <a:graphicData uri="http://schemas.openxmlformats.org/presentationml/2006/ole">
            <p:oleObj spid="_x0000_s90114" name="Equation" r:id="rId3" imgW="342720" imgH="177480" progId="Equation.DSMT4">
              <p:embed/>
            </p:oleObj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3479800" y="4437063"/>
          <a:ext cx="368300" cy="177800"/>
        </p:xfrm>
        <a:graphic>
          <a:graphicData uri="http://schemas.openxmlformats.org/presentationml/2006/ole">
            <p:oleObj spid="_x0000_s90115" name="Equation" r:id="rId4" imgW="368280" imgH="177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76470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七、  并行计算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628800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了解</a:t>
            </a:r>
            <a:r>
              <a:rPr lang="en-US" altLang="zh-CN" b="1" dirty="0" smtClean="0"/>
              <a:t>MPI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个基本函数</a:t>
            </a:r>
            <a:r>
              <a:rPr lang="en-US" altLang="zh-CN" b="1" dirty="0" smtClean="0"/>
              <a:t>;</a:t>
            </a:r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MPI_Send</a:t>
            </a:r>
            <a:r>
              <a:rPr lang="en-US" altLang="zh-CN" b="1" dirty="0" smtClean="0"/>
              <a:t>( ) 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MPI_Recv</a:t>
            </a:r>
            <a:r>
              <a:rPr lang="en-US" altLang="zh-CN" b="1" dirty="0" smtClean="0"/>
              <a:t> ( ) </a:t>
            </a:r>
            <a:r>
              <a:rPr lang="zh-CN" altLang="en-US" b="1" dirty="0" smtClean="0"/>
              <a:t>次序使用不当导致死锁现象；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OpenMP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基础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509</Words>
  <Application>Microsoft Office PowerPoint</Application>
  <PresentationFormat>全屏显示(4:3)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Office 主题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dell</cp:lastModifiedBy>
  <cp:revision>305</cp:revision>
  <dcterms:created xsi:type="dcterms:W3CDTF">2009-03-16T08:48:36Z</dcterms:created>
  <dcterms:modified xsi:type="dcterms:W3CDTF">2019-05-30T02:08:37Z</dcterms:modified>
</cp:coreProperties>
</file>