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8" r:id="rId3"/>
    <p:sldId id="259" r:id="rId4"/>
    <p:sldId id="305" r:id="rId5"/>
    <p:sldId id="268" r:id="rId6"/>
    <p:sldId id="269" r:id="rId7"/>
    <p:sldId id="304" r:id="rId8"/>
    <p:sldId id="325" r:id="rId9"/>
    <p:sldId id="303" r:id="rId10"/>
    <p:sldId id="311" r:id="rId11"/>
    <p:sldId id="308" r:id="rId12"/>
    <p:sldId id="309" r:id="rId13"/>
    <p:sldId id="310" r:id="rId14"/>
    <p:sldId id="315" r:id="rId15"/>
    <p:sldId id="312" r:id="rId16"/>
    <p:sldId id="321" r:id="rId17"/>
    <p:sldId id="273" r:id="rId18"/>
    <p:sldId id="313" r:id="rId19"/>
    <p:sldId id="314" r:id="rId20"/>
    <p:sldId id="316" r:id="rId21"/>
    <p:sldId id="322" r:id="rId22"/>
    <p:sldId id="276" r:id="rId23"/>
    <p:sldId id="277" r:id="rId24"/>
    <p:sldId id="317" r:id="rId25"/>
    <p:sldId id="285" r:id="rId26"/>
    <p:sldId id="278" r:id="rId27"/>
    <p:sldId id="318" r:id="rId28"/>
    <p:sldId id="280" r:id="rId29"/>
    <p:sldId id="281" r:id="rId30"/>
    <p:sldId id="282" r:id="rId31"/>
    <p:sldId id="283" r:id="rId32"/>
    <p:sldId id="319" r:id="rId33"/>
    <p:sldId id="320" r:id="rId34"/>
    <p:sldId id="323" r:id="rId35"/>
    <p:sldId id="296" r:id="rId36"/>
    <p:sldId id="289" r:id="rId37"/>
    <p:sldId id="307" r:id="rId38"/>
    <p:sldId id="324" r:id="rId39"/>
  </p:sldIdLst>
  <p:sldSz cx="9144000" cy="6858000" type="screen4x3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10" Type="http://schemas.openxmlformats.org/officeDocument/2006/relationships/image" Target="../media/image18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10" Type="http://schemas.openxmlformats.org/officeDocument/2006/relationships/image" Target="../media/image89.wmf"/><Relationship Id="rId4" Type="http://schemas.openxmlformats.org/officeDocument/2006/relationships/image" Target="../media/image83.wmf"/><Relationship Id="rId9" Type="http://schemas.openxmlformats.org/officeDocument/2006/relationships/image" Target="../media/image8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4" Type="http://schemas.openxmlformats.org/officeDocument/2006/relationships/image" Target="../media/image94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image" Target="../media/image102.wmf"/><Relationship Id="rId18" Type="http://schemas.openxmlformats.org/officeDocument/2006/relationships/image" Target="../media/image107.wmf"/><Relationship Id="rId3" Type="http://schemas.openxmlformats.org/officeDocument/2006/relationships/image" Target="../media/image81.wmf"/><Relationship Id="rId7" Type="http://schemas.openxmlformats.org/officeDocument/2006/relationships/image" Target="../media/image96.wmf"/><Relationship Id="rId12" Type="http://schemas.openxmlformats.org/officeDocument/2006/relationships/image" Target="../media/image101.wmf"/><Relationship Id="rId17" Type="http://schemas.openxmlformats.org/officeDocument/2006/relationships/image" Target="../media/image106.wmf"/><Relationship Id="rId2" Type="http://schemas.openxmlformats.org/officeDocument/2006/relationships/image" Target="../media/image80.wmf"/><Relationship Id="rId16" Type="http://schemas.openxmlformats.org/officeDocument/2006/relationships/image" Target="../media/image105.wmf"/><Relationship Id="rId20" Type="http://schemas.openxmlformats.org/officeDocument/2006/relationships/image" Target="../media/image109.wmf"/><Relationship Id="rId1" Type="http://schemas.openxmlformats.org/officeDocument/2006/relationships/image" Target="../media/image95.wmf"/><Relationship Id="rId6" Type="http://schemas.openxmlformats.org/officeDocument/2006/relationships/image" Target="../media/image84.wmf"/><Relationship Id="rId11" Type="http://schemas.openxmlformats.org/officeDocument/2006/relationships/image" Target="../media/image100.wmf"/><Relationship Id="rId5" Type="http://schemas.openxmlformats.org/officeDocument/2006/relationships/image" Target="../media/image83.wmf"/><Relationship Id="rId15" Type="http://schemas.openxmlformats.org/officeDocument/2006/relationships/image" Target="../media/image104.wmf"/><Relationship Id="rId10" Type="http://schemas.openxmlformats.org/officeDocument/2006/relationships/image" Target="../media/image99.wmf"/><Relationship Id="rId19" Type="http://schemas.openxmlformats.org/officeDocument/2006/relationships/image" Target="../media/image108.wmf"/><Relationship Id="rId4" Type="http://schemas.openxmlformats.org/officeDocument/2006/relationships/image" Target="../media/image82.wmf"/><Relationship Id="rId9" Type="http://schemas.openxmlformats.org/officeDocument/2006/relationships/image" Target="../media/image98.wmf"/><Relationship Id="rId14" Type="http://schemas.openxmlformats.org/officeDocument/2006/relationships/image" Target="../media/image10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7" Type="http://schemas.openxmlformats.org/officeDocument/2006/relationships/image" Target="../media/image116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6" Type="http://schemas.openxmlformats.org/officeDocument/2006/relationships/image" Target="../media/image115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4" Type="http://schemas.openxmlformats.org/officeDocument/2006/relationships/image" Target="../media/image12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22.wmf"/><Relationship Id="rId1" Type="http://schemas.openxmlformats.org/officeDocument/2006/relationships/image" Target="../media/image11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6" Type="http://schemas.openxmlformats.org/officeDocument/2006/relationships/image" Target="../media/image128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image" Target="../media/image140.wmf"/><Relationship Id="rId3" Type="http://schemas.openxmlformats.org/officeDocument/2006/relationships/image" Target="../media/image130.wmf"/><Relationship Id="rId7" Type="http://schemas.openxmlformats.org/officeDocument/2006/relationships/image" Target="../media/image134.wmf"/><Relationship Id="rId12" Type="http://schemas.openxmlformats.org/officeDocument/2006/relationships/image" Target="../media/image139.wmf"/><Relationship Id="rId2" Type="http://schemas.openxmlformats.org/officeDocument/2006/relationships/image" Target="../media/image129.wmf"/><Relationship Id="rId16" Type="http://schemas.openxmlformats.org/officeDocument/2006/relationships/image" Target="../media/image143.wmf"/><Relationship Id="rId1" Type="http://schemas.openxmlformats.org/officeDocument/2006/relationships/image" Target="../media/image123.wmf"/><Relationship Id="rId6" Type="http://schemas.openxmlformats.org/officeDocument/2006/relationships/image" Target="../media/image133.wmf"/><Relationship Id="rId11" Type="http://schemas.openxmlformats.org/officeDocument/2006/relationships/image" Target="../media/image138.wmf"/><Relationship Id="rId5" Type="http://schemas.openxmlformats.org/officeDocument/2006/relationships/image" Target="../media/image132.wmf"/><Relationship Id="rId15" Type="http://schemas.openxmlformats.org/officeDocument/2006/relationships/image" Target="../media/image142.wmf"/><Relationship Id="rId10" Type="http://schemas.openxmlformats.org/officeDocument/2006/relationships/image" Target="../media/image137.wmf"/><Relationship Id="rId4" Type="http://schemas.openxmlformats.org/officeDocument/2006/relationships/image" Target="../media/image131.wmf"/><Relationship Id="rId9" Type="http://schemas.openxmlformats.org/officeDocument/2006/relationships/image" Target="../media/image136.wmf"/><Relationship Id="rId14" Type="http://schemas.openxmlformats.org/officeDocument/2006/relationships/image" Target="../media/image141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3" Type="http://schemas.openxmlformats.org/officeDocument/2006/relationships/image" Target="../media/image146.wmf"/><Relationship Id="rId7" Type="http://schemas.openxmlformats.org/officeDocument/2006/relationships/image" Target="../media/image150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6" Type="http://schemas.openxmlformats.org/officeDocument/2006/relationships/image" Target="../media/image149.wmf"/><Relationship Id="rId5" Type="http://schemas.openxmlformats.org/officeDocument/2006/relationships/image" Target="../media/image148.wmf"/><Relationship Id="rId10" Type="http://schemas.openxmlformats.org/officeDocument/2006/relationships/image" Target="../media/image153.wmf"/><Relationship Id="rId4" Type="http://schemas.openxmlformats.org/officeDocument/2006/relationships/image" Target="../media/image147.wmf"/><Relationship Id="rId9" Type="http://schemas.openxmlformats.org/officeDocument/2006/relationships/image" Target="../media/image15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2.wmf"/><Relationship Id="rId4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3" Type="http://schemas.openxmlformats.org/officeDocument/2006/relationships/image" Target="../media/image156.wmf"/><Relationship Id="rId7" Type="http://schemas.openxmlformats.org/officeDocument/2006/relationships/image" Target="../media/image160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6" Type="http://schemas.openxmlformats.org/officeDocument/2006/relationships/image" Target="../media/image159.wmf"/><Relationship Id="rId5" Type="http://schemas.openxmlformats.org/officeDocument/2006/relationships/image" Target="../media/image158.wmf"/><Relationship Id="rId4" Type="http://schemas.openxmlformats.org/officeDocument/2006/relationships/image" Target="../media/image157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13" Type="http://schemas.openxmlformats.org/officeDocument/2006/relationships/image" Target="../media/image173.wmf"/><Relationship Id="rId3" Type="http://schemas.openxmlformats.org/officeDocument/2006/relationships/image" Target="../media/image163.wmf"/><Relationship Id="rId7" Type="http://schemas.openxmlformats.org/officeDocument/2006/relationships/image" Target="../media/image167.wmf"/><Relationship Id="rId12" Type="http://schemas.openxmlformats.org/officeDocument/2006/relationships/image" Target="../media/image172.wmf"/><Relationship Id="rId2" Type="http://schemas.openxmlformats.org/officeDocument/2006/relationships/image" Target="../media/image155.wmf"/><Relationship Id="rId1" Type="http://schemas.openxmlformats.org/officeDocument/2006/relationships/image" Target="../media/image162.wmf"/><Relationship Id="rId6" Type="http://schemas.openxmlformats.org/officeDocument/2006/relationships/image" Target="../media/image166.wmf"/><Relationship Id="rId11" Type="http://schemas.openxmlformats.org/officeDocument/2006/relationships/image" Target="../media/image171.wmf"/><Relationship Id="rId5" Type="http://schemas.openxmlformats.org/officeDocument/2006/relationships/image" Target="../media/image165.wmf"/><Relationship Id="rId10" Type="http://schemas.openxmlformats.org/officeDocument/2006/relationships/image" Target="../media/image170.wmf"/><Relationship Id="rId4" Type="http://schemas.openxmlformats.org/officeDocument/2006/relationships/image" Target="../media/image164.wmf"/><Relationship Id="rId9" Type="http://schemas.openxmlformats.org/officeDocument/2006/relationships/image" Target="../media/image169.wmf"/><Relationship Id="rId14" Type="http://schemas.openxmlformats.org/officeDocument/2006/relationships/image" Target="../media/image174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wmf"/><Relationship Id="rId1" Type="http://schemas.openxmlformats.org/officeDocument/2006/relationships/image" Target="../media/image175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3" Type="http://schemas.openxmlformats.org/officeDocument/2006/relationships/image" Target="../media/image179.wmf"/><Relationship Id="rId7" Type="http://schemas.openxmlformats.org/officeDocument/2006/relationships/image" Target="../media/image183.wmf"/><Relationship Id="rId2" Type="http://schemas.openxmlformats.org/officeDocument/2006/relationships/image" Target="../media/image178.wmf"/><Relationship Id="rId1" Type="http://schemas.openxmlformats.org/officeDocument/2006/relationships/image" Target="../media/image177.wmf"/><Relationship Id="rId6" Type="http://schemas.openxmlformats.org/officeDocument/2006/relationships/image" Target="../media/image182.wmf"/><Relationship Id="rId11" Type="http://schemas.openxmlformats.org/officeDocument/2006/relationships/image" Target="../media/image187.wmf"/><Relationship Id="rId5" Type="http://schemas.openxmlformats.org/officeDocument/2006/relationships/image" Target="../media/image181.wmf"/><Relationship Id="rId10" Type="http://schemas.openxmlformats.org/officeDocument/2006/relationships/image" Target="../media/image186.wmf"/><Relationship Id="rId4" Type="http://schemas.openxmlformats.org/officeDocument/2006/relationships/image" Target="../media/image180.wmf"/><Relationship Id="rId9" Type="http://schemas.openxmlformats.org/officeDocument/2006/relationships/image" Target="../media/image185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wmf"/><Relationship Id="rId2" Type="http://schemas.openxmlformats.org/officeDocument/2006/relationships/image" Target="../media/image194.wmf"/><Relationship Id="rId1" Type="http://schemas.openxmlformats.org/officeDocument/2006/relationships/image" Target="../media/image193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wmf"/><Relationship Id="rId2" Type="http://schemas.openxmlformats.org/officeDocument/2006/relationships/image" Target="../media/image197.wmf"/><Relationship Id="rId1" Type="http://schemas.openxmlformats.org/officeDocument/2006/relationships/image" Target="../media/image162.wmf"/><Relationship Id="rId4" Type="http://schemas.openxmlformats.org/officeDocument/2006/relationships/image" Target="../media/image19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24.wmf"/><Relationship Id="rId7" Type="http://schemas.openxmlformats.org/officeDocument/2006/relationships/image" Target="../media/image30.wmf"/><Relationship Id="rId12" Type="http://schemas.openxmlformats.org/officeDocument/2006/relationships/image" Target="../media/image34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29.wmf"/><Relationship Id="rId11" Type="http://schemas.openxmlformats.org/officeDocument/2006/relationships/image" Target="../media/image33.wmf"/><Relationship Id="rId5" Type="http://schemas.openxmlformats.org/officeDocument/2006/relationships/image" Target="../media/image28.wmf"/><Relationship Id="rId10" Type="http://schemas.openxmlformats.org/officeDocument/2006/relationships/image" Target="../media/image32.wmf"/><Relationship Id="rId4" Type="http://schemas.openxmlformats.org/officeDocument/2006/relationships/image" Target="../media/image27.wmf"/><Relationship Id="rId9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27.wmf"/><Relationship Id="rId1" Type="http://schemas.openxmlformats.org/officeDocument/2006/relationships/image" Target="../media/image28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image" Target="../media/image62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12" Type="http://schemas.openxmlformats.org/officeDocument/2006/relationships/image" Target="../media/image61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11" Type="http://schemas.openxmlformats.org/officeDocument/2006/relationships/image" Target="../media/image60.wmf"/><Relationship Id="rId5" Type="http://schemas.openxmlformats.org/officeDocument/2006/relationships/image" Target="../media/image54.wmf"/><Relationship Id="rId10" Type="http://schemas.openxmlformats.org/officeDocument/2006/relationships/image" Target="../media/image59.wmf"/><Relationship Id="rId4" Type="http://schemas.openxmlformats.org/officeDocument/2006/relationships/image" Target="../media/image53.wmf"/><Relationship Id="rId9" Type="http://schemas.openxmlformats.org/officeDocument/2006/relationships/image" Target="../media/image5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Relationship Id="rId9" Type="http://schemas.openxmlformats.org/officeDocument/2006/relationships/image" Target="../media/image7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image" Target="../media/image47.wmf"/><Relationship Id="rId7" Type="http://schemas.openxmlformats.org/officeDocument/2006/relationships/image" Target="../media/image75.wmf"/><Relationship Id="rId2" Type="http://schemas.openxmlformats.org/officeDocument/2006/relationships/image" Target="../media/image27.wmf"/><Relationship Id="rId1" Type="http://schemas.openxmlformats.org/officeDocument/2006/relationships/image" Target="../media/image28.wmf"/><Relationship Id="rId6" Type="http://schemas.openxmlformats.org/officeDocument/2006/relationships/image" Target="../media/image74.wmf"/><Relationship Id="rId11" Type="http://schemas.openxmlformats.org/officeDocument/2006/relationships/image" Target="../media/image79.wmf"/><Relationship Id="rId5" Type="http://schemas.openxmlformats.org/officeDocument/2006/relationships/image" Target="../media/image73.wmf"/><Relationship Id="rId10" Type="http://schemas.openxmlformats.org/officeDocument/2006/relationships/image" Target="../media/image78.wmf"/><Relationship Id="rId4" Type="http://schemas.openxmlformats.org/officeDocument/2006/relationships/image" Target="../media/image72.wmf"/><Relationship Id="rId9" Type="http://schemas.openxmlformats.org/officeDocument/2006/relationships/image" Target="../media/image7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815C7F9-E8B0-45BA-AEDA-70370FD1AD73}" type="datetimeFigureOut">
              <a:rPr lang="zh-CN" altLang="en-US"/>
              <a:pPr>
                <a:defRPr/>
              </a:pPr>
              <a:t>2019/2/22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65749E27-9D56-45BD-8F14-5CE6C2B1A6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FC392D74-63B7-4491-873A-473C549A184F}" type="datetimeFigureOut">
              <a:rPr lang="zh-CN" altLang="en-US"/>
              <a:pPr>
                <a:defRPr/>
              </a:pPr>
              <a:t>2019/2/22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1E715EDB-45C9-4C2C-9D18-2CCFE2C4BD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F828361-526E-4423-A1F1-0DC8B649873F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2065202-9D36-4DDC-B60E-5A69C51ACC27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D95E0D-AE96-4A6C-A3C7-96394668EA3A}" type="slidenum">
              <a:rPr lang="en-US" altLang="zh-CN" smtClean="0"/>
              <a:pPr/>
              <a:t>35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E92C8-68D1-45FA-9E94-4D15DED13D49}" type="datetime1">
              <a:rPr lang="zh-CN" altLang="en-US"/>
              <a:pPr>
                <a:defRPr/>
              </a:pPr>
              <a:t>2019/2/22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by Li </a:t>
            </a:r>
            <a:r>
              <a:rPr lang="en-US" altLang="zh-CN" err="1"/>
              <a:t>Xinliang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23766-BDF6-4188-AD69-836289411D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0F32A-46AD-4604-8CB2-546880E6B622}" type="datetime1">
              <a:rPr lang="zh-CN" altLang="en-US"/>
              <a:pPr>
                <a:defRPr/>
              </a:pPr>
              <a:t>2019/2/22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B9EDD-F60B-49EB-A2B4-F760FFA4A1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D7484B-7711-4F61-8C47-95B92B56737C}" type="datetime1">
              <a:rPr lang="zh-CN" altLang="en-US"/>
              <a:pPr>
                <a:defRPr/>
              </a:pPr>
              <a:t>2019/2/22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01587-F3D0-4B13-B778-3120A5C49A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DFEB3-93EA-4C0A-A0DB-638CDE1A55E8}" type="datetime1">
              <a:rPr lang="zh-CN" altLang="en-US"/>
              <a:pPr>
                <a:defRPr/>
              </a:pPr>
              <a:t>2019/2/22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6645B-B30A-4135-BA3A-D1D3E0EA7E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48B6F-CB47-42BC-9731-0AE7D2F6C0DF}" type="datetime1">
              <a:rPr lang="zh-CN" altLang="en-US"/>
              <a:pPr>
                <a:defRPr/>
              </a:pPr>
              <a:t>2019/2/22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F5966-2623-472F-9FE3-0342DF02D8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2948A-C07F-4F2E-A569-3E62CE381849}" type="datetime1">
              <a:rPr lang="zh-CN" altLang="en-US"/>
              <a:pPr>
                <a:defRPr/>
              </a:pPr>
              <a:t>2019/2/22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C2CC1-408F-4C0C-9D7D-3833FC478F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79E220-5E80-40C5-85DD-315087B50889}" type="datetime1">
              <a:rPr lang="zh-CN" altLang="en-US"/>
              <a:pPr>
                <a:defRPr/>
              </a:pPr>
              <a:t>2019/2/22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CDB91-BDB4-42A4-8718-35A1D2FCFF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68F16F-767B-4695-BACB-511C4D79E449}" type="datetime1">
              <a:rPr lang="zh-CN" altLang="en-US"/>
              <a:pPr>
                <a:defRPr/>
              </a:pPr>
              <a:t>2019/2/22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94BB8-D013-4D60-A4FF-28B2963742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071C1-FB2C-4983-9D13-F042761DFEF3}" type="datetime1">
              <a:rPr lang="zh-CN" altLang="en-US"/>
              <a:pPr>
                <a:defRPr/>
              </a:pPr>
              <a:t>2019/2/22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25BCD-3FFE-4D54-A2E4-E9024A6F20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39DB6-8A02-4B0F-A3F3-93683C08ECD7}" type="datetime1">
              <a:rPr lang="zh-CN" altLang="en-US"/>
              <a:pPr>
                <a:defRPr/>
              </a:pPr>
              <a:t>2019/2/22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97808-F507-4562-B369-EB78BFB17E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6710D-6C40-4C8C-ABFD-411F8C62C4D7}" type="datetime1">
              <a:rPr lang="zh-CN" altLang="en-US"/>
              <a:pPr>
                <a:defRPr/>
              </a:pPr>
              <a:t>2019/2/22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2D4EBB-B45F-4F4C-8D80-B115F7F3ED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86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015FB63-C38D-4F6A-A0A7-98A2134995D5}" type="datetime1">
              <a:rPr lang="zh-CN" altLang="en-US"/>
              <a:pPr>
                <a:defRPr/>
              </a:pPr>
              <a:t>2019/2/22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423DDCB-D918-4FFE-A286-AFFBCBB07B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ixl@lnm.imech.ac.cn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an.baidu.com/s/1slfC5Yl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10.bin"/><Relationship Id="rId3" Type="http://schemas.openxmlformats.org/officeDocument/2006/relationships/image" Target="../media/image3.jpeg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4.bin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3.bin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2.bin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1.bin"/><Relationship Id="rId9" Type="http://schemas.openxmlformats.org/officeDocument/2006/relationships/oleObject" Target="../embeddings/oleObject26.bin"/><Relationship Id="rId14" Type="http://schemas.openxmlformats.org/officeDocument/2006/relationships/oleObject" Target="../embeddings/oleObject3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6.bin"/><Relationship Id="rId12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5.bin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44.png"/><Relationship Id="rId4" Type="http://schemas.openxmlformats.org/officeDocument/2006/relationships/oleObject" Target="../embeddings/oleObject33.bin"/><Relationship Id="rId9" Type="http://schemas.openxmlformats.org/officeDocument/2006/relationships/oleObject" Target="../embeddings/oleObject3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49.png"/><Relationship Id="rId4" Type="http://schemas.openxmlformats.org/officeDocument/2006/relationships/oleObject" Target="../embeddings/oleObject42.bin"/><Relationship Id="rId9" Type="http://schemas.openxmlformats.org/officeDocument/2006/relationships/oleObject" Target="../embeddings/oleObject4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oleObject" Target="../embeddings/oleObject57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51.bin"/><Relationship Id="rId12" Type="http://schemas.openxmlformats.org/officeDocument/2006/relationships/oleObject" Target="../embeddings/oleObject56.bin"/><Relationship Id="rId1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0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0.bin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9.bin"/><Relationship Id="rId10" Type="http://schemas.openxmlformats.org/officeDocument/2006/relationships/oleObject" Target="../embeddings/oleObject54.bin"/><Relationship Id="rId4" Type="http://schemas.openxmlformats.org/officeDocument/2006/relationships/oleObject" Target="../embeddings/oleObject48.bin"/><Relationship Id="rId9" Type="http://schemas.openxmlformats.org/officeDocument/2006/relationships/oleObject" Target="../embeddings/oleObject53.bin"/><Relationship Id="rId14" Type="http://schemas.openxmlformats.org/officeDocument/2006/relationships/oleObject" Target="../embeddings/oleObject5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65.bin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4.bin"/><Relationship Id="rId10" Type="http://schemas.openxmlformats.org/officeDocument/2006/relationships/oleObject" Target="../embeddings/oleObject69.bin"/><Relationship Id="rId4" Type="http://schemas.openxmlformats.org/officeDocument/2006/relationships/oleObject" Target="../embeddings/oleObject63.bin"/><Relationship Id="rId9" Type="http://schemas.openxmlformats.org/officeDocument/2006/relationships/oleObject" Target="../embeddings/oleObject6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13" Type="http://schemas.openxmlformats.org/officeDocument/2006/relationships/oleObject" Target="../embeddings/oleObject81.bin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5.bin"/><Relationship Id="rId12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74.bin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3.bin"/><Relationship Id="rId10" Type="http://schemas.openxmlformats.org/officeDocument/2006/relationships/oleObject" Target="../embeddings/oleObject78.bin"/><Relationship Id="rId4" Type="http://schemas.openxmlformats.org/officeDocument/2006/relationships/oleObject" Target="../embeddings/oleObject72.bin"/><Relationship Id="rId9" Type="http://schemas.openxmlformats.org/officeDocument/2006/relationships/oleObject" Target="../embeddings/oleObject7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6.bin"/><Relationship Id="rId12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85.bin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4.bin"/><Relationship Id="rId10" Type="http://schemas.openxmlformats.org/officeDocument/2006/relationships/oleObject" Target="../embeddings/oleObject89.bin"/><Relationship Id="rId4" Type="http://schemas.openxmlformats.org/officeDocument/2006/relationships/oleObject" Target="../embeddings/oleObject83.bin"/><Relationship Id="rId9" Type="http://schemas.openxmlformats.org/officeDocument/2006/relationships/oleObject" Target="../embeddings/oleObject8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0.png"/><Relationship Id="rId5" Type="http://schemas.openxmlformats.org/officeDocument/2006/relationships/oleObject" Target="../embeddings/oleObject93.bin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97.bin"/><Relationship Id="rId5" Type="http://schemas.openxmlformats.org/officeDocument/2006/relationships/oleObject" Target="../embeddings/oleObject96.bin"/><Relationship Id="rId4" Type="http://schemas.openxmlformats.org/officeDocument/2006/relationships/oleObject" Target="../embeddings/oleObject95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13" Type="http://schemas.openxmlformats.org/officeDocument/2006/relationships/oleObject" Target="../embeddings/oleObject108.bin"/><Relationship Id="rId18" Type="http://schemas.openxmlformats.org/officeDocument/2006/relationships/oleObject" Target="../embeddings/oleObject113.bin"/><Relationship Id="rId3" Type="http://schemas.openxmlformats.org/officeDocument/2006/relationships/oleObject" Target="../embeddings/oleObject98.bin"/><Relationship Id="rId21" Type="http://schemas.openxmlformats.org/officeDocument/2006/relationships/oleObject" Target="../embeddings/oleObject116.bin"/><Relationship Id="rId7" Type="http://schemas.openxmlformats.org/officeDocument/2006/relationships/oleObject" Target="../embeddings/oleObject102.bin"/><Relationship Id="rId12" Type="http://schemas.openxmlformats.org/officeDocument/2006/relationships/oleObject" Target="../embeddings/oleObject107.bin"/><Relationship Id="rId17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1.bin"/><Relationship Id="rId20" Type="http://schemas.openxmlformats.org/officeDocument/2006/relationships/oleObject" Target="../embeddings/oleObject115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01.bin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0.bin"/><Relationship Id="rId15" Type="http://schemas.openxmlformats.org/officeDocument/2006/relationships/oleObject" Target="../embeddings/oleObject110.bin"/><Relationship Id="rId23" Type="http://schemas.openxmlformats.org/officeDocument/2006/relationships/oleObject" Target="../embeddings/oleObject118.bin"/><Relationship Id="rId10" Type="http://schemas.openxmlformats.org/officeDocument/2006/relationships/oleObject" Target="../embeddings/oleObject105.bin"/><Relationship Id="rId19" Type="http://schemas.openxmlformats.org/officeDocument/2006/relationships/oleObject" Target="../embeddings/oleObject114.bin"/><Relationship Id="rId4" Type="http://schemas.openxmlformats.org/officeDocument/2006/relationships/oleObject" Target="../embeddings/oleObject99.bin"/><Relationship Id="rId9" Type="http://schemas.openxmlformats.org/officeDocument/2006/relationships/oleObject" Target="../embeddings/oleObject104.bin"/><Relationship Id="rId14" Type="http://schemas.openxmlformats.org/officeDocument/2006/relationships/oleObject" Target="../embeddings/oleObject109.bin"/><Relationship Id="rId22" Type="http://schemas.openxmlformats.org/officeDocument/2006/relationships/oleObject" Target="../embeddings/oleObject11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4.bin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22.bin"/><Relationship Id="rId5" Type="http://schemas.openxmlformats.org/officeDocument/2006/relationships/oleObject" Target="../embeddings/oleObject121.bin"/><Relationship Id="rId4" Type="http://schemas.openxmlformats.org/officeDocument/2006/relationships/oleObject" Target="../embeddings/oleObject120.bin"/><Relationship Id="rId9" Type="http://schemas.openxmlformats.org/officeDocument/2006/relationships/oleObject" Target="../embeddings/oleObject12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6.bin"/><Relationship Id="rId7" Type="http://schemas.openxmlformats.org/officeDocument/2006/relationships/image" Target="../media/image12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29.bin"/><Relationship Id="rId5" Type="http://schemas.openxmlformats.org/officeDocument/2006/relationships/oleObject" Target="../embeddings/oleObject128.bin"/><Relationship Id="rId4" Type="http://schemas.openxmlformats.org/officeDocument/2006/relationships/oleObject" Target="../embeddings/oleObject12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132.bin"/><Relationship Id="rId4" Type="http://schemas.openxmlformats.org/officeDocument/2006/relationships/oleObject" Target="../embeddings/oleObject131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8.bin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36.bin"/><Relationship Id="rId5" Type="http://schemas.openxmlformats.org/officeDocument/2006/relationships/oleObject" Target="../embeddings/oleObject135.bin"/><Relationship Id="rId4" Type="http://schemas.openxmlformats.org/officeDocument/2006/relationships/oleObject" Target="../embeddings/oleObject134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4.bin"/><Relationship Id="rId13" Type="http://schemas.openxmlformats.org/officeDocument/2006/relationships/oleObject" Target="../embeddings/oleObject149.bin"/><Relationship Id="rId18" Type="http://schemas.openxmlformats.org/officeDocument/2006/relationships/oleObject" Target="../embeddings/oleObject154.bin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3.bin"/><Relationship Id="rId12" Type="http://schemas.openxmlformats.org/officeDocument/2006/relationships/oleObject" Target="../embeddings/oleObject148.bin"/><Relationship Id="rId17" Type="http://schemas.openxmlformats.org/officeDocument/2006/relationships/oleObject" Target="../embeddings/oleObject15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2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42.bin"/><Relationship Id="rId11" Type="http://schemas.openxmlformats.org/officeDocument/2006/relationships/oleObject" Target="../embeddings/oleObject147.bin"/><Relationship Id="rId5" Type="http://schemas.openxmlformats.org/officeDocument/2006/relationships/oleObject" Target="../embeddings/oleObject141.bin"/><Relationship Id="rId15" Type="http://schemas.openxmlformats.org/officeDocument/2006/relationships/oleObject" Target="../embeddings/oleObject151.bin"/><Relationship Id="rId10" Type="http://schemas.openxmlformats.org/officeDocument/2006/relationships/oleObject" Target="../embeddings/oleObject146.bin"/><Relationship Id="rId19" Type="http://schemas.openxmlformats.org/officeDocument/2006/relationships/oleObject" Target="../embeddings/oleObject155.bin"/><Relationship Id="rId4" Type="http://schemas.openxmlformats.org/officeDocument/2006/relationships/oleObject" Target="../embeddings/oleObject140.bin"/><Relationship Id="rId9" Type="http://schemas.openxmlformats.org/officeDocument/2006/relationships/oleObject" Target="../embeddings/oleObject145.bin"/><Relationship Id="rId14" Type="http://schemas.openxmlformats.org/officeDocument/2006/relationships/oleObject" Target="../embeddings/oleObject150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1.bin"/><Relationship Id="rId3" Type="http://schemas.openxmlformats.org/officeDocument/2006/relationships/oleObject" Target="../embeddings/oleObject156.bin"/><Relationship Id="rId7" Type="http://schemas.openxmlformats.org/officeDocument/2006/relationships/oleObject" Target="../embeddings/oleObject160.bin"/><Relationship Id="rId12" Type="http://schemas.openxmlformats.org/officeDocument/2006/relationships/oleObject" Target="../embeddings/oleObject1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59.bin"/><Relationship Id="rId11" Type="http://schemas.openxmlformats.org/officeDocument/2006/relationships/oleObject" Target="../embeddings/oleObject164.bin"/><Relationship Id="rId5" Type="http://schemas.openxmlformats.org/officeDocument/2006/relationships/oleObject" Target="../embeddings/oleObject158.bin"/><Relationship Id="rId10" Type="http://schemas.openxmlformats.org/officeDocument/2006/relationships/oleObject" Target="../embeddings/oleObject163.bin"/><Relationship Id="rId4" Type="http://schemas.openxmlformats.org/officeDocument/2006/relationships/oleObject" Target="../embeddings/oleObject157.bin"/><Relationship Id="rId9" Type="http://schemas.openxmlformats.org/officeDocument/2006/relationships/oleObject" Target="../embeddings/oleObject162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1.bin"/><Relationship Id="rId3" Type="http://schemas.openxmlformats.org/officeDocument/2006/relationships/oleObject" Target="../embeddings/oleObject166.bin"/><Relationship Id="rId7" Type="http://schemas.openxmlformats.org/officeDocument/2006/relationships/oleObject" Target="../embeddings/oleObject1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69.bin"/><Relationship Id="rId5" Type="http://schemas.openxmlformats.org/officeDocument/2006/relationships/oleObject" Target="../embeddings/oleObject168.bin"/><Relationship Id="rId10" Type="http://schemas.openxmlformats.org/officeDocument/2006/relationships/oleObject" Target="../embeddings/oleObject173.bin"/><Relationship Id="rId4" Type="http://schemas.openxmlformats.org/officeDocument/2006/relationships/oleObject" Target="../embeddings/oleObject167.bin"/><Relationship Id="rId9" Type="http://schemas.openxmlformats.org/officeDocument/2006/relationships/oleObject" Target="../embeddings/oleObject172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9.bin"/><Relationship Id="rId13" Type="http://schemas.openxmlformats.org/officeDocument/2006/relationships/oleObject" Target="../embeddings/oleObject184.bin"/><Relationship Id="rId3" Type="http://schemas.openxmlformats.org/officeDocument/2006/relationships/oleObject" Target="../embeddings/oleObject174.bin"/><Relationship Id="rId7" Type="http://schemas.openxmlformats.org/officeDocument/2006/relationships/oleObject" Target="../embeddings/oleObject178.bin"/><Relationship Id="rId12" Type="http://schemas.openxmlformats.org/officeDocument/2006/relationships/oleObject" Target="../embeddings/oleObject18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7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77.bin"/><Relationship Id="rId11" Type="http://schemas.openxmlformats.org/officeDocument/2006/relationships/oleObject" Target="../embeddings/oleObject182.bin"/><Relationship Id="rId5" Type="http://schemas.openxmlformats.org/officeDocument/2006/relationships/oleObject" Target="../embeddings/oleObject176.bin"/><Relationship Id="rId15" Type="http://schemas.openxmlformats.org/officeDocument/2006/relationships/oleObject" Target="../embeddings/oleObject186.bin"/><Relationship Id="rId10" Type="http://schemas.openxmlformats.org/officeDocument/2006/relationships/oleObject" Target="../embeddings/oleObject181.bin"/><Relationship Id="rId4" Type="http://schemas.openxmlformats.org/officeDocument/2006/relationships/oleObject" Target="../embeddings/oleObject175.bin"/><Relationship Id="rId9" Type="http://schemas.openxmlformats.org/officeDocument/2006/relationships/oleObject" Target="../embeddings/oleObject180.bin"/><Relationship Id="rId14" Type="http://schemas.openxmlformats.org/officeDocument/2006/relationships/oleObject" Target="../embeddings/oleObject185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189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5.bin"/><Relationship Id="rId13" Type="http://schemas.openxmlformats.org/officeDocument/2006/relationships/oleObject" Target="../embeddings/oleObject200.bin"/><Relationship Id="rId3" Type="http://schemas.openxmlformats.org/officeDocument/2006/relationships/oleObject" Target="../embeddings/oleObject190.bin"/><Relationship Id="rId7" Type="http://schemas.openxmlformats.org/officeDocument/2006/relationships/oleObject" Target="../embeddings/oleObject194.bin"/><Relationship Id="rId12" Type="http://schemas.openxmlformats.org/officeDocument/2006/relationships/oleObject" Target="../embeddings/oleObject1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93.bin"/><Relationship Id="rId11" Type="http://schemas.openxmlformats.org/officeDocument/2006/relationships/oleObject" Target="../embeddings/oleObject198.bin"/><Relationship Id="rId5" Type="http://schemas.openxmlformats.org/officeDocument/2006/relationships/oleObject" Target="../embeddings/oleObject192.bin"/><Relationship Id="rId10" Type="http://schemas.openxmlformats.org/officeDocument/2006/relationships/oleObject" Target="../embeddings/oleObject197.bin"/><Relationship Id="rId4" Type="http://schemas.openxmlformats.org/officeDocument/2006/relationships/oleObject" Target="../embeddings/oleObject191.bin"/><Relationship Id="rId9" Type="http://schemas.openxmlformats.org/officeDocument/2006/relationships/oleObject" Target="../embeddings/oleObject196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gif"/><Relationship Id="rId2" Type="http://schemas.openxmlformats.org/officeDocument/2006/relationships/image" Target="../media/image188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1.png"/><Relationship Id="rId4" Type="http://schemas.openxmlformats.org/officeDocument/2006/relationships/image" Target="../media/image19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201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04.bin"/><Relationship Id="rId5" Type="http://schemas.openxmlformats.org/officeDocument/2006/relationships/oleObject" Target="../embeddings/oleObject203.bin"/><Relationship Id="rId4" Type="http://schemas.openxmlformats.org/officeDocument/2006/relationships/oleObject" Target="../embeddings/oleObject202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oleObject" Target="../embeddings/oleObject2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207.bin"/><Relationship Id="rId5" Type="http://schemas.openxmlformats.org/officeDocument/2006/relationships/oleObject" Target="../embeddings/oleObject206.bin"/><Relationship Id="rId4" Type="http://schemas.openxmlformats.org/officeDocument/2006/relationships/oleObject" Target="../embeddings/oleObject205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emf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3074" descr="ppt1 副本 拷贝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TextBox 3"/>
          <p:cNvSpPr txBox="1">
            <a:spLocks noChangeArrowheads="1"/>
          </p:cNvSpPr>
          <p:nvPr/>
        </p:nvSpPr>
        <p:spPr bwMode="auto">
          <a:xfrm>
            <a:off x="214313" y="1500188"/>
            <a:ext cx="8786812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Calibri" pitchFamily="34" charset="0"/>
              </a:rPr>
              <a:t>2019</a:t>
            </a:r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</a:rPr>
              <a:t>年春季中国科学院大学课程</a:t>
            </a:r>
            <a:endParaRPr lang="en-US" altLang="zh-CN" b="1" dirty="0">
              <a:solidFill>
                <a:srgbClr val="FF0000"/>
              </a:solidFill>
              <a:latin typeface="Calibri" pitchFamily="34" charset="0"/>
            </a:endParaRPr>
          </a:p>
          <a:p>
            <a:pPr algn="ctr"/>
            <a:endParaRPr lang="en-US" altLang="zh-CN" sz="4400" b="1" dirty="0">
              <a:latin typeface="Calibri" pitchFamily="34" charset="0"/>
            </a:endParaRPr>
          </a:p>
          <a:p>
            <a:pPr algn="ctr"/>
            <a:r>
              <a:rPr lang="zh-CN" altLang="en-US" sz="4400" b="1" dirty="0">
                <a:latin typeface="Calibri" pitchFamily="34" charset="0"/>
              </a:rPr>
              <a:t>计算流体力学 </a:t>
            </a:r>
            <a:endParaRPr lang="en-US" altLang="zh-CN" sz="4400" b="1" dirty="0">
              <a:latin typeface="Calibri" pitchFamily="34" charset="0"/>
            </a:endParaRPr>
          </a:p>
          <a:p>
            <a:pPr algn="ctr"/>
            <a:endParaRPr lang="en-US" altLang="zh-CN" b="1" dirty="0">
              <a:latin typeface="Calibri" pitchFamily="34" charset="0"/>
            </a:endParaRPr>
          </a:p>
          <a:p>
            <a:pPr algn="ctr"/>
            <a:r>
              <a:rPr lang="zh-CN" altLang="en-US" b="1" dirty="0">
                <a:latin typeface="Calibri" pitchFamily="34" charset="0"/>
              </a:rPr>
              <a:t>李新</a:t>
            </a:r>
            <a:r>
              <a:rPr lang="zh-CN" altLang="en-US" b="1" dirty="0" smtClean="0">
                <a:latin typeface="Calibri" pitchFamily="34" charset="0"/>
              </a:rPr>
              <a:t>亮   申义庆</a:t>
            </a:r>
            <a:endParaRPr lang="en-US" altLang="zh-CN" b="1" dirty="0">
              <a:latin typeface="Calibri" pitchFamily="34" charset="0"/>
            </a:endParaRPr>
          </a:p>
          <a:p>
            <a:pPr algn="ctr"/>
            <a:r>
              <a:rPr lang="en-US" altLang="zh-CN" b="1" dirty="0">
                <a:latin typeface="Calibri" pitchFamily="34" charset="0"/>
                <a:hlinkClick r:id="rId3"/>
              </a:rPr>
              <a:t>lixl@imech.ac.cn</a:t>
            </a:r>
            <a:endParaRPr lang="en-US" altLang="zh-CN" b="1" dirty="0">
              <a:latin typeface="Calibri" pitchFamily="34" charset="0"/>
            </a:endParaRPr>
          </a:p>
          <a:p>
            <a:pPr algn="ctr"/>
            <a:r>
              <a:rPr lang="en-US" altLang="zh-CN" b="1" dirty="0">
                <a:latin typeface="Calibri" pitchFamily="34" charset="0"/>
              </a:rPr>
              <a:t>Tel: 82543801</a:t>
            </a:r>
          </a:p>
          <a:p>
            <a:pPr algn="ctr"/>
            <a:r>
              <a:rPr lang="en-US" altLang="zh-CN" b="1" dirty="0" smtClean="0">
                <a:latin typeface="Calibri" pitchFamily="34" charset="0"/>
              </a:rPr>
              <a:t> </a:t>
            </a:r>
            <a:endParaRPr lang="en-US" altLang="zh-CN" b="1" dirty="0">
              <a:latin typeface="Calibri" pitchFamily="34" charset="0"/>
            </a:endParaRPr>
          </a:p>
          <a:p>
            <a:pPr algn="ctr"/>
            <a:endParaRPr lang="en-US" altLang="zh-CN" sz="2800" b="1" dirty="0">
              <a:latin typeface="Calibri" pitchFamily="34" charset="0"/>
            </a:endParaRPr>
          </a:p>
          <a:p>
            <a:r>
              <a:rPr lang="zh-CN" altLang="en-US" sz="1600" b="1" dirty="0">
                <a:latin typeface="Calibri" pitchFamily="34" charset="0"/>
              </a:rPr>
              <a:t>参考数目： </a:t>
            </a:r>
            <a:r>
              <a:rPr lang="zh-CN" altLang="en-US" sz="1600" b="1" dirty="0" smtClean="0">
                <a:solidFill>
                  <a:srgbClr val="FF0000"/>
                </a:solidFill>
                <a:latin typeface="Calibri" pitchFamily="34" charset="0"/>
              </a:rPr>
              <a:t>朱自强 等：</a:t>
            </a:r>
            <a:r>
              <a:rPr lang="en-US" altLang="zh-CN" sz="1600" b="1" dirty="0" smtClean="0">
                <a:solidFill>
                  <a:srgbClr val="FF0000"/>
                </a:solidFill>
                <a:latin typeface="Calibri" pitchFamily="34" charset="0"/>
              </a:rPr>
              <a:t>《</a:t>
            </a:r>
            <a:r>
              <a:rPr lang="zh-CN" altLang="en-US" sz="1600" b="1" dirty="0" smtClean="0">
                <a:solidFill>
                  <a:srgbClr val="FF0000"/>
                </a:solidFill>
                <a:latin typeface="Calibri" pitchFamily="34" charset="0"/>
              </a:rPr>
              <a:t>应用计算流体力学</a:t>
            </a:r>
            <a:r>
              <a:rPr lang="en-US" altLang="zh-CN" sz="1600" b="1" dirty="0" smtClean="0">
                <a:solidFill>
                  <a:srgbClr val="FF0000"/>
                </a:solidFill>
                <a:latin typeface="Calibri" pitchFamily="34" charset="0"/>
              </a:rPr>
              <a:t>》</a:t>
            </a:r>
            <a:r>
              <a:rPr lang="zh-CN" altLang="en-US" sz="1600" b="1" dirty="0" smtClean="0">
                <a:latin typeface="Calibri" pitchFamily="34" charset="0"/>
              </a:rPr>
              <a:t>；傅德薰等：</a:t>
            </a:r>
            <a:r>
              <a:rPr lang="en-US" altLang="zh-CN" sz="1600" b="1" dirty="0" smtClean="0">
                <a:latin typeface="Calibri" pitchFamily="34" charset="0"/>
              </a:rPr>
              <a:t>《</a:t>
            </a:r>
            <a:r>
              <a:rPr lang="zh-CN" altLang="en-US" sz="1600" b="1" dirty="0" smtClean="0">
                <a:latin typeface="Calibri" pitchFamily="34" charset="0"/>
              </a:rPr>
              <a:t>计算空气动力学</a:t>
            </a:r>
            <a:r>
              <a:rPr lang="en-US" altLang="zh-CN" sz="1600" b="1" dirty="0" smtClean="0">
                <a:latin typeface="Calibri" pitchFamily="34" charset="0"/>
              </a:rPr>
              <a:t>》</a:t>
            </a:r>
            <a:endParaRPr lang="en-US" altLang="zh-CN" sz="1600" b="1" dirty="0">
              <a:latin typeface="Calibri" pitchFamily="34" charset="0"/>
            </a:endParaRPr>
          </a:p>
          <a:p>
            <a:r>
              <a:rPr lang="zh-CN" altLang="en-US" sz="1600" b="1" dirty="0" smtClean="0">
                <a:latin typeface="Calibri" pitchFamily="34" charset="0"/>
              </a:rPr>
              <a:t>                       李新亮：  </a:t>
            </a:r>
            <a:r>
              <a:rPr lang="en-US" altLang="zh-CN" sz="1600" b="1" dirty="0" smtClean="0">
                <a:latin typeface="Calibri" pitchFamily="34" charset="0"/>
              </a:rPr>
              <a:t>《</a:t>
            </a:r>
            <a:r>
              <a:rPr lang="en-US" altLang="zh-CN" sz="1600" b="1" dirty="0" err="1" smtClean="0">
                <a:latin typeface="Calibri" pitchFamily="34" charset="0"/>
              </a:rPr>
              <a:t>OpenCFD</a:t>
            </a:r>
            <a:r>
              <a:rPr lang="en-US" altLang="zh-CN" sz="1600" b="1" dirty="0" smtClean="0">
                <a:latin typeface="Calibri" pitchFamily="34" charset="0"/>
              </a:rPr>
              <a:t>-EC </a:t>
            </a:r>
            <a:r>
              <a:rPr lang="zh-CN" altLang="en-US" sz="1600" b="1" dirty="0" smtClean="0">
                <a:latin typeface="Calibri" pitchFamily="34" charset="0"/>
              </a:rPr>
              <a:t>理论手册</a:t>
            </a:r>
            <a:r>
              <a:rPr lang="en-US" altLang="zh-CN" sz="1600" b="1" dirty="0" smtClean="0">
                <a:latin typeface="Calibri" pitchFamily="34" charset="0"/>
              </a:rPr>
              <a:t>》</a:t>
            </a:r>
            <a:endParaRPr lang="en-US" altLang="zh-CN" sz="1600" b="1" dirty="0">
              <a:latin typeface="Calibri" pitchFamily="34" charset="0"/>
            </a:endParaRPr>
          </a:p>
          <a:p>
            <a:r>
              <a:rPr lang="en-US" altLang="zh-CN" sz="1400" b="1" i="1" dirty="0">
                <a:latin typeface="Calibri" pitchFamily="34" charset="0"/>
              </a:rPr>
              <a:t>                           </a:t>
            </a:r>
            <a:r>
              <a:rPr lang="en-US" altLang="zh-CN" sz="1400" b="1" i="1" dirty="0">
                <a:solidFill>
                  <a:srgbClr val="FF0000"/>
                </a:solidFill>
                <a:latin typeface="Calibri" pitchFamily="34" charset="0"/>
              </a:rPr>
              <a:t>J. Blazek: Computational Fluid Dynamics: Principles and Applications</a:t>
            </a:r>
          </a:p>
          <a:p>
            <a:r>
              <a:rPr lang="en-US" altLang="zh-CN" sz="1400" b="1" dirty="0">
                <a:latin typeface="Calibri" pitchFamily="34" charset="0"/>
              </a:rPr>
              <a:t>                          E. F. Toro: </a:t>
            </a:r>
            <a:r>
              <a:rPr lang="en-US" altLang="zh-CN" sz="1400" b="1" i="1" dirty="0">
                <a:latin typeface="Calibri" pitchFamily="34" charset="0"/>
              </a:rPr>
              <a:t>Riemann Solvers and numerical methods for fluid dynamics</a:t>
            </a:r>
            <a:r>
              <a:rPr lang="en-US" altLang="zh-CN" sz="1400" b="1" dirty="0">
                <a:latin typeface="Calibri" pitchFamily="34" charset="0"/>
              </a:rPr>
              <a:t>              </a:t>
            </a:r>
            <a:endParaRPr lang="en-US" altLang="zh-CN" sz="1400" b="1" i="1" dirty="0">
              <a:latin typeface="Calibri" pitchFamily="34" charset="0"/>
            </a:endParaRPr>
          </a:p>
          <a:p>
            <a:r>
              <a:rPr lang="en-US" altLang="zh-CN" sz="1600" b="1" dirty="0">
                <a:latin typeface="Calibri" pitchFamily="34" charset="0"/>
              </a:rPr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83D49-B71C-47C0-9ED9-DA5FB42AEF45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30726" name="矩形 6"/>
          <p:cNvSpPr>
            <a:spLocks noChangeArrowheads="1"/>
          </p:cNvSpPr>
          <p:nvPr/>
        </p:nvSpPr>
        <p:spPr bwMode="auto">
          <a:xfrm>
            <a:off x="251520" y="6093296"/>
            <a:ext cx="8786812" cy="4616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b="1" dirty="0" smtClean="0">
                <a:solidFill>
                  <a:srgbClr val="0033CC"/>
                </a:solidFill>
              </a:rPr>
              <a:t>课件下载：</a:t>
            </a:r>
            <a:r>
              <a:rPr lang="en-US" altLang="zh-CN" sz="2400" u="sng" dirty="0" smtClean="0">
                <a:hlinkClick r:id="rId4"/>
              </a:rPr>
              <a:t>http://pan.baidu.com/s/1slfC5Yl</a:t>
            </a:r>
            <a:endParaRPr lang="zh-CN" altLang="en-US" sz="2400" b="1" dirty="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TextBox 3"/>
          <p:cNvSpPr txBox="1">
            <a:spLocks noChangeArrowheads="1"/>
          </p:cNvSpPr>
          <p:nvPr/>
        </p:nvSpPr>
        <p:spPr bwMode="auto">
          <a:xfrm>
            <a:off x="827584" y="548680"/>
            <a:ext cx="70008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 dirty="0"/>
              <a:t>§ </a:t>
            </a:r>
            <a:r>
              <a:rPr lang="en-US" altLang="zh-CN" sz="2400" dirty="0" smtClean="0"/>
              <a:t>1.2   </a:t>
            </a:r>
            <a:r>
              <a:rPr lang="zh-CN" altLang="en-US" sz="2400" b="1" dirty="0" smtClean="0"/>
              <a:t> </a:t>
            </a:r>
            <a:r>
              <a:rPr lang="zh-CN" altLang="en-US" sz="2400" b="1" dirty="0"/>
              <a:t>流体力学基本方程组</a:t>
            </a:r>
          </a:p>
        </p:txBody>
      </p:sp>
      <p:sp>
        <p:nvSpPr>
          <p:cNvPr id="1037" name="TextBox 4"/>
          <p:cNvSpPr txBox="1">
            <a:spLocks noChangeArrowheads="1"/>
          </p:cNvSpPr>
          <p:nvPr/>
        </p:nvSpPr>
        <p:spPr bwMode="auto">
          <a:xfrm>
            <a:off x="1143000" y="2214563"/>
            <a:ext cx="2071688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/>
              <a:t>连续介质假设</a:t>
            </a:r>
            <a:endParaRPr lang="en-US" altLang="zh-CN" sz="2400" b="1"/>
          </a:p>
        </p:txBody>
      </p:sp>
      <p:sp>
        <p:nvSpPr>
          <p:cNvPr id="1039" name="TextBox 27"/>
          <p:cNvSpPr txBox="1">
            <a:spLocks noChangeArrowheads="1"/>
          </p:cNvSpPr>
          <p:nvPr/>
        </p:nvSpPr>
        <p:spPr bwMode="auto">
          <a:xfrm>
            <a:off x="500063" y="1643063"/>
            <a:ext cx="3929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/>
              <a:t>1.  </a:t>
            </a:r>
            <a:r>
              <a:rPr lang="zh-CN" altLang="en-US" sz="2400" b="1"/>
              <a:t>基本概念</a:t>
            </a:r>
          </a:p>
        </p:txBody>
      </p:sp>
      <p:sp>
        <p:nvSpPr>
          <p:cNvPr id="38" name="右箭头 37"/>
          <p:cNvSpPr/>
          <p:nvPr/>
        </p:nvSpPr>
        <p:spPr>
          <a:xfrm>
            <a:off x="3714750" y="2286000"/>
            <a:ext cx="428625" cy="214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41" name="TextBox 38"/>
          <p:cNvSpPr txBox="1">
            <a:spLocks noChangeArrowheads="1"/>
          </p:cNvSpPr>
          <p:nvPr/>
        </p:nvSpPr>
        <p:spPr bwMode="auto">
          <a:xfrm>
            <a:off x="1143000" y="2857500"/>
            <a:ext cx="3929063" cy="369888"/>
          </a:xfrm>
          <a:prstGeom prst="rect">
            <a:avLst/>
          </a:prstGeom>
          <a:solidFill>
            <a:srgbClr val="FFFF00">
              <a:alpha val="83136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流体质点：微观充分大，宏观充分小</a:t>
            </a:r>
          </a:p>
        </p:txBody>
      </p:sp>
      <p:pic>
        <p:nvPicPr>
          <p:cNvPr id="1042" name="图片 4" descr="xinsrc_412110302152293730981.jpg"/>
          <p:cNvPicPr>
            <a:picLocks noChangeAspect="1"/>
          </p:cNvPicPr>
          <p:nvPr/>
        </p:nvPicPr>
        <p:blipFill>
          <a:blip r:embed="rId3" cstate="print"/>
          <a:srcRect t="16251" b="42500"/>
          <a:stretch>
            <a:fillRect/>
          </a:stretch>
        </p:blipFill>
        <p:spPr bwMode="auto">
          <a:xfrm>
            <a:off x="6786563" y="6080125"/>
            <a:ext cx="2357437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3" name="TextBox 31"/>
          <p:cNvSpPr txBox="1">
            <a:spLocks noChangeArrowheads="1"/>
          </p:cNvSpPr>
          <p:nvPr/>
        </p:nvSpPr>
        <p:spPr bwMode="auto">
          <a:xfrm>
            <a:off x="4429125" y="2143125"/>
            <a:ext cx="3571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/>
              <a:t>流体连续地充满整个空间</a:t>
            </a:r>
          </a:p>
        </p:txBody>
      </p:sp>
      <p:sp>
        <p:nvSpPr>
          <p:cNvPr id="1044" name="TextBox 32"/>
          <p:cNvSpPr txBox="1">
            <a:spLocks noChangeArrowheads="1"/>
          </p:cNvSpPr>
          <p:nvPr/>
        </p:nvSpPr>
        <p:spPr bwMode="auto">
          <a:xfrm>
            <a:off x="642938" y="3500438"/>
            <a:ext cx="2643187" cy="3698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 举例说明流体密度定义</a:t>
            </a:r>
          </a:p>
        </p:txBody>
      </p:sp>
      <p:sp>
        <p:nvSpPr>
          <p:cNvPr id="12" name="立方体 11"/>
          <p:cNvSpPr/>
          <p:nvPr/>
        </p:nvSpPr>
        <p:spPr>
          <a:xfrm>
            <a:off x="7286625" y="3214688"/>
            <a:ext cx="1214438" cy="1143000"/>
          </a:xfrm>
          <a:prstGeom prst="cube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46" name="TextBox 12"/>
          <p:cNvSpPr txBox="1">
            <a:spLocks noChangeArrowheads="1"/>
          </p:cNvSpPr>
          <p:nvPr/>
        </p:nvSpPr>
        <p:spPr bwMode="auto">
          <a:xfrm>
            <a:off x="7286625" y="4500563"/>
            <a:ext cx="12858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/>
              <a:t>体积为</a:t>
            </a:r>
            <a:r>
              <a:rPr lang="en-US" altLang="zh-CN"/>
              <a:t>V</a:t>
            </a:r>
            <a:r>
              <a:rPr lang="zh-CN" altLang="en-US"/>
              <a:t>的控制体</a:t>
            </a:r>
          </a:p>
        </p:txBody>
      </p:sp>
      <p:sp>
        <p:nvSpPr>
          <p:cNvPr id="14" name="椭圆 13"/>
          <p:cNvSpPr/>
          <p:nvPr/>
        </p:nvSpPr>
        <p:spPr>
          <a:xfrm>
            <a:off x="7786688" y="3857625"/>
            <a:ext cx="71437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1026" name="Object 13"/>
          <p:cNvGraphicFramePr>
            <a:graphicFrameLocks noChangeAspect="1"/>
          </p:cNvGraphicFramePr>
          <p:nvPr/>
        </p:nvGraphicFramePr>
        <p:xfrm>
          <a:off x="7500938" y="4000500"/>
          <a:ext cx="685800" cy="285750"/>
        </p:xfrm>
        <a:graphic>
          <a:graphicData uri="http://schemas.openxmlformats.org/presentationml/2006/ole">
            <p:oleObj spid="_x0000_s1026" name="Equation" r:id="rId4" imgW="457200" imgH="190440" progId="Equation.3">
              <p:embed/>
            </p:oleObj>
          </a:graphicData>
        </a:graphic>
      </p:graphicFrame>
      <p:sp>
        <p:nvSpPr>
          <p:cNvPr id="1048" name="TextBox 15"/>
          <p:cNvSpPr txBox="1">
            <a:spLocks noChangeArrowheads="1"/>
          </p:cNvSpPr>
          <p:nvPr/>
        </p:nvSpPr>
        <p:spPr bwMode="auto">
          <a:xfrm>
            <a:off x="1571625" y="3929063"/>
            <a:ext cx="50720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平均密度： 控制体内流动的总质量</a:t>
            </a:r>
            <a:r>
              <a:rPr lang="en-US" altLang="zh-CN"/>
              <a:t>/</a:t>
            </a:r>
            <a:r>
              <a:rPr lang="zh-CN" altLang="en-US"/>
              <a:t>控制体体积</a:t>
            </a: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357313" y="6215063"/>
            <a:ext cx="4786312" cy="158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5400000" flipH="1" flipV="1">
            <a:off x="427831" y="5287169"/>
            <a:ext cx="1857375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071563" y="4357688"/>
          <a:ext cx="1003300" cy="228600"/>
        </p:xfrm>
        <a:graphic>
          <a:graphicData uri="http://schemas.openxmlformats.org/presentationml/2006/ole">
            <p:oleObj spid="_x0000_s1027" name="Equation" r:id="rId5" imgW="1002960" imgH="228600" progId="Equation.3">
              <p:embed/>
            </p:oleObj>
          </a:graphicData>
        </a:graphic>
      </p:graphicFrame>
      <p:graphicFrame>
        <p:nvGraphicFramePr>
          <p:cNvPr id="1028" name="Object 14"/>
          <p:cNvGraphicFramePr>
            <a:graphicFrameLocks noChangeAspect="1"/>
          </p:cNvGraphicFramePr>
          <p:nvPr/>
        </p:nvGraphicFramePr>
        <p:xfrm>
          <a:off x="5929313" y="5857875"/>
          <a:ext cx="566737" cy="300038"/>
        </p:xfrm>
        <a:graphic>
          <a:graphicData uri="http://schemas.openxmlformats.org/presentationml/2006/ole">
            <p:oleObj spid="_x0000_s1028" name="Equation" r:id="rId6" imgW="431640" imgH="228600" progId="Equation.3">
              <p:embed/>
            </p:oleObj>
          </a:graphicData>
        </a:graphic>
      </p:graphicFrame>
      <p:sp>
        <p:nvSpPr>
          <p:cNvPr id="27" name="任意多边形 26"/>
          <p:cNvSpPr/>
          <p:nvPr/>
        </p:nvSpPr>
        <p:spPr>
          <a:xfrm>
            <a:off x="1638300" y="4344988"/>
            <a:ext cx="3567113" cy="1616075"/>
          </a:xfrm>
          <a:custGeom>
            <a:avLst/>
            <a:gdLst>
              <a:gd name="connsiteX0" fmla="*/ 0 w 3567066"/>
              <a:gd name="connsiteY0" fmla="*/ 1466662 h 1616044"/>
              <a:gd name="connsiteX1" fmla="*/ 262551 w 3567066"/>
              <a:gd name="connsiteY1" fmla="*/ 1086416 h 1616044"/>
              <a:gd name="connsiteX2" fmla="*/ 570369 w 3567066"/>
              <a:gd name="connsiteY2" fmla="*/ 1104523 h 1616044"/>
              <a:gd name="connsiteX3" fmla="*/ 896293 w 3567066"/>
              <a:gd name="connsiteY3" fmla="*/ 860080 h 1616044"/>
              <a:gd name="connsiteX4" fmla="*/ 1303699 w 3567066"/>
              <a:gd name="connsiteY4" fmla="*/ 796705 h 1616044"/>
              <a:gd name="connsiteX5" fmla="*/ 2245260 w 3567066"/>
              <a:gd name="connsiteY5" fmla="*/ 796705 h 1616044"/>
              <a:gd name="connsiteX6" fmla="*/ 3005751 w 3567066"/>
              <a:gd name="connsiteY6" fmla="*/ 787652 h 1616044"/>
              <a:gd name="connsiteX7" fmla="*/ 3168713 w 3567066"/>
              <a:gd name="connsiteY7" fmla="*/ 642796 h 1616044"/>
              <a:gd name="connsiteX8" fmla="*/ 3177767 w 3567066"/>
              <a:gd name="connsiteY8" fmla="*/ 851026 h 1616044"/>
              <a:gd name="connsiteX9" fmla="*/ 3286408 w 3567066"/>
              <a:gd name="connsiteY9" fmla="*/ 407406 h 1616044"/>
              <a:gd name="connsiteX10" fmla="*/ 3340729 w 3567066"/>
              <a:gd name="connsiteY10" fmla="*/ 1548143 h 1616044"/>
              <a:gd name="connsiteX11" fmla="*/ 3567066 w 3567066"/>
              <a:gd name="connsiteY11" fmla="*/ 0 h 1616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67066" h="1616044">
                <a:moveTo>
                  <a:pt x="0" y="1466662"/>
                </a:moveTo>
                <a:cubicBezTo>
                  <a:pt x="83745" y="1306717"/>
                  <a:pt x="167490" y="1146772"/>
                  <a:pt x="262551" y="1086416"/>
                </a:cubicBezTo>
                <a:cubicBezTo>
                  <a:pt x="357612" y="1026060"/>
                  <a:pt x="464745" y="1142246"/>
                  <a:pt x="570369" y="1104523"/>
                </a:cubicBezTo>
                <a:cubicBezTo>
                  <a:pt x="675993" y="1066800"/>
                  <a:pt x="774071" y="911383"/>
                  <a:pt x="896293" y="860080"/>
                </a:cubicBezTo>
                <a:cubicBezTo>
                  <a:pt x="1018515" y="808777"/>
                  <a:pt x="1078871" y="807267"/>
                  <a:pt x="1303699" y="796705"/>
                </a:cubicBezTo>
                <a:cubicBezTo>
                  <a:pt x="1528527" y="786143"/>
                  <a:pt x="2245260" y="796705"/>
                  <a:pt x="2245260" y="796705"/>
                </a:cubicBezTo>
                <a:cubicBezTo>
                  <a:pt x="2528935" y="795196"/>
                  <a:pt x="2851842" y="813304"/>
                  <a:pt x="3005751" y="787652"/>
                </a:cubicBezTo>
                <a:cubicBezTo>
                  <a:pt x="3159660" y="762000"/>
                  <a:pt x="3140044" y="632234"/>
                  <a:pt x="3168713" y="642796"/>
                </a:cubicBezTo>
                <a:cubicBezTo>
                  <a:pt x="3197382" y="653358"/>
                  <a:pt x="3158151" y="890258"/>
                  <a:pt x="3177767" y="851026"/>
                </a:cubicBezTo>
                <a:cubicBezTo>
                  <a:pt x="3197383" y="811794"/>
                  <a:pt x="3259248" y="291220"/>
                  <a:pt x="3286408" y="407406"/>
                </a:cubicBezTo>
                <a:cubicBezTo>
                  <a:pt x="3313568" y="523592"/>
                  <a:pt x="3293953" y="1616044"/>
                  <a:pt x="3340729" y="1548143"/>
                </a:cubicBezTo>
                <a:cubicBezTo>
                  <a:pt x="3387505" y="1480242"/>
                  <a:pt x="3477285" y="740121"/>
                  <a:pt x="3567066" y="0"/>
                </a:cubicBezTo>
              </a:path>
            </a:pathLst>
          </a:cu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 rot="5400000">
            <a:off x="2179637" y="5392738"/>
            <a:ext cx="1643063" cy="1588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5400000">
            <a:off x="3499644" y="5358606"/>
            <a:ext cx="1714500" cy="1588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9" name="Object 15"/>
          <p:cNvGraphicFramePr>
            <a:graphicFrameLocks noChangeAspect="1"/>
          </p:cNvGraphicFramePr>
          <p:nvPr/>
        </p:nvGraphicFramePr>
        <p:xfrm>
          <a:off x="1714500" y="6215063"/>
          <a:ext cx="279400" cy="203200"/>
        </p:xfrm>
        <a:graphic>
          <a:graphicData uri="http://schemas.openxmlformats.org/presentationml/2006/ole">
            <p:oleObj spid="_x0000_s1029" name="Equation" r:id="rId7" imgW="279360" imgH="203040" progId="Equation.3">
              <p:embed/>
            </p:oleObj>
          </a:graphicData>
        </a:graphic>
      </p:graphicFrame>
      <p:graphicFrame>
        <p:nvGraphicFramePr>
          <p:cNvPr id="1030" name="Object 16"/>
          <p:cNvGraphicFramePr>
            <a:graphicFrameLocks noChangeAspect="1"/>
          </p:cNvGraphicFramePr>
          <p:nvPr/>
        </p:nvGraphicFramePr>
        <p:xfrm>
          <a:off x="2143125" y="6215063"/>
          <a:ext cx="295275" cy="214312"/>
        </p:xfrm>
        <a:graphic>
          <a:graphicData uri="http://schemas.openxmlformats.org/presentationml/2006/ole">
            <p:oleObj spid="_x0000_s1030" name="Equation" r:id="rId8" imgW="279360" imgH="203040" progId="Equation.3">
              <p:embed/>
            </p:oleObj>
          </a:graphicData>
        </a:graphic>
      </p:graphicFrame>
      <p:graphicFrame>
        <p:nvGraphicFramePr>
          <p:cNvPr id="1031" name="Object 17"/>
          <p:cNvGraphicFramePr>
            <a:graphicFrameLocks noChangeAspect="1"/>
          </p:cNvGraphicFramePr>
          <p:nvPr/>
        </p:nvGraphicFramePr>
        <p:xfrm>
          <a:off x="2643188" y="6215063"/>
          <a:ext cx="295275" cy="214312"/>
        </p:xfrm>
        <a:graphic>
          <a:graphicData uri="http://schemas.openxmlformats.org/presentationml/2006/ole">
            <p:oleObj spid="_x0000_s1031" name="Equation" r:id="rId9" imgW="279360" imgH="203040" progId="Equation.3">
              <p:embed/>
            </p:oleObj>
          </a:graphicData>
        </a:graphic>
      </p:graphicFrame>
      <p:graphicFrame>
        <p:nvGraphicFramePr>
          <p:cNvPr id="1032" name="Object 18"/>
          <p:cNvGraphicFramePr>
            <a:graphicFrameLocks noChangeAspect="1"/>
          </p:cNvGraphicFramePr>
          <p:nvPr/>
        </p:nvGraphicFramePr>
        <p:xfrm>
          <a:off x="3000375" y="6215063"/>
          <a:ext cx="349250" cy="214312"/>
        </p:xfrm>
        <a:graphic>
          <a:graphicData uri="http://schemas.openxmlformats.org/presentationml/2006/ole">
            <p:oleObj spid="_x0000_s1032" name="Equation" r:id="rId10" imgW="330120" imgH="203040" progId="Equation.3">
              <p:embed/>
            </p:oleObj>
          </a:graphicData>
        </a:graphic>
      </p:graphicFrame>
      <p:graphicFrame>
        <p:nvGraphicFramePr>
          <p:cNvPr id="1033" name="Object 19"/>
          <p:cNvGraphicFramePr>
            <a:graphicFrameLocks noChangeAspect="1"/>
          </p:cNvGraphicFramePr>
          <p:nvPr/>
        </p:nvGraphicFramePr>
        <p:xfrm>
          <a:off x="4143375" y="6215063"/>
          <a:ext cx="334963" cy="214312"/>
        </p:xfrm>
        <a:graphic>
          <a:graphicData uri="http://schemas.openxmlformats.org/presentationml/2006/ole">
            <p:oleObj spid="_x0000_s1033" name="Equation" r:id="rId11" imgW="317160" imgH="203040" progId="Equation.3">
              <p:embed/>
            </p:oleObj>
          </a:graphicData>
        </a:graphic>
      </p:graphicFrame>
      <p:graphicFrame>
        <p:nvGraphicFramePr>
          <p:cNvPr id="1034" name="Object 20"/>
          <p:cNvGraphicFramePr>
            <a:graphicFrameLocks noChangeAspect="1"/>
          </p:cNvGraphicFramePr>
          <p:nvPr/>
        </p:nvGraphicFramePr>
        <p:xfrm>
          <a:off x="5072063" y="6215063"/>
          <a:ext cx="347662" cy="214312"/>
        </p:xfrm>
        <a:graphic>
          <a:graphicData uri="http://schemas.openxmlformats.org/presentationml/2006/ole">
            <p:oleObj spid="_x0000_s1034" name="Equation" r:id="rId12" imgW="330120" imgH="203040" progId="Equation.3">
              <p:embed/>
            </p:oleObj>
          </a:graphicData>
        </a:graphic>
      </p:graphicFrame>
      <p:sp>
        <p:nvSpPr>
          <p:cNvPr id="1054" name="TextBox 38"/>
          <p:cNvSpPr txBox="1">
            <a:spLocks noChangeArrowheads="1"/>
          </p:cNvSpPr>
          <p:nvPr/>
        </p:nvSpPr>
        <p:spPr bwMode="auto">
          <a:xfrm>
            <a:off x="1714500" y="6500813"/>
            <a:ext cx="43576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控制体内的平均密度随体积变化规律</a:t>
            </a:r>
          </a:p>
        </p:txBody>
      </p:sp>
      <p:sp>
        <p:nvSpPr>
          <p:cNvPr id="1055" name="TextBox 39"/>
          <p:cNvSpPr txBox="1">
            <a:spLocks noChangeArrowheads="1"/>
          </p:cNvSpPr>
          <p:nvPr/>
        </p:nvSpPr>
        <p:spPr bwMode="auto">
          <a:xfrm>
            <a:off x="3071813" y="5214938"/>
            <a:ext cx="12144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/>
              <a:t>微观充分大，宏观充分小</a:t>
            </a:r>
          </a:p>
        </p:txBody>
      </p:sp>
      <p:sp>
        <p:nvSpPr>
          <p:cNvPr id="1056" name="TextBox 40"/>
          <p:cNvSpPr txBox="1">
            <a:spLocks noChangeArrowheads="1"/>
          </p:cNvSpPr>
          <p:nvPr/>
        </p:nvSpPr>
        <p:spPr bwMode="auto">
          <a:xfrm>
            <a:off x="1571625" y="4714875"/>
            <a:ext cx="12858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/>
              <a:t>控制体太大，有宏观波动</a:t>
            </a:r>
          </a:p>
        </p:txBody>
      </p:sp>
      <p:sp>
        <p:nvSpPr>
          <p:cNvPr id="1057" name="TextBox 41"/>
          <p:cNvSpPr txBox="1">
            <a:spLocks noChangeArrowheads="1"/>
          </p:cNvSpPr>
          <p:nvPr/>
        </p:nvSpPr>
        <p:spPr bwMode="auto">
          <a:xfrm>
            <a:off x="5286375" y="4786313"/>
            <a:ext cx="14287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/>
              <a:t>控制体太小，有微观波动</a:t>
            </a:r>
          </a:p>
        </p:txBody>
      </p:sp>
      <p:graphicFrame>
        <p:nvGraphicFramePr>
          <p:cNvPr id="1035" name="Object 21"/>
          <p:cNvGraphicFramePr>
            <a:graphicFrameLocks noChangeAspect="1"/>
          </p:cNvGraphicFramePr>
          <p:nvPr/>
        </p:nvGraphicFramePr>
        <p:xfrm>
          <a:off x="4143375" y="3500438"/>
          <a:ext cx="1549400" cy="279400"/>
        </p:xfrm>
        <a:graphic>
          <a:graphicData uri="http://schemas.openxmlformats.org/presentationml/2006/ole">
            <p:oleObj spid="_x0000_s1035" name="Equation" r:id="rId13" imgW="1549080" imgH="2793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TextBox 36"/>
          <p:cNvSpPr txBox="1">
            <a:spLocks noChangeArrowheads="1"/>
          </p:cNvSpPr>
          <p:nvPr/>
        </p:nvSpPr>
        <p:spPr bwMode="auto">
          <a:xfrm>
            <a:off x="857250" y="260648"/>
            <a:ext cx="2357438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/>
              <a:t>流动描述方法</a:t>
            </a:r>
          </a:p>
        </p:txBody>
      </p:sp>
      <p:sp>
        <p:nvSpPr>
          <p:cNvPr id="2057" name="TextBox 40"/>
          <p:cNvSpPr txBox="1">
            <a:spLocks noChangeArrowheads="1"/>
          </p:cNvSpPr>
          <p:nvPr/>
        </p:nvSpPr>
        <p:spPr bwMode="auto">
          <a:xfrm>
            <a:off x="714375" y="1546523"/>
            <a:ext cx="1357313" cy="369887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Euler</a:t>
            </a:r>
            <a:r>
              <a:rPr lang="zh-CN" altLang="en-US" b="1"/>
              <a:t>描述</a:t>
            </a:r>
          </a:p>
        </p:txBody>
      </p:sp>
      <p:sp>
        <p:nvSpPr>
          <p:cNvPr id="2058" name="TextBox 41"/>
          <p:cNvSpPr txBox="1">
            <a:spLocks noChangeArrowheads="1"/>
          </p:cNvSpPr>
          <p:nvPr/>
        </p:nvSpPr>
        <p:spPr bwMode="auto">
          <a:xfrm>
            <a:off x="3429000" y="1475085"/>
            <a:ext cx="2357438" cy="3698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Lagrange</a:t>
            </a:r>
            <a:r>
              <a:rPr lang="zh-CN" altLang="en-US" b="1"/>
              <a:t>描述</a:t>
            </a:r>
          </a:p>
        </p:txBody>
      </p:sp>
      <p:sp>
        <p:nvSpPr>
          <p:cNvPr id="43" name="右箭头 42"/>
          <p:cNvSpPr/>
          <p:nvPr/>
        </p:nvSpPr>
        <p:spPr>
          <a:xfrm>
            <a:off x="3571875" y="403523"/>
            <a:ext cx="57150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60" name="TextBox 43"/>
          <p:cNvSpPr txBox="1">
            <a:spLocks noChangeArrowheads="1"/>
          </p:cNvSpPr>
          <p:nvPr/>
        </p:nvSpPr>
        <p:spPr bwMode="auto">
          <a:xfrm>
            <a:off x="4357688" y="332085"/>
            <a:ext cx="457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描述流体信息：密度、速度、压力、温度等</a:t>
            </a:r>
          </a:p>
        </p:txBody>
      </p:sp>
      <p:cxnSp>
        <p:nvCxnSpPr>
          <p:cNvPr id="48" name="直接箭头连接符 47"/>
          <p:cNvCxnSpPr/>
          <p:nvPr/>
        </p:nvCxnSpPr>
        <p:spPr>
          <a:xfrm rot="5400000">
            <a:off x="1428750" y="975023"/>
            <a:ext cx="500063" cy="357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3000375" y="903585"/>
            <a:ext cx="714375" cy="500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4" name="TextBox 50"/>
          <p:cNvSpPr txBox="1">
            <a:spLocks noChangeArrowheads="1"/>
          </p:cNvSpPr>
          <p:nvPr/>
        </p:nvSpPr>
        <p:spPr bwMode="auto">
          <a:xfrm>
            <a:off x="500063" y="2403773"/>
            <a:ext cx="2214562" cy="646112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给出每个时刻每个空间点上的物理量</a:t>
            </a:r>
            <a:endParaRPr lang="en-US" altLang="zh-CN" b="1"/>
          </a:p>
        </p:txBody>
      </p:sp>
      <p:graphicFrame>
        <p:nvGraphicFramePr>
          <p:cNvPr id="2050" name="Object 10"/>
          <p:cNvGraphicFramePr>
            <a:graphicFrameLocks noChangeAspect="1"/>
          </p:cNvGraphicFramePr>
          <p:nvPr/>
        </p:nvGraphicFramePr>
        <p:xfrm>
          <a:off x="714375" y="3261023"/>
          <a:ext cx="1333500" cy="285750"/>
        </p:xfrm>
        <a:graphic>
          <a:graphicData uri="http://schemas.openxmlformats.org/presentationml/2006/ole">
            <p:oleObj spid="_x0000_s2050" name="Equation" r:id="rId3" imgW="888840" imgH="190440" progId="Equation.3">
              <p:embed/>
            </p:oleObj>
          </a:graphicData>
        </a:graphic>
      </p:graphicFrame>
      <p:sp>
        <p:nvSpPr>
          <p:cNvPr id="53" name="矩形 52"/>
          <p:cNvSpPr/>
          <p:nvPr/>
        </p:nvSpPr>
        <p:spPr>
          <a:xfrm>
            <a:off x="642938" y="3975398"/>
            <a:ext cx="1928812" cy="785812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66" name="TextBox 53"/>
          <p:cNvSpPr txBox="1">
            <a:spLocks noChangeArrowheads="1"/>
          </p:cNvSpPr>
          <p:nvPr/>
        </p:nvSpPr>
        <p:spPr bwMode="auto">
          <a:xfrm>
            <a:off x="785813" y="4832648"/>
            <a:ext cx="1500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研究的区域</a:t>
            </a:r>
          </a:p>
        </p:txBody>
      </p:sp>
      <p:sp>
        <p:nvSpPr>
          <p:cNvPr id="55" name="椭圆 54"/>
          <p:cNvSpPr/>
          <p:nvPr/>
        </p:nvSpPr>
        <p:spPr>
          <a:xfrm>
            <a:off x="1000125" y="4261148"/>
            <a:ext cx="71438" cy="71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68" name="TextBox 55"/>
          <p:cNvSpPr txBox="1">
            <a:spLocks noChangeArrowheads="1"/>
          </p:cNvSpPr>
          <p:nvPr/>
        </p:nvSpPr>
        <p:spPr bwMode="auto">
          <a:xfrm>
            <a:off x="3571875" y="2332335"/>
            <a:ext cx="2643188" cy="646113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跟踪每个流体质点，记录物理量随时间的变化</a:t>
            </a:r>
          </a:p>
        </p:txBody>
      </p:sp>
      <p:graphicFrame>
        <p:nvGraphicFramePr>
          <p:cNvPr id="2051" name="Object 11"/>
          <p:cNvGraphicFramePr>
            <a:graphicFrameLocks noChangeAspect="1"/>
          </p:cNvGraphicFramePr>
          <p:nvPr/>
        </p:nvGraphicFramePr>
        <p:xfrm>
          <a:off x="3929063" y="3189585"/>
          <a:ext cx="1600200" cy="304800"/>
        </p:xfrm>
        <a:graphic>
          <a:graphicData uri="http://schemas.openxmlformats.org/presentationml/2006/ole">
            <p:oleObj spid="_x0000_s2051" name="Equation" r:id="rId4" imgW="1066680" imgH="203040" progId="Equation.3">
              <p:embed/>
            </p:oleObj>
          </a:graphicData>
        </a:graphic>
      </p:graphicFrame>
      <p:sp>
        <p:nvSpPr>
          <p:cNvPr id="2069" name="TextBox 60"/>
          <p:cNvSpPr txBox="1">
            <a:spLocks noChangeArrowheads="1"/>
          </p:cNvSpPr>
          <p:nvPr/>
        </p:nvSpPr>
        <p:spPr bwMode="auto">
          <a:xfrm>
            <a:off x="3779912" y="4005064"/>
            <a:ext cx="22145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/>
              <a:t>初始时刻的位置</a:t>
            </a:r>
          </a:p>
        </p:txBody>
      </p:sp>
      <p:graphicFrame>
        <p:nvGraphicFramePr>
          <p:cNvPr id="2052" name="Object 12"/>
          <p:cNvGraphicFramePr>
            <a:graphicFrameLocks noChangeAspect="1"/>
          </p:cNvGraphicFramePr>
          <p:nvPr/>
        </p:nvGraphicFramePr>
        <p:xfrm>
          <a:off x="4283968" y="3645024"/>
          <a:ext cx="952500" cy="304800"/>
        </p:xfrm>
        <a:graphic>
          <a:graphicData uri="http://schemas.openxmlformats.org/presentationml/2006/ole">
            <p:oleObj spid="_x0000_s2052" name="Equation" r:id="rId5" imgW="634680" imgH="203040" progId="Equation.3">
              <p:embed/>
            </p:oleObj>
          </a:graphicData>
        </a:graphic>
      </p:graphicFrame>
      <p:graphicFrame>
        <p:nvGraphicFramePr>
          <p:cNvPr id="2053" name="Object 13"/>
          <p:cNvGraphicFramePr>
            <a:graphicFrameLocks noChangeAspect="1"/>
          </p:cNvGraphicFramePr>
          <p:nvPr/>
        </p:nvGraphicFramePr>
        <p:xfrm>
          <a:off x="1143000" y="4189710"/>
          <a:ext cx="685800" cy="285750"/>
        </p:xfrm>
        <a:graphic>
          <a:graphicData uri="http://schemas.openxmlformats.org/presentationml/2006/ole">
            <p:oleObj spid="_x0000_s2053" name="Equation" r:id="rId6" imgW="457200" imgH="190440" progId="Equation.3">
              <p:embed/>
            </p:oleObj>
          </a:graphicData>
        </a:graphic>
      </p:graphicFrame>
      <p:cxnSp>
        <p:nvCxnSpPr>
          <p:cNvPr id="64" name="直接箭头连接符 63"/>
          <p:cNvCxnSpPr/>
          <p:nvPr/>
        </p:nvCxnSpPr>
        <p:spPr>
          <a:xfrm>
            <a:off x="6357938" y="2618085"/>
            <a:ext cx="7858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1" name="TextBox 64"/>
          <p:cNvSpPr txBox="1">
            <a:spLocks noChangeArrowheads="1"/>
          </p:cNvSpPr>
          <p:nvPr/>
        </p:nvSpPr>
        <p:spPr bwMode="auto">
          <a:xfrm>
            <a:off x="7215188" y="2260898"/>
            <a:ext cx="1643062" cy="64611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物质（随体）导数</a:t>
            </a:r>
          </a:p>
        </p:txBody>
      </p:sp>
      <p:graphicFrame>
        <p:nvGraphicFramePr>
          <p:cNvPr id="2054" name="Object 14"/>
          <p:cNvGraphicFramePr>
            <a:graphicFrameLocks noChangeAspect="1"/>
          </p:cNvGraphicFramePr>
          <p:nvPr/>
        </p:nvGraphicFramePr>
        <p:xfrm>
          <a:off x="7000875" y="3046710"/>
          <a:ext cx="1516063" cy="571500"/>
        </p:xfrm>
        <a:graphic>
          <a:graphicData uri="http://schemas.openxmlformats.org/presentationml/2006/ole">
            <p:oleObj spid="_x0000_s2054" name="Equation" r:id="rId7" imgW="977760" imgH="368280" progId="Equation.3">
              <p:embed/>
            </p:oleObj>
          </a:graphicData>
        </a:graphic>
      </p:graphicFrame>
      <p:sp>
        <p:nvSpPr>
          <p:cNvPr id="2072" name="TextBox 66"/>
          <p:cNvSpPr txBox="1">
            <a:spLocks noChangeArrowheads="1"/>
          </p:cNvSpPr>
          <p:nvPr/>
        </p:nvSpPr>
        <p:spPr bwMode="auto">
          <a:xfrm>
            <a:off x="2071688" y="3189585"/>
            <a:ext cx="1143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（场）</a:t>
            </a:r>
          </a:p>
        </p:txBody>
      </p:sp>
      <p:cxnSp>
        <p:nvCxnSpPr>
          <p:cNvPr id="26" name="直接箭头连接符 25"/>
          <p:cNvCxnSpPr/>
          <p:nvPr/>
        </p:nvCxnSpPr>
        <p:spPr>
          <a:xfrm rot="5400000">
            <a:off x="1142207" y="2188666"/>
            <a:ext cx="28575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rot="5400000">
            <a:off x="4537075" y="2081510"/>
            <a:ext cx="3571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下箭头 29"/>
          <p:cNvSpPr/>
          <p:nvPr/>
        </p:nvSpPr>
        <p:spPr>
          <a:xfrm>
            <a:off x="7929563" y="3975398"/>
            <a:ext cx="142875" cy="357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" name="云形标注 31"/>
          <p:cNvSpPr/>
          <p:nvPr/>
        </p:nvSpPr>
        <p:spPr>
          <a:xfrm>
            <a:off x="6572250" y="4332585"/>
            <a:ext cx="2571750" cy="1357313"/>
          </a:xfrm>
          <a:prstGeom prst="cloudCallou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>
                <a:solidFill>
                  <a:srgbClr val="FF0000"/>
                </a:solidFill>
              </a:rPr>
              <a:t>例： 乘火车从北京到上海，一路上记录车厢外的温度随时间变化</a:t>
            </a:r>
          </a:p>
        </p:txBody>
      </p:sp>
      <p:sp>
        <p:nvSpPr>
          <p:cNvPr id="2077" name="TextBox 32"/>
          <p:cNvSpPr txBox="1">
            <a:spLocks noChangeArrowheads="1"/>
          </p:cNvSpPr>
          <p:nvPr/>
        </p:nvSpPr>
        <p:spPr bwMode="auto">
          <a:xfrm>
            <a:off x="7358063" y="3546773"/>
            <a:ext cx="571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/>
              <a:t>时间影响</a:t>
            </a:r>
          </a:p>
        </p:txBody>
      </p:sp>
      <p:sp>
        <p:nvSpPr>
          <p:cNvPr id="2078" name="TextBox 33"/>
          <p:cNvSpPr txBox="1">
            <a:spLocks noChangeArrowheads="1"/>
          </p:cNvSpPr>
          <p:nvPr/>
        </p:nvSpPr>
        <p:spPr bwMode="auto">
          <a:xfrm>
            <a:off x="8072438" y="3475335"/>
            <a:ext cx="571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/>
              <a:t>空间影响</a:t>
            </a:r>
          </a:p>
        </p:txBody>
      </p:sp>
      <p:sp>
        <p:nvSpPr>
          <p:cNvPr id="31" name="椭圆 30"/>
          <p:cNvSpPr/>
          <p:nvPr/>
        </p:nvSpPr>
        <p:spPr>
          <a:xfrm>
            <a:off x="4002856" y="4929237"/>
            <a:ext cx="71438" cy="71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4067944" y="4437112"/>
            <a:ext cx="2081212" cy="604837"/>
          </a:xfrm>
          <a:custGeom>
            <a:avLst/>
            <a:gdLst>
              <a:gd name="connsiteX0" fmla="*/ 0 w 2082297"/>
              <a:gd name="connsiteY0" fmla="*/ 529628 h 605073"/>
              <a:gd name="connsiteX1" fmla="*/ 126748 w 2082297"/>
              <a:gd name="connsiteY1" fmla="*/ 230863 h 605073"/>
              <a:gd name="connsiteX2" fmla="*/ 669956 w 2082297"/>
              <a:gd name="connsiteY2" fmla="*/ 411933 h 605073"/>
              <a:gd name="connsiteX3" fmla="*/ 986828 w 2082297"/>
              <a:gd name="connsiteY3" fmla="*/ 31687 h 605073"/>
              <a:gd name="connsiteX4" fmla="*/ 1756372 w 2082297"/>
              <a:gd name="connsiteY4" fmla="*/ 602055 h 605073"/>
              <a:gd name="connsiteX5" fmla="*/ 2082297 w 2082297"/>
              <a:gd name="connsiteY5" fmla="*/ 49794 h 605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82297" h="605073">
                <a:moveTo>
                  <a:pt x="0" y="529628"/>
                </a:moveTo>
                <a:cubicBezTo>
                  <a:pt x="7544" y="390053"/>
                  <a:pt x="15089" y="250479"/>
                  <a:pt x="126748" y="230863"/>
                </a:cubicBezTo>
                <a:cubicBezTo>
                  <a:pt x="238407" y="211247"/>
                  <a:pt x="526609" y="445129"/>
                  <a:pt x="669956" y="411933"/>
                </a:cubicBezTo>
                <a:cubicBezTo>
                  <a:pt x="813303" y="378737"/>
                  <a:pt x="805759" y="0"/>
                  <a:pt x="986828" y="31687"/>
                </a:cubicBezTo>
                <a:cubicBezTo>
                  <a:pt x="1167897" y="63374"/>
                  <a:pt x="1573794" y="599037"/>
                  <a:pt x="1756372" y="602055"/>
                </a:cubicBezTo>
                <a:cubicBezTo>
                  <a:pt x="1938950" y="605073"/>
                  <a:pt x="2010623" y="327433"/>
                  <a:pt x="2082297" y="49794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2055" name="Object 31"/>
          <p:cNvGraphicFramePr>
            <a:graphicFrameLocks noChangeAspect="1"/>
          </p:cNvGraphicFramePr>
          <p:nvPr/>
        </p:nvGraphicFramePr>
        <p:xfrm>
          <a:off x="3788544" y="5072112"/>
          <a:ext cx="952500" cy="304800"/>
        </p:xfrm>
        <a:graphic>
          <a:graphicData uri="http://schemas.openxmlformats.org/presentationml/2006/ole">
            <p:oleObj spid="_x0000_s2055" name="Equation" r:id="rId8" imgW="634680" imgH="203040" progId="Equation.3">
              <p:embed/>
            </p:oleObj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395536" y="5805264"/>
            <a:ext cx="7632848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CFD</a:t>
            </a:r>
            <a:r>
              <a:rPr lang="zh-CN" altLang="en-US" b="1" dirty="0" smtClean="0"/>
              <a:t>方法：   计算网格不动，求解</a:t>
            </a:r>
            <a:r>
              <a:rPr lang="en-US" altLang="zh-CN" b="1" dirty="0" smtClean="0"/>
              <a:t>NS</a:t>
            </a:r>
            <a:r>
              <a:rPr lang="zh-CN" altLang="en-US" b="1" dirty="0" smtClean="0"/>
              <a:t>方程</a:t>
            </a:r>
            <a:r>
              <a:rPr lang="en-US" altLang="zh-CN" b="1" dirty="0" smtClean="0"/>
              <a:t> </a:t>
            </a:r>
            <a:r>
              <a:rPr lang="zh-CN" altLang="en-US" b="1" dirty="0" smtClean="0">
                <a:sym typeface="Wingdings" pitchFamily="2" charset="2"/>
              </a:rPr>
              <a:t>：</a:t>
            </a:r>
            <a:r>
              <a:rPr lang="en-US" altLang="zh-CN" b="1" dirty="0" smtClean="0">
                <a:sym typeface="Wingdings" pitchFamily="2" charset="2"/>
              </a:rPr>
              <a:t>Euler</a:t>
            </a:r>
            <a:r>
              <a:rPr lang="zh-CN" altLang="en-US" b="1" dirty="0" smtClean="0">
                <a:sym typeface="Wingdings" pitchFamily="2" charset="2"/>
              </a:rPr>
              <a:t>描述</a:t>
            </a:r>
            <a:endParaRPr lang="en-US" altLang="zh-CN" b="1" dirty="0" smtClean="0">
              <a:sym typeface="Wingdings" pitchFamily="2" charset="2"/>
            </a:endParaRPr>
          </a:p>
          <a:p>
            <a:r>
              <a:rPr lang="en-US" altLang="zh-CN" b="1" dirty="0" smtClean="0">
                <a:sym typeface="Wingdings" pitchFamily="2" charset="2"/>
              </a:rPr>
              <a:t>                     </a:t>
            </a:r>
            <a:r>
              <a:rPr lang="zh-CN" altLang="en-US" b="1" dirty="0" smtClean="0">
                <a:sym typeface="Wingdings" pitchFamily="2" charset="2"/>
              </a:rPr>
              <a:t>计算网格跟踪流体质点： </a:t>
            </a:r>
            <a:r>
              <a:rPr lang="en-US" altLang="zh-CN" b="1" dirty="0" smtClean="0">
                <a:sym typeface="Wingdings" pitchFamily="2" charset="2"/>
              </a:rPr>
              <a:t>Lagrange</a:t>
            </a:r>
            <a:r>
              <a:rPr lang="zh-CN" altLang="en-US" b="1" dirty="0" smtClean="0">
                <a:sym typeface="Wingdings" pitchFamily="2" charset="2"/>
              </a:rPr>
              <a:t>描述</a:t>
            </a:r>
            <a:endParaRPr lang="en-US" altLang="zh-CN" b="1" dirty="0" smtClean="0">
              <a:sym typeface="Wingdings" pitchFamily="2" charset="2"/>
            </a:endParaRPr>
          </a:p>
          <a:p>
            <a:r>
              <a:rPr lang="en-US" altLang="zh-CN" b="1" dirty="0" smtClean="0">
                <a:sym typeface="Wingdings" pitchFamily="2" charset="2"/>
              </a:rPr>
              <a:t>                     </a:t>
            </a:r>
            <a:r>
              <a:rPr lang="zh-CN" altLang="en-US" b="1" dirty="0" smtClean="0">
                <a:sym typeface="Wingdings" pitchFamily="2" charset="2"/>
              </a:rPr>
              <a:t>计算网格运动，但不完全跟踪流体质点：  </a:t>
            </a:r>
            <a:r>
              <a:rPr lang="en-US" altLang="zh-CN" b="1" dirty="0" smtClean="0">
                <a:sym typeface="Wingdings" pitchFamily="2" charset="2"/>
              </a:rPr>
              <a:t>ALE  </a:t>
            </a:r>
            <a:r>
              <a:rPr lang="zh-CN" altLang="en-US" b="1" dirty="0" smtClean="0">
                <a:sym typeface="Wingdings" pitchFamily="2" charset="2"/>
              </a:rPr>
              <a:t>（动网格）</a:t>
            </a:r>
            <a:r>
              <a:rPr lang="en-US" altLang="zh-CN" b="1" dirty="0" smtClean="0">
                <a:sym typeface="Wingdings" pitchFamily="2" charset="2"/>
              </a:rPr>
              <a:t>  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00375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4160FA-6FCC-4C85-A892-B830D0D99F68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sp>
        <p:nvSpPr>
          <p:cNvPr id="3079" name="TextBox 5"/>
          <p:cNvSpPr txBox="1">
            <a:spLocks noChangeArrowheads="1"/>
          </p:cNvSpPr>
          <p:nvPr/>
        </p:nvSpPr>
        <p:spPr bwMode="auto">
          <a:xfrm>
            <a:off x="642938" y="500063"/>
            <a:ext cx="2428875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/>
              <a:t>2. </a:t>
            </a:r>
            <a:r>
              <a:rPr lang="zh-CN" altLang="en-US" sz="2400" b="1"/>
              <a:t>基本方程</a:t>
            </a:r>
          </a:p>
        </p:txBody>
      </p:sp>
      <p:sp>
        <p:nvSpPr>
          <p:cNvPr id="3080" name="TextBox 6"/>
          <p:cNvSpPr txBox="1">
            <a:spLocks noChangeArrowheads="1"/>
          </p:cNvSpPr>
          <p:nvPr/>
        </p:nvSpPr>
        <p:spPr bwMode="auto">
          <a:xfrm>
            <a:off x="3286125" y="571500"/>
            <a:ext cx="2071688" cy="36988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基于</a:t>
            </a:r>
            <a:r>
              <a:rPr lang="en-US" altLang="zh-CN" b="1"/>
              <a:t>Euler</a:t>
            </a:r>
            <a:r>
              <a:rPr lang="zh-CN" altLang="en-US" b="1"/>
              <a:t>描述</a:t>
            </a:r>
          </a:p>
        </p:txBody>
      </p:sp>
      <p:pic>
        <p:nvPicPr>
          <p:cNvPr id="3081" name="图片 4" descr="xinsrc_412110302152293730981.jpg"/>
          <p:cNvPicPr>
            <a:picLocks noChangeAspect="1"/>
          </p:cNvPicPr>
          <p:nvPr/>
        </p:nvPicPr>
        <p:blipFill>
          <a:blip r:embed="rId3" cstate="print"/>
          <a:srcRect t="16251" b="42500"/>
          <a:stretch>
            <a:fillRect/>
          </a:stretch>
        </p:blipFill>
        <p:spPr bwMode="auto">
          <a:xfrm>
            <a:off x="6786563" y="6080125"/>
            <a:ext cx="2357437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椭圆 10"/>
          <p:cNvSpPr/>
          <p:nvPr/>
        </p:nvSpPr>
        <p:spPr>
          <a:xfrm>
            <a:off x="6715125" y="1643063"/>
            <a:ext cx="71438" cy="71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6465095" y="1107281"/>
            <a:ext cx="785812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4" name="TextBox 14"/>
          <p:cNvSpPr txBox="1">
            <a:spLocks noChangeArrowheads="1"/>
          </p:cNvSpPr>
          <p:nvPr/>
        </p:nvSpPr>
        <p:spPr bwMode="auto">
          <a:xfrm>
            <a:off x="6786563" y="428625"/>
            <a:ext cx="1143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任意点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7643813" y="500063"/>
          <a:ext cx="685800" cy="285750"/>
        </p:xfrm>
        <a:graphic>
          <a:graphicData uri="http://schemas.openxmlformats.org/presentationml/2006/ole">
            <p:oleObj spid="_x0000_s3074" name="Equation" r:id="rId4" imgW="457200" imgH="190440" progId="Equation.3">
              <p:embed/>
            </p:oleObj>
          </a:graphicData>
        </a:graphic>
      </p:graphicFrame>
      <p:sp>
        <p:nvSpPr>
          <p:cNvPr id="3085" name="TextBox 17"/>
          <p:cNvSpPr txBox="1">
            <a:spLocks noChangeArrowheads="1"/>
          </p:cNvSpPr>
          <p:nvPr/>
        </p:nvSpPr>
        <p:spPr bwMode="auto">
          <a:xfrm>
            <a:off x="714375" y="1214438"/>
            <a:ext cx="5081761" cy="1323439"/>
          </a:xfrm>
          <a:prstGeom prst="rect">
            <a:avLst/>
          </a:prstGeom>
          <a:solidFill>
            <a:schemeClr val="accent1">
              <a:alpha val="25098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目的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：给出物理量</a:t>
            </a:r>
            <a:r>
              <a:rPr lang="zh-CN" altLang="en-US" sz="2000" b="1" dirty="0">
                <a:solidFill>
                  <a:srgbClr val="FF0000"/>
                </a:solidFill>
              </a:rPr>
              <a:t>（密度，速度、压力、温度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）满足</a:t>
            </a:r>
            <a:r>
              <a:rPr lang="zh-CN" altLang="en-US" sz="2000" b="1" dirty="0">
                <a:solidFill>
                  <a:srgbClr val="FF0000"/>
                </a:solidFill>
              </a:rPr>
              <a:t>的方程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；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sym typeface="Wingdings" pitchFamily="2" charset="2"/>
              </a:rPr>
              <a:t>      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755576" y="2132856"/>
          <a:ext cx="4046537" cy="357188"/>
        </p:xfrm>
        <a:graphic>
          <a:graphicData uri="http://schemas.openxmlformats.org/presentationml/2006/ole">
            <p:oleObj spid="_x0000_s3075" name="Equation" r:id="rId5" imgW="2577960" imgH="228600" progId="Equation.3">
              <p:embed/>
            </p:oleObj>
          </a:graphicData>
        </a:graphic>
      </p:graphicFrame>
      <p:sp>
        <p:nvSpPr>
          <p:cNvPr id="3086" name="TextBox 19"/>
          <p:cNvSpPr txBox="1">
            <a:spLocks noChangeArrowheads="1"/>
          </p:cNvSpPr>
          <p:nvPr/>
        </p:nvSpPr>
        <p:spPr bwMode="auto">
          <a:xfrm>
            <a:off x="683568" y="2996952"/>
            <a:ext cx="771525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</a:rPr>
              <a:t>     1) </a:t>
            </a:r>
            <a:r>
              <a:rPr lang="zh-CN" altLang="en-US" sz="2000" b="1" dirty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ea typeface="宋体" pitchFamily="2" charset="-122"/>
              </a:rPr>
              <a:t>围绕</a:t>
            </a: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</a:rPr>
              <a:t>(</a:t>
            </a:r>
            <a:r>
              <a:rPr lang="en-US" altLang="zh-CN" sz="2000" b="1" dirty="0" err="1">
                <a:solidFill>
                  <a:srgbClr val="0000FF"/>
                </a:solidFill>
                <a:ea typeface="宋体" pitchFamily="2" charset="-122"/>
              </a:rPr>
              <a:t>x,y,z</a:t>
            </a: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</a:rPr>
              <a:t>)</a:t>
            </a:r>
            <a:r>
              <a:rPr lang="zh-CN" altLang="en-US" sz="2000" b="1" dirty="0">
                <a:solidFill>
                  <a:srgbClr val="0000FF"/>
                </a:solidFill>
                <a:ea typeface="宋体" pitchFamily="2" charset="-122"/>
              </a:rPr>
              <a:t>点取一控制体</a:t>
            </a: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</a:rPr>
              <a:t>;</a:t>
            </a:r>
          </a:p>
          <a:p>
            <a:pPr>
              <a:defRPr/>
            </a:pPr>
            <a:endParaRPr lang="en-US" altLang="zh-CN" sz="2000" b="1" dirty="0">
              <a:solidFill>
                <a:srgbClr val="0000FF"/>
              </a:solidFill>
              <a:ea typeface="宋体" pitchFamily="2" charset="-122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</a:rPr>
              <a:t>     2)   </a:t>
            </a:r>
            <a:r>
              <a:rPr lang="zh-CN" altLang="en-US" sz="2000" b="1" dirty="0">
                <a:solidFill>
                  <a:srgbClr val="0000FF"/>
                </a:solidFill>
                <a:ea typeface="宋体" pitchFamily="2" charset="-122"/>
              </a:rPr>
              <a:t>根据基本定律（质量、动量、能量守恒）</a:t>
            </a: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</a:rPr>
              <a:t>,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</a:rPr>
              <a:t>            </a:t>
            </a:r>
            <a:r>
              <a:rPr lang="zh-CN" altLang="en-US" sz="2000" b="1" dirty="0">
                <a:solidFill>
                  <a:srgbClr val="0000FF"/>
                </a:solidFill>
                <a:ea typeface="宋体" pitchFamily="2" charset="-122"/>
              </a:rPr>
              <a:t>给出控制体内总量（积分量）的变化规律；</a:t>
            </a:r>
            <a:endParaRPr lang="en-US" altLang="zh-CN" sz="2000" b="1" dirty="0">
              <a:solidFill>
                <a:srgbClr val="0000FF"/>
              </a:solidFill>
              <a:ea typeface="宋体" pitchFamily="2" charset="-122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</a:rPr>
              <a:t>            </a:t>
            </a:r>
            <a:r>
              <a:rPr lang="zh-CN" altLang="en-US" sz="2000" b="1" dirty="0">
                <a:solidFill>
                  <a:srgbClr val="0000FF"/>
                </a:solidFill>
                <a:ea typeface="宋体" pitchFamily="2" charset="-122"/>
              </a:rPr>
              <a:t>（总质量、总动量、总能量的变化规律： </a:t>
            </a:r>
            <a:r>
              <a:rPr lang="zh-CN" altLang="en-US" sz="2000" b="1" dirty="0">
                <a:solidFill>
                  <a:srgbClr val="FF0000"/>
                </a:solidFill>
                <a:ea typeface="宋体" pitchFamily="2" charset="-122"/>
              </a:rPr>
              <a:t>积分型方程</a:t>
            </a:r>
            <a:r>
              <a:rPr lang="zh-CN" altLang="en-US" sz="2000" b="1" dirty="0">
                <a:solidFill>
                  <a:srgbClr val="0000FF"/>
                </a:solidFill>
                <a:ea typeface="宋体" pitchFamily="2" charset="-122"/>
              </a:rPr>
              <a:t>）</a:t>
            </a:r>
            <a:endParaRPr lang="en-US" altLang="zh-CN" sz="2000" b="1" dirty="0">
              <a:solidFill>
                <a:srgbClr val="0000FF"/>
              </a:solidFill>
              <a:ea typeface="宋体" pitchFamily="2" charset="-122"/>
            </a:endParaRPr>
          </a:p>
          <a:p>
            <a:pPr>
              <a:defRPr/>
            </a:pPr>
            <a:endParaRPr lang="en-US" altLang="zh-CN" sz="2000" b="1" dirty="0">
              <a:solidFill>
                <a:srgbClr val="0000FF"/>
              </a:solidFill>
              <a:ea typeface="宋体" pitchFamily="2" charset="-122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</a:rPr>
              <a:t>     3) </a:t>
            </a:r>
            <a:r>
              <a:rPr lang="zh-CN" altLang="en-US" sz="2000" b="1" dirty="0">
                <a:solidFill>
                  <a:srgbClr val="0000FF"/>
                </a:solidFill>
                <a:ea typeface="宋体" pitchFamily="2" charset="-122"/>
              </a:rPr>
              <a:t> 令控制体尺度趋近于</a:t>
            </a: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</a:rPr>
              <a:t>0</a:t>
            </a:r>
            <a:r>
              <a:rPr lang="zh-CN" altLang="en-US" sz="2000" b="1" dirty="0">
                <a:solidFill>
                  <a:srgbClr val="0000FF"/>
                </a:solidFill>
                <a:ea typeface="宋体" pitchFamily="2" charset="-122"/>
              </a:rPr>
              <a:t>， 得到</a:t>
            </a: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</a:rPr>
              <a:t>(</a:t>
            </a:r>
            <a:r>
              <a:rPr lang="en-US" altLang="zh-CN" sz="2000" b="1" dirty="0" err="1">
                <a:solidFill>
                  <a:srgbClr val="0000FF"/>
                </a:solidFill>
                <a:ea typeface="宋体" pitchFamily="2" charset="-122"/>
              </a:rPr>
              <a:t>x,y,z</a:t>
            </a: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</a:rPr>
              <a:t>)</a:t>
            </a:r>
            <a:r>
              <a:rPr lang="zh-CN" altLang="en-US" sz="2000" b="1" dirty="0">
                <a:solidFill>
                  <a:srgbClr val="0000FF"/>
                </a:solidFill>
                <a:ea typeface="宋体" pitchFamily="2" charset="-122"/>
              </a:rPr>
              <a:t>点物理量的</a:t>
            </a:r>
            <a:r>
              <a:rPr lang="zh-CN" altLang="en-US" sz="2000" b="1" dirty="0">
                <a:solidFill>
                  <a:srgbClr val="FF0000"/>
                </a:solidFill>
                <a:ea typeface="宋体" pitchFamily="2" charset="-122"/>
              </a:rPr>
              <a:t>微分型方程</a:t>
            </a:r>
          </a:p>
        </p:txBody>
      </p:sp>
      <p:sp>
        <p:nvSpPr>
          <p:cNvPr id="3087" name="TextBox 20"/>
          <p:cNvSpPr txBox="1">
            <a:spLocks noChangeArrowheads="1"/>
          </p:cNvSpPr>
          <p:nvPr/>
        </p:nvSpPr>
        <p:spPr bwMode="auto">
          <a:xfrm>
            <a:off x="6143625" y="2643188"/>
            <a:ext cx="22145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/>
              <a:t>控制体示意图</a:t>
            </a: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6143625" y="2286000"/>
            <a:ext cx="235743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5400000" flipH="1" flipV="1">
            <a:off x="5572919" y="1713706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0" name="TextBox 27"/>
          <p:cNvSpPr txBox="1">
            <a:spLocks noChangeArrowheads="1"/>
          </p:cNvSpPr>
          <p:nvPr/>
        </p:nvSpPr>
        <p:spPr bwMode="auto">
          <a:xfrm>
            <a:off x="8215313" y="2000250"/>
            <a:ext cx="3571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x</a:t>
            </a:r>
            <a:endParaRPr lang="zh-CN" altLang="en-US"/>
          </a:p>
        </p:txBody>
      </p:sp>
      <p:sp>
        <p:nvSpPr>
          <p:cNvPr id="3091" name="TextBox 28"/>
          <p:cNvSpPr txBox="1">
            <a:spLocks noChangeArrowheads="1"/>
          </p:cNvSpPr>
          <p:nvPr/>
        </p:nvSpPr>
        <p:spPr bwMode="auto">
          <a:xfrm>
            <a:off x="5857875" y="1071563"/>
            <a:ext cx="285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y</a:t>
            </a:r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6500813" y="2071688"/>
            <a:ext cx="64293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6715125" y="2071688"/>
          <a:ext cx="203200" cy="165100"/>
        </p:xfrm>
        <a:graphic>
          <a:graphicData uri="http://schemas.openxmlformats.org/presentationml/2006/ole">
            <p:oleObj spid="_x0000_s3076" name="Equation" r:id="rId6" imgW="203040" imgH="164880" progId="Equation.3">
              <p:embed/>
            </p:oleObj>
          </a:graphicData>
        </a:graphic>
      </p:graphicFrame>
      <p:sp>
        <p:nvSpPr>
          <p:cNvPr id="36" name="立方体 35"/>
          <p:cNvSpPr/>
          <p:nvPr/>
        </p:nvSpPr>
        <p:spPr>
          <a:xfrm>
            <a:off x="6429375" y="1214438"/>
            <a:ext cx="857250" cy="785812"/>
          </a:xfrm>
          <a:prstGeom prst="cube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33" name="直接箭头连接符 32"/>
          <p:cNvCxnSpPr/>
          <p:nvPr/>
        </p:nvCxnSpPr>
        <p:spPr>
          <a:xfrm rot="5400000">
            <a:off x="5893594" y="2321719"/>
            <a:ext cx="285750" cy="214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5" name="TextBox 37"/>
          <p:cNvSpPr txBox="1">
            <a:spLocks noChangeArrowheads="1"/>
          </p:cNvSpPr>
          <p:nvPr/>
        </p:nvSpPr>
        <p:spPr bwMode="auto">
          <a:xfrm>
            <a:off x="642938" y="5786438"/>
            <a:ext cx="5072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特点： 控制体不动 （</a:t>
            </a:r>
            <a:r>
              <a:rPr lang="en-US" altLang="zh-CN" sz="2400" b="1">
                <a:solidFill>
                  <a:srgbClr val="FF0000"/>
                </a:solidFill>
              </a:rPr>
              <a:t>Euler</a:t>
            </a:r>
            <a:r>
              <a:rPr lang="zh-CN" altLang="en-US" sz="2400" b="1">
                <a:solidFill>
                  <a:srgbClr val="FF0000"/>
                </a:solidFill>
              </a:rPr>
              <a:t>描述）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0FE49A-1253-4864-9D9B-34C3E2397948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sp>
        <p:nvSpPr>
          <p:cNvPr id="4117" name="TextBox 6"/>
          <p:cNvSpPr txBox="1">
            <a:spLocks noChangeArrowheads="1"/>
          </p:cNvSpPr>
          <p:nvPr/>
        </p:nvSpPr>
        <p:spPr bwMode="auto">
          <a:xfrm>
            <a:off x="395536" y="980728"/>
            <a:ext cx="5500688" cy="830262"/>
          </a:xfrm>
          <a:prstGeom prst="rect">
            <a:avLst/>
          </a:prstGeom>
          <a:solidFill>
            <a:srgbClr val="FFC000">
              <a:alpha val="1800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/>
              <a:t>控制体质量（动量、能量）增加</a:t>
            </a:r>
            <a:r>
              <a:rPr lang="en-US" altLang="zh-CN" sz="2400" b="1"/>
              <a:t>=</a:t>
            </a:r>
          </a:p>
          <a:p>
            <a:r>
              <a:rPr lang="zh-CN" altLang="en-US" sz="2400" b="1">
                <a:solidFill>
                  <a:srgbClr val="FF0000"/>
                </a:solidFill>
              </a:rPr>
              <a:t>穿过控制面流入</a:t>
            </a:r>
            <a:r>
              <a:rPr lang="zh-CN" altLang="en-US" sz="2400" b="1"/>
              <a:t>的净质量（动量、能量</a:t>
            </a:r>
            <a:r>
              <a:rPr lang="zh-CN" altLang="en-US" sz="2400"/>
              <a:t>）</a:t>
            </a:r>
          </a:p>
        </p:txBody>
      </p:sp>
      <p:sp>
        <p:nvSpPr>
          <p:cNvPr id="8" name="立方体 7"/>
          <p:cNvSpPr/>
          <p:nvPr/>
        </p:nvSpPr>
        <p:spPr>
          <a:xfrm>
            <a:off x="6588224" y="836712"/>
            <a:ext cx="1714500" cy="1571625"/>
          </a:xfrm>
          <a:prstGeom prst="cube">
            <a:avLst/>
          </a:prstGeom>
          <a:solidFill>
            <a:srgbClr val="FFFF00">
              <a:alpha val="1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374037" y="1693962"/>
            <a:ext cx="71437" cy="71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14" name="TextBox 17"/>
          <p:cNvSpPr txBox="1">
            <a:spLocks noChangeArrowheads="1"/>
          </p:cNvSpPr>
          <p:nvPr/>
        </p:nvSpPr>
        <p:spPr bwMode="auto">
          <a:xfrm>
            <a:off x="683568" y="2204864"/>
            <a:ext cx="544294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</a:rPr>
              <a:t>   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</a:rPr>
              <a:t>：质量密度， 单位体积内的质量</a:t>
            </a:r>
            <a:endParaRPr lang="en-US" altLang="zh-CN" sz="2400" b="1" dirty="0">
              <a:solidFill>
                <a:srgbClr val="0000FF"/>
              </a:solidFill>
              <a:ea typeface="宋体" pitchFamily="2" charset="-122"/>
            </a:endParaRPr>
          </a:p>
          <a:p>
            <a:pPr>
              <a:defRPr/>
            </a:pP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</a:rPr>
              <a:t>   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</a:rPr>
              <a:t>：动量密度， 单位体积内的动量</a:t>
            </a:r>
            <a:endParaRPr lang="en-US" altLang="zh-CN" sz="2400" b="1" dirty="0">
              <a:solidFill>
                <a:srgbClr val="0000FF"/>
              </a:solidFill>
              <a:ea typeface="宋体" pitchFamily="2" charset="-122"/>
            </a:endParaRPr>
          </a:p>
          <a:p>
            <a:pPr>
              <a:defRPr/>
            </a:pPr>
            <a:r>
              <a:rPr lang="en-US" altLang="zh-CN" sz="24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</a:rPr>
              <a:t> :  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</a:rPr>
              <a:t>能量密度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</a:rPr>
              <a:t>， 单位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</a:rPr>
              <a:t>体积内的总能量</a:t>
            </a:r>
          </a:p>
        </p:txBody>
      </p:sp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683568" y="2276302"/>
          <a:ext cx="285750" cy="338137"/>
        </p:xfrm>
        <a:graphic>
          <a:graphicData uri="http://schemas.openxmlformats.org/presentationml/2006/ole">
            <p:oleObj spid="_x0000_s4101" name="Equation" r:id="rId3" imgW="139680" imgH="164880" progId="Equation.3">
              <p:embed/>
            </p:oleObj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725910" y="2636912"/>
          <a:ext cx="214312" cy="300037"/>
        </p:xfrm>
        <a:graphic>
          <a:graphicData uri="http://schemas.openxmlformats.org/presentationml/2006/ole">
            <p:oleObj spid="_x0000_s4102" name="Equation" r:id="rId4" imgW="126720" imgH="177480" progId="Equation.3">
              <p:embed/>
            </p:oleObj>
          </a:graphicData>
        </a:graphic>
      </p:graphicFrame>
      <p:cxnSp>
        <p:nvCxnSpPr>
          <p:cNvPr id="19" name="直接箭头连接符 18"/>
          <p:cNvCxnSpPr/>
          <p:nvPr/>
        </p:nvCxnSpPr>
        <p:spPr>
          <a:xfrm>
            <a:off x="6588224" y="2479774"/>
            <a:ext cx="1357313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03" name="Object 19"/>
          <p:cNvGraphicFramePr>
            <a:graphicFrameLocks noChangeAspect="1"/>
          </p:cNvGraphicFramePr>
          <p:nvPr/>
        </p:nvGraphicFramePr>
        <p:xfrm>
          <a:off x="7231162" y="2479774"/>
          <a:ext cx="203200" cy="165100"/>
        </p:xfrm>
        <a:graphic>
          <a:graphicData uri="http://schemas.openxmlformats.org/presentationml/2006/ole">
            <p:oleObj spid="_x0000_s4103" name="Equation" r:id="rId5" imgW="203040" imgH="164880" progId="Equation.3">
              <p:embed/>
            </p:oleObj>
          </a:graphicData>
        </a:graphic>
      </p:graphicFrame>
      <p:cxnSp>
        <p:nvCxnSpPr>
          <p:cNvPr id="23" name="直接箭头连接符 22"/>
          <p:cNvCxnSpPr/>
          <p:nvPr/>
        </p:nvCxnSpPr>
        <p:spPr>
          <a:xfrm rot="5400000" flipH="1" flipV="1">
            <a:off x="8016974" y="2122587"/>
            <a:ext cx="357187" cy="3571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04" name="Object 20"/>
          <p:cNvGraphicFramePr>
            <a:graphicFrameLocks noChangeAspect="1"/>
          </p:cNvGraphicFramePr>
          <p:nvPr/>
        </p:nvGraphicFramePr>
        <p:xfrm>
          <a:off x="8588474" y="1265337"/>
          <a:ext cx="215900" cy="203200"/>
        </p:xfrm>
        <a:graphic>
          <a:graphicData uri="http://schemas.openxmlformats.org/presentationml/2006/ole">
            <p:oleObj spid="_x0000_s4104" name="Equation" r:id="rId6" imgW="215640" imgH="203040" progId="Equation.3">
              <p:embed/>
            </p:oleObj>
          </a:graphicData>
        </a:graphic>
      </p:graphicFrame>
      <p:cxnSp>
        <p:nvCxnSpPr>
          <p:cNvPr id="26" name="直接箭头连接符 25"/>
          <p:cNvCxnSpPr/>
          <p:nvPr/>
        </p:nvCxnSpPr>
        <p:spPr>
          <a:xfrm rot="5400000" flipH="1" flipV="1">
            <a:off x="7874893" y="1407418"/>
            <a:ext cx="1143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05" name="Object 21"/>
          <p:cNvGraphicFramePr>
            <a:graphicFrameLocks noChangeAspect="1"/>
          </p:cNvGraphicFramePr>
          <p:nvPr/>
        </p:nvGraphicFramePr>
        <p:xfrm>
          <a:off x="8231287" y="2336899"/>
          <a:ext cx="203200" cy="165100"/>
        </p:xfrm>
        <a:graphic>
          <a:graphicData uri="http://schemas.openxmlformats.org/presentationml/2006/ole">
            <p:oleObj spid="_x0000_s4105" name="Equation" r:id="rId7" imgW="203040" imgH="164880" progId="Equation.3">
              <p:embed/>
            </p:oleObj>
          </a:graphicData>
        </a:graphic>
      </p:graphicFrame>
      <p:graphicFrame>
        <p:nvGraphicFramePr>
          <p:cNvPr id="4110" name="Object 26"/>
          <p:cNvGraphicFramePr>
            <a:graphicFrameLocks noChangeAspect="1"/>
          </p:cNvGraphicFramePr>
          <p:nvPr/>
        </p:nvGraphicFramePr>
        <p:xfrm>
          <a:off x="776288" y="3676650"/>
          <a:ext cx="771525" cy="344488"/>
        </p:xfrm>
        <a:graphic>
          <a:graphicData uri="http://schemas.openxmlformats.org/presentationml/2006/ole">
            <p:oleObj spid="_x0000_s4110" name="Equation" r:id="rId8" imgW="457200" imgH="203040" progId="Equation.DSMT4">
              <p:embed/>
            </p:oleObj>
          </a:graphicData>
        </a:graphic>
      </p:graphicFrame>
      <p:graphicFrame>
        <p:nvGraphicFramePr>
          <p:cNvPr id="4111" name="Object 27"/>
          <p:cNvGraphicFramePr>
            <a:graphicFrameLocks noChangeAspect="1"/>
          </p:cNvGraphicFramePr>
          <p:nvPr/>
        </p:nvGraphicFramePr>
        <p:xfrm>
          <a:off x="755576" y="4077072"/>
          <a:ext cx="5284788" cy="620712"/>
        </p:xfrm>
        <a:graphic>
          <a:graphicData uri="http://schemas.openxmlformats.org/presentationml/2006/ole">
            <p:oleObj spid="_x0000_s4111" name="Equation" r:id="rId9" imgW="3568680" imgH="419040" progId="Equation.DSMT4">
              <p:embed/>
            </p:oleObj>
          </a:graphicData>
        </a:graphic>
      </p:graphicFrame>
      <p:cxnSp>
        <p:nvCxnSpPr>
          <p:cNvPr id="61" name="直接连接符 60"/>
          <p:cNvCxnSpPr/>
          <p:nvPr/>
        </p:nvCxnSpPr>
        <p:spPr>
          <a:xfrm rot="5400000">
            <a:off x="6410424" y="1443137"/>
            <a:ext cx="1214437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6588224" y="2051149"/>
            <a:ext cx="428625" cy="3571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7016849" y="2051149"/>
            <a:ext cx="1214438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13" name="Object 13"/>
          <p:cNvGraphicFramePr>
            <a:graphicFrameLocks noChangeAspect="1"/>
          </p:cNvGraphicFramePr>
          <p:nvPr/>
        </p:nvGraphicFramePr>
        <p:xfrm>
          <a:off x="7088287" y="1336774"/>
          <a:ext cx="685800" cy="285750"/>
        </p:xfrm>
        <a:graphic>
          <a:graphicData uri="http://schemas.openxmlformats.org/presentationml/2006/ole">
            <p:oleObj spid="_x0000_s4113" name="Equation" r:id="rId10" imgW="457200" imgH="190440" progId="Equation.3">
              <p:embed/>
            </p:oleObj>
          </a:graphicData>
        </a:graphic>
      </p:graphicFrame>
      <p:cxnSp>
        <p:nvCxnSpPr>
          <p:cNvPr id="72" name="直接箭头连接符 71"/>
          <p:cNvCxnSpPr/>
          <p:nvPr/>
        </p:nvCxnSpPr>
        <p:spPr>
          <a:xfrm rot="5400000">
            <a:off x="7981255" y="1015306"/>
            <a:ext cx="714375" cy="50006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6445349" y="2622649"/>
            <a:ext cx="2571750" cy="158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rot="5400000" flipH="1" flipV="1">
            <a:off x="5696049" y="1871762"/>
            <a:ext cx="1500187" cy="158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rot="5400000">
            <a:off x="6302474" y="2622649"/>
            <a:ext cx="142875" cy="14287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ct 50"/>
          <p:cNvGraphicFramePr>
            <a:graphicFrameLocks noChangeAspect="1"/>
          </p:cNvGraphicFramePr>
          <p:nvPr/>
        </p:nvGraphicFramePr>
        <p:xfrm>
          <a:off x="6732240" y="3501008"/>
          <a:ext cx="1296144" cy="423740"/>
        </p:xfrm>
        <a:graphic>
          <a:graphicData uri="http://schemas.openxmlformats.org/presentationml/2006/ole">
            <p:oleObj spid="_x0000_s4114" name="Equation" r:id="rId11" imgW="1282680" imgH="419040" progId="Equation.DSMT4">
              <p:embed/>
            </p:oleObj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6444208" y="414908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总能</a:t>
            </a:r>
            <a:r>
              <a:rPr lang="en-US" altLang="zh-CN" dirty="0" smtClean="0"/>
              <a:t>= </a:t>
            </a:r>
            <a:r>
              <a:rPr lang="zh-CN" altLang="en-US" dirty="0" smtClean="0"/>
              <a:t>内能</a:t>
            </a:r>
            <a:r>
              <a:rPr lang="en-US" altLang="zh-CN" dirty="0" smtClean="0"/>
              <a:t>+</a:t>
            </a:r>
            <a:r>
              <a:rPr lang="zh-CN" altLang="en-US" dirty="0" smtClean="0"/>
              <a:t>动能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27584" y="479715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总质量</a:t>
            </a:r>
            <a:r>
              <a:rPr lang="zh-CN" altLang="en-US" dirty="0" smtClean="0"/>
              <a:t>： </a:t>
            </a:r>
            <a:endParaRPr lang="zh-CN" altLang="en-US" dirty="0"/>
          </a:p>
        </p:txBody>
      </p:sp>
      <p:graphicFrame>
        <p:nvGraphicFramePr>
          <p:cNvPr id="50" name="对象 49"/>
          <p:cNvGraphicFramePr>
            <a:graphicFrameLocks noChangeAspect="1"/>
          </p:cNvGraphicFramePr>
          <p:nvPr/>
        </p:nvGraphicFramePr>
        <p:xfrm>
          <a:off x="1835696" y="5229200"/>
          <a:ext cx="720080" cy="614186"/>
        </p:xfrm>
        <a:graphic>
          <a:graphicData uri="http://schemas.openxmlformats.org/presentationml/2006/ole">
            <p:oleObj spid="_x0000_s4116" name="Equation" r:id="rId12" imgW="431640" imgH="368280" progId="Equation.DSMT4">
              <p:embed/>
            </p:oleObj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3059832" y="494116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总动量</a:t>
            </a:r>
            <a:r>
              <a:rPr lang="zh-CN" altLang="en-US" dirty="0" smtClean="0"/>
              <a:t>： </a:t>
            </a:r>
            <a:endParaRPr lang="zh-CN" altLang="en-US" dirty="0"/>
          </a:p>
        </p:txBody>
      </p:sp>
      <p:graphicFrame>
        <p:nvGraphicFramePr>
          <p:cNvPr id="3" name="Object 21"/>
          <p:cNvGraphicFramePr>
            <a:graphicFrameLocks noChangeAspect="1"/>
          </p:cNvGraphicFramePr>
          <p:nvPr/>
        </p:nvGraphicFramePr>
        <p:xfrm>
          <a:off x="4139952" y="5229200"/>
          <a:ext cx="827087" cy="614363"/>
        </p:xfrm>
        <a:graphic>
          <a:graphicData uri="http://schemas.openxmlformats.org/presentationml/2006/ole">
            <p:oleObj spid="_x0000_s4117" name="Equation" r:id="rId13" imgW="495000" imgH="368280" progId="Equation.DSMT4">
              <p:embed/>
            </p:oleObj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323528" y="404664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控制方程 </a:t>
            </a:r>
            <a:r>
              <a:rPr lang="en-US" altLang="zh-CN" sz="2400" b="1" dirty="0" smtClean="0"/>
              <a:t>——</a:t>
            </a:r>
            <a:r>
              <a:rPr lang="zh-CN" altLang="en-US" sz="2400" b="1" dirty="0" smtClean="0"/>
              <a:t> 三大守恒定律 </a:t>
            </a:r>
            <a:endParaRPr lang="zh-CN" alt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508104" y="494116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总能量</a:t>
            </a:r>
            <a:r>
              <a:rPr lang="zh-CN" altLang="en-US" dirty="0" smtClean="0"/>
              <a:t>： </a:t>
            </a:r>
            <a:endParaRPr lang="zh-CN" altLang="en-US" dirty="0"/>
          </a:p>
        </p:txBody>
      </p:sp>
      <p:graphicFrame>
        <p:nvGraphicFramePr>
          <p:cNvPr id="4118" name="Object 22"/>
          <p:cNvGraphicFramePr>
            <a:graphicFrameLocks noChangeAspect="1"/>
          </p:cNvGraphicFramePr>
          <p:nvPr/>
        </p:nvGraphicFramePr>
        <p:xfrm>
          <a:off x="6424613" y="5229225"/>
          <a:ext cx="722312" cy="614363"/>
        </p:xfrm>
        <a:graphic>
          <a:graphicData uri="http://schemas.openxmlformats.org/presentationml/2006/ole">
            <p:oleObj spid="_x0000_s4118" name="Equation" r:id="rId14" imgW="431640" imgH="3682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Copyright by Li </a:t>
            </a:r>
            <a:r>
              <a:rPr lang="en-US" altLang="zh-CN" dirty="0" err="1" smtClean="0"/>
              <a:t>Xinliang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C35E74-F369-4C92-B10D-573405156B25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sp>
        <p:nvSpPr>
          <p:cNvPr id="5136" name="TextBox 6"/>
          <p:cNvSpPr txBox="1">
            <a:spLocks noChangeArrowheads="1"/>
          </p:cNvSpPr>
          <p:nvPr/>
        </p:nvSpPr>
        <p:spPr bwMode="auto">
          <a:xfrm>
            <a:off x="251520" y="260648"/>
            <a:ext cx="8463855" cy="36933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/>
              <a:t>控制体质量（动量、能量）增加</a:t>
            </a:r>
            <a:r>
              <a:rPr lang="en-US" altLang="zh-CN" b="1" dirty="0" smtClean="0"/>
              <a:t>= </a:t>
            </a:r>
            <a:r>
              <a:rPr lang="zh-CN" altLang="en-US" b="1" dirty="0" smtClean="0">
                <a:solidFill>
                  <a:srgbClr val="FF0000"/>
                </a:solidFill>
              </a:rPr>
              <a:t>穿过</a:t>
            </a:r>
            <a:r>
              <a:rPr lang="zh-CN" altLang="en-US" b="1" dirty="0">
                <a:solidFill>
                  <a:srgbClr val="FF0000"/>
                </a:solidFill>
              </a:rPr>
              <a:t>控制面流入</a:t>
            </a:r>
            <a:r>
              <a:rPr lang="zh-CN" altLang="en-US" b="1" dirty="0"/>
              <a:t>的净质量（动量、能量</a:t>
            </a:r>
            <a:r>
              <a:rPr lang="zh-CN" altLang="en-US" dirty="0"/>
              <a:t>）</a:t>
            </a:r>
          </a:p>
        </p:txBody>
      </p:sp>
      <p:sp>
        <p:nvSpPr>
          <p:cNvPr id="97" name="下箭头 96"/>
          <p:cNvSpPr/>
          <p:nvPr/>
        </p:nvSpPr>
        <p:spPr>
          <a:xfrm>
            <a:off x="2843808" y="2420888"/>
            <a:ext cx="7200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5126" name="Object 7"/>
          <p:cNvGraphicFramePr>
            <a:graphicFrameLocks noChangeAspect="1"/>
          </p:cNvGraphicFramePr>
          <p:nvPr/>
        </p:nvGraphicFramePr>
        <p:xfrm>
          <a:off x="683568" y="1628800"/>
          <a:ext cx="4608512" cy="672139"/>
        </p:xfrm>
        <a:graphic>
          <a:graphicData uri="http://schemas.openxmlformats.org/presentationml/2006/ole">
            <p:oleObj spid="_x0000_s5126" name="Equation" r:id="rId3" imgW="3314520" imgH="482400" progId="Equation.DSMT4">
              <p:embed/>
            </p:oleObj>
          </a:graphicData>
        </a:graphic>
      </p:graphicFrame>
      <p:sp>
        <p:nvSpPr>
          <p:cNvPr id="5151" name="TextBox 99"/>
          <p:cNvSpPr txBox="1">
            <a:spLocks noChangeArrowheads="1"/>
          </p:cNvSpPr>
          <p:nvPr/>
        </p:nvSpPr>
        <p:spPr bwMode="auto">
          <a:xfrm>
            <a:off x="4716016" y="2492896"/>
            <a:ext cx="32861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200" b="1" dirty="0"/>
              <a:t>穿过垂直</a:t>
            </a:r>
            <a:r>
              <a:rPr lang="en-US" altLang="zh-CN" sz="1200" b="1" dirty="0"/>
              <a:t>x</a:t>
            </a:r>
            <a:r>
              <a:rPr lang="zh-CN" altLang="en-US" sz="1200" b="1" dirty="0"/>
              <a:t>方向</a:t>
            </a:r>
            <a:r>
              <a:rPr lang="zh-CN" altLang="en-US" sz="1200" b="1" dirty="0">
                <a:solidFill>
                  <a:srgbClr val="FF0000"/>
                </a:solidFill>
              </a:rPr>
              <a:t>单位面积</a:t>
            </a:r>
            <a:r>
              <a:rPr lang="zh-CN" altLang="en-US" sz="1200" b="1" dirty="0"/>
              <a:t>面元的质量通量</a:t>
            </a:r>
          </a:p>
        </p:txBody>
      </p:sp>
      <p:graphicFrame>
        <p:nvGraphicFramePr>
          <p:cNvPr id="5127" name="Object 29"/>
          <p:cNvGraphicFramePr>
            <a:graphicFrameLocks noChangeAspect="1"/>
          </p:cNvGraphicFramePr>
          <p:nvPr/>
        </p:nvGraphicFramePr>
        <p:xfrm>
          <a:off x="1691680" y="3068960"/>
          <a:ext cx="2332037" cy="666750"/>
        </p:xfrm>
        <a:graphic>
          <a:graphicData uri="http://schemas.openxmlformats.org/presentationml/2006/ole">
            <p:oleObj spid="_x0000_s5127" name="Equation" r:id="rId4" imgW="1777680" imgH="507960" progId="Equation.DSMT4">
              <p:embed/>
            </p:oleObj>
          </a:graphicData>
        </a:graphic>
      </p:graphicFrame>
      <p:graphicFrame>
        <p:nvGraphicFramePr>
          <p:cNvPr id="5128" name="Object 30"/>
          <p:cNvGraphicFramePr>
            <a:graphicFrameLocks noChangeAspect="1"/>
          </p:cNvGraphicFramePr>
          <p:nvPr/>
        </p:nvGraphicFramePr>
        <p:xfrm>
          <a:off x="1763688" y="4293096"/>
          <a:ext cx="2236788" cy="620712"/>
        </p:xfrm>
        <a:graphic>
          <a:graphicData uri="http://schemas.openxmlformats.org/presentationml/2006/ole">
            <p:oleObj spid="_x0000_s5128" name="Equation" r:id="rId5" imgW="1739880" imgH="482400" progId="Equation.DSMT4">
              <p:embed/>
            </p:oleObj>
          </a:graphicData>
        </a:graphic>
      </p:graphicFrame>
      <p:sp>
        <p:nvSpPr>
          <p:cNvPr id="5153" name="TextBox 104"/>
          <p:cNvSpPr txBox="1">
            <a:spLocks noChangeArrowheads="1"/>
          </p:cNvSpPr>
          <p:nvPr/>
        </p:nvSpPr>
        <p:spPr bwMode="auto">
          <a:xfrm>
            <a:off x="539552" y="4365104"/>
            <a:ext cx="928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/>
              <a:t>同样</a:t>
            </a:r>
          </a:p>
        </p:txBody>
      </p:sp>
      <p:graphicFrame>
        <p:nvGraphicFramePr>
          <p:cNvPr id="5129" name="Object 31"/>
          <p:cNvGraphicFramePr>
            <a:graphicFrameLocks noChangeAspect="1"/>
          </p:cNvGraphicFramePr>
          <p:nvPr/>
        </p:nvGraphicFramePr>
        <p:xfrm>
          <a:off x="1403648" y="2564904"/>
          <a:ext cx="1219200" cy="203200"/>
        </p:xfrm>
        <a:graphic>
          <a:graphicData uri="http://schemas.openxmlformats.org/presentationml/2006/ole">
            <p:oleObj spid="_x0000_s5129" name="Equation" r:id="rId6" imgW="1218960" imgH="203040" progId="Equation.DSMT4">
              <p:embed/>
            </p:oleObj>
          </a:graphicData>
        </a:graphic>
      </p:graphicFrame>
      <p:graphicFrame>
        <p:nvGraphicFramePr>
          <p:cNvPr id="5130" name="Object 32"/>
          <p:cNvGraphicFramePr>
            <a:graphicFrameLocks noChangeAspect="1"/>
          </p:cNvGraphicFramePr>
          <p:nvPr/>
        </p:nvGraphicFramePr>
        <p:xfrm>
          <a:off x="1763688" y="5301208"/>
          <a:ext cx="2349500" cy="633412"/>
        </p:xfrm>
        <a:graphic>
          <a:graphicData uri="http://schemas.openxmlformats.org/presentationml/2006/ole">
            <p:oleObj spid="_x0000_s5130" name="Equation" r:id="rId7" imgW="1790640" imgH="482400" progId="Equation.DSMT4">
              <p:embed/>
            </p:oleObj>
          </a:graphicData>
        </a:graphic>
      </p:graphicFrame>
      <p:graphicFrame>
        <p:nvGraphicFramePr>
          <p:cNvPr id="5131" name="Object 26"/>
          <p:cNvGraphicFramePr>
            <a:graphicFrameLocks noChangeAspect="1"/>
          </p:cNvGraphicFramePr>
          <p:nvPr/>
        </p:nvGraphicFramePr>
        <p:xfrm>
          <a:off x="5364088" y="3645024"/>
          <a:ext cx="814387" cy="407987"/>
        </p:xfrm>
        <a:graphic>
          <a:graphicData uri="http://schemas.openxmlformats.org/presentationml/2006/ole">
            <p:oleObj spid="_x0000_s5131" name="Equation" r:id="rId8" imgW="482400" imgH="241200" progId="Equation.3">
              <p:embed/>
            </p:oleObj>
          </a:graphicData>
        </a:graphic>
      </p:graphicFrame>
      <p:graphicFrame>
        <p:nvGraphicFramePr>
          <p:cNvPr id="5132" name="Object 27"/>
          <p:cNvGraphicFramePr>
            <a:graphicFrameLocks noChangeAspect="1"/>
          </p:cNvGraphicFramePr>
          <p:nvPr/>
        </p:nvGraphicFramePr>
        <p:xfrm>
          <a:off x="5436096" y="4365104"/>
          <a:ext cx="2820988" cy="1016000"/>
        </p:xfrm>
        <a:graphic>
          <a:graphicData uri="http://schemas.openxmlformats.org/presentationml/2006/ole">
            <p:oleObj spid="_x0000_s5132" name="Equation" r:id="rId9" imgW="1904760" imgH="685800" progId="Equation.DSMT4">
              <p:embed/>
            </p:oleObj>
          </a:graphicData>
        </a:graphic>
      </p:graphicFrame>
      <p:sp>
        <p:nvSpPr>
          <p:cNvPr id="5156" name="TextBox 37"/>
          <p:cNvSpPr txBox="1">
            <a:spLocks noChangeArrowheads="1"/>
          </p:cNvSpPr>
          <p:nvPr/>
        </p:nvSpPr>
        <p:spPr bwMode="auto">
          <a:xfrm>
            <a:off x="571500" y="6000750"/>
            <a:ext cx="4643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物理含义： 通量的变化（散度）导致</a:t>
            </a:r>
            <a:r>
              <a:rPr lang="zh-CN" altLang="en-US" b="1">
                <a:solidFill>
                  <a:srgbClr val="FF0000"/>
                </a:solidFill>
              </a:rPr>
              <a:t>净</a:t>
            </a:r>
            <a:r>
              <a:rPr lang="zh-CN" altLang="en-US" b="1"/>
              <a:t>通量</a:t>
            </a:r>
          </a:p>
        </p:txBody>
      </p:sp>
      <p:pic>
        <p:nvPicPr>
          <p:cNvPr id="5134" name="Picture 14"/>
          <p:cNvPicPr>
            <a:picLocks noChangeAspect="1" noChangeArrowheads="1"/>
          </p:cNvPicPr>
          <p:nvPr/>
        </p:nvPicPr>
        <p:blipFill>
          <a:blip r:embed="rId10" cstate="print"/>
          <a:srcRect l="65162" t="21433" r="15938" b="55467"/>
          <a:stretch>
            <a:fillRect/>
          </a:stretch>
        </p:blipFill>
        <p:spPr bwMode="auto">
          <a:xfrm>
            <a:off x="6551712" y="692696"/>
            <a:ext cx="2592288" cy="1782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135" name="Object 7"/>
          <p:cNvGraphicFramePr>
            <a:graphicFrameLocks noChangeAspect="1"/>
          </p:cNvGraphicFramePr>
          <p:nvPr/>
        </p:nvGraphicFramePr>
        <p:xfrm>
          <a:off x="160338" y="908050"/>
          <a:ext cx="6573837" cy="395288"/>
        </p:xfrm>
        <a:graphic>
          <a:graphicData uri="http://schemas.openxmlformats.org/presentationml/2006/ole">
            <p:oleObj spid="_x0000_s5135" name="Equation" r:id="rId11" imgW="5511600" imgH="330120" progId="Equation.DSMT4">
              <p:embed/>
            </p:oleObj>
          </a:graphicData>
        </a:graphic>
      </p:graphicFrame>
      <p:graphicFrame>
        <p:nvGraphicFramePr>
          <p:cNvPr id="2" name="Object 16"/>
          <p:cNvGraphicFramePr>
            <a:graphicFrameLocks noChangeAspect="1"/>
          </p:cNvGraphicFramePr>
          <p:nvPr/>
        </p:nvGraphicFramePr>
        <p:xfrm>
          <a:off x="4427984" y="2492896"/>
          <a:ext cx="228600" cy="266700"/>
        </p:xfrm>
        <a:graphic>
          <a:graphicData uri="http://schemas.openxmlformats.org/presentationml/2006/ole">
            <p:oleObj spid="_x0000_s5136" name="Equation" r:id="rId12" imgW="228600" imgH="266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042836-6386-4D22-B397-BDB2A6C965C3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sp>
        <p:nvSpPr>
          <p:cNvPr id="6153" name="TextBox 6"/>
          <p:cNvSpPr txBox="1">
            <a:spLocks noChangeArrowheads="1"/>
          </p:cNvSpPr>
          <p:nvPr/>
        </p:nvSpPr>
        <p:spPr bwMode="auto">
          <a:xfrm>
            <a:off x="5143500" y="142875"/>
            <a:ext cx="4000500" cy="70802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b="1"/>
              <a:t>控制体质量（动量、能量）增加</a:t>
            </a:r>
            <a:r>
              <a:rPr lang="en-US" altLang="zh-CN" sz="1600" b="1"/>
              <a:t>=</a:t>
            </a:r>
          </a:p>
          <a:p>
            <a:r>
              <a:rPr lang="zh-CN" altLang="en-US" sz="1600" b="1">
                <a:solidFill>
                  <a:srgbClr val="FF0000"/>
                </a:solidFill>
              </a:rPr>
              <a:t>穿过控制面流入</a:t>
            </a:r>
            <a:r>
              <a:rPr lang="zh-CN" altLang="en-US" sz="1600" b="1"/>
              <a:t>的净质量（动量、能量</a:t>
            </a:r>
            <a:r>
              <a:rPr lang="zh-CN" altLang="en-US" sz="2400"/>
              <a:t>）</a:t>
            </a:r>
          </a:p>
        </p:txBody>
      </p:sp>
      <p:sp>
        <p:nvSpPr>
          <p:cNvPr id="6154" name="TextBox 4"/>
          <p:cNvSpPr txBox="1">
            <a:spLocks noChangeArrowheads="1"/>
          </p:cNvSpPr>
          <p:nvPr/>
        </p:nvSpPr>
        <p:spPr bwMode="auto">
          <a:xfrm>
            <a:off x="500063" y="500063"/>
            <a:ext cx="2714625" cy="46196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b="1"/>
              <a:t>计算流通量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63" y="1143000"/>
            <a:ext cx="8429625" cy="64611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ea typeface="宋体" pitchFamily="2" charset="-122"/>
              </a:rPr>
              <a:t>问题： 如图，试计算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单位时间</a:t>
            </a:r>
            <a:r>
              <a:rPr lang="zh-CN" altLang="en-US" b="1" dirty="0">
                <a:ea typeface="宋体" pitchFamily="2" charset="-122"/>
              </a:rPr>
              <a:t>内流过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右侧单位面积</a:t>
            </a:r>
            <a:r>
              <a:rPr lang="zh-CN" altLang="en-US" b="1" dirty="0">
                <a:ea typeface="宋体" pitchFamily="2" charset="-122"/>
              </a:rPr>
              <a:t>面元的质量、动量和总能量。</a:t>
            </a:r>
            <a:endParaRPr lang="en-US" altLang="zh-CN" b="1" dirty="0">
              <a:ea typeface="宋体" pitchFamily="2" charset="-122"/>
            </a:endParaRPr>
          </a:p>
          <a:p>
            <a:pPr>
              <a:defRPr/>
            </a:pPr>
            <a:r>
              <a:rPr lang="zh-CN" altLang="en-US" b="1" dirty="0">
                <a:ea typeface="宋体" pitchFamily="2" charset="-122"/>
              </a:rPr>
              <a:t>注：外力冲量等同于流过的动量； 外力做功等同于流过的能量 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6858000" y="3643313"/>
            <a:ext cx="2071688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5400000" flipH="1" flipV="1">
            <a:off x="6108700" y="2892425"/>
            <a:ext cx="15001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5400000">
            <a:off x="6572250" y="3643313"/>
            <a:ext cx="285750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5400000">
            <a:off x="7643813" y="2214563"/>
            <a:ext cx="500062" cy="500062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5400000">
            <a:off x="7215188" y="3143250"/>
            <a:ext cx="858838" cy="158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6200000" flipH="1">
            <a:off x="7716838" y="2641600"/>
            <a:ext cx="855662" cy="15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5400000" flipH="1" flipV="1">
            <a:off x="7643813" y="3071813"/>
            <a:ext cx="500062" cy="500062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46" name="Object 21"/>
          <p:cNvGraphicFramePr>
            <a:graphicFrameLocks noChangeAspect="1"/>
          </p:cNvGraphicFramePr>
          <p:nvPr/>
        </p:nvGraphicFramePr>
        <p:xfrm>
          <a:off x="7929563" y="3286125"/>
          <a:ext cx="203200" cy="165100"/>
        </p:xfrm>
        <a:graphic>
          <a:graphicData uri="http://schemas.openxmlformats.org/presentationml/2006/ole">
            <p:oleObj spid="_x0000_s6146" name="Equation" r:id="rId3" imgW="203040" imgH="164880" progId="Equation.3">
              <p:embed/>
            </p:oleObj>
          </a:graphicData>
        </a:graphic>
      </p:graphicFrame>
      <p:graphicFrame>
        <p:nvGraphicFramePr>
          <p:cNvPr id="6147" name="Object 20"/>
          <p:cNvGraphicFramePr>
            <a:graphicFrameLocks noChangeAspect="1"/>
          </p:cNvGraphicFramePr>
          <p:nvPr/>
        </p:nvGraphicFramePr>
        <p:xfrm>
          <a:off x="7429500" y="3000375"/>
          <a:ext cx="215900" cy="203200"/>
        </p:xfrm>
        <a:graphic>
          <a:graphicData uri="http://schemas.openxmlformats.org/presentationml/2006/ole">
            <p:oleObj spid="_x0000_s6147" name="Equation" r:id="rId4" imgW="215640" imgH="203040" progId="Equation.3">
              <p:embed/>
            </p:oleObj>
          </a:graphicData>
        </a:graphic>
      </p:graphicFrame>
      <p:pic>
        <p:nvPicPr>
          <p:cNvPr id="6163" name="Picture 4"/>
          <p:cNvPicPr>
            <a:picLocks noChangeAspect="1" noChangeArrowheads="1"/>
          </p:cNvPicPr>
          <p:nvPr/>
        </p:nvPicPr>
        <p:blipFill>
          <a:blip r:embed="rId5" cstate="print"/>
          <a:srcRect l="67188" t="24306" r="16429" b="54167"/>
          <a:stretch>
            <a:fillRect/>
          </a:stretch>
        </p:blipFill>
        <p:spPr bwMode="auto">
          <a:xfrm>
            <a:off x="7358063" y="5072063"/>
            <a:ext cx="1643062" cy="121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64" name="TextBox 40"/>
          <p:cNvSpPr txBox="1">
            <a:spLocks noChangeArrowheads="1"/>
          </p:cNvSpPr>
          <p:nvPr/>
        </p:nvSpPr>
        <p:spPr bwMode="auto">
          <a:xfrm>
            <a:off x="1000125" y="2357438"/>
            <a:ext cx="2000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质量通量：</a:t>
            </a:r>
          </a:p>
        </p:txBody>
      </p:sp>
      <p:graphicFrame>
        <p:nvGraphicFramePr>
          <p:cNvPr id="6148" name="Object 5"/>
          <p:cNvGraphicFramePr>
            <a:graphicFrameLocks noChangeAspect="1"/>
          </p:cNvGraphicFramePr>
          <p:nvPr/>
        </p:nvGraphicFramePr>
        <p:xfrm>
          <a:off x="2778125" y="2357438"/>
          <a:ext cx="846138" cy="357187"/>
        </p:xfrm>
        <a:graphic>
          <a:graphicData uri="http://schemas.openxmlformats.org/presentationml/2006/ole">
            <p:oleObj spid="_x0000_s6148" name="Equation" r:id="rId6" imgW="571320" imgH="241200" progId="Equation.3">
              <p:embed/>
            </p:oleObj>
          </a:graphicData>
        </a:graphic>
      </p:graphicFrame>
      <p:sp>
        <p:nvSpPr>
          <p:cNvPr id="6165" name="TextBox 43"/>
          <p:cNvSpPr txBox="1">
            <a:spLocks noChangeArrowheads="1"/>
          </p:cNvSpPr>
          <p:nvPr/>
        </p:nvSpPr>
        <p:spPr bwMode="auto">
          <a:xfrm>
            <a:off x="1000125" y="3000375"/>
            <a:ext cx="13573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动量通量：</a:t>
            </a:r>
          </a:p>
        </p:txBody>
      </p:sp>
      <p:sp>
        <p:nvSpPr>
          <p:cNvPr id="6166" name="TextBox 44"/>
          <p:cNvSpPr txBox="1">
            <a:spLocks noChangeArrowheads="1"/>
          </p:cNvSpPr>
          <p:nvPr/>
        </p:nvSpPr>
        <p:spPr bwMode="auto">
          <a:xfrm>
            <a:off x="2286000" y="3000375"/>
            <a:ext cx="4500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流过质量附带的动量 </a:t>
            </a:r>
            <a:r>
              <a:rPr lang="en-US" altLang="zh-CN" b="1"/>
              <a:t>+ </a:t>
            </a:r>
            <a:r>
              <a:rPr lang="zh-CN" altLang="en-US" b="1"/>
              <a:t>表面上外力的冲量</a:t>
            </a:r>
            <a:r>
              <a:rPr lang="en-US" altLang="zh-CN" b="1"/>
              <a:t> </a:t>
            </a:r>
            <a:endParaRPr lang="zh-CN" altLang="en-US" b="1"/>
          </a:p>
        </p:txBody>
      </p:sp>
      <p:graphicFrame>
        <p:nvGraphicFramePr>
          <p:cNvPr id="6149" name="Object 6"/>
          <p:cNvGraphicFramePr>
            <a:graphicFrameLocks noChangeAspect="1"/>
          </p:cNvGraphicFramePr>
          <p:nvPr/>
        </p:nvGraphicFramePr>
        <p:xfrm>
          <a:off x="2889250" y="3429000"/>
          <a:ext cx="1568450" cy="428625"/>
        </p:xfrm>
        <a:graphic>
          <a:graphicData uri="http://schemas.openxmlformats.org/presentationml/2006/ole">
            <p:oleObj spid="_x0000_s6149" name="Equation" r:id="rId7" imgW="927000" imgH="253800" progId="Equation.3">
              <p:embed/>
            </p:oleObj>
          </a:graphicData>
        </a:graphic>
      </p:graphicFrame>
      <p:cxnSp>
        <p:nvCxnSpPr>
          <p:cNvPr id="48" name="直接箭头连接符 47"/>
          <p:cNvCxnSpPr/>
          <p:nvPr/>
        </p:nvCxnSpPr>
        <p:spPr>
          <a:xfrm rot="5400000" flipH="1" flipV="1">
            <a:off x="7929563" y="2428875"/>
            <a:ext cx="428625" cy="428625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50" name="Object 7"/>
          <p:cNvGraphicFramePr>
            <a:graphicFrameLocks noChangeAspect="1"/>
          </p:cNvGraphicFramePr>
          <p:nvPr/>
        </p:nvGraphicFramePr>
        <p:xfrm>
          <a:off x="8429625" y="2357438"/>
          <a:ext cx="152400" cy="203200"/>
        </p:xfrm>
        <a:graphic>
          <a:graphicData uri="http://schemas.openxmlformats.org/presentationml/2006/ole">
            <p:oleObj spid="_x0000_s6150" name="Equation" r:id="rId8" imgW="152280" imgH="203040" progId="Equation.DSMT4">
              <p:embed/>
            </p:oleObj>
          </a:graphicData>
        </a:graphic>
      </p:graphicFrame>
      <p:sp>
        <p:nvSpPr>
          <p:cNvPr id="6168" name="TextBox 52"/>
          <p:cNvSpPr txBox="1">
            <a:spLocks noChangeArrowheads="1"/>
          </p:cNvSpPr>
          <p:nvPr/>
        </p:nvSpPr>
        <p:spPr bwMode="auto">
          <a:xfrm>
            <a:off x="5000625" y="3929063"/>
            <a:ext cx="15001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/>
              <a:t>表面上（单位面积）所受外力</a:t>
            </a:r>
          </a:p>
        </p:txBody>
      </p:sp>
      <p:cxnSp>
        <p:nvCxnSpPr>
          <p:cNvPr id="57" name="直接箭头连接符 56"/>
          <p:cNvCxnSpPr/>
          <p:nvPr/>
        </p:nvCxnSpPr>
        <p:spPr>
          <a:xfrm rot="10800000">
            <a:off x="4429125" y="3786188"/>
            <a:ext cx="428625" cy="214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0" name="TextBox 59"/>
          <p:cNvSpPr txBox="1">
            <a:spLocks noChangeArrowheads="1"/>
          </p:cNvSpPr>
          <p:nvPr/>
        </p:nvSpPr>
        <p:spPr bwMode="auto">
          <a:xfrm>
            <a:off x="8286750" y="2643188"/>
            <a:ext cx="7143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/>
              <a:t>所受外力</a:t>
            </a:r>
          </a:p>
        </p:txBody>
      </p:sp>
      <p:sp>
        <p:nvSpPr>
          <p:cNvPr id="6171" name="TextBox 60"/>
          <p:cNvSpPr txBox="1">
            <a:spLocks noChangeArrowheads="1"/>
          </p:cNvSpPr>
          <p:nvPr/>
        </p:nvSpPr>
        <p:spPr bwMode="auto">
          <a:xfrm>
            <a:off x="928688" y="4357688"/>
            <a:ext cx="13573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能量通量：</a:t>
            </a:r>
          </a:p>
        </p:txBody>
      </p:sp>
      <p:sp>
        <p:nvSpPr>
          <p:cNvPr id="6172" name="TextBox 61"/>
          <p:cNvSpPr txBox="1">
            <a:spLocks noChangeArrowheads="1"/>
          </p:cNvSpPr>
          <p:nvPr/>
        </p:nvSpPr>
        <p:spPr bwMode="auto">
          <a:xfrm>
            <a:off x="2071688" y="4643438"/>
            <a:ext cx="65008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流过质量附带的能量 </a:t>
            </a:r>
            <a:r>
              <a:rPr lang="en-US" altLang="zh-CN" b="1"/>
              <a:t>+ </a:t>
            </a:r>
            <a:r>
              <a:rPr lang="zh-CN" altLang="en-US" b="1"/>
              <a:t>表面上外力做功</a:t>
            </a:r>
            <a:r>
              <a:rPr lang="en-US" altLang="zh-CN" b="1"/>
              <a:t>+ </a:t>
            </a:r>
            <a:r>
              <a:rPr lang="zh-CN" altLang="en-US" b="1"/>
              <a:t>热传递</a:t>
            </a:r>
            <a:r>
              <a:rPr lang="en-US" altLang="zh-CN" b="1"/>
              <a:t> </a:t>
            </a:r>
            <a:endParaRPr lang="zh-CN" altLang="en-US" b="1"/>
          </a:p>
        </p:txBody>
      </p:sp>
      <p:graphicFrame>
        <p:nvGraphicFramePr>
          <p:cNvPr id="6151" name="Object 8"/>
          <p:cNvGraphicFramePr>
            <a:graphicFrameLocks noChangeAspect="1"/>
          </p:cNvGraphicFramePr>
          <p:nvPr/>
        </p:nvGraphicFramePr>
        <p:xfrm>
          <a:off x="3114675" y="5072063"/>
          <a:ext cx="2405063" cy="665162"/>
        </p:xfrm>
        <a:graphic>
          <a:graphicData uri="http://schemas.openxmlformats.org/presentationml/2006/ole">
            <p:oleObj spid="_x0000_s6151" name="Equation" r:id="rId9" imgW="1422360" imgH="393480" progId="Equation.DSMT4">
              <p:embed/>
            </p:oleObj>
          </a:graphicData>
        </a:graphic>
      </p:graphicFrame>
      <p:cxnSp>
        <p:nvCxnSpPr>
          <p:cNvPr id="65" name="直接箭头连接符 64"/>
          <p:cNvCxnSpPr/>
          <p:nvPr/>
        </p:nvCxnSpPr>
        <p:spPr>
          <a:xfrm rot="5400000" flipH="1" flipV="1">
            <a:off x="5000625" y="5715000"/>
            <a:ext cx="214313" cy="214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4" name="TextBox 65"/>
          <p:cNvSpPr txBox="1">
            <a:spLocks noChangeArrowheads="1"/>
          </p:cNvSpPr>
          <p:nvPr/>
        </p:nvSpPr>
        <p:spPr bwMode="auto">
          <a:xfrm>
            <a:off x="4500563" y="6000750"/>
            <a:ext cx="26431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Fourier</a:t>
            </a:r>
            <a:r>
              <a:rPr lang="zh-CN" altLang="en-US"/>
              <a:t>热传导定律：热流与温度梯度呈正比</a:t>
            </a:r>
          </a:p>
        </p:txBody>
      </p:sp>
      <p:sp>
        <p:nvSpPr>
          <p:cNvPr id="6175" name="TextBox 30"/>
          <p:cNvSpPr txBox="1">
            <a:spLocks noChangeArrowheads="1"/>
          </p:cNvSpPr>
          <p:nvPr/>
        </p:nvSpPr>
        <p:spPr bwMode="auto">
          <a:xfrm>
            <a:off x="4429125" y="2357438"/>
            <a:ext cx="2000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（向右为正）</a:t>
            </a:r>
          </a:p>
        </p:txBody>
      </p:sp>
      <p:cxnSp>
        <p:nvCxnSpPr>
          <p:cNvPr id="35" name="直接箭头连接符 34"/>
          <p:cNvCxnSpPr/>
          <p:nvPr/>
        </p:nvCxnSpPr>
        <p:spPr>
          <a:xfrm rot="16200000" flipV="1">
            <a:off x="3679031" y="3893344"/>
            <a:ext cx="214313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7" name="TextBox 35"/>
          <p:cNvSpPr txBox="1">
            <a:spLocks noChangeArrowheads="1"/>
          </p:cNvSpPr>
          <p:nvPr/>
        </p:nvSpPr>
        <p:spPr bwMode="auto">
          <a:xfrm>
            <a:off x="3000375" y="4071938"/>
            <a:ext cx="157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质量附带动量</a:t>
            </a:r>
          </a:p>
        </p:txBody>
      </p:sp>
      <p:cxnSp>
        <p:nvCxnSpPr>
          <p:cNvPr id="38" name="直接箭头连接符 37"/>
          <p:cNvCxnSpPr/>
          <p:nvPr/>
        </p:nvCxnSpPr>
        <p:spPr>
          <a:xfrm flipV="1">
            <a:off x="3357563" y="5572125"/>
            <a:ext cx="500062" cy="357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9" name="TextBox 38"/>
          <p:cNvSpPr txBox="1">
            <a:spLocks noChangeArrowheads="1"/>
          </p:cNvSpPr>
          <p:nvPr/>
        </p:nvSpPr>
        <p:spPr bwMode="auto">
          <a:xfrm>
            <a:off x="2071688" y="5786438"/>
            <a:ext cx="18573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E: </a:t>
            </a:r>
            <a:r>
              <a:rPr lang="zh-CN" altLang="en-US"/>
              <a:t>能量密度，单位</a:t>
            </a:r>
            <a:r>
              <a:rPr lang="zh-CN" altLang="en-US">
                <a:solidFill>
                  <a:srgbClr val="FF0000"/>
                </a:solidFill>
              </a:rPr>
              <a:t>体积</a:t>
            </a:r>
            <a:r>
              <a:rPr lang="zh-CN" altLang="en-US"/>
              <a:t>的能量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5" name="TextBox 6"/>
          <p:cNvSpPr txBox="1">
            <a:spLocks noChangeArrowheads="1"/>
          </p:cNvSpPr>
          <p:nvPr/>
        </p:nvSpPr>
        <p:spPr bwMode="auto">
          <a:xfrm>
            <a:off x="428625" y="357188"/>
            <a:ext cx="4286250" cy="46196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b="1"/>
              <a:t>基本概念： </a:t>
            </a:r>
            <a:r>
              <a:rPr lang="zh-CN" altLang="en-US" sz="2400" b="1">
                <a:solidFill>
                  <a:srgbClr val="0000FF"/>
                </a:solidFill>
              </a:rPr>
              <a:t>应力 （张量）</a:t>
            </a:r>
          </a:p>
        </p:txBody>
      </p:sp>
      <p:graphicFrame>
        <p:nvGraphicFramePr>
          <p:cNvPr id="7170" name="Object 7"/>
          <p:cNvGraphicFramePr>
            <a:graphicFrameLocks noChangeAspect="1"/>
          </p:cNvGraphicFramePr>
          <p:nvPr/>
        </p:nvGraphicFramePr>
        <p:xfrm>
          <a:off x="928688" y="4786313"/>
          <a:ext cx="1143000" cy="515937"/>
        </p:xfrm>
        <a:graphic>
          <a:graphicData uri="http://schemas.openxmlformats.org/presentationml/2006/ole">
            <p:oleObj spid="_x0000_s7170" name="Equation" r:id="rId3" imgW="609480" imgH="228600" progId="Equation.3">
              <p:embed/>
            </p:oleObj>
          </a:graphicData>
        </a:graphic>
      </p:graphicFrame>
      <p:cxnSp>
        <p:nvCxnSpPr>
          <p:cNvPr id="10" name="直接连接符 9"/>
          <p:cNvCxnSpPr/>
          <p:nvPr/>
        </p:nvCxnSpPr>
        <p:spPr>
          <a:xfrm rot="5400000">
            <a:off x="6894513" y="1749425"/>
            <a:ext cx="928688" cy="158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16200000" flipH="1">
            <a:off x="7358063" y="1285875"/>
            <a:ext cx="642938" cy="6429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5400000" flipH="1" flipV="1">
            <a:off x="7858919" y="2070894"/>
            <a:ext cx="285750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7715250" y="1500188"/>
            <a:ext cx="500063" cy="14287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5400000" flipH="1" flipV="1">
            <a:off x="7251700" y="606425"/>
            <a:ext cx="357188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429500" y="428625"/>
            <a:ext cx="571500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7429500" y="785813"/>
            <a:ext cx="571500" cy="5000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 flipH="1" flipV="1">
            <a:off x="7573169" y="856456"/>
            <a:ext cx="857250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71" name="Object 8"/>
          <p:cNvGraphicFramePr>
            <a:graphicFrameLocks noChangeAspect="1"/>
          </p:cNvGraphicFramePr>
          <p:nvPr/>
        </p:nvGraphicFramePr>
        <p:xfrm>
          <a:off x="8286750" y="1571625"/>
          <a:ext cx="285750" cy="327025"/>
        </p:xfrm>
        <a:graphic>
          <a:graphicData uri="http://schemas.openxmlformats.org/presentationml/2006/ole">
            <p:oleObj spid="_x0000_s7171" name="Equation" r:id="rId4" imgW="177480" imgH="203040" progId="Equation.3">
              <p:embed/>
            </p:oleObj>
          </a:graphicData>
        </a:graphic>
      </p:graphicFrame>
      <p:sp>
        <p:nvSpPr>
          <p:cNvPr id="7194" name="TextBox 31"/>
          <p:cNvSpPr txBox="1">
            <a:spLocks noChangeArrowheads="1"/>
          </p:cNvSpPr>
          <p:nvPr/>
        </p:nvSpPr>
        <p:spPr bwMode="auto">
          <a:xfrm>
            <a:off x="571500" y="1000125"/>
            <a:ext cx="5000625" cy="70802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00FF"/>
                </a:solidFill>
                <a:ea typeface="宋体" pitchFamily="2" charset="-122"/>
              </a:rPr>
              <a:t>“把物体切开，其内部的力就暴露出来”</a:t>
            </a:r>
            <a:endParaRPr lang="en-US" altLang="zh-CN" sz="2000" b="1" dirty="0">
              <a:solidFill>
                <a:srgbClr val="0000FF"/>
              </a:solidFill>
              <a:ea typeface="宋体" pitchFamily="2" charset="-122"/>
            </a:endParaRPr>
          </a:p>
          <a:p>
            <a:pPr>
              <a:defRPr/>
            </a:pPr>
            <a:r>
              <a:rPr lang="zh-CN" altLang="en-US" sz="2000" b="1" dirty="0">
                <a:solidFill>
                  <a:srgbClr val="0000FF"/>
                </a:solidFill>
                <a:ea typeface="宋体" pitchFamily="2" charset="-122"/>
              </a:rPr>
              <a:t>“切的方向不同，表面上的力也不同”</a:t>
            </a:r>
            <a:endParaRPr lang="en-US" altLang="zh-CN" sz="2000" b="1" dirty="0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7195" name="TextBox 33"/>
          <p:cNvSpPr txBox="1">
            <a:spLocks noChangeArrowheads="1"/>
          </p:cNvSpPr>
          <p:nvPr/>
        </p:nvSpPr>
        <p:spPr bwMode="auto">
          <a:xfrm>
            <a:off x="5357813" y="4429125"/>
            <a:ext cx="3571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</a:rPr>
              <a:t>给定切割方向，就能得到表面力</a:t>
            </a:r>
          </a:p>
        </p:txBody>
      </p:sp>
      <p:graphicFrame>
        <p:nvGraphicFramePr>
          <p:cNvPr id="7172" name="Object 15"/>
          <p:cNvGraphicFramePr>
            <a:graphicFrameLocks noChangeAspect="1"/>
          </p:cNvGraphicFramePr>
          <p:nvPr/>
        </p:nvGraphicFramePr>
        <p:xfrm>
          <a:off x="2571750" y="4643438"/>
          <a:ext cx="1665288" cy="928687"/>
        </p:xfrm>
        <a:graphic>
          <a:graphicData uri="http://schemas.openxmlformats.org/presentationml/2006/ole">
            <p:oleObj spid="_x0000_s7172" name="Equation" r:id="rId5" imgW="1320480" imgH="736560" progId="Equation.DSMT4">
              <p:embed/>
            </p:oleObj>
          </a:graphicData>
        </a:graphic>
      </p:graphicFrame>
      <p:cxnSp>
        <p:nvCxnSpPr>
          <p:cNvPr id="38" name="直接连接符 37"/>
          <p:cNvCxnSpPr/>
          <p:nvPr/>
        </p:nvCxnSpPr>
        <p:spPr>
          <a:xfrm>
            <a:off x="7358063" y="2214563"/>
            <a:ext cx="642937" cy="158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云形标注 38"/>
          <p:cNvSpPr/>
          <p:nvPr/>
        </p:nvSpPr>
        <p:spPr>
          <a:xfrm>
            <a:off x="4857750" y="0"/>
            <a:ext cx="2286000" cy="107156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/>
              <a:t>怎么描述连续体内部的力呢？</a:t>
            </a:r>
          </a:p>
        </p:txBody>
      </p:sp>
      <p:sp>
        <p:nvSpPr>
          <p:cNvPr id="7198" name="TextBox 39"/>
          <p:cNvSpPr txBox="1">
            <a:spLocks noChangeArrowheads="1"/>
          </p:cNvSpPr>
          <p:nvPr/>
        </p:nvSpPr>
        <p:spPr bwMode="auto">
          <a:xfrm>
            <a:off x="500063" y="1785938"/>
            <a:ext cx="5715000" cy="36988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切</a:t>
            </a:r>
            <a:r>
              <a:rPr lang="en-US" altLang="zh-CN" b="1"/>
              <a:t>3</a:t>
            </a:r>
            <a:r>
              <a:rPr lang="zh-CN" altLang="en-US" b="1"/>
              <a:t>次就够了：垂直</a:t>
            </a:r>
            <a:r>
              <a:rPr lang="en-US" altLang="zh-CN" b="1"/>
              <a:t>x</a:t>
            </a:r>
            <a:r>
              <a:rPr lang="zh-CN" altLang="en-US" b="1"/>
              <a:t>轴</a:t>
            </a:r>
            <a:r>
              <a:rPr lang="en-US" altLang="zh-CN" b="1"/>
              <a:t>, </a:t>
            </a:r>
            <a:r>
              <a:rPr lang="zh-CN" altLang="en-US" b="1"/>
              <a:t>垂直</a:t>
            </a:r>
            <a:r>
              <a:rPr lang="en-US" altLang="zh-CN" b="1"/>
              <a:t>y</a:t>
            </a:r>
            <a:r>
              <a:rPr lang="zh-CN" altLang="en-US" b="1"/>
              <a:t>轴，垂直</a:t>
            </a:r>
            <a:r>
              <a:rPr lang="en-US" altLang="zh-CN" b="1"/>
              <a:t>z</a:t>
            </a:r>
            <a:r>
              <a:rPr lang="zh-CN" altLang="en-US" b="1"/>
              <a:t>轴各切一次 </a:t>
            </a:r>
          </a:p>
        </p:txBody>
      </p:sp>
      <p:sp>
        <p:nvSpPr>
          <p:cNvPr id="41" name="矩形 40"/>
          <p:cNvSpPr/>
          <p:nvPr/>
        </p:nvSpPr>
        <p:spPr>
          <a:xfrm>
            <a:off x="1428750" y="2500313"/>
            <a:ext cx="357188" cy="857250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2214563" y="2500313"/>
            <a:ext cx="357187" cy="857250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44" name="直接箭头连接符 43"/>
          <p:cNvCxnSpPr>
            <a:stCxn id="41" idx="3"/>
          </p:cNvCxnSpPr>
          <p:nvPr/>
        </p:nvCxnSpPr>
        <p:spPr>
          <a:xfrm flipV="1">
            <a:off x="1785938" y="2571750"/>
            <a:ext cx="285750" cy="3571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02" name="TextBox 44"/>
          <p:cNvSpPr txBox="1">
            <a:spLocks noChangeArrowheads="1"/>
          </p:cNvSpPr>
          <p:nvPr/>
        </p:nvSpPr>
        <p:spPr bwMode="auto">
          <a:xfrm>
            <a:off x="1071563" y="3429000"/>
            <a:ext cx="221456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/>
              <a:t>沿垂直</a:t>
            </a:r>
            <a:r>
              <a:rPr lang="en-US" altLang="zh-CN" b="1"/>
              <a:t>x</a:t>
            </a:r>
            <a:r>
              <a:rPr lang="zh-CN" altLang="en-US" b="1"/>
              <a:t>的平面剖开，露出的面力</a:t>
            </a:r>
          </a:p>
        </p:txBody>
      </p:sp>
      <p:graphicFrame>
        <p:nvGraphicFramePr>
          <p:cNvPr id="7173" name="Object 16"/>
          <p:cNvGraphicFramePr>
            <a:graphicFrameLocks noChangeAspect="1"/>
          </p:cNvGraphicFramePr>
          <p:nvPr/>
        </p:nvGraphicFramePr>
        <p:xfrm>
          <a:off x="1785938" y="2214563"/>
          <a:ext cx="1219200" cy="254000"/>
        </p:xfrm>
        <a:graphic>
          <a:graphicData uri="http://schemas.openxmlformats.org/presentationml/2006/ole">
            <p:oleObj spid="_x0000_s7173" name="Equation" r:id="rId6" imgW="1218960" imgH="253800" progId="Equation.DSMT4">
              <p:embed/>
            </p:oleObj>
          </a:graphicData>
        </a:graphic>
      </p:graphicFrame>
      <p:sp>
        <p:nvSpPr>
          <p:cNvPr id="47" name="矩形 46"/>
          <p:cNvSpPr/>
          <p:nvPr/>
        </p:nvSpPr>
        <p:spPr>
          <a:xfrm>
            <a:off x="4143375" y="2500313"/>
            <a:ext cx="928688" cy="357187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4143375" y="3071813"/>
            <a:ext cx="928688" cy="357187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>
            <a:off x="4572000" y="2857500"/>
            <a:ext cx="285750" cy="14287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74" name="Object 17"/>
          <p:cNvGraphicFramePr>
            <a:graphicFrameLocks noChangeAspect="1"/>
          </p:cNvGraphicFramePr>
          <p:nvPr/>
        </p:nvGraphicFramePr>
        <p:xfrm>
          <a:off x="4565650" y="2214563"/>
          <a:ext cx="1231900" cy="254000"/>
        </p:xfrm>
        <a:graphic>
          <a:graphicData uri="http://schemas.openxmlformats.org/presentationml/2006/ole">
            <p:oleObj spid="_x0000_s7174" name="Equation" r:id="rId7" imgW="1231560" imgH="253800" progId="Equation.DSMT4">
              <p:embed/>
            </p:oleObj>
          </a:graphicData>
        </a:graphic>
      </p:graphicFrame>
      <p:sp>
        <p:nvSpPr>
          <p:cNvPr id="7206" name="TextBox 50"/>
          <p:cNvSpPr txBox="1">
            <a:spLocks noChangeArrowheads="1"/>
          </p:cNvSpPr>
          <p:nvPr/>
        </p:nvSpPr>
        <p:spPr bwMode="auto">
          <a:xfrm>
            <a:off x="3714750" y="3500438"/>
            <a:ext cx="22145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/>
              <a:t>沿垂直</a:t>
            </a:r>
            <a:r>
              <a:rPr lang="en-US" altLang="zh-CN" b="1"/>
              <a:t>y</a:t>
            </a:r>
            <a:r>
              <a:rPr lang="zh-CN" altLang="en-US" b="1"/>
              <a:t>的平面剖开，露出的面力</a:t>
            </a:r>
          </a:p>
        </p:txBody>
      </p:sp>
      <p:graphicFrame>
        <p:nvGraphicFramePr>
          <p:cNvPr id="7175" name="Object 18"/>
          <p:cNvGraphicFramePr>
            <a:graphicFrameLocks noChangeAspect="1"/>
          </p:cNvGraphicFramePr>
          <p:nvPr/>
        </p:nvGraphicFramePr>
        <p:xfrm>
          <a:off x="2714625" y="3786188"/>
          <a:ext cx="190500" cy="228600"/>
        </p:xfrm>
        <a:graphic>
          <a:graphicData uri="http://schemas.openxmlformats.org/presentationml/2006/ole">
            <p:oleObj spid="_x0000_s7175" name="Equation" r:id="rId8" imgW="190440" imgH="228600" progId="Equation.DSMT4">
              <p:embed/>
            </p:oleObj>
          </a:graphicData>
        </a:graphic>
      </p:graphicFrame>
      <p:sp>
        <p:nvSpPr>
          <p:cNvPr id="7207" name="TextBox 52"/>
          <p:cNvSpPr txBox="1">
            <a:spLocks noChangeArrowheads="1"/>
          </p:cNvSpPr>
          <p:nvPr/>
        </p:nvSpPr>
        <p:spPr bwMode="auto">
          <a:xfrm>
            <a:off x="6286500" y="3500438"/>
            <a:ext cx="22145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/>
              <a:t>沿垂直</a:t>
            </a:r>
            <a:r>
              <a:rPr lang="en-US" altLang="zh-CN" b="1"/>
              <a:t>z</a:t>
            </a:r>
            <a:r>
              <a:rPr lang="zh-CN" altLang="en-US" b="1"/>
              <a:t>的平面剖开，露出的面力</a:t>
            </a:r>
          </a:p>
        </p:txBody>
      </p:sp>
      <p:sp>
        <p:nvSpPr>
          <p:cNvPr id="55" name="立方体 54"/>
          <p:cNvSpPr/>
          <p:nvPr/>
        </p:nvSpPr>
        <p:spPr>
          <a:xfrm>
            <a:off x="6357938" y="2571750"/>
            <a:ext cx="428625" cy="785813"/>
          </a:xfrm>
          <a:prstGeom prst="cube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6" name="立方体 55"/>
          <p:cNvSpPr/>
          <p:nvPr/>
        </p:nvSpPr>
        <p:spPr>
          <a:xfrm>
            <a:off x="7072313" y="2500313"/>
            <a:ext cx="428625" cy="785812"/>
          </a:xfrm>
          <a:prstGeom prst="cube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57" name="直接箭头连接符 56"/>
          <p:cNvCxnSpPr/>
          <p:nvPr/>
        </p:nvCxnSpPr>
        <p:spPr>
          <a:xfrm rot="5400000" flipH="1" flipV="1">
            <a:off x="6715125" y="2643188"/>
            <a:ext cx="285750" cy="28575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76" name="Object 19"/>
          <p:cNvGraphicFramePr>
            <a:graphicFrameLocks noChangeAspect="1"/>
          </p:cNvGraphicFramePr>
          <p:nvPr/>
        </p:nvGraphicFramePr>
        <p:xfrm>
          <a:off x="6442075" y="2214563"/>
          <a:ext cx="1206500" cy="254000"/>
        </p:xfrm>
        <a:graphic>
          <a:graphicData uri="http://schemas.openxmlformats.org/presentationml/2006/ole">
            <p:oleObj spid="_x0000_s7176" name="Equation" r:id="rId9" imgW="1206360" imgH="253800" progId="Equation.DSMT4">
              <p:embed/>
            </p:oleObj>
          </a:graphicData>
        </a:graphic>
      </p:graphicFrame>
      <p:graphicFrame>
        <p:nvGraphicFramePr>
          <p:cNvPr id="7177" name="Object 20"/>
          <p:cNvGraphicFramePr>
            <a:graphicFrameLocks noChangeAspect="1"/>
          </p:cNvGraphicFramePr>
          <p:nvPr/>
        </p:nvGraphicFramePr>
        <p:xfrm>
          <a:off x="5429250" y="3857625"/>
          <a:ext cx="190500" cy="241300"/>
        </p:xfrm>
        <a:graphic>
          <a:graphicData uri="http://schemas.openxmlformats.org/presentationml/2006/ole">
            <p:oleObj spid="_x0000_s7177" name="Equation" r:id="rId10" imgW="190440" imgH="241200" progId="Equation.DSMT4">
              <p:embed/>
            </p:oleObj>
          </a:graphicData>
        </a:graphic>
      </p:graphicFrame>
      <p:graphicFrame>
        <p:nvGraphicFramePr>
          <p:cNvPr id="7178" name="Object 21"/>
          <p:cNvGraphicFramePr>
            <a:graphicFrameLocks noChangeAspect="1"/>
          </p:cNvGraphicFramePr>
          <p:nvPr/>
        </p:nvGraphicFramePr>
        <p:xfrm>
          <a:off x="8001000" y="3857625"/>
          <a:ext cx="190500" cy="228600"/>
        </p:xfrm>
        <a:graphic>
          <a:graphicData uri="http://schemas.openxmlformats.org/presentationml/2006/ole">
            <p:oleObj spid="_x0000_s7178" name="Equation" r:id="rId11" imgW="190440" imgH="228600" progId="Equation.DSMT4">
              <p:embed/>
            </p:oleObj>
          </a:graphicData>
        </a:graphic>
      </p:graphicFrame>
      <p:sp>
        <p:nvSpPr>
          <p:cNvPr id="7211" name="TextBox 63"/>
          <p:cNvSpPr txBox="1">
            <a:spLocks noChangeArrowheads="1"/>
          </p:cNvSpPr>
          <p:nvPr/>
        </p:nvSpPr>
        <p:spPr bwMode="auto">
          <a:xfrm>
            <a:off x="571500" y="4143375"/>
            <a:ext cx="4714875" cy="369888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沿任意方向切割，暴露出的力如下计算：</a:t>
            </a:r>
          </a:p>
        </p:txBody>
      </p:sp>
      <p:cxnSp>
        <p:nvCxnSpPr>
          <p:cNvPr id="40" name="直接连接符 39"/>
          <p:cNvCxnSpPr/>
          <p:nvPr/>
        </p:nvCxnSpPr>
        <p:spPr>
          <a:xfrm rot="5400000">
            <a:off x="5751513" y="5464175"/>
            <a:ext cx="642938" cy="158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rot="16200000" flipH="1">
            <a:off x="6072188" y="5143500"/>
            <a:ext cx="642938" cy="6429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V="1">
            <a:off x="6357938" y="5214938"/>
            <a:ext cx="500062" cy="214312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79" name="Object 38"/>
          <p:cNvGraphicFramePr>
            <a:graphicFrameLocks noChangeAspect="1"/>
          </p:cNvGraphicFramePr>
          <p:nvPr/>
        </p:nvGraphicFramePr>
        <p:xfrm>
          <a:off x="6929438" y="5143500"/>
          <a:ext cx="285750" cy="327025"/>
        </p:xfrm>
        <a:graphic>
          <a:graphicData uri="http://schemas.openxmlformats.org/presentationml/2006/ole">
            <p:oleObj spid="_x0000_s7179" name="Equation" r:id="rId12" imgW="177480" imgH="203040" progId="Equation.3">
              <p:embed/>
            </p:oleObj>
          </a:graphicData>
        </a:graphic>
      </p:graphicFrame>
      <p:cxnSp>
        <p:nvCxnSpPr>
          <p:cNvPr id="58" name="直接连接符 57"/>
          <p:cNvCxnSpPr/>
          <p:nvPr/>
        </p:nvCxnSpPr>
        <p:spPr>
          <a:xfrm>
            <a:off x="6072188" y="5786438"/>
            <a:ext cx="642937" cy="158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rot="5400000" flipH="1" flipV="1">
            <a:off x="5751513" y="5394325"/>
            <a:ext cx="357188" cy="158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rot="10800000">
            <a:off x="5572125" y="5572125"/>
            <a:ext cx="357188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6215063" y="5857875"/>
            <a:ext cx="428625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80" name="Object 39"/>
          <p:cNvGraphicFramePr>
            <a:graphicFrameLocks noChangeAspect="1"/>
          </p:cNvGraphicFramePr>
          <p:nvPr/>
        </p:nvGraphicFramePr>
        <p:xfrm>
          <a:off x="5643563" y="5572125"/>
          <a:ext cx="228600" cy="228600"/>
        </p:xfrm>
        <a:graphic>
          <a:graphicData uri="http://schemas.openxmlformats.org/presentationml/2006/ole">
            <p:oleObj spid="_x0000_s7180" name="Equation" r:id="rId13" imgW="228600" imgH="228600" progId="Equation.DSMT4">
              <p:embed/>
            </p:oleObj>
          </a:graphicData>
        </a:graphic>
      </p:graphicFrame>
      <p:graphicFrame>
        <p:nvGraphicFramePr>
          <p:cNvPr id="7181" name="Object 40"/>
          <p:cNvGraphicFramePr>
            <a:graphicFrameLocks noChangeAspect="1"/>
          </p:cNvGraphicFramePr>
          <p:nvPr/>
        </p:nvGraphicFramePr>
        <p:xfrm>
          <a:off x="5715000" y="5065713"/>
          <a:ext cx="228600" cy="241300"/>
        </p:xfrm>
        <a:graphic>
          <a:graphicData uri="http://schemas.openxmlformats.org/presentationml/2006/ole">
            <p:oleObj spid="_x0000_s7181" name="Equation" r:id="rId14" imgW="228600" imgH="241200" progId="Equation.DSMT4">
              <p:embed/>
            </p:oleObj>
          </a:graphicData>
        </a:graphic>
      </p:graphicFrame>
      <p:cxnSp>
        <p:nvCxnSpPr>
          <p:cNvPr id="79" name="直接箭头连接符 78"/>
          <p:cNvCxnSpPr/>
          <p:nvPr/>
        </p:nvCxnSpPr>
        <p:spPr>
          <a:xfrm rot="5400000">
            <a:off x="6072982" y="6001544"/>
            <a:ext cx="285750" cy="158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82" name="Object 41"/>
          <p:cNvGraphicFramePr>
            <a:graphicFrameLocks noChangeAspect="1"/>
          </p:cNvGraphicFramePr>
          <p:nvPr/>
        </p:nvGraphicFramePr>
        <p:xfrm>
          <a:off x="6500813" y="5851525"/>
          <a:ext cx="228600" cy="241300"/>
        </p:xfrm>
        <a:graphic>
          <a:graphicData uri="http://schemas.openxmlformats.org/presentationml/2006/ole">
            <p:oleObj spid="_x0000_s7182" name="Equation" r:id="rId15" imgW="228600" imgH="241200" progId="Equation.DSMT4">
              <p:embed/>
            </p:oleObj>
          </a:graphicData>
        </a:graphic>
      </p:graphicFrame>
      <p:graphicFrame>
        <p:nvGraphicFramePr>
          <p:cNvPr id="7183" name="Object 42"/>
          <p:cNvGraphicFramePr>
            <a:graphicFrameLocks noChangeAspect="1"/>
          </p:cNvGraphicFramePr>
          <p:nvPr/>
        </p:nvGraphicFramePr>
        <p:xfrm>
          <a:off x="5929313" y="5929313"/>
          <a:ext cx="228600" cy="241300"/>
        </p:xfrm>
        <a:graphic>
          <a:graphicData uri="http://schemas.openxmlformats.org/presentationml/2006/ole">
            <p:oleObj spid="_x0000_s7183" name="Equation" r:id="rId16" imgW="228600" imgH="241200" progId="Equation.DSMT4">
              <p:embed/>
            </p:oleObj>
          </a:graphicData>
        </a:graphic>
      </p:graphicFrame>
      <p:graphicFrame>
        <p:nvGraphicFramePr>
          <p:cNvPr id="7184" name="Object 43"/>
          <p:cNvGraphicFramePr>
            <a:graphicFrameLocks noChangeAspect="1"/>
          </p:cNvGraphicFramePr>
          <p:nvPr/>
        </p:nvGraphicFramePr>
        <p:xfrm>
          <a:off x="7500938" y="5429250"/>
          <a:ext cx="857250" cy="387350"/>
        </p:xfrm>
        <a:graphic>
          <a:graphicData uri="http://schemas.openxmlformats.org/presentationml/2006/ole">
            <p:oleObj spid="_x0000_s7184" name="Equation" r:id="rId17" imgW="609480" imgH="228600" progId="Equation.3">
              <p:embed/>
            </p:oleObj>
          </a:graphicData>
        </a:graphic>
      </p:graphicFrame>
      <p:sp>
        <p:nvSpPr>
          <p:cNvPr id="7220" name="TextBox 79"/>
          <p:cNvSpPr txBox="1">
            <a:spLocks noChangeArrowheads="1"/>
          </p:cNvSpPr>
          <p:nvPr/>
        </p:nvSpPr>
        <p:spPr bwMode="auto">
          <a:xfrm>
            <a:off x="5857875" y="6286500"/>
            <a:ext cx="25003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局部力的平衡关系</a:t>
            </a:r>
          </a:p>
        </p:txBody>
      </p:sp>
      <p:cxnSp>
        <p:nvCxnSpPr>
          <p:cNvPr id="82" name="直接箭头连接符 81"/>
          <p:cNvCxnSpPr/>
          <p:nvPr/>
        </p:nvCxnSpPr>
        <p:spPr>
          <a:xfrm rot="5400000" flipH="1" flipV="1">
            <a:off x="1000125" y="5357813"/>
            <a:ext cx="357187" cy="357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2" name="TextBox 82"/>
          <p:cNvSpPr txBox="1">
            <a:spLocks noChangeArrowheads="1"/>
          </p:cNvSpPr>
          <p:nvPr/>
        </p:nvSpPr>
        <p:spPr bwMode="auto">
          <a:xfrm>
            <a:off x="214313" y="5715000"/>
            <a:ext cx="2786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这个公式显示：</a:t>
            </a:r>
            <a:r>
              <a:rPr lang="en-US" altLang="zh-CN" b="1"/>
              <a:t>P</a:t>
            </a:r>
            <a:r>
              <a:rPr lang="zh-CN" altLang="en-US" b="1"/>
              <a:t>是张量</a:t>
            </a:r>
          </a:p>
        </p:txBody>
      </p:sp>
      <p:sp>
        <p:nvSpPr>
          <p:cNvPr id="84" name="云形标注 83"/>
          <p:cNvSpPr/>
          <p:nvPr/>
        </p:nvSpPr>
        <p:spPr>
          <a:xfrm>
            <a:off x="2714625" y="5715000"/>
            <a:ext cx="3214688" cy="92868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/>
              <a:t>什么叫“张量”？</a:t>
            </a:r>
            <a:endParaRPr lang="en-US" altLang="zh-CN" b="1" dirty="0"/>
          </a:p>
          <a:p>
            <a:pPr algn="ctr">
              <a:defRPr/>
            </a:pPr>
            <a:r>
              <a:rPr lang="zh-CN" altLang="en-US" b="1" dirty="0"/>
              <a:t>矩阵不一定是张量</a:t>
            </a:r>
          </a:p>
        </p:txBody>
      </p:sp>
      <p:sp>
        <p:nvSpPr>
          <p:cNvPr id="7224" name="TextBox 85"/>
          <p:cNvSpPr txBox="1">
            <a:spLocks noChangeArrowheads="1"/>
          </p:cNvSpPr>
          <p:nvPr/>
        </p:nvSpPr>
        <p:spPr bwMode="auto">
          <a:xfrm>
            <a:off x="214313" y="6215063"/>
            <a:ext cx="2286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张量的定义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3" name="TextBox 3"/>
          <p:cNvSpPr txBox="1">
            <a:spLocks noChangeArrowheads="1"/>
          </p:cNvSpPr>
          <p:nvPr/>
        </p:nvSpPr>
        <p:spPr bwMode="auto">
          <a:xfrm>
            <a:off x="857250" y="2714625"/>
            <a:ext cx="3429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/>
              <a:t>广义牛顿粘性定律：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214438" y="1000125"/>
          <a:ext cx="1763712" cy="460375"/>
        </p:xfrm>
        <a:graphic>
          <a:graphicData uri="http://schemas.openxmlformats.org/presentationml/2006/ole">
            <p:oleObj spid="_x0000_s8194" name="Equation" r:id="rId3" imgW="876240" imgH="228600" progId="Equation.3">
              <p:embed/>
            </p:oleObj>
          </a:graphicData>
        </a:graphic>
      </p:graphicFrame>
      <p:sp>
        <p:nvSpPr>
          <p:cNvPr id="8204" name="TextBox 5"/>
          <p:cNvSpPr txBox="1">
            <a:spLocks noChangeArrowheads="1"/>
          </p:cNvSpPr>
          <p:nvPr/>
        </p:nvSpPr>
        <p:spPr bwMode="auto">
          <a:xfrm>
            <a:off x="1000125" y="3714750"/>
            <a:ext cx="45005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/>
              <a:t>通常情况下：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2786063" y="3786188"/>
          <a:ext cx="1000125" cy="285750"/>
        </p:xfrm>
        <a:graphic>
          <a:graphicData uri="http://schemas.openxmlformats.org/presentationml/2006/ole">
            <p:oleObj spid="_x0000_s8195" name="Equation" r:id="rId4" imgW="711000" imgH="203040" progId="Equation.3">
              <p:embed/>
            </p:oleObj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1428750" y="4214813"/>
          <a:ext cx="2806700" cy="500062"/>
        </p:xfrm>
        <a:graphic>
          <a:graphicData uri="http://schemas.openxmlformats.org/presentationml/2006/ole">
            <p:oleObj spid="_x0000_s8196" name="Equation" r:id="rId5" imgW="2209680" imgH="393480" progId="Equation.3">
              <p:embed/>
            </p:oleObj>
          </a:graphicData>
        </a:graphic>
      </p:graphicFrame>
      <p:sp>
        <p:nvSpPr>
          <p:cNvPr id="8205" name="TextBox 34"/>
          <p:cNvSpPr txBox="1">
            <a:spLocks noChangeArrowheads="1"/>
          </p:cNvSpPr>
          <p:nvPr/>
        </p:nvSpPr>
        <p:spPr bwMode="auto">
          <a:xfrm>
            <a:off x="714375" y="5572125"/>
            <a:ext cx="42862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/>
              <a:t> </a:t>
            </a:r>
            <a:r>
              <a:rPr lang="zh-CN" altLang="en-US" b="1"/>
              <a:t>普通的线性应力</a:t>
            </a:r>
            <a:r>
              <a:rPr lang="en-US" altLang="zh-CN" b="1"/>
              <a:t>-</a:t>
            </a:r>
            <a:r>
              <a:rPr lang="zh-CN" altLang="en-US" b="1"/>
              <a:t>应变关系：</a:t>
            </a:r>
            <a:endParaRPr lang="en-US" altLang="zh-CN" b="1"/>
          </a:p>
          <a:p>
            <a:r>
              <a:rPr lang="en-US" altLang="zh-CN"/>
              <a:t>   </a:t>
            </a:r>
            <a:endParaRPr lang="zh-CN" altLang="en-US"/>
          </a:p>
        </p:txBody>
      </p:sp>
      <p:graphicFrame>
        <p:nvGraphicFramePr>
          <p:cNvPr id="8197" name="Object 10"/>
          <p:cNvGraphicFramePr>
            <a:graphicFrameLocks noChangeAspect="1"/>
          </p:cNvGraphicFramePr>
          <p:nvPr/>
        </p:nvGraphicFramePr>
        <p:xfrm>
          <a:off x="1714500" y="5929313"/>
          <a:ext cx="825500" cy="285750"/>
        </p:xfrm>
        <a:graphic>
          <a:graphicData uri="http://schemas.openxmlformats.org/presentationml/2006/ole">
            <p:oleObj spid="_x0000_s8197" name="Equation" r:id="rId6" imgW="660240" imgH="228600" progId="Equation.3">
              <p:embed/>
            </p:oleObj>
          </a:graphicData>
        </a:graphic>
      </p:graphicFrame>
      <p:sp>
        <p:nvSpPr>
          <p:cNvPr id="37" name="右箭头 36"/>
          <p:cNvSpPr/>
          <p:nvPr/>
        </p:nvSpPr>
        <p:spPr>
          <a:xfrm>
            <a:off x="4357688" y="5715000"/>
            <a:ext cx="500062" cy="214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207" name="TextBox 37"/>
          <p:cNvSpPr txBox="1">
            <a:spLocks noChangeArrowheads="1"/>
          </p:cNvSpPr>
          <p:nvPr/>
        </p:nvSpPr>
        <p:spPr bwMode="auto">
          <a:xfrm>
            <a:off x="3929063" y="5929313"/>
            <a:ext cx="1643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各向同性假设</a:t>
            </a:r>
          </a:p>
        </p:txBody>
      </p:sp>
      <p:graphicFrame>
        <p:nvGraphicFramePr>
          <p:cNvPr id="8198" name="Object 11"/>
          <p:cNvGraphicFramePr>
            <a:graphicFrameLocks noChangeAspect="1"/>
          </p:cNvGraphicFramePr>
          <p:nvPr/>
        </p:nvGraphicFramePr>
        <p:xfrm>
          <a:off x="5286375" y="5643563"/>
          <a:ext cx="2365375" cy="285750"/>
        </p:xfrm>
        <a:graphic>
          <a:graphicData uri="http://schemas.openxmlformats.org/presentationml/2006/ole">
            <p:oleObj spid="_x0000_s8198" name="Equation" r:id="rId7" imgW="1892160" imgH="228600" progId="Equation.3">
              <p:embed/>
            </p:oleObj>
          </a:graphicData>
        </a:graphic>
      </p:graphicFrame>
      <p:graphicFrame>
        <p:nvGraphicFramePr>
          <p:cNvPr id="8199" name="Object 12"/>
          <p:cNvGraphicFramePr>
            <a:graphicFrameLocks noChangeAspect="1"/>
          </p:cNvGraphicFramePr>
          <p:nvPr/>
        </p:nvGraphicFramePr>
        <p:xfrm>
          <a:off x="1928813" y="3071813"/>
          <a:ext cx="2852737" cy="428625"/>
        </p:xfrm>
        <a:graphic>
          <a:graphicData uri="http://schemas.openxmlformats.org/presentationml/2006/ole">
            <p:oleObj spid="_x0000_s8199" name="Equation" r:id="rId8" imgW="1523880" imgH="228600" progId="Equation.3">
              <p:embed/>
            </p:oleObj>
          </a:graphicData>
        </a:graphic>
      </p:graphicFrame>
      <p:graphicFrame>
        <p:nvGraphicFramePr>
          <p:cNvPr id="8200" name="Object 13"/>
          <p:cNvGraphicFramePr>
            <a:graphicFrameLocks noChangeAspect="1"/>
          </p:cNvGraphicFramePr>
          <p:nvPr/>
        </p:nvGraphicFramePr>
        <p:xfrm>
          <a:off x="1631950" y="4857750"/>
          <a:ext cx="2519363" cy="317500"/>
        </p:xfrm>
        <a:graphic>
          <a:graphicData uri="http://schemas.openxmlformats.org/presentationml/2006/ole">
            <p:oleObj spid="_x0000_s8200" name="Equation" r:id="rId9" imgW="1815840" imgH="228600" progId="Equation.3">
              <p:embed/>
            </p:oleObj>
          </a:graphicData>
        </a:graphic>
      </p:graphicFrame>
      <p:sp>
        <p:nvSpPr>
          <p:cNvPr id="8225" name="TextBox 41"/>
          <p:cNvSpPr txBox="1">
            <a:spLocks noChangeArrowheads="1"/>
          </p:cNvSpPr>
          <p:nvPr/>
        </p:nvSpPr>
        <p:spPr bwMode="auto">
          <a:xfrm>
            <a:off x="714375" y="1714500"/>
            <a:ext cx="6286500" cy="36988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/>
              <a:t>流体特性</a:t>
            </a:r>
            <a:r>
              <a:rPr lang="zh-CN" altLang="en-US" b="1" dirty="0" smtClean="0"/>
              <a:t>：静止状态不能承受剪切力</a:t>
            </a:r>
            <a:endParaRPr lang="zh-CN" altLang="en-US" b="1" dirty="0"/>
          </a:p>
        </p:txBody>
      </p:sp>
      <p:graphicFrame>
        <p:nvGraphicFramePr>
          <p:cNvPr id="8201" name="Object 14"/>
          <p:cNvGraphicFramePr>
            <a:graphicFrameLocks noChangeAspect="1"/>
          </p:cNvGraphicFramePr>
          <p:nvPr/>
        </p:nvGraphicFramePr>
        <p:xfrm>
          <a:off x="7500938" y="1714500"/>
          <a:ext cx="1036637" cy="388938"/>
        </p:xfrm>
        <a:graphic>
          <a:graphicData uri="http://schemas.openxmlformats.org/presentationml/2006/ole">
            <p:oleObj spid="_x0000_s8201" name="Equation" r:id="rId10" imgW="609480" imgH="228600" progId="Equation.3">
              <p:embed/>
            </p:oleObj>
          </a:graphicData>
        </a:graphic>
      </p:graphicFrame>
      <p:sp>
        <p:nvSpPr>
          <p:cNvPr id="8209" name="TextBox 48"/>
          <p:cNvSpPr txBox="1">
            <a:spLocks noChangeArrowheads="1"/>
          </p:cNvSpPr>
          <p:nvPr/>
        </p:nvSpPr>
        <p:spPr bwMode="auto">
          <a:xfrm>
            <a:off x="3357563" y="1000125"/>
            <a:ext cx="2571750" cy="40005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/>
              <a:t>静止部分</a:t>
            </a:r>
            <a:r>
              <a:rPr lang="en-US" altLang="zh-CN" sz="2000" b="1"/>
              <a:t>+</a:t>
            </a:r>
            <a:r>
              <a:rPr lang="zh-CN" altLang="en-US" sz="2000" b="1"/>
              <a:t>运动部分</a:t>
            </a:r>
          </a:p>
        </p:txBody>
      </p:sp>
      <p:sp>
        <p:nvSpPr>
          <p:cNvPr id="8210" name="TextBox 49"/>
          <p:cNvSpPr txBox="1">
            <a:spLocks noChangeArrowheads="1"/>
          </p:cNvSpPr>
          <p:nvPr/>
        </p:nvSpPr>
        <p:spPr bwMode="auto">
          <a:xfrm>
            <a:off x="785813" y="6286500"/>
            <a:ext cx="79295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通常情况下，第二粘性系数（膨胀粘性）可忽略</a:t>
            </a:r>
          </a:p>
        </p:txBody>
      </p:sp>
      <p:graphicFrame>
        <p:nvGraphicFramePr>
          <p:cNvPr id="8202" name="Object 16"/>
          <p:cNvGraphicFramePr>
            <a:graphicFrameLocks noChangeAspect="1"/>
          </p:cNvGraphicFramePr>
          <p:nvPr/>
        </p:nvGraphicFramePr>
        <p:xfrm>
          <a:off x="5840413" y="6357938"/>
          <a:ext cx="1463675" cy="285750"/>
        </p:xfrm>
        <a:graphic>
          <a:graphicData uri="http://schemas.openxmlformats.org/presentationml/2006/ole">
            <p:oleObj spid="_x0000_s8202" name="Equation" r:id="rId11" imgW="1041120" imgH="203040" progId="Equation.3">
              <p:embed/>
            </p:oleObj>
          </a:graphicData>
        </a:graphic>
      </p:graphicFrame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F3E983-F477-49CF-83CA-6E76F6DE746F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  <p:sp>
        <p:nvSpPr>
          <p:cNvPr id="8212" name="TextBox 37"/>
          <p:cNvSpPr txBox="1">
            <a:spLocks noChangeArrowheads="1"/>
          </p:cNvSpPr>
          <p:nvPr/>
        </p:nvSpPr>
        <p:spPr bwMode="auto">
          <a:xfrm>
            <a:off x="428625" y="285750"/>
            <a:ext cx="7858125" cy="40005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/>
              <a:t>基本概念：力与变形的关系 （本构方程，应力</a:t>
            </a:r>
            <a:r>
              <a:rPr lang="en-US" altLang="zh-CN" sz="2000" b="1"/>
              <a:t>-</a:t>
            </a:r>
            <a:r>
              <a:rPr lang="zh-CN" altLang="en-US" sz="2000" b="1"/>
              <a:t>应变关系）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14375" y="2214563"/>
            <a:ext cx="6286500" cy="36988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/>
              <a:t> </a:t>
            </a:r>
            <a:r>
              <a:rPr lang="zh-CN" altLang="en-US" b="1" dirty="0"/>
              <a:t>流体特性： 粘性力与变形速率呈正比 （牛顿粘性定律）</a:t>
            </a:r>
          </a:p>
        </p:txBody>
      </p:sp>
      <p:sp>
        <p:nvSpPr>
          <p:cNvPr id="8214" name="TextBox 40"/>
          <p:cNvSpPr txBox="1">
            <a:spLocks noChangeArrowheads="1"/>
          </p:cNvSpPr>
          <p:nvPr/>
        </p:nvSpPr>
        <p:spPr bwMode="auto">
          <a:xfrm>
            <a:off x="7358063" y="1285875"/>
            <a:ext cx="1285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静止流体</a:t>
            </a:r>
          </a:p>
        </p:txBody>
      </p:sp>
      <p:cxnSp>
        <p:nvCxnSpPr>
          <p:cNvPr id="56" name="直接连接符 55"/>
          <p:cNvCxnSpPr/>
          <p:nvPr/>
        </p:nvCxnSpPr>
        <p:spPr>
          <a:xfrm>
            <a:off x="6500813" y="4143375"/>
            <a:ext cx="2357437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6500813" y="3357563"/>
            <a:ext cx="2214562" cy="158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7000875" y="3143250"/>
            <a:ext cx="9286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rot="5400000" flipH="1" flipV="1">
            <a:off x="6893719" y="3750469"/>
            <a:ext cx="787400" cy="1588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rot="5400000" flipH="1" flipV="1">
            <a:off x="7215188" y="3429000"/>
            <a:ext cx="785812" cy="642938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7286625" y="3857625"/>
            <a:ext cx="214313" cy="1588"/>
          </a:xfrm>
          <a:prstGeom prst="straightConnector1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7286625" y="3714750"/>
            <a:ext cx="357188" cy="1588"/>
          </a:xfrm>
          <a:prstGeom prst="straightConnector1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7286625" y="3500438"/>
            <a:ext cx="500063" cy="1587"/>
          </a:xfrm>
          <a:prstGeom prst="straightConnector1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23" name="TextBox 71"/>
          <p:cNvSpPr txBox="1">
            <a:spLocks noChangeArrowheads="1"/>
          </p:cNvSpPr>
          <p:nvPr/>
        </p:nvSpPr>
        <p:spPr bwMode="auto">
          <a:xfrm>
            <a:off x="6500813" y="4286250"/>
            <a:ext cx="22145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/>
              <a:t>牛顿实验示意图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351923-D097-4849-BDCC-E1B77C3E9237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>
            <a:off x="6500813" y="2286000"/>
            <a:ext cx="207168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rot="5400000" flipH="1" flipV="1">
            <a:off x="5751513" y="1535113"/>
            <a:ext cx="1500187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rot="5400000">
            <a:off x="6215063" y="2286000"/>
            <a:ext cx="285750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5400000">
            <a:off x="7286625" y="857250"/>
            <a:ext cx="500063" cy="500063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rot="5400000">
            <a:off x="6858794" y="1785144"/>
            <a:ext cx="857250" cy="15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6200000" flipH="1">
            <a:off x="7359650" y="1284288"/>
            <a:ext cx="855663" cy="158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5400000" flipH="1" flipV="1">
            <a:off x="7286625" y="1714500"/>
            <a:ext cx="500063" cy="500063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18" name="Object 21"/>
          <p:cNvGraphicFramePr>
            <a:graphicFrameLocks noChangeAspect="1"/>
          </p:cNvGraphicFramePr>
          <p:nvPr/>
        </p:nvGraphicFramePr>
        <p:xfrm>
          <a:off x="7572375" y="1928813"/>
          <a:ext cx="203200" cy="165100"/>
        </p:xfrm>
        <a:graphic>
          <a:graphicData uri="http://schemas.openxmlformats.org/presentationml/2006/ole">
            <p:oleObj spid="_x0000_s9218" name="Equation" r:id="rId3" imgW="203040" imgH="164880" progId="Equation.3">
              <p:embed/>
            </p:oleObj>
          </a:graphicData>
        </a:graphic>
      </p:graphicFrame>
      <p:graphicFrame>
        <p:nvGraphicFramePr>
          <p:cNvPr id="9219" name="Object 20"/>
          <p:cNvGraphicFramePr>
            <a:graphicFrameLocks noChangeAspect="1"/>
          </p:cNvGraphicFramePr>
          <p:nvPr/>
        </p:nvGraphicFramePr>
        <p:xfrm>
          <a:off x="7072313" y="1643063"/>
          <a:ext cx="215900" cy="203200"/>
        </p:xfrm>
        <a:graphic>
          <a:graphicData uri="http://schemas.openxmlformats.org/presentationml/2006/ole">
            <p:oleObj spid="_x0000_s9219" name="Equation" r:id="rId4" imgW="215640" imgH="203040" progId="Equation.3">
              <p:embed/>
            </p:oleObj>
          </a:graphicData>
        </a:graphic>
      </p:graphicFrame>
      <p:cxnSp>
        <p:nvCxnSpPr>
          <p:cNvPr id="13" name="直接箭头连接符 12"/>
          <p:cNvCxnSpPr/>
          <p:nvPr/>
        </p:nvCxnSpPr>
        <p:spPr>
          <a:xfrm flipV="1">
            <a:off x="7572375" y="1143000"/>
            <a:ext cx="428625" cy="357188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8072438" y="1000125"/>
          <a:ext cx="152400" cy="203200"/>
        </p:xfrm>
        <a:graphic>
          <a:graphicData uri="http://schemas.openxmlformats.org/presentationml/2006/ole">
            <p:oleObj spid="_x0000_s9220" name="Equation" r:id="rId5" imgW="152280" imgH="203040" progId="Equation.DSMT4">
              <p:embed/>
            </p:oleObj>
          </a:graphicData>
        </a:graphic>
      </p:graphicFrame>
      <p:sp>
        <p:nvSpPr>
          <p:cNvPr id="9239" name="TextBox 14"/>
          <p:cNvSpPr txBox="1">
            <a:spLocks noChangeArrowheads="1"/>
          </p:cNvSpPr>
          <p:nvPr/>
        </p:nvSpPr>
        <p:spPr bwMode="auto">
          <a:xfrm>
            <a:off x="7929563" y="1285875"/>
            <a:ext cx="7143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/>
              <a:t>所受外力</a:t>
            </a:r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976313" y="642938"/>
          <a:ext cx="3167062" cy="500062"/>
        </p:xfrm>
        <a:graphic>
          <a:graphicData uri="http://schemas.openxmlformats.org/presentationml/2006/ole">
            <p:oleObj spid="_x0000_s9221" name="Equation" r:id="rId6" imgW="1688760" imgH="266400" progId="Equation.3">
              <p:embed/>
            </p:oleObj>
          </a:graphicData>
        </a:graphic>
      </p:graphicFrame>
      <p:cxnSp>
        <p:nvCxnSpPr>
          <p:cNvPr id="19" name="直接箭头连接符 18"/>
          <p:cNvCxnSpPr/>
          <p:nvPr/>
        </p:nvCxnSpPr>
        <p:spPr>
          <a:xfrm rot="16200000" flipV="1">
            <a:off x="1678782" y="1178719"/>
            <a:ext cx="357187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41" name="TextBox 19"/>
          <p:cNvSpPr txBox="1">
            <a:spLocks noChangeArrowheads="1"/>
          </p:cNvSpPr>
          <p:nvPr/>
        </p:nvSpPr>
        <p:spPr bwMode="auto">
          <a:xfrm>
            <a:off x="1785938" y="1428750"/>
            <a:ext cx="928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压力</a:t>
            </a:r>
          </a:p>
        </p:txBody>
      </p:sp>
      <p:cxnSp>
        <p:nvCxnSpPr>
          <p:cNvPr id="22" name="直接箭头连接符 21"/>
          <p:cNvCxnSpPr/>
          <p:nvPr/>
        </p:nvCxnSpPr>
        <p:spPr>
          <a:xfrm rot="10800000">
            <a:off x="3000375" y="1071563"/>
            <a:ext cx="571500" cy="357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43" name="TextBox 22"/>
          <p:cNvSpPr txBox="1">
            <a:spLocks noChangeArrowheads="1"/>
          </p:cNvSpPr>
          <p:nvPr/>
        </p:nvSpPr>
        <p:spPr bwMode="auto">
          <a:xfrm>
            <a:off x="3143250" y="1428750"/>
            <a:ext cx="1857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粘性（剪切力）</a:t>
            </a:r>
          </a:p>
        </p:txBody>
      </p:sp>
      <p:cxnSp>
        <p:nvCxnSpPr>
          <p:cNvPr id="24" name="直接连接符 23"/>
          <p:cNvCxnSpPr/>
          <p:nvPr/>
        </p:nvCxnSpPr>
        <p:spPr>
          <a:xfrm rot="5400000">
            <a:off x="7288212" y="2498726"/>
            <a:ext cx="500063" cy="500062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rot="5400000">
            <a:off x="6858794" y="3428206"/>
            <a:ext cx="857250" cy="15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rot="16200000" flipH="1">
            <a:off x="7359650" y="2927350"/>
            <a:ext cx="85725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5400000" flipH="1" flipV="1">
            <a:off x="7287419" y="3356769"/>
            <a:ext cx="501650" cy="500062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10800000" flipV="1">
            <a:off x="7572375" y="3000375"/>
            <a:ext cx="571500" cy="71438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22" name="Object 9"/>
          <p:cNvGraphicFramePr>
            <a:graphicFrameLocks noChangeAspect="1"/>
          </p:cNvGraphicFramePr>
          <p:nvPr/>
        </p:nvGraphicFramePr>
        <p:xfrm>
          <a:off x="8072438" y="2714625"/>
          <a:ext cx="152400" cy="165100"/>
        </p:xfrm>
        <a:graphic>
          <a:graphicData uri="http://schemas.openxmlformats.org/presentationml/2006/ole">
            <p:oleObj spid="_x0000_s9222" name="Equation" r:id="rId7" imgW="152280" imgH="164880" progId="Equation.DSMT4">
              <p:embed/>
            </p:oleObj>
          </a:graphicData>
        </a:graphic>
      </p:graphicFrame>
      <p:sp>
        <p:nvSpPr>
          <p:cNvPr id="9249" name="TextBox 34"/>
          <p:cNvSpPr txBox="1">
            <a:spLocks noChangeArrowheads="1"/>
          </p:cNvSpPr>
          <p:nvPr/>
        </p:nvSpPr>
        <p:spPr bwMode="auto">
          <a:xfrm>
            <a:off x="7929563" y="3143250"/>
            <a:ext cx="1000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200" b="1"/>
              <a:t>压力（垂直表面向内）</a:t>
            </a:r>
          </a:p>
        </p:txBody>
      </p:sp>
      <p:cxnSp>
        <p:nvCxnSpPr>
          <p:cNvPr id="36" name="直接连接符 35"/>
          <p:cNvCxnSpPr/>
          <p:nvPr/>
        </p:nvCxnSpPr>
        <p:spPr>
          <a:xfrm rot="5400000">
            <a:off x="7359650" y="4000500"/>
            <a:ext cx="500063" cy="500063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rot="5400000">
            <a:off x="6930232" y="4928394"/>
            <a:ext cx="857250" cy="158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rot="16200000" flipH="1">
            <a:off x="7431881" y="4428332"/>
            <a:ext cx="855663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5400000" flipH="1" flipV="1">
            <a:off x="7359650" y="4857750"/>
            <a:ext cx="500063" cy="500063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rot="5400000">
            <a:off x="7429501" y="4643437"/>
            <a:ext cx="214312" cy="214313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rot="5400000" flipH="1" flipV="1">
            <a:off x="7501732" y="4501356"/>
            <a:ext cx="285750" cy="1587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7643813" y="4643438"/>
            <a:ext cx="357187" cy="1587"/>
          </a:xfrm>
          <a:prstGeom prst="straightConnector1">
            <a:avLst/>
          </a:prstGeom>
          <a:ln w="158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23" name="Object 11"/>
          <p:cNvGraphicFramePr>
            <a:graphicFrameLocks noChangeAspect="1"/>
          </p:cNvGraphicFramePr>
          <p:nvPr/>
        </p:nvGraphicFramePr>
        <p:xfrm>
          <a:off x="7929563" y="4357688"/>
          <a:ext cx="234950" cy="265112"/>
        </p:xfrm>
        <a:graphic>
          <a:graphicData uri="http://schemas.openxmlformats.org/presentationml/2006/ole">
            <p:oleObj spid="_x0000_s9223" name="Equation" r:id="rId8" imgW="203040" imgH="228600" progId="Equation.3">
              <p:embed/>
            </p:oleObj>
          </a:graphicData>
        </a:graphic>
      </p:graphicFrame>
      <p:graphicFrame>
        <p:nvGraphicFramePr>
          <p:cNvPr id="9224" name="Object 12"/>
          <p:cNvGraphicFramePr>
            <a:graphicFrameLocks noChangeAspect="1"/>
          </p:cNvGraphicFramePr>
          <p:nvPr/>
        </p:nvGraphicFramePr>
        <p:xfrm>
          <a:off x="7643813" y="4137025"/>
          <a:ext cx="234950" cy="279400"/>
        </p:xfrm>
        <a:graphic>
          <a:graphicData uri="http://schemas.openxmlformats.org/presentationml/2006/ole">
            <p:oleObj spid="_x0000_s9224" name="Equation" r:id="rId9" imgW="203040" imgH="241200" progId="Equation.3">
              <p:embed/>
            </p:oleObj>
          </a:graphicData>
        </a:graphic>
      </p:graphicFrame>
      <p:graphicFrame>
        <p:nvGraphicFramePr>
          <p:cNvPr id="9225" name="Object 13"/>
          <p:cNvGraphicFramePr>
            <a:graphicFrameLocks noChangeAspect="1"/>
          </p:cNvGraphicFramePr>
          <p:nvPr/>
        </p:nvGraphicFramePr>
        <p:xfrm>
          <a:off x="7358063" y="4864100"/>
          <a:ext cx="234950" cy="265113"/>
        </p:xfrm>
        <a:graphic>
          <a:graphicData uri="http://schemas.openxmlformats.org/presentationml/2006/ole">
            <p:oleObj spid="_x0000_s9225" name="Equation" r:id="rId10" imgW="203040" imgH="228600" progId="Equation.3">
              <p:embed/>
            </p:oleObj>
          </a:graphicData>
        </a:graphic>
      </p:graphicFrame>
      <p:sp>
        <p:nvSpPr>
          <p:cNvPr id="9257" name="TextBox 53"/>
          <p:cNvSpPr txBox="1">
            <a:spLocks noChangeArrowheads="1"/>
          </p:cNvSpPr>
          <p:nvPr/>
        </p:nvSpPr>
        <p:spPr bwMode="auto">
          <a:xfrm>
            <a:off x="8429625" y="2000250"/>
            <a:ext cx="3571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x</a:t>
            </a:r>
            <a:endParaRPr lang="zh-CN" altLang="en-US"/>
          </a:p>
        </p:txBody>
      </p:sp>
      <p:sp>
        <p:nvSpPr>
          <p:cNvPr id="9258" name="TextBox 54"/>
          <p:cNvSpPr txBox="1">
            <a:spLocks noChangeArrowheads="1"/>
          </p:cNvSpPr>
          <p:nvPr/>
        </p:nvSpPr>
        <p:spPr bwMode="auto">
          <a:xfrm>
            <a:off x="6572250" y="642938"/>
            <a:ext cx="428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y</a:t>
            </a:r>
            <a:endParaRPr lang="zh-CN" altLang="en-US"/>
          </a:p>
        </p:txBody>
      </p:sp>
      <p:sp>
        <p:nvSpPr>
          <p:cNvPr id="9259" name="TextBox 55"/>
          <p:cNvSpPr txBox="1">
            <a:spLocks noChangeArrowheads="1"/>
          </p:cNvSpPr>
          <p:nvPr/>
        </p:nvSpPr>
        <p:spPr bwMode="auto">
          <a:xfrm>
            <a:off x="6000750" y="2286000"/>
            <a:ext cx="285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z</a:t>
            </a:r>
            <a:endParaRPr lang="zh-CN" altLang="en-US"/>
          </a:p>
        </p:txBody>
      </p:sp>
      <p:graphicFrame>
        <p:nvGraphicFramePr>
          <p:cNvPr id="9226" name="Object 14"/>
          <p:cNvGraphicFramePr>
            <a:graphicFrameLocks noChangeAspect="1"/>
          </p:cNvGraphicFramePr>
          <p:nvPr/>
        </p:nvGraphicFramePr>
        <p:xfrm>
          <a:off x="2706688" y="2428875"/>
          <a:ext cx="844550" cy="357188"/>
        </p:xfrm>
        <a:graphic>
          <a:graphicData uri="http://schemas.openxmlformats.org/presentationml/2006/ole">
            <p:oleObj spid="_x0000_s9226" name="Equation" r:id="rId11" imgW="571320" imgH="241200" progId="Equation.3">
              <p:embed/>
            </p:oleObj>
          </a:graphicData>
        </a:graphic>
      </p:graphicFrame>
      <p:sp>
        <p:nvSpPr>
          <p:cNvPr id="9260" name="TextBox 57"/>
          <p:cNvSpPr txBox="1">
            <a:spLocks noChangeArrowheads="1"/>
          </p:cNvSpPr>
          <p:nvPr/>
        </p:nvSpPr>
        <p:spPr bwMode="auto">
          <a:xfrm>
            <a:off x="857250" y="2357438"/>
            <a:ext cx="1714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质量通量：</a:t>
            </a:r>
          </a:p>
        </p:txBody>
      </p:sp>
      <p:sp>
        <p:nvSpPr>
          <p:cNvPr id="9261" name="TextBox 58"/>
          <p:cNvSpPr txBox="1">
            <a:spLocks noChangeArrowheads="1"/>
          </p:cNvSpPr>
          <p:nvPr/>
        </p:nvSpPr>
        <p:spPr bwMode="auto">
          <a:xfrm>
            <a:off x="928688" y="2928938"/>
            <a:ext cx="13573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动量通量：</a:t>
            </a:r>
          </a:p>
        </p:txBody>
      </p:sp>
      <p:graphicFrame>
        <p:nvGraphicFramePr>
          <p:cNvPr id="9227" name="Object 15"/>
          <p:cNvGraphicFramePr>
            <a:graphicFrameLocks noChangeAspect="1"/>
          </p:cNvGraphicFramePr>
          <p:nvPr/>
        </p:nvGraphicFramePr>
        <p:xfrm>
          <a:off x="2274888" y="3143250"/>
          <a:ext cx="2874962" cy="984250"/>
        </p:xfrm>
        <a:graphic>
          <a:graphicData uri="http://schemas.openxmlformats.org/presentationml/2006/ole">
            <p:oleObj spid="_x0000_s9227" name="Equation" r:id="rId12" imgW="2145960" imgH="736560" progId="Equation.3">
              <p:embed/>
            </p:oleObj>
          </a:graphicData>
        </a:graphic>
      </p:graphicFrame>
      <p:sp>
        <p:nvSpPr>
          <p:cNvPr id="9262" name="TextBox 60"/>
          <p:cNvSpPr txBox="1">
            <a:spLocks noChangeArrowheads="1"/>
          </p:cNvSpPr>
          <p:nvPr/>
        </p:nvSpPr>
        <p:spPr bwMode="auto">
          <a:xfrm>
            <a:off x="1000125" y="4214813"/>
            <a:ext cx="2428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能量通量：</a:t>
            </a:r>
          </a:p>
        </p:txBody>
      </p:sp>
      <p:graphicFrame>
        <p:nvGraphicFramePr>
          <p:cNvPr id="9228" name="Object 16"/>
          <p:cNvGraphicFramePr>
            <a:graphicFrameLocks noChangeAspect="1"/>
          </p:cNvGraphicFramePr>
          <p:nvPr/>
        </p:nvGraphicFramePr>
        <p:xfrm>
          <a:off x="2119313" y="4572000"/>
          <a:ext cx="3738562" cy="1277938"/>
        </p:xfrm>
        <a:graphic>
          <a:graphicData uri="http://schemas.openxmlformats.org/presentationml/2006/ole">
            <p:oleObj spid="_x0000_s9228" name="Equation" r:id="rId13" imgW="2374560" imgH="812520" progId="Equation.DSMT4">
              <p:embed/>
            </p:oleObj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428625" y="1928813"/>
            <a:ext cx="4357688" cy="36988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/>
              <a:t>穿过</a:t>
            </a:r>
            <a:r>
              <a:rPr lang="en-US" altLang="zh-CN" b="1" dirty="0"/>
              <a:t>x-</a:t>
            </a:r>
            <a:r>
              <a:rPr lang="zh-CN" altLang="en-US" b="1" dirty="0"/>
              <a:t>方向控制面的通量（密度）为：</a:t>
            </a:r>
          </a:p>
        </p:txBody>
      </p:sp>
      <p:sp>
        <p:nvSpPr>
          <p:cNvPr id="9264" name="TextBox 49"/>
          <p:cNvSpPr txBox="1">
            <a:spLocks noChangeArrowheads="1"/>
          </p:cNvSpPr>
          <p:nvPr/>
        </p:nvSpPr>
        <p:spPr bwMode="auto">
          <a:xfrm>
            <a:off x="642938" y="5857875"/>
            <a:ext cx="49291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穿过</a:t>
            </a:r>
            <a:r>
              <a:rPr lang="en-US" altLang="zh-CN"/>
              <a:t>y-, z-</a:t>
            </a:r>
            <a:r>
              <a:rPr lang="zh-CN" altLang="en-US"/>
              <a:t>方向的通量同样计算</a:t>
            </a:r>
          </a:p>
        </p:txBody>
      </p:sp>
      <p:sp>
        <p:nvSpPr>
          <p:cNvPr id="9265" name="TextBox 52"/>
          <p:cNvSpPr txBox="1">
            <a:spLocks noChangeArrowheads="1"/>
          </p:cNvSpPr>
          <p:nvPr/>
        </p:nvSpPr>
        <p:spPr bwMode="auto">
          <a:xfrm>
            <a:off x="4429125" y="4286250"/>
            <a:ext cx="9286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/>
              <a:t>无粘通量</a:t>
            </a:r>
          </a:p>
        </p:txBody>
      </p:sp>
      <p:sp>
        <p:nvSpPr>
          <p:cNvPr id="9266" name="TextBox 55"/>
          <p:cNvSpPr txBox="1">
            <a:spLocks noChangeArrowheads="1"/>
          </p:cNvSpPr>
          <p:nvPr/>
        </p:nvSpPr>
        <p:spPr bwMode="auto">
          <a:xfrm>
            <a:off x="5572125" y="4572000"/>
            <a:ext cx="9286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/>
              <a:t>粘性通量</a:t>
            </a:r>
          </a:p>
        </p:txBody>
      </p:sp>
      <p:cxnSp>
        <p:nvCxnSpPr>
          <p:cNvPr id="58" name="直接箭头连接符 57"/>
          <p:cNvCxnSpPr>
            <a:stCxn id="9265" idx="1"/>
          </p:cNvCxnSpPr>
          <p:nvPr/>
        </p:nvCxnSpPr>
        <p:spPr>
          <a:xfrm rot="10800000">
            <a:off x="4000500" y="4143375"/>
            <a:ext cx="428625" cy="296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rot="10800000" flipV="1">
            <a:off x="3214688" y="4643438"/>
            <a:ext cx="1571625" cy="785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rot="10800000">
            <a:off x="5214938" y="4071938"/>
            <a:ext cx="571500" cy="42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9266" idx="1"/>
          </p:cNvCxnSpPr>
          <p:nvPr/>
        </p:nvCxnSpPr>
        <p:spPr>
          <a:xfrm rot="10800000" flipV="1">
            <a:off x="4786313" y="4725988"/>
            <a:ext cx="785812" cy="560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E0F1C5-7279-4964-94B8-3A88F478ED05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  <p:graphicFrame>
        <p:nvGraphicFramePr>
          <p:cNvPr id="10242" name="Object 7"/>
          <p:cNvGraphicFramePr>
            <a:graphicFrameLocks noChangeAspect="1"/>
          </p:cNvGraphicFramePr>
          <p:nvPr/>
        </p:nvGraphicFramePr>
        <p:xfrm>
          <a:off x="1357313" y="1214438"/>
          <a:ext cx="4826000" cy="642937"/>
        </p:xfrm>
        <a:graphic>
          <a:graphicData uri="http://schemas.openxmlformats.org/presentationml/2006/ole">
            <p:oleObj spid="_x0000_s10242" name="Equation" r:id="rId3" imgW="3035160" imgH="406080" progId="Equation.3">
              <p:embed/>
            </p:oleObj>
          </a:graphicData>
        </a:graphic>
      </p:graphicFrame>
      <p:graphicFrame>
        <p:nvGraphicFramePr>
          <p:cNvPr id="10243" name="Object 15"/>
          <p:cNvGraphicFramePr>
            <a:graphicFrameLocks noChangeAspect="1"/>
          </p:cNvGraphicFramePr>
          <p:nvPr/>
        </p:nvGraphicFramePr>
        <p:xfrm>
          <a:off x="642938" y="2286000"/>
          <a:ext cx="719137" cy="1268413"/>
        </p:xfrm>
        <a:graphic>
          <a:graphicData uri="http://schemas.openxmlformats.org/presentationml/2006/ole">
            <p:oleObj spid="_x0000_s10243" name="Equation" r:id="rId4" imgW="647700" imgH="1143000" progId="Equation.3">
              <p:embed/>
            </p:oleObj>
          </a:graphicData>
        </a:graphic>
      </p:graphicFrame>
      <p:sp>
        <p:nvSpPr>
          <p:cNvPr id="10254" name="TextBox 9"/>
          <p:cNvSpPr txBox="1">
            <a:spLocks noChangeArrowheads="1"/>
          </p:cNvSpPr>
          <p:nvPr/>
        </p:nvSpPr>
        <p:spPr bwMode="auto">
          <a:xfrm>
            <a:off x="571500" y="214313"/>
            <a:ext cx="5500688" cy="36988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将其带入（</a:t>
            </a:r>
            <a:r>
              <a:rPr lang="en-US" altLang="zh-CN" b="1"/>
              <a:t>1</a:t>
            </a:r>
            <a:r>
              <a:rPr lang="zh-CN" altLang="en-US" b="1"/>
              <a:t>）式，得到最终的控制方程</a:t>
            </a:r>
            <a:r>
              <a:rPr lang="en-US" altLang="zh-CN" b="1"/>
              <a:t>(N-S</a:t>
            </a:r>
            <a:r>
              <a:rPr lang="zh-CN" altLang="en-US" b="1"/>
              <a:t>方程）</a:t>
            </a:r>
            <a:r>
              <a:rPr lang="zh-CN" altLang="en-US"/>
              <a:t>：</a:t>
            </a:r>
          </a:p>
        </p:txBody>
      </p:sp>
      <p:graphicFrame>
        <p:nvGraphicFramePr>
          <p:cNvPr id="10244" name="Object 12"/>
          <p:cNvGraphicFramePr>
            <a:graphicFrameLocks noChangeAspect="1"/>
          </p:cNvGraphicFramePr>
          <p:nvPr/>
        </p:nvGraphicFramePr>
        <p:xfrm>
          <a:off x="2928938" y="2214563"/>
          <a:ext cx="1500187" cy="1409700"/>
        </p:xfrm>
        <a:graphic>
          <a:graphicData uri="http://schemas.openxmlformats.org/presentationml/2006/ole">
            <p:oleObj spid="_x0000_s10244" name="Equation" r:id="rId5" imgW="1130040" imgH="1066680" progId="Equation.3">
              <p:embed/>
            </p:oleObj>
          </a:graphicData>
        </a:graphic>
      </p:graphicFrame>
      <p:graphicFrame>
        <p:nvGraphicFramePr>
          <p:cNvPr id="10245" name="Object 11"/>
          <p:cNvGraphicFramePr>
            <a:graphicFrameLocks noChangeAspect="1"/>
          </p:cNvGraphicFramePr>
          <p:nvPr/>
        </p:nvGraphicFramePr>
        <p:xfrm>
          <a:off x="5072063" y="2214563"/>
          <a:ext cx="1493837" cy="1357312"/>
        </p:xfrm>
        <a:graphic>
          <a:graphicData uri="http://schemas.openxmlformats.org/presentationml/2006/ole">
            <p:oleObj spid="_x0000_s10245" name="Equation" r:id="rId6" imgW="1257300" imgH="1143000" progId="Equation.3">
              <p:embed/>
            </p:oleObj>
          </a:graphicData>
        </a:graphic>
      </p:graphicFrame>
      <p:graphicFrame>
        <p:nvGraphicFramePr>
          <p:cNvPr id="10246" name="Object 10"/>
          <p:cNvGraphicFramePr>
            <a:graphicFrameLocks noChangeAspect="1"/>
          </p:cNvGraphicFramePr>
          <p:nvPr/>
        </p:nvGraphicFramePr>
        <p:xfrm>
          <a:off x="6929438" y="2143125"/>
          <a:ext cx="1643062" cy="1460500"/>
        </p:xfrm>
        <a:graphic>
          <a:graphicData uri="http://schemas.openxmlformats.org/presentationml/2006/ole">
            <p:oleObj spid="_x0000_s10246" name="Equation" r:id="rId7" imgW="1282700" imgH="1143000" progId="Equation.3">
              <p:embed/>
            </p:oleObj>
          </a:graphicData>
        </a:graphic>
      </p:graphicFrame>
      <p:cxnSp>
        <p:nvCxnSpPr>
          <p:cNvPr id="15" name="直接箭头连接符 14"/>
          <p:cNvCxnSpPr/>
          <p:nvPr/>
        </p:nvCxnSpPr>
        <p:spPr>
          <a:xfrm rot="10800000" flipV="1">
            <a:off x="5857875" y="1000125"/>
            <a:ext cx="785813" cy="214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6" name="TextBox 15"/>
          <p:cNvSpPr txBox="1">
            <a:spLocks noChangeArrowheads="1"/>
          </p:cNvSpPr>
          <p:nvPr/>
        </p:nvSpPr>
        <p:spPr bwMode="auto">
          <a:xfrm>
            <a:off x="6715125" y="785813"/>
            <a:ext cx="13573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粘性通量</a:t>
            </a:r>
          </a:p>
        </p:txBody>
      </p:sp>
      <p:cxnSp>
        <p:nvCxnSpPr>
          <p:cNvPr id="18" name="直接箭头连接符 17"/>
          <p:cNvCxnSpPr/>
          <p:nvPr/>
        </p:nvCxnSpPr>
        <p:spPr>
          <a:xfrm rot="10800000" flipV="1">
            <a:off x="4214813" y="857250"/>
            <a:ext cx="857250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8" name="TextBox 18"/>
          <p:cNvSpPr txBox="1">
            <a:spLocks noChangeArrowheads="1"/>
          </p:cNvSpPr>
          <p:nvPr/>
        </p:nvSpPr>
        <p:spPr bwMode="auto">
          <a:xfrm>
            <a:off x="5286375" y="571500"/>
            <a:ext cx="157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无粘通量</a:t>
            </a:r>
          </a:p>
        </p:txBody>
      </p:sp>
      <p:sp>
        <p:nvSpPr>
          <p:cNvPr id="10259" name="TextBox 6"/>
          <p:cNvSpPr txBox="1">
            <a:spLocks noChangeArrowheads="1"/>
          </p:cNvSpPr>
          <p:nvPr/>
        </p:nvSpPr>
        <p:spPr bwMode="auto">
          <a:xfrm>
            <a:off x="785813" y="6072188"/>
            <a:ext cx="7072312" cy="33813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rgbClr val="0000FF"/>
                </a:solidFill>
              </a:rPr>
              <a:t>含义：质量（动量、能量）的变化 </a:t>
            </a:r>
            <a:r>
              <a:rPr lang="en-US" altLang="zh-CN" sz="1600" b="1">
                <a:solidFill>
                  <a:srgbClr val="0000FF"/>
                </a:solidFill>
              </a:rPr>
              <a:t>= </a:t>
            </a:r>
            <a:r>
              <a:rPr lang="zh-CN" altLang="en-US" sz="1600" b="1">
                <a:solidFill>
                  <a:srgbClr val="0000FF"/>
                </a:solidFill>
              </a:rPr>
              <a:t>外界输入的净质量（动量、能量）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10260" name="TextBox 20"/>
          <p:cNvSpPr txBox="1">
            <a:spLocks noChangeArrowheads="1"/>
          </p:cNvSpPr>
          <p:nvPr/>
        </p:nvSpPr>
        <p:spPr bwMode="auto">
          <a:xfrm>
            <a:off x="1357313" y="2357438"/>
            <a:ext cx="1214437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0000FF"/>
                </a:solidFill>
              </a:rPr>
              <a:t>质量密度</a:t>
            </a:r>
            <a:endParaRPr lang="en-US" altLang="zh-CN" sz="1400" b="1">
              <a:solidFill>
                <a:srgbClr val="0000FF"/>
              </a:solidFill>
            </a:endParaRPr>
          </a:p>
          <a:p>
            <a:endParaRPr lang="en-US" altLang="zh-CN" sz="1400" b="1">
              <a:solidFill>
                <a:srgbClr val="0000FF"/>
              </a:solidFill>
            </a:endParaRPr>
          </a:p>
          <a:p>
            <a:r>
              <a:rPr lang="zh-CN" altLang="en-US" sz="1400" b="1">
                <a:solidFill>
                  <a:srgbClr val="0000FF"/>
                </a:solidFill>
              </a:rPr>
              <a:t>动力密度</a:t>
            </a:r>
            <a:endParaRPr lang="en-US" altLang="zh-CN" sz="1400" b="1">
              <a:solidFill>
                <a:srgbClr val="0000FF"/>
              </a:solidFill>
            </a:endParaRPr>
          </a:p>
          <a:p>
            <a:endParaRPr lang="en-US" altLang="zh-CN" sz="1400" b="1">
              <a:solidFill>
                <a:srgbClr val="0000FF"/>
              </a:solidFill>
            </a:endParaRPr>
          </a:p>
          <a:p>
            <a:r>
              <a:rPr lang="zh-CN" altLang="en-US" sz="1400" b="1">
                <a:solidFill>
                  <a:srgbClr val="0000FF"/>
                </a:solidFill>
              </a:rPr>
              <a:t>能量密度</a:t>
            </a:r>
          </a:p>
        </p:txBody>
      </p:sp>
      <p:graphicFrame>
        <p:nvGraphicFramePr>
          <p:cNvPr id="10247" name="Object 9"/>
          <p:cNvGraphicFramePr>
            <a:graphicFrameLocks noChangeAspect="1"/>
          </p:cNvGraphicFramePr>
          <p:nvPr/>
        </p:nvGraphicFramePr>
        <p:xfrm>
          <a:off x="642938" y="3857625"/>
          <a:ext cx="2058987" cy="1196975"/>
        </p:xfrm>
        <a:graphic>
          <a:graphicData uri="http://schemas.openxmlformats.org/presentationml/2006/ole">
            <p:oleObj spid="_x0000_s10247" name="公式" r:id="rId8" imgW="2057400" imgH="1193760" progId="Equation.3">
              <p:embed/>
            </p:oleObj>
          </a:graphicData>
        </a:graphic>
      </p:graphicFrame>
      <p:graphicFrame>
        <p:nvGraphicFramePr>
          <p:cNvPr id="10248" name="Object 24"/>
          <p:cNvGraphicFramePr>
            <a:graphicFrameLocks noChangeAspect="1"/>
          </p:cNvGraphicFramePr>
          <p:nvPr/>
        </p:nvGraphicFramePr>
        <p:xfrm>
          <a:off x="3143250" y="3786188"/>
          <a:ext cx="2238375" cy="1319212"/>
        </p:xfrm>
        <a:graphic>
          <a:graphicData uri="http://schemas.openxmlformats.org/presentationml/2006/ole">
            <p:oleObj spid="_x0000_s10248" name="Equation" r:id="rId9" imgW="2234880" imgH="1320480" progId="Equation.3">
              <p:embed/>
            </p:oleObj>
          </a:graphicData>
        </a:graphic>
      </p:graphicFrame>
      <p:graphicFrame>
        <p:nvGraphicFramePr>
          <p:cNvPr id="10249" name="Object 26"/>
          <p:cNvGraphicFramePr>
            <a:graphicFrameLocks noChangeAspect="1"/>
          </p:cNvGraphicFramePr>
          <p:nvPr/>
        </p:nvGraphicFramePr>
        <p:xfrm>
          <a:off x="6143625" y="3714750"/>
          <a:ext cx="2219325" cy="1298575"/>
        </p:xfrm>
        <a:graphic>
          <a:graphicData uri="http://schemas.openxmlformats.org/presentationml/2006/ole">
            <p:oleObj spid="_x0000_s10249" name="Equation" r:id="rId10" imgW="2222280" imgH="1295280" progId="Equation.3">
              <p:embed/>
            </p:oleObj>
          </a:graphicData>
        </a:graphic>
      </p:graphicFrame>
      <p:graphicFrame>
        <p:nvGraphicFramePr>
          <p:cNvPr id="10250" name="Object 17"/>
          <p:cNvGraphicFramePr>
            <a:graphicFrameLocks noChangeAspect="1"/>
          </p:cNvGraphicFramePr>
          <p:nvPr/>
        </p:nvGraphicFramePr>
        <p:xfrm>
          <a:off x="2214563" y="5429250"/>
          <a:ext cx="1000125" cy="357188"/>
        </p:xfrm>
        <a:graphic>
          <a:graphicData uri="http://schemas.openxmlformats.org/presentationml/2006/ole">
            <p:oleObj spid="_x0000_s10250" name="Equation" r:id="rId11" imgW="533160" imgH="190440" progId="Equation.3">
              <p:embed/>
            </p:oleObj>
          </a:graphicData>
        </a:graphic>
      </p:graphicFrame>
      <p:sp>
        <p:nvSpPr>
          <p:cNvPr id="10261" name="TextBox 26"/>
          <p:cNvSpPr txBox="1">
            <a:spLocks noChangeArrowheads="1"/>
          </p:cNvSpPr>
          <p:nvPr/>
        </p:nvSpPr>
        <p:spPr bwMode="auto">
          <a:xfrm>
            <a:off x="642938" y="5286375"/>
            <a:ext cx="1428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补充关系</a:t>
            </a:r>
          </a:p>
        </p:txBody>
      </p:sp>
      <p:graphicFrame>
        <p:nvGraphicFramePr>
          <p:cNvPr id="10251" name="Object 28"/>
          <p:cNvGraphicFramePr>
            <a:graphicFrameLocks noChangeAspect="1"/>
          </p:cNvGraphicFramePr>
          <p:nvPr/>
        </p:nvGraphicFramePr>
        <p:xfrm>
          <a:off x="4714875" y="5143500"/>
          <a:ext cx="1701800" cy="828675"/>
        </p:xfrm>
        <a:graphic>
          <a:graphicData uri="http://schemas.openxmlformats.org/presentationml/2006/ole">
            <p:oleObj spid="_x0000_s10251" name="Equation" r:id="rId12" imgW="1701720" imgH="825480" progId="Equation.3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3074" descr="ppt1 副本 拷贝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214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3200" b="1" dirty="0" smtClean="0"/>
              <a:t>第一讲   流体力学基本方程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2332038"/>
            <a:ext cx="8572500" cy="4097337"/>
          </a:xfrm>
        </p:spPr>
        <p:txBody>
          <a:bodyPr/>
          <a:lstStyle/>
          <a:p>
            <a:pPr eaLnBrk="1" hangingPunct="1"/>
            <a:r>
              <a:rPr lang="zh-CN" altLang="en-US" sz="2400" b="1" dirty="0" smtClean="0"/>
              <a:t>计算流体力学</a:t>
            </a:r>
            <a:r>
              <a:rPr lang="en-US" altLang="zh-CN" sz="2400" b="1" dirty="0" smtClean="0"/>
              <a:t>(CFD) </a:t>
            </a:r>
            <a:r>
              <a:rPr lang="zh-CN" altLang="en-US" sz="2400" b="1" dirty="0" smtClean="0"/>
              <a:t>的概念及意义</a:t>
            </a:r>
            <a:endParaRPr lang="en-US" altLang="zh-CN" sz="2400" b="1" dirty="0" smtClean="0"/>
          </a:p>
          <a:p>
            <a:pPr eaLnBrk="1" hangingPunct="1"/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流体力学的基本方程</a:t>
            </a:r>
            <a:endParaRPr lang="en-US" altLang="zh-CN" sz="2400" b="1" dirty="0" smtClean="0"/>
          </a:p>
          <a:p>
            <a:pPr eaLnBrk="1" hangingPunct="1"/>
            <a:r>
              <a:rPr lang="zh-CN" altLang="en-US" sz="2400" b="1" dirty="0" smtClean="0"/>
              <a:t> 偏微分方程组的类型</a:t>
            </a:r>
            <a:endParaRPr lang="en-US" altLang="zh-CN" sz="2400" b="1" dirty="0" smtClean="0"/>
          </a:p>
          <a:p>
            <a:pPr eaLnBrk="1" hangingPunct="1">
              <a:buFont typeface="Arial" charset="0"/>
              <a:buNone/>
            </a:pPr>
            <a:r>
              <a:rPr lang="en-US" altLang="zh-CN" sz="2400" b="1" dirty="0" smtClean="0"/>
              <a:t>    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400" b="1" dirty="0" smtClean="0"/>
              <a:t>重点</a:t>
            </a:r>
            <a:r>
              <a:rPr lang="en-US" altLang="zh-CN" sz="2400" b="1" dirty="0" smtClean="0"/>
              <a:t>: 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b="1" dirty="0" smtClean="0"/>
              <a:t>      </a:t>
            </a:r>
            <a:r>
              <a:rPr lang="zh-CN" altLang="en-US" sz="2400" b="1" dirty="0" smtClean="0"/>
              <a:t>流体力学基本概念：连续介质假设，流动描述方法</a:t>
            </a:r>
            <a:endParaRPr lang="en-US" altLang="zh-CN" sz="2400" b="1" dirty="0" smtClean="0"/>
          </a:p>
          <a:p>
            <a:pPr eaLnBrk="1" hangingPunct="1">
              <a:buFont typeface="Arial" charset="0"/>
              <a:buNone/>
            </a:pPr>
            <a:r>
              <a:rPr lang="en-US" altLang="zh-CN" sz="2400" b="1" dirty="0" smtClean="0"/>
              <a:t>      N-S</a:t>
            </a:r>
            <a:r>
              <a:rPr lang="zh-CN" altLang="en-US" sz="2400" b="1" dirty="0" smtClean="0"/>
              <a:t>方程及其无量纲化（熟记）；</a:t>
            </a:r>
            <a:endParaRPr lang="en-US" altLang="zh-CN" sz="2400" b="1" dirty="0" smtClean="0"/>
          </a:p>
          <a:p>
            <a:pPr eaLnBrk="1" hangingPunct="1">
              <a:buFont typeface="Arial" charset="0"/>
              <a:buNone/>
            </a:pPr>
            <a:r>
              <a:rPr lang="en-US" altLang="zh-CN" sz="2400" b="1" dirty="0" smtClean="0"/>
              <a:t>      </a:t>
            </a:r>
            <a:r>
              <a:rPr lang="zh-CN" altLang="en-US" sz="2400" b="1" dirty="0" smtClean="0"/>
              <a:t>双曲型方程性质；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C73995-8A67-42F7-958F-832B4285D92B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2190A5-EC66-4749-A989-BA69A522016C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  <p:graphicFrame>
        <p:nvGraphicFramePr>
          <p:cNvPr id="11266" name="Object 12"/>
          <p:cNvGraphicFramePr>
            <a:graphicFrameLocks noChangeAspect="1"/>
          </p:cNvGraphicFramePr>
          <p:nvPr/>
        </p:nvGraphicFramePr>
        <p:xfrm>
          <a:off x="2500313" y="1071563"/>
          <a:ext cx="2286000" cy="2147887"/>
        </p:xfrm>
        <a:graphic>
          <a:graphicData uri="http://schemas.openxmlformats.org/presentationml/2006/ole">
            <p:oleObj spid="_x0000_s11266" name="Equation" r:id="rId3" imgW="1130040" imgH="1066680" progId="Equation.3">
              <p:embed/>
            </p:oleObj>
          </a:graphicData>
        </a:graphic>
      </p:graphicFrame>
      <p:sp>
        <p:nvSpPr>
          <p:cNvPr id="11270" name="TextBox 4"/>
          <p:cNvSpPr txBox="1">
            <a:spLocks noChangeArrowheads="1"/>
          </p:cNvSpPr>
          <p:nvPr/>
        </p:nvSpPr>
        <p:spPr bwMode="auto">
          <a:xfrm>
            <a:off x="571500" y="285750"/>
            <a:ext cx="4286250" cy="40005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/>
              <a:t>N-S</a:t>
            </a:r>
            <a:r>
              <a:rPr lang="zh-CN" altLang="en-US" sz="2000" b="1"/>
              <a:t>方程各项物理含义剖析</a:t>
            </a:r>
          </a:p>
        </p:txBody>
      </p:sp>
      <p:cxnSp>
        <p:nvCxnSpPr>
          <p:cNvPr id="7" name="直接箭头连接符 6"/>
          <p:cNvCxnSpPr/>
          <p:nvPr/>
        </p:nvCxnSpPr>
        <p:spPr>
          <a:xfrm rot="16200000" flipV="1">
            <a:off x="3821906" y="3178969"/>
            <a:ext cx="428625" cy="357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10800000">
            <a:off x="4500563" y="3143250"/>
            <a:ext cx="571500" cy="214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3" name="TextBox 10"/>
          <p:cNvSpPr txBox="1">
            <a:spLocks noChangeArrowheads="1"/>
          </p:cNvSpPr>
          <p:nvPr/>
        </p:nvSpPr>
        <p:spPr bwMode="auto">
          <a:xfrm>
            <a:off x="5143500" y="3143250"/>
            <a:ext cx="1428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压力做功</a:t>
            </a:r>
          </a:p>
        </p:txBody>
      </p:sp>
      <p:sp>
        <p:nvSpPr>
          <p:cNvPr id="11274" name="TextBox 11"/>
          <p:cNvSpPr txBox="1">
            <a:spLocks noChangeArrowheads="1"/>
          </p:cNvSpPr>
          <p:nvPr/>
        </p:nvSpPr>
        <p:spPr bwMode="auto">
          <a:xfrm>
            <a:off x="3500438" y="3500438"/>
            <a:ext cx="2286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流入质量带来的能量</a:t>
            </a:r>
          </a:p>
        </p:txBody>
      </p:sp>
      <p:pic>
        <p:nvPicPr>
          <p:cNvPr id="11275" name="Picture 4"/>
          <p:cNvPicPr>
            <a:picLocks noChangeAspect="1" noChangeArrowheads="1"/>
          </p:cNvPicPr>
          <p:nvPr/>
        </p:nvPicPr>
        <p:blipFill>
          <a:blip r:embed="rId4" cstate="print"/>
          <a:srcRect l="67188" t="24306" r="16429" b="54167"/>
          <a:stretch>
            <a:fillRect/>
          </a:stretch>
        </p:blipFill>
        <p:spPr bwMode="auto">
          <a:xfrm>
            <a:off x="7215188" y="3500438"/>
            <a:ext cx="1643062" cy="121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6" name="TextBox 14"/>
          <p:cNvSpPr txBox="1">
            <a:spLocks noChangeArrowheads="1"/>
          </p:cNvSpPr>
          <p:nvPr/>
        </p:nvSpPr>
        <p:spPr bwMode="auto">
          <a:xfrm>
            <a:off x="214313" y="928688"/>
            <a:ext cx="2643187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/>
              <a:t>单位时间内，流经垂直于</a:t>
            </a:r>
            <a:r>
              <a:rPr lang="en-US" altLang="zh-CN" sz="2000" b="1">
                <a:solidFill>
                  <a:srgbClr val="0000FF"/>
                </a:solidFill>
              </a:rPr>
              <a:t>x-</a:t>
            </a:r>
            <a:r>
              <a:rPr lang="zh-CN" altLang="en-US" sz="2000" b="1"/>
              <a:t>轴单位面积平面的</a:t>
            </a:r>
            <a:r>
              <a:rPr lang="zh-CN" altLang="en-US" sz="2000" b="1">
                <a:solidFill>
                  <a:srgbClr val="0000FF"/>
                </a:solidFill>
              </a:rPr>
              <a:t>无粘流通量</a:t>
            </a:r>
          </a:p>
        </p:txBody>
      </p:sp>
      <p:cxnSp>
        <p:nvCxnSpPr>
          <p:cNvPr id="17" name="直接箭头连接符 16"/>
          <p:cNvCxnSpPr/>
          <p:nvPr/>
        </p:nvCxnSpPr>
        <p:spPr>
          <a:xfrm rot="10800000" flipV="1">
            <a:off x="4572000" y="1143000"/>
            <a:ext cx="785813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8" name="TextBox 17"/>
          <p:cNvSpPr txBox="1">
            <a:spLocks noChangeArrowheads="1"/>
          </p:cNvSpPr>
          <p:nvPr/>
        </p:nvSpPr>
        <p:spPr bwMode="auto">
          <a:xfrm>
            <a:off x="5429250" y="928688"/>
            <a:ext cx="12144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质量流量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rot="10800000" flipV="1">
            <a:off x="4071938" y="1500188"/>
            <a:ext cx="1071562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0" name="TextBox 21"/>
          <p:cNvSpPr txBox="1">
            <a:spLocks noChangeArrowheads="1"/>
          </p:cNvSpPr>
          <p:nvPr/>
        </p:nvSpPr>
        <p:spPr bwMode="auto">
          <a:xfrm>
            <a:off x="5214938" y="1357313"/>
            <a:ext cx="29289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流入质量带来的</a:t>
            </a:r>
            <a:r>
              <a:rPr lang="en-US" altLang="zh-CN" b="1"/>
              <a:t>x-</a:t>
            </a:r>
            <a:r>
              <a:rPr lang="zh-CN" altLang="en-US" b="1"/>
              <a:t>方向动量</a:t>
            </a:r>
          </a:p>
        </p:txBody>
      </p:sp>
      <p:cxnSp>
        <p:nvCxnSpPr>
          <p:cNvPr id="24" name="直接箭头连接符 23"/>
          <p:cNvCxnSpPr>
            <a:stCxn id="11282" idx="1"/>
          </p:cNvCxnSpPr>
          <p:nvPr/>
        </p:nvCxnSpPr>
        <p:spPr>
          <a:xfrm rot="10800000">
            <a:off x="4572000" y="1785938"/>
            <a:ext cx="928688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2" name="TextBox 25"/>
          <p:cNvSpPr txBox="1">
            <a:spLocks noChangeArrowheads="1"/>
          </p:cNvSpPr>
          <p:nvPr/>
        </p:nvSpPr>
        <p:spPr bwMode="auto">
          <a:xfrm>
            <a:off x="5500688" y="1785938"/>
            <a:ext cx="2071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压力（提供的冲量）</a:t>
            </a:r>
          </a:p>
        </p:txBody>
      </p:sp>
      <p:cxnSp>
        <p:nvCxnSpPr>
          <p:cNvPr id="29" name="直接箭头连接符 28"/>
          <p:cNvCxnSpPr/>
          <p:nvPr/>
        </p:nvCxnSpPr>
        <p:spPr>
          <a:xfrm rot="10800000">
            <a:off x="4429125" y="2143125"/>
            <a:ext cx="928688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4" name="TextBox 30"/>
          <p:cNvSpPr txBox="1">
            <a:spLocks noChangeArrowheads="1"/>
          </p:cNvSpPr>
          <p:nvPr/>
        </p:nvSpPr>
        <p:spPr bwMode="auto">
          <a:xfrm>
            <a:off x="5429250" y="2286000"/>
            <a:ext cx="29289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流入质量带来的</a:t>
            </a:r>
            <a:r>
              <a:rPr lang="en-US" altLang="zh-CN" b="1"/>
              <a:t>y-</a:t>
            </a:r>
            <a:r>
              <a:rPr lang="zh-CN" altLang="en-US" b="1"/>
              <a:t>方向动量</a:t>
            </a:r>
          </a:p>
        </p:txBody>
      </p:sp>
      <p:cxnSp>
        <p:nvCxnSpPr>
          <p:cNvPr id="34" name="直接箭头连接符 33"/>
          <p:cNvCxnSpPr/>
          <p:nvPr/>
        </p:nvCxnSpPr>
        <p:spPr>
          <a:xfrm rot="10800000">
            <a:off x="4500563" y="2571750"/>
            <a:ext cx="928687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6" name="TextBox 34"/>
          <p:cNvSpPr txBox="1">
            <a:spLocks noChangeArrowheads="1"/>
          </p:cNvSpPr>
          <p:nvPr/>
        </p:nvSpPr>
        <p:spPr bwMode="auto">
          <a:xfrm>
            <a:off x="5500688" y="2714625"/>
            <a:ext cx="29289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流入质量带来的</a:t>
            </a:r>
            <a:r>
              <a:rPr lang="en-US" altLang="zh-CN" b="1"/>
              <a:t>z-</a:t>
            </a:r>
            <a:r>
              <a:rPr lang="zh-CN" altLang="en-US" b="1"/>
              <a:t>方向动量</a:t>
            </a:r>
          </a:p>
        </p:txBody>
      </p:sp>
      <p:graphicFrame>
        <p:nvGraphicFramePr>
          <p:cNvPr id="11267" name="Object 9"/>
          <p:cNvGraphicFramePr>
            <a:graphicFrameLocks noChangeAspect="1"/>
          </p:cNvGraphicFramePr>
          <p:nvPr/>
        </p:nvGraphicFramePr>
        <p:xfrm>
          <a:off x="1500188" y="4357688"/>
          <a:ext cx="2703512" cy="1571625"/>
        </p:xfrm>
        <a:graphic>
          <a:graphicData uri="http://schemas.openxmlformats.org/presentationml/2006/ole">
            <p:oleObj spid="_x0000_s11267" name="公式" r:id="rId5" imgW="2057400" imgH="1193760" progId="Equation.3">
              <p:embed/>
            </p:oleObj>
          </a:graphicData>
        </a:graphic>
      </p:graphicFrame>
      <p:sp>
        <p:nvSpPr>
          <p:cNvPr id="11287" name="TextBox 36"/>
          <p:cNvSpPr txBox="1">
            <a:spLocks noChangeArrowheads="1"/>
          </p:cNvSpPr>
          <p:nvPr/>
        </p:nvSpPr>
        <p:spPr bwMode="auto">
          <a:xfrm>
            <a:off x="214313" y="3214688"/>
            <a:ext cx="2643187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/>
              <a:t>单位时间内，流经垂直于</a:t>
            </a:r>
            <a:r>
              <a:rPr lang="en-US" altLang="zh-CN" sz="2000" b="1">
                <a:solidFill>
                  <a:srgbClr val="0000FF"/>
                </a:solidFill>
              </a:rPr>
              <a:t>x-</a:t>
            </a:r>
            <a:r>
              <a:rPr lang="zh-CN" altLang="en-US" sz="2000" b="1"/>
              <a:t>轴单位面积平面的</a:t>
            </a:r>
            <a:r>
              <a:rPr lang="zh-CN" altLang="en-US" sz="2000" b="1">
                <a:solidFill>
                  <a:srgbClr val="0000FF"/>
                </a:solidFill>
              </a:rPr>
              <a:t>粘性流通量</a:t>
            </a:r>
          </a:p>
        </p:txBody>
      </p:sp>
      <p:cxnSp>
        <p:nvCxnSpPr>
          <p:cNvPr id="39" name="直接箭头连接符 38"/>
          <p:cNvCxnSpPr/>
          <p:nvPr/>
        </p:nvCxnSpPr>
        <p:spPr>
          <a:xfrm rot="10800000" flipV="1">
            <a:off x="3429000" y="4572000"/>
            <a:ext cx="1071563" cy="214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9" name="TextBox 39"/>
          <p:cNvSpPr txBox="1">
            <a:spLocks noChangeArrowheads="1"/>
          </p:cNvSpPr>
          <p:nvPr/>
        </p:nvSpPr>
        <p:spPr bwMode="auto">
          <a:xfrm>
            <a:off x="4500563" y="4357688"/>
            <a:ext cx="2786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粘性力提供的</a:t>
            </a:r>
            <a:r>
              <a:rPr lang="en-US" altLang="zh-CN" b="1"/>
              <a:t>x-</a:t>
            </a:r>
            <a:r>
              <a:rPr lang="zh-CN" altLang="en-US" b="1"/>
              <a:t>方向冲量</a:t>
            </a:r>
          </a:p>
        </p:txBody>
      </p:sp>
      <p:sp>
        <p:nvSpPr>
          <p:cNvPr id="11290" name="TextBox 40"/>
          <p:cNvSpPr txBox="1">
            <a:spLocks noChangeArrowheads="1"/>
          </p:cNvSpPr>
          <p:nvPr/>
        </p:nvSpPr>
        <p:spPr bwMode="auto">
          <a:xfrm>
            <a:off x="4429125" y="4786313"/>
            <a:ext cx="27860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粘性力提供的</a:t>
            </a:r>
            <a:r>
              <a:rPr lang="en-US" altLang="zh-CN" b="1"/>
              <a:t>y-</a:t>
            </a:r>
            <a:r>
              <a:rPr lang="zh-CN" altLang="en-US" b="1"/>
              <a:t>方向冲量</a:t>
            </a:r>
          </a:p>
        </p:txBody>
      </p:sp>
      <p:pic>
        <p:nvPicPr>
          <p:cNvPr id="11291" name="Picture 7"/>
          <p:cNvPicPr>
            <a:picLocks noChangeAspect="1" noChangeArrowheads="1"/>
          </p:cNvPicPr>
          <p:nvPr/>
        </p:nvPicPr>
        <p:blipFill>
          <a:blip r:embed="rId6" cstate="print"/>
          <a:srcRect l="73438" t="58334" r="21094" b="24998"/>
          <a:stretch>
            <a:fillRect/>
          </a:stretch>
        </p:blipFill>
        <p:spPr bwMode="auto">
          <a:xfrm>
            <a:off x="7858125" y="4786313"/>
            <a:ext cx="750888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4" name="直接箭头连接符 53"/>
          <p:cNvCxnSpPr/>
          <p:nvPr/>
        </p:nvCxnSpPr>
        <p:spPr>
          <a:xfrm rot="10800000" flipV="1">
            <a:off x="3429000" y="5000625"/>
            <a:ext cx="92868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rot="10800000">
            <a:off x="3429000" y="5357813"/>
            <a:ext cx="1357313" cy="71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94" name="TextBox 57"/>
          <p:cNvSpPr txBox="1">
            <a:spLocks noChangeArrowheads="1"/>
          </p:cNvSpPr>
          <p:nvPr/>
        </p:nvSpPr>
        <p:spPr bwMode="auto">
          <a:xfrm>
            <a:off x="4643438" y="5286375"/>
            <a:ext cx="2786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粘性力提供的</a:t>
            </a:r>
            <a:r>
              <a:rPr lang="en-US" altLang="zh-CN" b="1"/>
              <a:t>z-</a:t>
            </a:r>
            <a:r>
              <a:rPr lang="zh-CN" altLang="en-US" b="1"/>
              <a:t>方向冲量</a:t>
            </a:r>
          </a:p>
        </p:txBody>
      </p:sp>
      <p:cxnSp>
        <p:nvCxnSpPr>
          <p:cNvPr id="60" name="直接箭头连接符 59"/>
          <p:cNvCxnSpPr/>
          <p:nvPr/>
        </p:nvCxnSpPr>
        <p:spPr>
          <a:xfrm rot="16200000" flipV="1">
            <a:off x="2393157" y="5965031"/>
            <a:ext cx="214312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96" name="TextBox 60"/>
          <p:cNvSpPr txBox="1">
            <a:spLocks noChangeArrowheads="1"/>
          </p:cNvSpPr>
          <p:nvPr/>
        </p:nvSpPr>
        <p:spPr bwMode="auto">
          <a:xfrm>
            <a:off x="1643063" y="6072188"/>
            <a:ext cx="19288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由于热传导输入的热量</a:t>
            </a:r>
          </a:p>
        </p:txBody>
      </p:sp>
      <p:cxnSp>
        <p:nvCxnSpPr>
          <p:cNvPr id="64" name="直接箭头连接符 63"/>
          <p:cNvCxnSpPr/>
          <p:nvPr/>
        </p:nvCxnSpPr>
        <p:spPr>
          <a:xfrm rot="10800000">
            <a:off x="3643313" y="5786438"/>
            <a:ext cx="1000125" cy="357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98" name="TextBox 64"/>
          <p:cNvSpPr txBox="1">
            <a:spLocks noChangeArrowheads="1"/>
          </p:cNvSpPr>
          <p:nvPr/>
        </p:nvSpPr>
        <p:spPr bwMode="auto">
          <a:xfrm>
            <a:off x="4714875" y="6000750"/>
            <a:ext cx="15001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粘性力做功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TextBox 1"/>
          <p:cNvSpPr txBox="1">
            <a:spLocks noChangeArrowheads="1"/>
          </p:cNvSpPr>
          <p:nvPr/>
        </p:nvSpPr>
        <p:spPr bwMode="auto">
          <a:xfrm>
            <a:off x="571500" y="357188"/>
            <a:ext cx="4929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400" b="1"/>
              <a:t> N-S</a:t>
            </a:r>
            <a:r>
              <a:rPr lang="zh-CN" altLang="en-US" sz="2400" b="1"/>
              <a:t>方程的无量纲化</a:t>
            </a:r>
          </a:p>
        </p:txBody>
      </p:sp>
      <p:sp>
        <p:nvSpPr>
          <p:cNvPr id="12295" name="TextBox 22"/>
          <p:cNvSpPr txBox="1">
            <a:spLocks noChangeArrowheads="1"/>
          </p:cNvSpPr>
          <p:nvPr/>
        </p:nvSpPr>
        <p:spPr bwMode="auto">
          <a:xfrm>
            <a:off x="714375" y="1143000"/>
            <a:ext cx="4214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无量纲量：</a:t>
            </a:r>
            <a:r>
              <a:rPr lang="en-US" altLang="zh-CN" b="1"/>
              <a:t>   </a:t>
            </a:r>
            <a:r>
              <a:rPr lang="zh-CN" altLang="en-US" b="1">
                <a:solidFill>
                  <a:srgbClr val="FF0000"/>
                </a:solidFill>
              </a:rPr>
              <a:t>物理量与特征量之比</a:t>
            </a:r>
          </a:p>
        </p:txBody>
      </p:sp>
      <p:sp>
        <p:nvSpPr>
          <p:cNvPr id="24" name="椭圆 23"/>
          <p:cNvSpPr/>
          <p:nvPr/>
        </p:nvSpPr>
        <p:spPr>
          <a:xfrm>
            <a:off x="6786563" y="1357313"/>
            <a:ext cx="857250" cy="785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5957888" y="1811338"/>
            <a:ext cx="777875" cy="9525"/>
          </a:xfrm>
          <a:custGeom>
            <a:avLst/>
            <a:gdLst>
              <a:gd name="connsiteX0" fmla="*/ 0 w 778598"/>
              <a:gd name="connsiteY0" fmla="*/ 9054 h 10563"/>
              <a:gd name="connsiteX1" fmla="*/ 597529 w 778598"/>
              <a:gd name="connsiteY1" fmla="*/ 9054 h 10563"/>
              <a:gd name="connsiteX2" fmla="*/ 642796 w 778598"/>
              <a:gd name="connsiteY2" fmla="*/ 9054 h 10563"/>
              <a:gd name="connsiteX3" fmla="*/ 778598 w 778598"/>
              <a:gd name="connsiteY3" fmla="*/ 0 h 10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8598" h="10563">
                <a:moveTo>
                  <a:pt x="0" y="9054"/>
                </a:moveTo>
                <a:lnTo>
                  <a:pt x="597529" y="9054"/>
                </a:lnTo>
                <a:cubicBezTo>
                  <a:pt x="704662" y="9054"/>
                  <a:pt x="612618" y="10563"/>
                  <a:pt x="642796" y="9054"/>
                </a:cubicBezTo>
                <a:cubicBezTo>
                  <a:pt x="672974" y="7545"/>
                  <a:pt x="725786" y="3772"/>
                  <a:pt x="778598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7715250" y="1785938"/>
            <a:ext cx="71437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6011863" y="1233488"/>
            <a:ext cx="2298700" cy="384175"/>
          </a:xfrm>
          <a:custGeom>
            <a:avLst/>
            <a:gdLst>
              <a:gd name="connsiteX0" fmla="*/ 0 w 2299580"/>
              <a:gd name="connsiteY0" fmla="*/ 369682 h 384772"/>
              <a:gd name="connsiteX1" fmla="*/ 606582 w 2299580"/>
              <a:gd name="connsiteY1" fmla="*/ 333469 h 384772"/>
              <a:gd name="connsiteX2" fmla="*/ 1004935 w 2299580"/>
              <a:gd name="connsiteY2" fmla="*/ 61865 h 384772"/>
              <a:gd name="connsiteX3" fmla="*/ 1376127 w 2299580"/>
              <a:gd name="connsiteY3" fmla="*/ 43758 h 384772"/>
              <a:gd name="connsiteX4" fmla="*/ 1747319 w 2299580"/>
              <a:gd name="connsiteY4" fmla="*/ 324415 h 384772"/>
              <a:gd name="connsiteX5" fmla="*/ 1982709 w 2299580"/>
              <a:gd name="connsiteY5" fmla="*/ 369682 h 384772"/>
              <a:gd name="connsiteX6" fmla="*/ 2299580 w 2299580"/>
              <a:gd name="connsiteY6" fmla="*/ 369682 h 38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9580" h="384772">
                <a:moveTo>
                  <a:pt x="0" y="369682"/>
                </a:moveTo>
                <a:cubicBezTo>
                  <a:pt x="219546" y="377227"/>
                  <a:pt x="439093" y="384772"/>
                  <a:pt x="606582" y="333469"/>
                </a:cubicBezTo>
                <a:cubicBezTo>
                  <a:pt x="774071" y="282166"/>
                  <a:pt x="876678" y="110150"/>
                  <a:pt x="1004935" y="61865"/>
                </a:cubicBezTo>
                <a:cubicBezTo>
                  <a:pt x="1133193" y="13580"/>
                  <a:pt x="1252396" y="0"/>
                  <a:pt x="1376127" y="43758"/>
                </a:cubicBezTo>
                <a:cubicBezTo>
                  <a:pt x="1499858" y="87516"/>
                  <a:pt x="1646222" y="270094"/>
                  <a:pt x="1747319" y="324415"/>
                </a:cubicBezTo>
                <a:cubicBezTo>
                  <a:pt x="1848416" y="378736"/>
                  <a:pt x="1890666" y="362138"/>
                  <a:pt x="1982709" y="369682"/>
                </a:cubicBezTo>
                <a:cubicBezTo>
                  <a:pt x="2074752" y="377226"/>
                  <a:pt x="2187166" y="373454"/>
                  <a:pt x="2299580" y="369682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6029325" y="1982788"/>
            <a:ext cx="2236788" cy="346075"/>
          </a:xfrm>
          <a:custGeom>
            <a:avLst/>
            <a:gdLst>
              <a:gd name="connsiteX0" fmla="*/ 0 w 2236206"/>
              <a:gd name="connsiteY0" fmla="*/ 54321 h 345541"/>
              <a:gd name="connsiteX1" fmla="*/ 516047 w 2236206"/>
              <a:gd name="connsiteY1" fmla="*/ 54321 h 345541"/>
              <a:gd name="connsiteX2" fmla="*/ 1059255 w 2236206"/>
              <a:gd name="connsiteY2" fmla="*/ 307818 h 345541"/>
              <a:gd name="connsiteX3" fmla="*/ 1421394 w 2236206"/>
              <a:gd name="connsiteY3" fmla="*/ 280657 h 345541"/>
              <a:gd name="connsiteX4" fmla="*/ 1729212 w 2236206"/>
              <a:gd name="connsiteY4" fmla="*/ 54321 h 345541"/>
              <a:gd name="connsiteX5" fmla="*/ 2236206 w 2236206"/>
              <a:gd name="connsiteY5" fmla="*/ 0 h 345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6206" h="345541">
                <a:moveTo>
                  <a:pt x="0" y="54321"/>
                </a:moveTo>
                <a:cubicBezTo>
                  <a:pt x="169752" y="33196"/>
                  <a:pt x="339505" y="12072"/>
                  <a:pt x="516047" y="54321"/>
                </a:cubicBezTo>
                <a:cubicBezTo>
                  <a:pt x="692589" y="96570"/>
                  <a:pt x="908364" y="270095"/>
                  <a:pt x="1059255" y="307818"/>
                </a:cubicBezTo>
                <a:cubicBezTo>
                  <a:pt x="1210146" y="345541"/>
                  <a:pt x="1309735" y="322906"/>
                  <a:pt x="1421394" y="280657"/>
                </a:cubicBezTo>
                <a:cubicBezTo>
                  <a:pt x="1533053" y="238408"/>
                  <a:pt x="1593410" y="101097"/>
                  <a:pt x="1729212" y="54321"/>
                </a:cubicBezTo>
                <a:cubicBezTo>
                  <a:pt x="1865014" y="7545"/>
                  <a:pt x="2050610" y="3772"/>
                  <a:pt x="2236206" y="0"/>
                </a:cubicBezTo>
              </a:path>
            </a:pathLst>
          </a:cu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12290" name="Object 16"/>
          <p:cNvGraphicFramePr>
            <a:graphicFrameLocks noChangeAspect="1"/>
          </p:cNvGraphicFramePr>
          <p:nvPr/>
        </p:nvGraphicFramePr>
        <p:xfrm>
          <a:off x="5072063" y="785813"/>
          <a:ext cx="1516062" cy="328612"/>
        </p:xfrm>
        <a:graphic>
          <a:graphicData uri="http://schemas.openxmlformats.org/presentationml/2006/ole">
            <p:oleObj spid="_x0000_s12290" name="Equation" r:id="rId3" imgW="1054080" imgH="228600" progId="Equation.DSMT4">
              <p:embed/>
            </p:oleObj>
          </a:graphicData>
        </a:graphic>
      </p:graphicFrame>
      <p:sp>
        <p:nvSpPr>
          <p:cNvPr id="12301" name="TextBox 34"/>
          <p:cNvSpPr txBox="1">
            <a:spLocks noChangeArrowheads="1"/>
          </p:cNvSpPr>
          <p:nvPr/>
        </p:nvSpPr>
        <p:spPr bwMode="auto">
          <a:xfrm>
            <a:off x="7072313" y="1428750"/>
            <a:ext cx="500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R</a:t>
            </a:r>
            <a:endParaRPr lang="zh-CN" altLang="en-US"/>
          </a:p>
        </p:txBody>
      </p:sp>
      <p:cxnSp>
        <p:nvCxnSpPr>
          <p:cNvPr id="37" name="直接箭头连接符 36"/>
          <p:cNvCxnSpPr>
            <a:endCxn id="24" idx="1"/>
          </p:cNvCxnSpPr>
          <p:nvPr/>
        </p:nvCxnSpPr>
        <p:spPr>
          <a:xfrm rot="10800000">
            <a:off x="6911975" y="1471613"/>
            <a:ext cx="303213" cy="242887"/>
          </a:xfrm>
          <a:prstGeom prst="straightConnector1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3" name="TextBox 38"/>
          <p:cNvSpPr txBox="1">
            <a:spLocks noChangeArrowheads="1"/>
          </p:cNvSpPr>
          <p:nvPr/>
        </p:nvSpPr>
        <p:spPr bwMode="auto">
          <a:xfrm>
            <a:off x="4143375" y="714375"/>
            <a:ext cx="1071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特征量：</a:t>
            </a:r>
          </a:p>
        </p:txBody>
      </p:sp>
      <p:sp>
        <p:nvSpPr>
          <p:cNvPr id="40" name="椭圆 39"/>
          <p:cNvSpPr/>
          <p:nvPr/>
        </p:nvSpPr>
        <p:spPr>
          <a:xfrm>
            <a:off x="7286625" y="1214438"/>
            <a:ext cx="71438" cy="71437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305" name="TextBox 43"/>
          <p:cNvSpPr txBox="1">
            <a:spLocks noChangeArrowheads="1"/>
          </p:cNvSpPr>
          <p:nvPr/>
        </p:nvSpPr>
        <p:spPr bwMode="auto">
          <a:xfrm>
            <a:off x="7215188" y="857250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2306" name="TextBox 44"/>
          <p:cNvSpPr txBox="1">
            <a:spLocks noChangeArrowheads="1"/>
          </p:cNvSpPr>
          <p:nvPr/>
        </p:nvSpPr>
        <p:spPr bwMode="auto">
          <a:xfrm>
            <a:off x="5072063" y="3500438"/>
            <a:ext cx="2071687" cy="147796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  速度</a:t>
            </a:r>
            <a:r>
              <a:rPr lang="en-US" altLang="zh-CN" b="1"/>
              <a:t>417.2m/s, </a:t>
            </a:r>
          </a:p>
          <a:p>
            <a:r>
              <a:rPr lang="en-US" altLang="zh-CN" b="1"/>
              <a:t> </a:t>
            </a:r>
            <a:r>
              <a:rPr lang="zh-CN" altLang="en-US" b="1"/>
              <a:t> 密度</a:t>
            </a:r>
            <a:r>
              <a:rPr lang="en-US" altLang="zh-CN" b="1"/>
              <a:t>2.86kg/m</a:t>
            </a:r>
            <a:r>
              <a:rPr lang="en-US" altLang="zh-CN" b="1" baseline="30000"/>
              <a:t>3</a:t>
            </a:r>
          </a:p>
          <a:p>
            <a:r>
              <a:rPr lang="en-US" altLang="zh-CN" b="1"/>
              <a:t>  </a:t>
            </a:r>
            <a:r>
              <a:rPr lang="zh-CN" altLang="en-US" b="1"/>
              <a:t>温度</a:t>
            </a:r>
            <a:r>
              <a:rPr lang="en-US" altLang="zh-CN" b="1"/>
              <a:t>262K</a:t>
            </a:r>
          </a:p>
          <a:p>
            <a:r>
              <a:rPr lang="zh-CN" altLang="en-US" b="1"/>
              <a:t>  压力</a:t>
            </a:r>
            <a:r>
              <a:rPr lang="en-US" altLang="zh-CN" b="1"/>
              <a:t>88740Pa</a:t>
            </a:r>
          </a:p>
          <a:p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12307" name="TextBox 45"/>
          <p:cNvSpPr txBox="1">
            <a:spLocks noChangeArrowheads="1"/>
          </p:cNvSpPr>
          <p:nvPr/>
        </p:nvSpPr>
        <p:spPr bwMode="auto">
          <a:xfrm>
            <a:off x="7215188" y="3500438"/>
            <a:ext cx="1928812" cy="1477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  速度</a:t>
            </a:r>
            <a:r>
              <a:rPr lang="en-US" altLang="zh-CN" b="1"/>
              <a:t>1.85</a:t>
            </a:r>
          </a:p>
          <a:p>
            <a:r>
              <a:rPr lang="en-US" altLang="zh-CN" b="1"/>
              <a:t> </a:t>
            </a:r>
            <a:r>
              <a:rPr lang="zh-CN" altLang="en-US" b="1"/>
              <a:t> 密度 </a:t>
            </a:r>
            <a:r>
              <a:rPr lang="en-US" altLang="zh-CN" b="1"/>
              <a:t>0.62</a:t>
            </a:r>
            <a:endParaRPr lang="en-US" altLang="zh-CN" b="1" baseline="30000"/>
          </a:p>
          <a:p>
            <a:r>
              <a:rPr lang="en-US" altLang="zh-CN" b="1"/>
              <a:t>  </a:t>
            </a:r>
            <a:r>
              <a:rPr lang="zh-CN" altLang="en-US" b="1"/>
              <a:t>温度</a:t>
            </a:r>
            <a:r>
              <a:rPr lang="en-US" altLang="zh-CN" b="1"/>
              <a:t> 0.86</a:t>
            </a:r>
          </a:p>
          <a:p>
            <a:r>
              <a:rPr lang="zh-CN" altLang="en-US" b="1"/>
              <a:t>  压力 </a:t>
            </a:r>
            <a:r>
              <a:rPr lang="en-US" altLang="zh-CN" b="1"/>
              <a:t>0.75</a:t>
            </a:r>
          </a:p>
          <a:p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12308" name="TextBox 46"/>
          <p:cNvSpPr txBox="1">
            <a:spLocks noChangeArrowheads="1"/>
          </p:cNvSpPr>
          <p:nvPr/>
        </p:nvSpPr>
        <p:spPr bwMode="auto">
          <a:xfrm>
            <a:off x="5072063" y="2786063"/>
            <a:ext cx="3857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A</a:t>
            </a:r>
            <a:r>
              <a:rPr lang="zh-CN" altLang="en-US" b="1"/>
              <a:t>点的物理量：</a:t>
            </a:r>
          </a:p>
        </p:txBody>
      </p:sp>
      <p:sp>
        <p:nvSpPr>
          <p:cNvPr id="12309" name="TextBox 47"/>
          <p:cNvSpPr txBox="1">
            <a:spLocks noChangeArrowheads="1"/>
          </p:cNvSpPr>
          <p:nvPr/>
        </p:nvSpPr>
        <p:spPr bwMode="auto">
          <a:xfrm>
            <a:off x="5143500" y="3143250"/>
            <a:ext cx="1643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有量纲描述</a:t>
            </a:r>
          </a:p>
        </p:txBody>
      </p:sp>
      <p:sp>
        <p:nvSpPr>
          <p:cNvPr id="12310" name="TextBox 48"/>
          <p:cNvSpPr txBox="1">
            <a:spLocks noChangeArrowheads="1"/>
          </p:cNvSpPr>
          <p:nvPr/>
        </p:nvSpPr>
        <p:spPr bwMode="auto">
          <a:xfrm>
            <a:off x="7215188" y="3143250"/>
            <a:ext cx="17859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无量纲描述</a:t>
            </a:r>
          </a:p>
        </p:txBody>
      </p:sp>
      <p:sp>
        <p:nvSpPr>
          <p:cNvPr id="12311" name="TextBox 49"/>
          <p:cNvSpPr txBox="1">
            <a:spLocks noChangeArrowheads="1"/>
          </p:cNvSpPr>
          <p:nvPr/>
        </p:nvSpPr>
        <p:spPr bwMode="auto">
          <a:xfrm>
            <a:off x="5143500" y="5072063"/>
            <a:ext cx="20716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优点：直观</a:t>
            </a:r>
          </a:p>
        </p:txBody>
      </p:sp>
      <p:sp>
        <p:nvSpPr>
          <p:cNvPr id="12312" name="TextBox 50"/>
          <p:cNvSpPr txBox="1">
            <a:spLocks noChangeArrowheads="1"/>
          </p:cNvSpPr>
          <p:nvPr/>
        </p:nvSpPr>
        <p:spPr bwMode="auto">
          <a:xfrm>
            <a:off x="7072313" y="5072063"/>
            <a:ext cx="2071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优点：便于对比</a:t>
            </a:r>
          </a:p>
        </p:txBody>
      </p:sp>
      <p:sp>
        <p:nvSpPr>
          <p:cNvPr id="12313" name="TextBox 51"/>
          <p:cNvSpPr txBox="1">
            <a:spLocks noChangeArrowheads="1"/>
          </p:cNvSpPr>
          <p:nvPr/>
        </p:nvSpPr>
        <p:spPr bwMode="auto">
          <a:xfrm>
            <a:off x="714375" y="1785938"/>
            <a:ext cx="4572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特征量： 对于某物理量，</a:t>
            </a:r>
            <a:r>
              <a:rPr lang="zh-CN" altLang="en-US" b="1">
                <a:solidFill>
                  <a:srgbClr val="FF0000"/>
                </a:solidFill>
              </a:rPr>
              <a:t>人为设定</a:t>
            </a:r>
            <a:r>
              <a:rPr lang="zh-CN" altLang="en-US" b="1"/>
              <a:t>的值 （可任意）</a:t>
            </a:r>
          </a:p>
        </p:txBody>
      </p:sp>
      <p:sp>
        <p:nvSpPr>
          <p:cNvPr id="12314" name="TextBox 53"/>
          <p:cNvSpPr txBox="1">
            <a:spLocks noChangeArrowheads="1"/>
          </p:cNvSpPr>
          <p:nvPr/>
        </p:nvSpPr>
        <p:spPr bwMode="auto">
          <a:xfrm>
            <a:off x="500063" y="2786063"/>
            <a:ext cx="36433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例如， 设定密度的特征量为：</a:t>
            </a:r>
          </a:p>
        </p:txBody>
      </p:sp>
      <p:graphicFrame>
        <p:nvGraphicFramePr>
          <p:cNvPr id="12291" name="Object 18"/>
          <p:cNvGraphicFramePr>
            <a:graphicFrameLocks noChangeAspect="1"/>
          </p:cNvGraphicFramePr>
          <p:nvPr/>
        </p:nvGraphicFramePr>
        <p:xfrm>
          <a:off x="1500188" y="3143250"/>
          <a:ext cx="771525" cy="357188"/>
        </p:xfrm>
        <a:graphic>
          <a:graphicData uri="http://schemas.openxmlformats.org/presentationml/2006/ole">
            <p:oleObj spid="_x0000_s12291" name="Equation" r:id="rId4" imgW="520560" imgH="241200" progId="Equation.DSMT4">
              <p:embed/>
            </p:oleObj>
          </a:graphicData>
        </a:graphic>
      </p:graphicFrame>
      <p:sp>
        <p:nvSpPr>
          <p:cNvPr id="12315" name="TextBox 55"/>
          <p:cNvSpPr txBox="1">
            <a:spLocks noChangeArrowheads="1"/>
          </p:cNvSpPr>
          <p:nvPr/>
        </p:nvSpPr>
        <p:spPr bwMode="auto">
          <a:xfrm>
            <a:off x="642938" y="3500438"/>
            <a:ext cx="25003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无量纲密度定义为：</a:t>
            </a:r>
          </a:p>
        </p:txBody>
      </p:sp>
      <p:graphicFrame>
        <p:nvGraphicFramePr>
          <p:cNvPr id="12292" name="Object 19"/>
          <p:cNvGraphicFramePr>
            <a:graphicFrameLocks noChangeAspect="1"/>
          </p:cNvGraphicFramePr>
          <p:nvPr/>
        </p:nvGraphicFramePr>
        <p:xfrm>
          <a:off x="1500188" y="3929063"/>
          <a:ext cx="1751012" cy="357187"/>
        </p:xfrm>
        <a:graphic>
          <a:graphicData uri="http://schemas.openxmlformats.org/presentationml/2006/ole">
            <p:oleObj spid="_x0000_s12292" name="Equation" r:id="rId5" imgW="1180800" imgH="241200" progId="Equation.DSMT4">
              <p:embed/>
            </p:oleObj>
          </a:graphicData>
        </a:graphic>
      </p:graphicFrame>
      <p:cxnSp>
        <p:nvCxnSpPr>
          <p:cNvPr id="59" name="直接箭头连接符 58"/>
          <p:cNvCxnSpPr/>
          <p:nvPr/>
        </p:nvCxnSpPr>
        <p:spPr>
          <a:xfrm rot="10800000" flipV="1">
            <a:off x="3429000" y="2571750"/>
            <a:ext cx="357188" cy="214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17" name="TextBox 59"/>
          <p:cNvSpPr txBox="1">
            <a:spLocks noChangeArrowheads="1"/>
          </p:cNvSpPr>
          <p:nvPr/>
        </p:nvSpPr>
        <p:spPr bwMode="auto">
          <a:xfrm>
            <a:off x="3714750" y="2286000"/>
            <a:ext cx="1428750" cy="738188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/>
              <a:t>也可以设定成其他值，但必须是密度量纲</a:t>
            </a:r>
          </a:p>
        </p:txBody>
      </p:sp>
      <p:graphicFrame>
        <p:nvGraphicFramePr>
          <p:cNvPr id="12293" name="Object 20"/>
          <p:cNvGraphicFramePr>
            <a:graphicFrameLocks noChangeAspect="1"/>
          </p:cNvGraphicFramePr>
          <p:nvPr/>
        </p:nvGraphicFramePr>
        <p:xfrm>
          <a:off x="571500" y="4572000"/>
          <a:ext cx="696913" cy="301625"/>
        </p:xfrm>
        <a:graphic>
          <a:graphicData uri="http://schemas.openxmlformats.org/presentationml/2006/ole">
            <p:oleObj spid="_x0000_s12293" name="Equation" r:id="rId6" imgW="469800" imgH="203040" progId="Equation.DSMT4">
              <p:embed/>
            </p:oleObj>
          </a:graphicData>
        </a:graphic>
      </p:graphicFrame>
      <p:sp>
        <p:nvSpPr>
          <p:cNvPr id="12318" name="TextBox 61"/>
          <p:cNvSpPr txBox="1">
            <a:spLocks noChangeArrowheads="1"/>
          </p:cNvSpPr>
          <p:nvPr/>
        </p:nvSpPr>
        <p:spPr bwMode="auto">
          <a:xfrm>
            <a:off x="1000125" y="4857750"/>
            <a:ext cx="3357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含义： 密度为特征密度的</a:t>
            </a:r>
            <a:r>
              <a:rPr lang="en-US" altLang="zh-CN" b="1"/>
              <a:t>1.8</a:t>
            </a:r>
            <a:r>
              <a:rPr lang="zh-CN" altLang="en-US" b="1"/>
              <a:t>倍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57188" y="5429250"/>
            <a:ext cx="8103244" cy="646331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dirty="0"/>
              <a:t>无量纲形式的优点： 数值更加简洁、便于对比</a:t>
            </a:r>
            <a:r>
              <a:rPr lang="zh-CN" altLang="en-US" b="1" dirty="0" smtClean="0"/>
              <a:t>； 通用性更强</a:t>
            </a:r>
            <a:endParaRPr lang="en-US" altLang="zh-CN" b="1" dirty="0"/>
          </a:p>
          <a:p>
            <a:pPr>
              <a:defRPr/>
            </a:pPr>
            <a:r>
              <a:rPr lang="zh-CN" altLang="en-US" b="1" dirty="0" smtClean="0"/>
              <a:t>                       缺点</a:t>
            </a:r>
            <a:r>
              <a:rPr lang="zh-CN" altLang="en-US" b="1" dirty="0"/>
              <a:t>： 数值的物理直观性差</a:t>
            </a:r>
          </a:p>
        </p:txBody>
      </p:sp>
      <p:sp>
        <p:nvSpPr>
          <p:cNvPr id="12321" name="TextBox 64"/>
          <p:cNvSpPr txBox="1">
            <a:spLocks noChangeArrowheads="1"/>
          </p:cNvSpPr>
          <p:nvPr/>
        </p:nvSpPr>
        <p:spPr bwMode="auto">
          <a:xfrm>
            <a:off x="357188" y="6429375"/>
            <a:ext cx="29289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b="1">
                <a:solidFill>
                  <a:srgbClr val="FF0000"/>
                </a:solidFill>
              </a:rPr>
              <a:t> 无量纲方式可任意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1357313" y="571500"/>
          <a:ext cx="5643562" cy="331788"/>
        </p:xfrm>
        <a:graphic>
          <a:graphicData uri="http://schemas.openxmlformats.org/presentationml/2006/ole">
            <p:oleObj spid="_x0000_s13314" name="公式" r:id="rId3" imgW="3898800" imgH="228600" progId="Equation.3">
              <p:embed/>
            </p:oleObj>
          </a:graphicData>
        </a:graphic>
      </p:graphicFrame>
      <p:graphicFrame>
        <p:nvGraphicFramePr>
          <p:cNvPr id="13315" name="Object 7"/>
          <p:cNvGraphicFramePr>
            <a:graphicFrameLocks noChangeAspect="1"/>
          </p:cNvGraphicFramePr>
          <p:nvPr/>
        </p:nvGraphicFramePr>
        <p:xfrm>
          <a:off x="1214438" y="1214438"/>
          <a:ext cx="3038475" cy="404812"/>
        </p:xfrm>
        <a:graphic>
          <a:graphicData uri="http://schemas.openxmlformats.org/presentationml/2006/ole">
            <p:oleObj spid="_x0000_s13315" name="Equation" r:id="rId4" imgW="3035160" imgH="406080" progId="Equation.3">
              <p:embed/>
            </p:oleObj>
          </a:graphicData>
        </a:graphic>
      </p:graphicFrame>
      <p:graphicFrame>
        <p:nvGraphicFramePr>
          <p:cNvPr id="13316" name="Object 15"/>
          <p:cNvGraphicFramePr>
            <a:graphicFrameLocks noChangeAspect="1"/>
          </p:cNvGraphicFramePr>
          <p:nvPr/>
        </p:nvGraphicFramePr>
        <p:xfrm>
          <a:off x="1143000" y="1785938"/>
          <a:ext cx="647700" cy="1143000"/>
        </p:xfrm>
        <a:graphic>
          <a:graphicData uri="http://schemas.openxmlformats.org/presentationml/2006/ole">
            <p:oleObj spid="_x0000_s13316" name="Equation" r:id="rId5" imgW="647700" imgH="1143000" progId="Equation.3">
              <p:embed/>
            </p:oleObj>
          </a:graphicData>
        </a:graphic>
      </p:graphicFrame>
      <p:graphicFrame>
        <p:nvGraphicFramePr>
          <p:cNvPr id="13317" name="Object 12"/>
          <p:cNvGraphicFramePr>
            <a:graphicFrameLocks noChangeAspect="1"/>
          </p:cNvGraphicFramePr>
          <p:nvPr/>
        </p:nvGraphicFramePr>
        <p:xfrm>
          <a:off x="1857375" y="1714500"/>
          <a:ext cx="1135063" cy="1066800"/>
        </p:xfrm>
        <a:graphic>
          <a:graphicData uri="http://schemas.openxmlformats.org/presentationml/2006/ole">
            <p:oleObj spid="_x0000_s13317" name="Equation" r:id="rId6" imgW="1130040" imgH="1066680" progId="Equation.3">
              <p:embed/>
            </p:oleObj>
          </a:graphicData>
        </a:graphic>
      </p:graphicFrame>
      <p:graphicFrame>
        <p:nvGraphicFramePr>
          <p:cNvPr id="13318" name="Object 11"/>
          <p:cNvGraphicFramePr>
            <a:graphicFrameLocks noChangeAspect="1"/>
          </p:cNvGraphicFramePr>
          <p:nvPr/>
        </p:nvGraphicFramePr>
        <p:xfrm>
          <a:off x="3071813" y="1714500"/>
          <a:ext cx="1257300" cy="1143000"/>
        </p:xfrm>
        <a:graphic>
          <a:graphicData uri="http://schemas.openxmlformats.org/presentationml/2006/ole">
            <p:oleObj spid="_x0000_s13318" name="Equation" r:id="rId7" imgW="1257300" imgH="1143000" progId="Equation.3">
              <p:embed/>
            </p:oleObj>
          </a:graphicData>
        </a:graphic>
      </p:graphicFrame>
      <p:graphicFrame>
        <p:nvGraphicFramePr>
          <p:cNvPr id="13319" name="Object 10"/>
          <p:cNvGraphicFramePr>
            <a:graphicFrameLocks noChangeAspect="1"/>
          </p:cNvGraphicFramePr>
          <p:nvPr/>
        </p:nvGraphicFramePr>
        <p:xfrm>
          <a:off x="4500563" y="1714500"/>
          <a:ext cx="1285875" cy="1143000"/>
        </p:xfrm>
        <a:graphic>
          <a:graphicData uri="http://schemas.openxmlformats.org/presentationml/2006/ole">
            <p:oleObj spid="_x0000_s13319" name="Equation" r:id="rId8" imgW="1282700" imgH="1143000" progId="Equation.3">
              <p:embed/>
            </p:oleObj>
          </a:graphicData>
        </a:graphic>
      </p:graphicFrame>
      <p:graphicFrame>
        <p:nvGraphicFramePr>
          <p:cNvPr id="13320" name="Object 9"/>
          <p:cNvGraphicFramePr>
            <a:graphicFrameLocks noChangeAspect="1"/>
          </p:cNvGraphicFramePr>
          <p:nvPr/>
        </p:nvGraphicFramePr>
        <p:xfrm>
          <a:off x="6000750" y="1857375"/>
          <a:ext cx="2312988" cy="1247775"/>
        </p:xfrm>
        <a:graphic>
          <a:graphicData uri="http://schemas.openxmlformats.org/presentationml/2006/ole">
            <p:oleObj spid="_x0000_s13320" name="公式" r:id="rId9" imgW="2311200" imgH="1244520" progId="Equation.3">
              <p:embed/>
            </p:oleObj>
          </a:graphicData>
        </a:graphic>
      </p:graphicFrame>
      <p:graphicFrame>
        <p:nvGraphicFramePr>
          <p:cNvPr id="13321" name="Object 24"/>
          <p:cNvGraphicFramePr>
            <a:graphicFrameLocks noChangeAspect="1"/>
          </p:cNvGraphicFramePr>
          <p:nvPr/>
        </p:nvGraphicFramePr>
        <p:xfrm>
          <a:off x="857250" y="3071813"/>
          <a:ext cx="2352675" cy="1230312"/>
        </p:xfrm>
        <a:graphic>
          <a:graphicData uri="http://schemas.openxmlformats.org/presentationml/2006/ole">
            <p:oleObj spid="_x0000_s13321" name="公式" r:id="rId10" imgW="2349360" imgH="1231560" progId="Equation.3">
              <p:embed/>
            </p:oleObj>
          </a:graphicData>
        </a:graphic>
      </p:graphicFrame>
      <p:graphicFrame>
        <p:nvGraphicFramePr>
          <p:cNvPr id="13322" name="Object 26"/>
          <p:cNvGraphicFramePr>
            <a:graphicFrameLocks noChangeAspect="1"/>
          </p:cNvGraphicFramePr>
          <p:nvPr/>
        </p:nvGraphicFramePr>
        <p:xfrm>
          <a:off x="3429000" y="3071813"/>
          <a:ext cx="2562225" cy="1323975"/>
        </p:xfrm>
        <a:graphic>
          <a:graphicData uri="http://schemas.openxmlformats.org/presentationml/2006/ole">
            <p:oleObj spid="_x0000_s13322" name="Equation" r:id="rId11" imgW="2565400" imgH="1320800" progId="Equation.3">
              <p:embed/>
            </p:oleObj>
          </a:graphicData>
        </a:graphic>
      </p:graphicFrame>
      <p:graphicFrame>
        <p:nvGraphicFramePr>
          <p:cNvPr id="13323" name="Object 28"/>
          <p:cNvGraphicFramePr>
            <a:graphicFrameLocks noChangeAspect="1"/>
          </p:cNvGraphicFramePr>
          <p:nvPr/>
        </p:nvGraphicFramePr>
        <p:xfrm>
          <a:off x="6572250" y="3429000"/>
          <a:ext cx="1828800" cy="841375"/>
        </p:xfrm>
        <a:graphic>
          <a:graphicData uri="http://schemas.openxmlformats.org/presentationml/2006/ole">
            <p:oleObj spid="_x0000_s13323" name="公式" r:id="rId12" imgW="1828800" imgH="838080" progId="Equation.3">
              <p:embed/>
            </p:oleObj>
          </a:graphicData>
        </a:graphic>
      </p:graphicFrame>
      <p:graphicFrame>
        <p:nvGraphicFramePr>
          <p:cNvPr id="13324" name="Object 30"/>
          <p:cNvGraphicFramePr>
            <a:graphicFrameLocks noChangeAspect="1"/>
          </p:cNvGraphicFramePr>
          <p:nvPr/>
        </p:nvGraphicFramePr>
        <p:xfrm>
          <a:off x="6858000" y="4500563"/>
          <a:ext cx="1571625" cy="419100"/>
        </p:xfrm>
        <a:graphic>
          <a:graphicData uri="http://schemas.openxmlformats.org/presentationml/2006/ole">
            <p:oleObj spid="_x0000_s13324" name="Equation" r:id="rId13" imgW="1574800" imgH="419100" progId="Equation.3">
              <p:embed/>
            </p:oleObj>
          </a:graphicData>
        </a:graphic>
      </p:graphicFrame>
      <p:sp>
        <p:nvSpPr>
          <p:cNvPr id="13335" name="TextBox 15"/>
          <p:cNvSpPr txBox="1">
            <a:spLocks noChangeArrowheads="1"/>
          </p:cNvSpPr>
          <p:nvPr/>
        </p:nvSpPr>
        <p:spPr bwMode="auto">
          <a:xfrm>
            <a:off x="1000125" y="4643438"/>
            <a:ext cx="5214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出现的无量纲参数</a:t>
            </a:r>
            <a:r>
              <a:rPr lang="zh-CN" altLang="en-US"/>
              <a:t>： </a:t>
            </a:r>
          </a:p>
        </p:txBody>
      </p:sp>
      <p:graphicFrame>
        <p:nvGraphicFramePr>
          <p:cNvPr id="13325" name="Object 13"/>
          <p:cNvGraphicFramePr>
            <a:graphicFrameLocks noChangeAspect="1"/>
          </p:cNvGraphicFramePr>
          <p:nvPr/>
        </p:nvGraphicFramePr>
        <p:xfrm>
          <a:off x="3286125" y="4572000"/>
          <a:ext cx="787400" cy="431800"/>
        </p:xfrm>
        <a:graphic>
          <a:graphicData uri="http://schemas.openxmlformats.org/presentationml/2006/ole">
            <p:oleObj spid="_x0000_s13325" name="公式" r:id="rId14" imgW="787320" imgH="431640" progId="Equation.3">
              <p:embed/>
            </p:oleObj>
          </a:graphicData>
        </a:graphic>
      </p:graphicFrame>
      <p:graphicFrame>
        <p:nvGraphicFramePr>
          <p:cNvPr id="13326" name="Object 16"/>
          <p:cNvGraphicFramePr>
            <a:graphicFrameLocks noChangeAspect="1"/>
          </p:cNvGraphicFramePr>
          <p:nvPr/>
        </p:nvGraphicFramePr>
        <p:xfrm>
          <a:off x="4286250" y="4572000"/>
          <a:ext cx="1651000" cy="406400"/>
        </p:xfrm>
        <a:graphic>
          <a:graphicData uri="http://schemas.openxmlformats.org/presentationml/2006/ole">
            <p:oleObj spid="_x0000_s13326" name="公式" r:id="rId15" imgW="1650960" imgH="406080" progId="Equation.3">
              <p:embed/>
            </p:oleObj>
          </a:graphicData>
        </a:graphic>
      </p:graphicFrame>
      <p:sp>
        <p:nvSpPr>
          <p:cNvPr id="13336" name="TextBox 18"/>
          <p:cNvSpPr txBox="1">
            <a:spLocks noChangeArrowheads="1"/>
          </p:cNvSpPr>
          <p:nvPr/>
        </p:nvSpPr>
        <p:spPr bwMode="auto">
          <a:xfrm>
            <a:off x="714375" y="6286500"/>
            <a:ext cx="4643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/>
              <a:t> </a:t>
            </a:r>
            <a:r>
              <a:rPr lang="zh-CN" altLang="en-US" b="1"/>
              <a:t>不同的无量纲方式得到的方程的形式不同</a:t>
            </a:r>
          </a:p>
        </p:txBody>
      </p:sp>
      <p:sp>
        <p:nvSpPr>
          <p:cNvPr id="13337" name="TextBox 19"/>
          <p:cNvSpPr txBox="1">
            <a:spLocks noChangeArrowheads="1"/>
          </p:cNvSpPr>
          <p:nvPr/>
        </p:nvSpPr>
        <p:spPr bwMode="auto">
          <a:xfrm>
            <a:off x="1000125" y="5286375"/>
            <a:ext cx="29289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无量纲状态方程：</a:t>
            </a:r>
          </a:p>
        </p:txBody>
      </p:sp>
      <p:graphicFrame>
        <p:nvGraphicFramePr>
          <p:cNvPr id="13327" name="Object 19"/>
          <p:cNvGraphicFramePr>
            <a:graphicFrameLocks noChangeAspect="1"/>
          </p:cNvGraphicFramePr>
          <p:nvPr/>
        </p:nvGraphicFramePr>
        <p:xfrm>
          <a:off x="1857375" y="5572125"/>
          <a:ext cx="1162050" cy="571500"/>
        </p:xfrm>
        <a:graphic>
          <a:graphicData uri="http://schemas.openxmlformats.org/presentationml/2006/ole">
            <p:oleObj spid="_x0000_s13327" name="Equation" r:id="rId16" imgW="799920" imgH="393480" progId="Equation.3">
              <p:embed/>
            </p:oleObj>
          </a:graphicData>
        </a:graphic>
      </p:graphicFrame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659F0F-ADBF-4AF6-8F52-CEEC4CE6DA85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  <p:sp>
        <p:nvSpPr>
          <p:cNvPr id="13339" name="TextBox 22"/>
          <p:cNvSpPr txBox="1">
            <a:spLocks noChangeArrowheads="1"/>
          </p:cNvSpPr>
          <p:nvPr/>
        </p:nvSpPr>
        <p:spPr bwMode="auto">
          <a:xfrm>
            <a:off x="285750" y="0"/>
            <a:ext cx="40719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常见的无量纲形式</a:t>
            </a:r>
          </a:p>
        </p:txBody>
      </p:sp>
      <p:cxnSp>
        <p:nvCxnSpPr>
          <p:cNvPr id="25" name="直接箭头连接符 24"/>
          <p:cNvCxnSpPr/>
          <p:nvPr/>
        </p:nvCxnSpPr>
        <p:spPr>
          <a:xfrm rot="10800000">
            <a:off x="6072188" y="928688"/>
            <a:ext cx="571500" cy="214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41" name="TextBox 25"/>
          <p:cNvSpPr txBox="1">
            <a:spLocks noChangeArrowheads="1"/>
          </p:cNvSpPr>
          <p:nvPr/>
        </p:nvSpPr>
        <p:spPr bwMode="auto">
          <a:xfrm>
            <a:off x="6572250" y="1000125"/>
            <a:ext cx="2571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用动压作为特征压力；</a:t>
            </a:r>
            <a:endParaRPr lang="en-US" altLang="zh-CN"/>
          </a:p>
          <a:p>
            <a:r>
              <a:rPr lang="zh-CN" altLang="en-US"/>
              <a:t>可减少一个无量纲参数</a:t>
            </a:r>
          </a:p>
        </p:txBody>
      </p:sp>
      <p:graphicFrame>
        <p:nvGraphicFramePr>
          <p:cNvPr id="13328" name="Object 22"/>
          <p:cNvGraphicFramePr>
            <a:graphicFrameLocks noChangeAspect="1"/>
          </p:cNvGraphicFramePr>
          <p:nvPr/>
        </p:nvGraphicFramePr>
        <p:xfrm>
          <a:off x="4273550" y="3314700"/>
          <a:ext cx="596900" cy="228600"/>
        </p:xfrm>
        <a:graphic>
          <a:graphicData uri="http://schemas.openxmlformats.org/presentationml/2006/ole">
            <p:oleObj spid="_x0000_s13328" name="Equation" r:id="rId17" imgW="596880" imgH="228600" progId="Equation.DSMT4">
              <p:embed/>
            </p:oleObj>
          </a:graphicData>
        </a:graphic>
      </p:graphicFrame>
      <p:cxnSp>
        <p:nvCxnSpPr>
          <p:cNvPr id="30" name="直接箭头连接符 29"/>
          <p:cNvCxnSpPr/>
          <p:nvPr/>
        </p:nvCxnSpPr>
        <p:spPr>
          <a:xfrm rot="5400000">
            <a:off x="2536032" y="392906"/>
            <a:ext cx="285750" cy="214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43" name="TextBox 30"/>
          <p:cNvSpPr txBox="1">
            <a:spLocks noChangeArrowheads="1"/>
          </p:cNvSpPr>
          <p:nvPr/>
        </p:nvSpPr>
        <p:spPr bwMode="auto">
          <a:xfrm>
            <a:off x="2571750" y="0"/>
            <a:ext cx="1428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有量纲量</a:t>
            </a:r>
          </a:p>
        </p:txBody>
      </p:sp>
      <p:cxnSp>
        <p:nvCxnSpPr>
          <p:cNvPr id="33" name="直接箭头连接符 32"/>
          <p:cNvCxnSpPr>
            <a:stCxn id="13345" idx="1"/>
          </p:cNvCxnSpPr>
          <p:nvPr/>
        </p:nvCxnSpPr>
        <p:spPr>
          <a:xfrm rot="10800000" flipV="1">
            <a:off x="2928938" y="184150"/>
            <a:ext cx="1571625" cy="387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45" name="TextBox 33"/>
          <p:cNvSpPr txBox="1">
            <a:spLocks noChangeArrowheads="1"/>
          </p:cNvSpPr>
          <p:nvPr/>
        </p:nvSpPr>
        <p:spPr bwMode="auto">
          <a:xfrm>
            <a:off x="4500563" y="0"/>
            <a:ext cx="2143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特征量（有量纲）</a:t>
            </a:r>
          </a:p>
        </p:txBody>
      </p:sp>
      <p:graphicFrame>
        <p:nvGraphicFramePr>
          <p:cNvPr id="13329" name="Object 23"/>
          <p:cNvGraphicFramePr>
            <a:graphicFrameLocks noChangeAspect="1"/>
          </p:cNvGraphicFramePr>
          <p:nvPr/>
        </p:nvGraphicFramePr>
        <p:xfrm>
          <a:off x="3929063" y="5357813"/>
          <a:ext cx="746125" cy="285750"/>
        </p:xfrm>
        <a:graphic>
          <a:graphicData uri="http://schemas.openxmlformats.org/presentationml/2006/ole">
            <p:oleObj spid="_x0000_s13329" name="Equation" r:id="rId18" imgW="596880" imgH="228600" progId="Equation.DSMT4">
              <p:embed/>
            </p:oleObj>
          </a:graphicData>
        </a:graphic>
      </p:graphicFrame>
      <p:cxnSp>
        <p:nvCxnSpPr>
          <p:cNvPr id="39" name="直接箭头连接符 38"/>
          <p:cNvCxnSpPr/>
          <p:nvPr/>
        </p:nvCxnSpPr>
        <p:spPr>
          <a:xfrm>
            <a:off x="4857750" y="5500688"/>
            <a:ext cx="42862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30" name="Object 18"/>
          <p:cNvGraphicFramePr>
            <a:graphicFrameLocks noChangeAspect="1"/>
          </p:cNvGraphicFramePr>
          <p:nvPr/>
        </p:nvGraphicFramePr>
        <p:xfrm>
          <a:off x="5357813" y="5357813"/>
          <a:ext cx="1524000" cy="285750"/>
        </p:xfrm>
        <a:graphic>
          <a:graphicData uri="http://schemas.openxmlformats.org/presentationml/2006/ole">
            <p:oleObj spid="_x0000_s13330" name="Equation" r:id="rId19" imgW="1218960" imgH="228600" progId="Equation.DSMT4">
              <p:embed/>
            </p:oleObj>
          </a:graphicData>
        </a:graphic>
      </p:graphicFrame>
      <p:graphicFrame>
        <p:nvGraphicFramePr>
          <p:cNvPr id="13331" name="Object 25"/>
          <p:cNvGraphicFramePr>
            <a:graphicFrameLocks noChangeAspect="1"/>
          </p:cNvGraphicFramePr>
          <p:nvPr/>
        </p:nvGraphicFramePr>
        <p:xfrm>
          <a:off x="7358063" y="5357813"/>
          <a:ext cx="1476375" cy="285750"/>
        </p:xfrm>
        <a:graphic>
          <a:graphicData uri="http://schemas.openxmlformats.org/presentationml/2006/ole">
            <p:oleObj spid="_x0000_s13331" name="Equation" r:id="rId20" imgW="1180800" imgH="228600" progId="Equation.DSMT4">
              <p:embed/>
            </p:oleObj>
          </a:graphicData>
        </a:graphic>
      </p:graphicFrame>
      <p:cxnSp>
        <p:nvCxnSpPr>
          <p:cNvPr id="42" name="直接箭头连接符 41"/>
          <p:cNvCxnSpPr/>
          <p:nvPr/>
        </p:nvCxnSpPr>
        <p:spPr>
          <a:xfrm>
            <a:off x="7000875" y="5500688"/>
            <a:ext cx="357188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32" name="Object 20"/>
          <p:cNvGraphicFramePr>
            <a:graphicFrameLocks noChangeAspect="1"/>
          </p:cNvGraphicFramePr>
          <p:nvPr/>
        </p:nvGraphicFramePr>
        <p:xfrm>
          <a:off x="4643438" y="5786438"/>
          <a:ext cx="711200" cy="228600"/>
        </p:xfrm>
        <a:graphic>
          <a:graphicData uri="http://schemas.openxmlformats.org/presentationml/2006/ole">
            <p:oleObj spid="_x0000_s13332" name="Equation" r:id="rId21" imgW="711000" imgH="228600" progId="Equation.DSMT4">
              <p:embed/>
            </p:oleObj>
          </a:graphicData>
        </a:graphic>
      </p:graphicFrame>
      <p:graphicFrame>
        <p:nvGraphicFramePr>
          <p:cNvPr id="13333" name="Object 27"/>
          <p:cNvGraphicFramePr>
            <a:graphicFrameLocks noChangeAspect="1"/>
          </p:cNvGraphicFramePr>
          <p:nvPr/>
        </p:nvGraphicFramePr>
        <p:xfrm>
          <a:off x="5715000" y="5786438"/>
          <a:ext cx="1730375" cy="285750"/>
        </p:xfrm>
        <a:graphic>
          <a:graphicData uri="http://schemas.openxmlformats.org/presentationml/2006/ole">
            <p:oleObj spid="_x0000_s13333" name="Equation" r:id="rId22" imgW="1384200" imgH="228600" progId="Equation.DSMT4">
              <p:embed/>
            </p:oleObj>
          </a:graphicData>
        </a:graphic>
      </p:graphicFrame>
      <p:cxnSp>
        <p:nvCxnSpPr>
          <p:cNvPr id="46" name="直接箭头连接符 45"/>
          <p:cNvCxnSpPr/>
          <p:nvPr/>
        </p:nvCxnSpPr>
        <p:spPr>
          <a:xfrm>
            <a:off x="5357813" y="5929313"/>
            <a:ext cx="28575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7715250" y="5643563"/>
            <a:ext cx="357188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34" name="Object 22"/>
          <p:cNvGraphicFramePr>
            <a:graphicFrameLocks noChangeAspect="1"/>
          </p:cNvGraphicFramePr>
          <p:nvPr/>
        </p:nvGraphicFramePr>
        <p:xfrm>
          <a:off x="7858125" y="5929313"/>
          <a:ext cx="871538" cy="428625"/>
        </p:xfrm>
        <a:graphic>
          <a:graphicData uri="http://schemas.openxmlformats.org/presentationml/2006/ole">
            <p:oleObj spid="_x0000_s13334" name="Equation" r:id="rId23" imgW="799920" imgH="393480" progId="Equation.3">
              <p:embed/>
            </p:oleObj>
          </a:graphicData>
        </a:graphic>
      </p:graphicFrame>
      <p:cxnSp>
        <p:nvCxnSpPr>
          <p:cNvPr id="51" name="直接箭头连接符 50"/>
          <p:cNvCxnSpPr/>
          <p:nvPr/>
        </p:nvCxnSpPr>
        <p:spPr>
          <a:xfrm>
            <a:off x="7500938" y="6000750"/>
            <a:ext cx="357187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5" name="TextBox 1"/>
          <p:cNvSpPr txBox="1">
            <a:spLocks noChangeArrowheads="1"/>
          </p:cNvSpPr>
          <p:nvPr/>
        </p:nvSpPr>
        <p:spPr bwMode="auto">
          <a:xfrm>
            <a:off x="357188" y="357188"/>
            <a:ext cx="72866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400" b="1"/>
              <a:t>N-S</a:t>
            </a:r>
            <a:r>
              <a:rPr lang="zh-CN" altLang="en-US" sz="2400" b="1"/>
              <a:t>方程的简化</a:t>
            </a:r>
          </a:p>
        </p:txBody>
      </p:sp>
      <p:sp>
        <p:nvSpPr>
          <p:cNvPr id="14346" name="TextBox 2"/>
          <p:cNvSpPr txBox="1">
            <a:spLocks noChangeArrowheads="1"/>
          </p:cNvSpPr>
          <p:nvPr/>
        </p:nvSpPr>
        <p:spPr bwMode="auto">
          <a:xfrm>
            <a:off x="642938" y="1143000"/>
            <a:ext cx="3286125" cy="369888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1</a:t>
            </a:r>
            <a:r>
              <a:rPr lang="zh-CN" altLang="en-US" b="1"/>
              <a:t>） 不可压缩情况下</a:t>
            </a:r>
          </a:p>
        </p:txBody>
      </p:sp>
      <p:sp>
        <p:nvSpPr>
          <p:cNvPr id="14347" name="TextBox 3"/>
          <p:cNvSpPr txBox="1">
            <a:spLocks noChangeArrowheads="1"/>
          </p:cNvSpPr>
          <p:nvPr/>
        </p:nvSpPr>
        <p:spPr bwMode="auto">
          <a:xfrm>
            <a:off x="642938" y="3929063"/>
            <a:ext cx="3929062" cy="36988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2</a:t>
            </a:r>
            <a:r>
              <a:rPr lang="zh-CN" altLang="en-US" b="1"/>
              <a:t>） 无粘情况下（</a:t>
            </a:r>
            <a:r>
              <a:rPr lang="en-US" altLang="zh-CN" b="1"/>
              <a:t>Euler</a:t>
            </a:r>
            <a:r>
              <a:rPr lang="zh-CN" altLang="en-US" b="1"/>
              <a:t>方程）</a:t>
            </a:r>
          </a:p>
        </p:txBody>
      </p:sp>
      <p:graphicFrame>
        <p:nvGraphicFramePr>
          <p:cNvPr id="14338" name="Object 13"/>
          <p:cNvGraphicFramePr>
            <a:graphicFrameLocks noChangeAspect="1"/>
          </p:cNvGraphicFramePr>
          <p:nvPr/>
        </p:nvGraphicFramePr>
        <p:xfrm>
          <a:off x="1285875" y="1571625"/>
          <a:ext cx="695325" cy="290513"/>
        </p:xfrm>
        <a:graphic>
          <a:graphicData uri="http://schemas.openxmlformats.org/presentationml/2006/ole">
            <p:oleObj spid="_x0000_s14338" name="Equation" r:id="rId3" imgW="520560" imgH="203040" progId="Equation.3">
              <p:embed/>
            </p:oleObj>
          </a:graphicData>
        </a:graphic>
      </p:graphicFrame>
      <p:graphicFrame>
        <p:nvGraphicFramePr>
          <p:cNvPr id="14339" name="Object 4"/>
          <p:cNvGraphicFramePr>
            <a:graphicFrameLocks noChangeAspect="1"/>
          </p:cNvGraphicFramePr>
          <p:nvPr/>
        </p:nvGraphicFramePr>
        <p:xfrm>
          <a:off x="1281113" y="1928813"/>
          <a:ext cx="2460625" cy="471487"/>
        </p:xfrm>
        <a:graphic>
          <a:graphicData uri="http://schemas.openxmlformats.org/presentationml/2006/ole">
            <p:oleObj spid="_x0000_s14339" name="Equation" r:id="rId4" imgW="2057400" imgH="393480" progId="Equation.3">
              <p:embed/>
            </p:oleObj>
          </a:graphicData>
        </a:graphic>
      </p:graphicFrame>
      <p:sp>
        <p:nvSpPr>
          <p:cNvPr id="14348" name="TextBox 6"/>
          <p:cNvSpPr txBox="1">
            <a:spLocks noChangeArrowheads="1"/>
          </p:cNvSpPr>
          <p:nvPr/>
        </p:nvSpPr>
        <p:spPr bwMode="auto">
          <a:xfrm>
            <a:off x="5072063" y="1357313"/>
            <a:ext cx="157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/>
              <a:t>通常</a:t>
            </a:r>
            <a:r>
              <a:rPr lang="zh-CN" altLang="en-US" dirty="0"/>
              <a:t>：</a:t>
            </a: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5929313" y="1500188"/>
          <a:ext cx="584200" cy="177800"/>
        </p:xfrm>
        <a:graphic>
          <a:graphicData uri="http://schemas.openxmlformats.org/presentationml/2006/ole">
            <p:oleObj spid="_x0000_s14340" name="Equation" r:id="rId5" imgW="583920" imgH="177480" progId="Equation.3">
              <p:embed/>
            </p:oleObj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4357688" y="1428750"/>
          <a:ext cx="431800" cy="368300"/>
        </p:xfrm>
        <a:graphic>
          <a:graphicData uri="http://schemas.openxmlformats.org/presentationml/2006/ole">
            <p:oleObj spid="_x0000_s14341" name="Equation" r:id="rId6" imgW="431640" imgH="368280" progId="Equation.3">
              <p:embed/>
            </p:oleObj>
          </a:graphicData>
        </a:graphic>
      </p:graphicFrame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2357438" y="3143250"/>
          <a:ext cx="2794000" cy="273050"/>
        </p:xfrm>
        <a:graphic>
          <a:graphicData uri="http://schemas.openxmlformats.org/presentationml/2006/ole">
            <p:oleObj spid="_x0000_s14342" name="Equation" r:id="rId7" imgW="2336760" imgH="228600" progId="Equation.3">
              <p:embed/>
            </p:oleObj>
          </a:graphicData>
        </a:graphic>
      </p:graphicFrame>
      <p:sp>
        <p:nvSpPr>
          <p:cNvPr id="14349" name="TextBox 10"/>
          <p:cNvSpPr txBox="1">
            <a:spLocks noChangeArrowheads="1"/>
          </p:cNvSpPr>
          <p:nvPr/>
        </p:nvSpPr>
        <p:spPr bwMode="auto">
          <a:xfrm>
            <a:off x="1214438" y="3071813"/>
            <a:ext cx="10715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/>
              <a:t>变形：</a:t>
            </a:r>
          </a:p>
        </p:txBody>
      </p:sp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5929313" y="2571750"/>
          <a:ext cx="973137" cy="471488"/>
        </p:xfrm>
        <a:graphic>
          <a:graphicData uri="http://schemas.openxmlformats.org/presentationml/2006/ole">
            <p:oleObj spid="_x0000_s14343" name="Equation" r:id="rId8" imgW="812520" imgH="393480" progId="Equation.3">
              <p:embed/>
            </p:oleObj>
          </a:graphicData>
        </a:graphic>
      </p:graphicFrame>
      <p:sp>
        <p:nvSpPr>
          <p:cNvPr id="14350" name="TextBox 12"/>
          <p:cNvSpPr txBox="1">
            <a:spLocks noChangeArrowheads="1"/>
          </p:cNvSpPr>
          <p:nvPr/>
        </p:nvSpPr>
        <p:spPr bwMode="auto">
          <a:xfrm>
            <a:off x="1143000" y="2571750"/>
            <a:ext cx="47863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/>
              <a:t>假设粘性系数为常数（温度变化较小的情况）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B5075D-B871-43A8-A7E3-F8A6EBEF832E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1785938" y="4572000"/>
          <a:ext cx="2741612" cy="500063"/>
        </p:xfrm>
        <a:graphic>
          <a:graphicData uri="http://schemas.openxmlformats.org/presentationml/2006/ole">
            <p:oleObj spid="_x0000_s14344" name="Equation" r:id="rId9" imgW="228600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2571750" y="2143125"/>
          <a:ext cx="1390650" cy="642938"/>
        </p:xfrm>
        <a:graphic>
          <a:graphicData uri="http://schemas.openxmlformats.org/presentationml/2006/ole">
            <p:oleObj spid="_x0000_s15362" name="Equation" r:id="rId3" imgW="799920" imgH="368280" progId="Equation.3">
              <p:embed/>
            </p:oleObj>
          </a:graphicData>
        </a:graphic>
      </p:graphicFrame>
      <p:sp>
        <p:nvSpPr>
          <p:cNvPr id="1536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2643188" y="2928938"/>
          <a:ext cx="1071562" cy="255587"/>
        </p:xfrm>
        <a:graphic>
          <a:graphicData uri="http://schemas.openxmlformats.org/presentationml/2006/ole">
            <p:oleObj spid="_x0000_s15363" name="Equation" r:id="rId4" imgW="787320" imgH="190440" progId="Equation.3">
              <p:embed/>
            </p:oleObj>
          </a:graphicData>
        </a:graphic>
      </p:graphicFrame>
      <p:sp>
        <p:nvSpPr>
          <p:cNvPr id="15368" name="TextBox 13"/>
          <p:cNvSpPr txBox="1">
            <a:spLocks noChangeArrowheads="1"/>
          </p:cNvSpPr>
          <p:nvPr/>
        </p:nvSpPr>
        <p:spPr bwMode="auto">
          <a:xfrm>
            <a:off x="785813" y="3214688"/>
            <a:ext cx="47863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latin typeface="Calibri" pitchFamily="34" charset="0"/>
              </a:rPr>
              <a:t>方程的精确解：</a:t>
            </a:r>
          </a:p>
        </p:txBody>
      </p:sp>
      <p:graphicFrame>
        <p:nvGraphicFramePr>
          <p:cNvPr id="15364" name="Object 5"/>
          <p:cNvGraphicFramePr>
            <a:graphicFrameLocks noChangeAspect="1"/>
          </p:cNvGraphicFramePr>
          <p:nvPr/>
        </p:nvGraphicFramePr>
        <p:xfrm>
          <a:off x="2643188" y="3286125"/>
          <a:ext cx="1504950" cy="285750"/>
        </p:xfrm>
        <a:graphic>
          <a:graphicData uri="http://schemas.openxmlformats.org/presentationml/2006/ole">
            <p:oleObj spid="_x0000_s15364" name="Equation" r:id="rId5" imgW="1002960" imgH="190440" progId="Equation.3">
              <p:embed/>
            </p:oleObj>
          </a:graphicData>
        </a:graphic>
      </p:graphicFrame>
      <p:sp>
        <p:nvSpPr>
          <p:cNvPr id="2" name="TextBox 15"/>
          <p:cNvSpPr txBox="1">
            <a:spLocks noChangeArrowheads="1"/>
          </p:cNvSpPr>
          <p:nvPr/>
        </p:nvSpPr>
        <p:spPr bwMode="auto">
          <a:xfrm>
            <a:off x="571500" y="3786188"/>
            <a:ext cx="5357813" cy="36988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latin typeface="Calibri" pitchFamily="34" charset="0"/>
              </a:rPr>
              <a:t>含义： 以常速度</a:t>
            </a:r>
            <a:r>
              <a:rPr lang="en-US" altLang="zh-CN" b="1" dirty="0">
                <a:latin typeface="Calibri" pitchFamily="34" charset="0"/>
              </a:rPr>
              <a:t>c</a:t>
            </a:r>
            <a:r>
              <a:rPr lang="zh-CN" altLang="en-US" b="1" dirty="0">
                <a:latin typeface="Calibri" pitchFamily="34" charset="0"/>
              </a:rPr>
              <a:t>向右传播。 波形，振幅保持不变</a:t>
            </a: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53F95-C8F6-4AAF-AA3B-B2220D955AD8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15372" name="TextBox 2"/>
          <p:cNvSpPr txBox="1">
            <a:spLocks noChangeArrowheads="1"/>
          </p:cNvSpPr>
          <p:nvPr/>
        </p:nvSpPr>
        <p:spPr bwMode="auto">
          <a:xfrm>
            <a:off x="285750" y="1643063"/>
            <a:ext cx="5357813" cy="40005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000"/>
              <a:t> </a:t>
            </a:r>
            <a:r>
              <a:rPr lang="zh-CN" altLang="en-US" sz="2000" b="1"/>
              <a:t>（常用）特例：常系数线性单波方程</a:t>
            </a:r>
          </a:p>
        </p:txBody>
      </p:sp>
      <p:sp>
        <p:nvSpPr>
          <p:cNvPr id="15373" name="TextBox 1"/>
          <p:cNvSpPr txBox="1">
            <a:spLocks noChangeArrowheads="1"/>
          </p:cNvSpPr>
          <p:nvPr/>
        </p:nvSpPr>
        <p:spPr bwMode="auto">
          <a:xfrm>
            <a:off x="1071563" y="357188"/>
            <a:ext cx="65722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 dirty="0"/>
              <a:t>§ </a:t>
            </a:r>
            <a:r>
              <a:rPr lang="en-US" altLang="zh-CN" sz="2400" b="1" dirty="0" smtClean="0"/>
              <a:t>1.3  </a:t>
            </a:r>
            <a:r>
              <a:rPr lang="zh-CN" altLang="en-US" sz="2400" b="1" dirty="0"/>
              <a:t>偏微方程的分类及特征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43625" y="857250"/>
            <a:ext cx="2857500" cy="64611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/>
              <a:t>基本概念：椭圆型、双曲型、抛物型方程 </a:t>
            </a:r>
          </a:p>
        </p:txBody>
      </p:sp>
      <p:sp>
        <p:nvSpPr>
          <p:cNvPr id="15375" name="TextBox 26"/>
          <p:cNvSpPr txBox="1">
            <a:spLocks noChangeArrowheads="1"/>
          </p:cNvSpPr>
          <p:nvPr/>
        </p:nvSpPr>
        <p:spPr bwMode="auto">
          <a:xfrm>
            <a:off x="214313" y="1000125"/>
            <a:ext cx="4429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/>
              <a:t>1.  </a:t>
            </a:r>
            <a:r>
              <a:rPr lang="zh-CN" altLang="en-US" sz="2400" b="1"/>
              <a:t>一阶偏微分方程</a:t>
            </a:r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4572000" y="2286000"/>
          <a:ext cx="736600" cy="203200"/>
        </p:xfrm>
        <a:graphic>
          <a:graphicData uri="http://schemas.openxmlformats.org/presentationml/2006/ole">
            <p:oleObj spid="_x0000_s15365" name="Equation" r:id="rId6" imgW="736560" imgH="203040" progId="Equation.DSMT4">
              <p:embed/>
            </p:oleObj>
          </a:graphicData>
        </a:graphic>
      </p:graphicFrame>
      <p:sp>
        <p:nvSpPr>
          <p:cNvPr id="15376" name="TextBox 28"/>
          <p:cNvSpPr txBox="1">
            <a:spLocks noChangeArrowheads="1"/>
          </p:cNvSpPr>
          <p:nvPr/>
        </p:nvSpPr>
        <p:spPr bwMode="auto">
          <a:xfrm>
            <a:off x="1643063" y="2857500"/>
            <a:ext cx="857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初值：</a:t>
            </a: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6215063" y="2857500"/>
            <a:ext cx="2786062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5400000" flipH="1" flipV="1">
            <a:off x="5751513" y="2392363"/>
            <a:ext cx="928687" cy="15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任意多边形 34"/>
          <p:cNvSpPr/>
          <p:nvPr/>
        </p:nvSpPr>
        <p:spPr>
          <a:xfrm>
            <a:off x="6454775" y="2062163"/>
            <a:ext cx="1747838" cy="528637"/>
          </a:xfrm>
          <a:custGeom>
            <a:avLst/>
            <a:gdLst>
              <a:gd name="connsiteX0" fmla="*/ 0 w 1747319"/>
              <a:gd name="connsiteY0" fmla="*/ 508503 h 528119"/>
              <a:gd name="connsiteX1" fmla="*/ 606582 w 1747319"/>
              <a:gd name="connsiteY1" fmla="*/ 499450 h 528119"/>
              <a:gd name="connsiteX2" fmla="*/ 841972 w 1747319"/>
              <a:gd name="connsiteY2" fmla="*/ 336487 h 528119"/>
              <a:gd name="connsiteX3" fmla="*/ 950614 w 1747319"/>
              <a:gd name="connsiteY3" fmla="*/ 28669 h 528119"/>
              <a:gd name="connsiteX4" fmla="*/ 1086416 w 1747319"/>
              <a:gd name="connsiteY4" fmla="*/ 164471 h 528119"/>
              <a:gd name="connsiteX5" fmla="*/ 1249378 w 1747319"/>
              <a:gd name="connsiteY5" fmla="*/ 445129 h 528119"/>
              <a:gd name="connsiteX6" fmla="*/ 1520982 w 1747319"/>
              <a:gd name="connsiteY6" fmla="*/ 454182 h 528119"/>
              <a:gd name="connsiteX7" fmla="*/ 1747319 w 1747319"/>
              <a:gd name="connsiteY7" fmla="*/ 454182 h 528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7319" h="528119">
                <a:moveTo>
                  <a:pt x="0" y="508503"/>
                </a:moveTo>
                <a:cubicBezTo>
                  <a:pt x="233126" y="518311"/>
                  <a:pt x="466253" y="528119"/>
                  <a:pt x="606582" y="499450"/>
                </a:cubicBezTo>
                <a:cubicBezTo>
                  <a:pt x="746911" y="470781"/>
                  <a:pt x="784633" y="414950"/>
                  <a:pt x="841972" y="336487"/>
                </a:cubicBezTo>
                <a:cubicBezTo>
                  <a:pt x="899311" y="258024"/>
                  <a:pt x="909873" y="57338"/>
                  <a:pt x="950614" y="28669"/>
                </a:cubicBezTo>
                <a:cubicBezTo>
                  <a:pt x="991355" y="0"/>
                  <a:pt x="1036622" y="95061"/>
                  <a:pt x="1086416" y="164471"/>
                </a:cubicBezTo>
                <a:cubicBezTo>
                  <a:pt x="1136210" y="233881"/>
                  <a:pt x="1176950" y="396844"/>
                  <a:pt x="1249378" y="445129"/>
                </a:cubicBezTo>
                <a:cubicBezTo>
                  <a:pt x="1321806" y="493414"/>
                  <a:pt x="1437992" y="452673"/>
                  <a:pt x="1520982" y="454182"/>
                </a:cubicBezTo>
                <a:cubicBezTo>
                  <a:pt x="1603972" y="455691"/>
                  <a:pt x="1675645" y="454936"/>
                  <a:pt x="1747319" y="454182"/>
                </a:cubicBezTo>
              </a:path>
            </a:pathLst>
          </a:cu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80" name="TextBox 35"/>
          <p:cNvSpPr txBox="1">
            <a:spLocks noChangeArrowheads="1"/>
          </p:cNvSpPr>
          <p:nvPr/>
        </p:nvSpPr>
        <p:spPr bwMode="auto">
          <a:xfrm>
            <a:off x="6215063" y="1785938"/>
            <a:ext cx="428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u</a:t>
            </a:r>
            <a:endParaRPr lang="zh-CN" altLang="en-US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81" name="TextBox 36"/>
          <p:cNvSpPr txBox="1">
            <a:spLocks noChangeArrowheads="1"/>
          </p:cNvSpPr>
          <p:nvPr/>
        </p:nvSpPr>
        <p:spPr bwMode="auto">
          <a:xfrm>
            <a:off x="8715375" y="2571750"/>
            <a:ext cx="428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en-US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82" name="TextBox 37"/>
          <p:cNvSpPr txBox="1">
            <a:spLocks noChangeArrowheads="1"/>
          </p:cNvSpPr>
          <p:nvPr/>
        </p:nvSpPr>
        <p:spPr bwMode="auto">
          <a:xfrm>
            <a:off x="8215313" y="1785938"/>
            <a:ext cx="6429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t=0</a:t>
            </a:r>
            <a:endParaRPr lang="zh-CN" altLang="en-US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6215063" y="4081463"/>
            <a:ext cx="2786062" cy="15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rot="5400000" flipH="1" flipV="1">
            <a:off x="5751513" y="3616325"/>
            <a:ext cx="928688" cy="15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任意多边形 40"/>
          <p:cNvSpPr/>
          <p:nvPr/>
        </p:nvSpPr>
        <p:spPr>
          <a:xfrm>
            <a:off x="7000875" y="3286125"/>
            <a:ext cx="1747838" cy="528638"/>
          </a:xfrm>
          <a:custGeom>
            <a:avLst/>
            <a:gdLst>
              <a:gd name="connsiteX0" fmla="*/ 0 w 1747319"/>
              <a:gd name="connsiteY0" fmla="*/ 508503 h 528119"/>
              <a:gd name="connsiteX1" fmla="*/ 606582 w 1747319"/>
              <a:gd name="connsiteY1" fmla="*/ 499450 h 528119"/>
              <a:gd name="connsiteX2" fmla="*/ 841972 w 1747319"/>
              <a:gd name="connsiteY2" fmla="*/ 336487 h 528119"/>
              <a:gd name="connsiteX3" fmla="*/ 950614 w 1747319"/>
              <a:gd name="connsiteY3" fmla="*/ 28669 h 528119"/>
              <a:gd name="connsiteX4" fmla="*/ 1086416 w 1747319"/>
              <a:gd name="connsiteY4" fmla="*/ 164471 h 528119"/>
              <a:gd name="connsiteX5" fmla="*/ 1249378 w 1747319"/>
              <a:gd name="connsiteY5" fmla="*/ 445129 h 528119"/>
              <a:gd name="connsiteX6" fmla="*/ 1520982 w 1747319"/>
              <a:gd name="connsiteY6" fmla="*/ 454182 h 528119"/>
              <a:gd name="connsiteX7" fmla="*/ 1747319 w 1747319"/>
              <a:gd name="connsiteY7" fmla="*/ 454182 h 528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7319" h="528119">
                <a:moveTo>
                  <a:pt x="0" y="508503"/>
                </a:moveTo>
                <a:cubicBezTo>
                  <a:pt x="233126" y="518311"/>
                  <a:pt x="466253" y="528119"/>
                  <a:pt x="606582" y="499450"/>
                </a:cubicBezTo>
                <a:cubicBezTo>
                  <a:pt x="746911" y="470781"/>
                  <a:pt x="784633" y="414950"/>
                  <a:pt x="841972" y="336487"/>
                </a:cubicBezTo>
                <a:cubicBezTo>
                  <a:pt x="899311" y="258024"/>
                  <a:pt x="909873" y="57338"/>
                  <a:pt x="950614" y="28669"/>
                </a:cubicBezTo>
                <a:cubicBezTo>
                  <a:pt x="991355" y="0"/>
                  <a:pt x="1036622" y="95061"/>
                  <a:pt x="1086416" y="164471"/>
                </a:cubicBezTo>
                <a:cubicBezTo>
                  <a:pt x="1136210" y="233881"/>
                  <a:pt x="1176950" y="396844"/>
                  <a:pt x="1249378" y="445129"/>
                </a:cubicBezTo>
                <a:cubicBezTo>
                  <a:pt x="1321806" y="493414"/>
                  <a:pt x="1437992" y="452673"/>
                  <a:pt x="1520982" y="454182"/>
                </a:cubicBezTo>
                <a:cubicBezTo>
                  <a:pt x="1603972" y="455691"/>
                  <a:pt x="1675645" y="454936"/>
                  <a:pt x="1747319" y="454182"/>
                </a:cubicBezTo>
              </a:path>
            </a:pathLst>
          </a:cu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86" name="TextBox 41"/>
          <p:cNvSpPr txBox="1">
            <a:spLocks noChangeArrowheads="1"/>
          </p:cNvSpPr>
          <p:nvPr/>
        </p:nvSpPr>
        <p:spPr bwMode="auto">
          <a:xfrm>
            <a:off x="6215063" y="3009900"/>
            <a:ext cx="4286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u</a:t>
            </a:r>
            <a:endParaRPr lang="zh-CN" altLang="en-US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87" name="TextBox 42"/>
          <p:cNvSpPr txBox="1">
            <a:spLocks noChangeArrowheads="1"/>
          </p:cNvSpPr>
          <p:nvPr/>
        </p:nvSpPr>
        <p:spPr bwMode="auto">
          <a:xfrm>
            <a:off x="8715375" y="3795713"/>
            <a:ext cx="4286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en-US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88" name="TextBox 43"/>
          <p:cNvSpPr txBox="1">
            <a:spLocks noChangeArrowheads="1"/>
          </p:cNvSpPr>
          <p:nvPr/>
        </p:nvSpPr>
        <p:spPr bwMode="auto">
          <a:xfrm>
            <a:off x="8501063" y="3000375"/>
            <a:ext cx="6429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t=t</a:t>
            </a:r>
            <a:r>
              <a:rPr lang="en-US" altLang="zh-CN" i="1" baseline="-25000"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i="1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6" name="直接连接符 45"/>
          <p:cNvCxnSpPr>
            <a:stCxn id="35" idx="3"/>
          </p:cNvCxnSpPr>
          <p:nvPr/>
        </p:nvCxnSpPr>
        <p:spPr>
          <a:xfrm>
            <a:off x="7405688" y="2090738"/>
            <a:ext cx="23812" cy="1981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rot="16200000" flipH="1">
            <a:off x="7369176" y="3489325"/>
            <a:ext cx="1143000" cy="222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7429500" y="3143250"/>
            <a:ext cx="52228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92" name="TextBox 54"/>
          <p:cNvSpPr txBox="1">
            <a:spLocks noChangeArrowheads="1"/>
          </p:cNvSpPr>
          <p:nvPr/>
        </p:nvSpPr>
        <p:spPr bwMode="auto">
          <a:xfrm>
            <a:off x="6072188" y="4214813"/>
            <a:ext cx="307181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b="1">
                <a:latin typeface="Times New Roman" pitchFamily="18" charset="0"/>
                <a:cs typeface="Times New Roman" pitchFamily="18" charset="0"/>
              </a:rPr>
              <a:t>t=0</a:t>
            </a:r>
            <a:r>
              <a:rPr lang="zh-CN" altLang="en-US" sz="1600" b="1">
                <a:latin typeface="Times New Roman" pitchFamily="18" charset="0"/>
                <a:cs typeface="Times New Roman" pitchFamily="18" charset="0"/>
              </a:rPr>
              <a:t>时刻与</a:t>
            </a:r>
            <a:r>
              <a:rPr lang="en-US" altLang="zh-CN" sz="1600" b="1">
                <a:latin typeface="Times New Roman" pitchFamily="18" charset="0"/>
                <a:cs typeface="Times New Roman" pitchFamily="18" charset="0"/>
              </a:rPr>
              <a:t>t=t</a:t>
            </a:r>
            <a:r>
              <a:rPr lang="en-US" altLang="zh-CN" sz="1600" b="1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1600" b="1">
                <a:latin typeface="Times New Roman" pitchFamily="18" charset="0"/>
                <a:cs typeface="Times New Roman" pitchFamily="18" charset="0"/>
              </a:rPr>
              <a:t>时刻物理量的分布</a:t>
            </a:r>
          </a:p>
        </p:txBody>
      </p:sp>
      <p:pic>
        <p:nvPicPr>
          <p:cNvPr id="15393" name="图片 33" descr="export.tif"/>
          <p:cNvPicPr>
            <a:picLocks noChangeAspect="1"/>
          </p:cNvPicPr>
          <p:nvPr/>
        </p:nvPicPr>
        <p:blipFill>
          <a:blip r:embed="rId7" cstate="print"/>
          <a:srcRect r="8163"/>
          <a:stretch>
            <a:fillRect/>
          </a:stretch>
        </p:blipFill>
        <p:spPr bwMode="auto">
          <a:xfrm>
            <a:off x="5929313" y="4643438"/>
            <a:ext cx="3214687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6" name="直接箭头连接符 35"/>
          <p:cNvCxnSpPr/>
          <p:nvPr/>
        </p:nvCxnSpPr>
        <p:spPr>
          <a:xfrm>
            <a:off x="785813" y="6143625"/>
            <a:ext cx="2786062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rot="5400000" flipH="1" flipV="1">
            <a:off x="0" y="5357813"/>
            <a:ext cx="157162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任意多边形 37"/>
          <p:cNvSpPr/>
          <p:nvPr/>
        </p:nvSpPr>
        <p:spPr>
          <a:xfrm>
            <a:off x="1143000" y="5572125"/>
            <a:ext cx="1785938" cy="304800"/>
          </a:xfrm>
          <a:custGeom>
            <a:avLst/>
            <a:gdLst>
              <a:gd name="connsiteX0" fmla="*/ 0 w 1747319"/>
              <a:gd name="connsiteY0" fmla="*/ 508503 h 528119"/>
              <a:gd name="connsiteX1" fmla="*/ 606582 w 1747319"/>
              <a:gd name="connsiteY1" fmla="*/ 499450 h 528119"/>
              <a:gd name="connsiteX2" fmla="*/ 841972 w 1747319"/>
              <a:gd name="connsiteY2" fmla="*/ 336487 h 528119"/>
              <a:gd name="connsiteX3" fmla="*/ 950614 w 1747319"/>
              <a:gd name="connsiteY3" fmla="*/ 28669 h 528119"/>
              <a:gd name="connsiteX4" fmla="*/ 1086416 w 1747319"/>
              <a:gd name="connsiteY4" fmla="*/ 164471 h 528119"/>
              <a:gd name="connsiteX5" fmla="*/ 1249378 w 1747319"/>
              <a:gd name="connsiteY5" fmla="*/ 445129 h 528119"/>
              <a:gd name="connsiteX6" fmla="*/ 1520982 w 1747319"/>
              <a:gd name="connsiteY6" fmla="*/ 454182 h 528119"/>
              <a:gd name="connsiteX7" fmla="*/ 1747319 w 1747319"/>
              <a:gd name="connsiteY7" fmla="*/ 454182 h 528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7319" h="528119">
                <a:moveTo>
                  <a:pt x="0" y="508503"/>
                </a:moveTo>
                <a:cubicBezTo>
                  <a:pt x="233126" y="518311"/>
                  <a:pt x="466253" y="528119"/>
                  <a:pt x="606582" y="499450"/>
                </a:cubicBezTo>
                <a:cubicBezTo>
                  <a:pt x="746911" y="470781"/>
                  <a:pt x="784633" y="414950"/>
                  <a:pt x="841972" y="336487"/>
                </a:cubicBezTo>
                <a:cubicBezTo>
                  <a:pt x="899311" y="258024"/>
                  <a:pt x="909873" y="57338"/>
                  <a:pt x="950614" y="28669"/>
                </a:cubicBezTo>
                <a:cubicBezTo>
                  <a:pt x="991355" y="0"/>
                  <a:pt x="1036622" y="95061"/>
                  <a:pt x="1086416" y="164471"/>
                </a:cubicBezTo>
                <a:cubicBezTo>
                  <a:pt x="1136210" y="233881"/>
                  <a:pt x="1176950" y="396844"/>
                  <a:pt x="1249378" y="445129"/>
                </a:cubicBezTo>
                <a:cubicBezTo>
                  <a:pt x="1321806" y="493414"/>
                  <a:pt x="1437992" y="452673"/>
                  <a:pt x="1520982" y="454182"/>
                </a:cubicBezTo>
                <a:cubicBezTo>
                  <a:pt x="1603972" y="455691"/>
                  <a:pt x="1675645" y="454936"/>
                  <a:pt x="1747319" y="454182"/>
                </a:cubicBezTo>
              </a:path>
            </a:pathLst>
          </a:cu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97" name="TextBox 41"/>
          <p:cNvSpPr txBox="1">
            <a:spLocks noChangeArrowheads="1"/>
          </p:cNvSpPr>
          <p:nvPr/>
        </p:nvSpPr>
        <p:spPr bwMode="auto">
          <a:xfrm>
            <a:off x="214313" y="4572000"/>
            <a:ext cx="4286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t</a:t>
            </a:r>
            <a:endParaRPr lang="zh-CN" altLang="en-US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98" name="TextBox 42"/>
          <p:cNvSpPr txBox="1">
            <a:spLocks noChangeArrowheads="1"/>
          </p:cNvSpPr>
          <p:nvPr/>
        </p:nvSpPr>
        <p:spPr bwMode="auto">
          <a:xfrm>
            <a:off x="3286125" y="5857875"/>
            <a:ext cx="4286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en-US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99" name="TextBox 43"/>
          <p:cNvSpPr txBox="1">
            <a:spLocks noChangeArrowheads="1"/>
          </p:cNvSpPr>
          <p:nvPr/>
        </p:nvSpPr>
        <p:spPr bwMode="auto">
          <a:xfrm>
            <a:off x="785813" y="5572125"/>
            <a:ext cx="6429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t=t</a:t>
            </a:r>
            <a:r>
              <a:rPr lang="en-US" altLang="zh-CN" i="1" baseline="-2500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i="1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任意多边形 48"/>
          <p:cNvSpPr/>
          <p:nvPr/>
        </p:nvSpPr>
        <p:spPr>
          <a:xfrm>
            <a:off x="1428750" y="5072063"/>
            <a:ext cx="1785938" cy="304800"/>
          </a:xfrm>
          <a:custGeom>
            <a:avLst/>
            <a:gdLst>
              <a:gd name="connsiteX0" fmla="*/ 0 w 1747319"/>
              <a:gd name="connsiteY0" fmla="*/ 508503 h 528119"/>
              <a:gd name="connsiteX1" fmla="*/ 606582 w 1747319"/>
              <a:gd name="connsiteY1" fmla="*/ 499450 h 528119"/>
              <a:gd name="connsiteX2" fmla="*/ 841972 w 1747319"/>
              <a:gd name="connsiteY2" fmla="*/ 336487 h 528119"/>
              <a:gd name="connsiteX3" fmla="*/ 950614 w 1747319"/>
              <a:gd name="connsiteY3" fmla="*/ 28669 h 528119"/>
              <a:gd name="connsiteX4" fmla="*/ 1086416 w 1747319"/>
              <a:gd name="connsiteY4" fmla="*/ 164471 h 528119"/>
              <a:gd name="connsiteX5" fmla="*/ 1249378 w 1747319"/>
              <a:gd name="connsiteY5" fmla="*/ 445129 h 528119"/>
              <a:gd name="connsiteX6" fmla="*/ 1520982 w 1747319"/>
              <a:gd name="connsiteY6" fmla="*/ 454182 h 528119"/>
              <a:gd name="connsiteX7" fmla="*/ 1747319 w 1747319"/>
              <a:gd name="connsiteY7" fmla="*/ 454182 h 528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7319" h="528119">
                <a:moveTo>
                  <a:pt x="0" y="508503"/>
                </a:moveTo>
                <a:cubicBezTo>
                  <a:pt x="233126" y="518311"/>
                  <a:pt x="466253" y="528119"/>
                  <a:pt x="606582" y="499450"/>
                </a:cubicBezTo>
                <a:cubicBezTo>
                  <a:pt x="746911" y="470781"/>
                  <a:pt x="784633" y="414950"/>
                  <a:pt x="841972" y="336487"/>
                </a:cubicBezTo>
                <a:cubicBezTo>
                  <a:pt x="899311" y="258024"/>
                  <a:pt x="909873" y="57338"/>
                  <a:pt x="950614" y="28669"/>
                </a:cubicBezTo>
                <a:cubicBezTo>
                  <a:pt x="991355" y="0"/>
                  <a:pt x="1036622" y="95061"/>
                  <a:pt x="1086416" y="164471"/>
                </a:cubicBezTo>
                <a:cubicBezTo>
                  <a:pt x="1136210" y="233881"/>
                  <a:pt x="1176950" y="396844"/>
                  <a:pt x="1249378" y="445129"/>
                </a:cubicBezTo>
                <a:cubicBezTo>
                  <a:pt x="1321806" y="493414"/>
                  <a:pt x="1437992" y="452673"/>
                  <a:pt x="1520982" y="454182"/>
                </a:cubicBezTo>
                <a:cubicBezTo>
                  <a:pt x="1603972" y="455691"/>
                  <a:pt x="1675645" y="454936"/>
                  <a:pt x="1747319" y="454182"/>
                </a:cubicBezTo>
              </a:path>
            </a:pathLst>
          </a:cu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1785938" y="4500563"/>
            <a:ext cx="1785937" cy="304800"/>
          </a:xfrm>
          <a:custGeom>
            <a:avLst/>
            <a:gdLst>
              <a:gd name="connsiteX0" fmla="*/ 0 w 1747319"/>
              <a:gd name="connsiteY0" fmla="*/ 508503 h 528119"/>
              <a:gd name="connsiteX1" fmla="*/ 606582 w 1747319"/>
              <a:gd name="connsiteY1" fmla="*/ 499450 h 528119"/>
              <a:gd name="connsiteX2" fmla="*/ 841972 w 1747319"/>
              <a:gd name="connsiteY2" fmla="*/ 336487 h 528119"/>
              <a:gd name="connsiteX3" fmla="*/ 950614 w 1747319"/>
              <a:gd name="connsiteY3" fmla="*/ 28669 h 528119"/>
              <a:gd name="connsiteX4" fmla="*/ 1086416 w 1747319"/>
              <a:gd name="connsiteY4" fmla="*/ 164471 h 528119"/>
              <a:gd name="connsiteX5" fmla="*/ 1249378 w 1747319"/>
              <a:gd name="connsiteY5" fmla="*/ 445129 h 528119"/>
              <a:gd name="connsiteX6" fmla="*/ 1520982 w 1747319"/>
              <a:gd name="connsiteY6" fmla="*/ 454182 h 528119"/>
              <a:gd name="connsiteX7" fmla="*/ 1747319 w 1747319"/>
              <a:gd name="connsiteY7" fmla="*/ 454182 h 528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7319" h="528119">
                <a:moveTo>
                  <a:pt x="0" y="508503"/>
                </a:moveTo>
                <a:cubicBezTo>
                  <a:pt x="233126" y="518311"/>
                  <a:pt x="466253" y="528119"/>
                  <a:pt x="606582" y="499450"/>
                </a:cubicBezTo>
                <a:cubicBezTo>
                  <a:pt x="746911" y="470781"/>
                  <a:pt x="784633" y="414950"/>
                  <a:pt x="841972" y="336487"/>
                </a:cubicBezTo>
                <a:cubicBezTo>
                  <a:pt x="899311" y="258024"/>
                  <a:pt x="909873" y="57338"/>
                  <a:pt x="950614" y="28669"/>
                </a:cubicBezTo>
                <a:cubicBezTo>
                  <a:pt x="991355" y="0"/>
                  <a:pt x="1036622" y="95061"/>
                  <a:pt x="1086416" y="164471"/>
                </a:cubicBezTo>
                <a:cubicBezTo>
                  <a:pt x="1136210" y="233881"/>
                  <a:pt x="1176950" y="396844"/>
                  <a:pt x="1249378" y="445129"/>
                </a:cubicBezTo>
                <a:cubicBezTo>
                  <a:pt x="1321806" y="493414"/>
                  <a:pt x="1437992" y="452673"/>
                  <a:pt x="1520982" y="454182"/>
                </a:cubicBezTo>
                <a:cubicBezTo>
                  <a:pt x="1603972" y="455691"/>
                  <a:pt x="1675645" y="454936"/>
                  <a:pt x="1747319" y="454182"/>
                </a:cubicBezTo>
              </a:path>
            </a:pathLst>
          </a:cu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402" name="TextBox 50"/>
          <p:cNvSpPr txBox="1">
            <a:spLocks noChangeArrowheads="1"/>
          </p:cNvSpPr>
          <p:nvPr/>
        </p:nvSpPr>
        <p:spPr bwMode="auto">
          <a:xfrm>
            <a:off x="1000125" y="5143500"/>
            <a:ext cx="6429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t=t</a:t>
            </a:r>
            <a:r>
              <a:rPr lang="en-US" altLang="zh-CN" i="1" baseline="-2500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i="1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03" name="TextBox 52"/>
          <p:cNvSpPr txBox="1">
            <a:spLocks noChangeArrowheads="1"/>
          </p:cNvSpPr>
          <p:nvPr/>
        </p:nvSpPr>
        <p:spPr bwMode="auto">
          <a:xfrm>
            <a:off x="1214438" y="4572000"/>
            <a:ext cx="6429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t=t</a:t>
            </a:r>
            <a:r>
              <a:rPr lang="en-US" altLang="zh-CN" i="1" baseline="-2500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i="1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5" name="直接连接符 54"/>
          <p:cNvCxnSpPr/>
          <p:nvPr/>
        </p:nvCxnSpPr>
        <p:spPr>
          <a:xfrm rot="5400000" flipH="1" flipV="1">
            <a:off x="1464469" y="4607719"/>
            <a:ext cx="1857375" cy="1071563"/>
          </a:xfrm>
          <a:prstGeom prst="line">
            <a:avLst/>
          </a:prstGeom>
          <a:ln w="158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05" name="TextBox 55"/>
          <p:cNvSpPr txBox="1">
            <a:spLocks noChangeArrowheads="1"/>
          </p:cNvSpPr>
          <p:nvPr/>
        </p:nvSpPr>
        <p:spPr bwMode="auto">
          <a:xfrm>
            <a:off x="3214688" y="4214813"/>
            <a:ext cx="1500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x-ct=const</a:t>
            </a:r>
            <a:endParaRPr lang="zh-CN" altLang="en-US"/>
          </a:p>
        </p:txBody>
      </p:sp>
      <p:sp>
        <p:nvSpPr>
          <p:cNvPr id="15406" name="TextBox 56"/>
          <p:cNvSpPr txBox="1">
            <a:spLocks noChangeArrowheads="1"/>
          </p:cNvSpPr>
          <p:nvPr/>
        </p:nvSpPr>
        <p:spPr bwMode="auto">
          <a:xfrm>
            <a:off x="3571875" y="4643438"/>
            <a:ext cx="2357438" cy="40005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重要概念： </a:t>
            </a:r>
            <a:r>
              <a:rPr lang="zh-CN" altLang="en-US" sz="2000" b="1">
                <a:solidFill>
                  <a:srgbClr val="FF0000"/>
                </a:solidFill>
              </a:rPr>
              <a:t>特征线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71875" y="5143500"/>
            <a:ext cx="2357438" cy="92392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/>
              <a:t>自变量空间的一条曲线，该曲线上物理量的方程可简化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639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grpSp>
        <p:nvGrpSpPr>
          <p:cNvPr id="16391" name="组合 16"/>
          <p:cNvGrpSpPr>
            <a:grpSpLocks/>
          </p:cNvGrpSpPr>
          <p:nvPr/>
        </p:nvGrpSpPr>
        <p:grpSpPr bwMode="auto">
          <a:xfrm>
            <a:off x="5929313" y="571500"/>
            <a:ext cx="3071812" cy="1012825"/>
            <a:chOff x="5357813" y="1500188"/>
            <a:chExt cx="3071812" cy="1012825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5572125" y="2000251"/>
              <a:ext cx="2428875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椭圆 18"/>
            <p:cNvSpPr/>
            <p:nvPr/>
          </p:nvSpPr>
          <p:spPr>
            <a:xfrm>
              <a:off x="8001000" y="1928813"/>
              <a:ext cx="142875" cy="1428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5500688" y="1928813"/>
              <a:ext cx="142875" cy="1428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5640388" y="1733551"/>
              <a:ext cx="407987" cy="509587"/>
            </a:xfrm>
            <a:custGeom>
              <a:avLst/>
              <a:gdLst>
                <a:gd name="connsiteX0" fmla="*/ 0 w 407406"/>
                <a:gd name="connsiteY0" fmla="*/ 258024 h 510013"/>
                <a:gd name="connsiteX1" fmla="*/ 90535 w 407406"/>
                <a:gd name="connsiteY1" fmla="*/ 40741 h 510013"/>
                <a:gd name="connsiteX2" fmla="*/ 307818 w 407406"/>
                <a:gd name="connsiteY2" fmla="*/ 502468 h 510013"/>
                <a:gd name="connsiteX3" fmla="*/ 407406 w 407406"/>
                <a:gd name="connsiteY3" fmla="*/ 86009 h 510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406" h="510013">
                  <a:moveTo>
                    <a:pt x="0" y="258024"/>
                  </a:moveTo>
                  <a:cubicBezTo>
                    <a:pt x="19616" y="129012"/>
                    <a:pt x="39232" y="0"/>
                    <a:pt x="90535" y="40741"/>
                  </a:cubicBezTo>
                  <a:cubicBezTo>
                    <a:pt x="141838" y="81482"/>
                    <a:pt x="255006" y="494923"/>
                    <a:pt x="307818" y="502468"/>
                  </a:cubicBezTo>
                  <a:cubicBezTo>
                    <a:pt x="360630" y="510013"/>
                    <a:pt x="384018" y="298011"/>
                    <a:pt x="407406" y="86009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5643563" y="1500188"/>
              <a:ext cx="5715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06" name="TextBox 18"/>
            <p:cNvSpPr txBox="1">
              <a:spLocks noChangeArrowheads="1"/>
            </p:cNvSpPr>
            <p:nvPr/>
          </p:nvSpPr>
          <p:spPr bwMode="auto">
            <a:xfrm>
              <a:off x="5357813" y="2143125"/>
              <a:ext cx="428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Calibri" pitchFamily="34" charset="0"/>
                </a:rPr>
                <a:t>A</a:t>
              </a:r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16407" name="TextBox 19"/>
            <p:cNvSpPr txBox="1">
              <a:spLocks noChangeArrowheads="1"/>
            </p:cNvSpPr>
            <p:nvPr/>
          </p:nvSpPr>
          <p:spPr bwMode="auto">
            <a:xfrm>
              <a:off x="8001000" y="2143125"/>
              <a:ext cx="428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Calibri" pitchFamily="34" charset="0"/>
                </a:rPr>
                <a:t>B</a:t>
              </a:r>
              <a:endParaRPr lang="zh-CN" altLang="en-US">
                <a:latin typeface="Calibri" pitchFamily="34" charset="0"/>
              </a:endParaRPr>
            </a:p>
          </p:txBody>
        </p:sp>
      </p:grpSp>
      <p:sp>
        <p:nvSpPr>
          <p:cNvPr id="32773" name="TextBox 20"/>
          <p:cNvSpPr txBox="1">
            <a:spLocks noChangeArrowheads="1"/>
          </p:cNvSpPr>
          <p:nvPr/>
        </p:nvSpPr>
        <p:spPr bwMode="auto">
          <a:xfrm>
            <a:off x="642938" y="2928938"/>
            <a:ext cx="7929562" cy="23241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="1" dirty="0">
                <a:latin typeface="Calibri" pitchFamily="34" charset="0"/>
              </a:rPr>
              <a:t>&gt;0  </a:t>
            </a:r>
            <a:r>
              <a:rPr lang="zh-CN" altLang="en-US" sz="2000" b="1" dirty="0">
                <a:latin typeface="Calibri" pitchFamily="34" charset="0"/>
              </a:rPr>
              <a:t>扰动波向右传播：</a:t>
            </a:r>
            <a:endParaRPr lang="en-US" altLang="zh-CN" sz="2000" b="1" dirty="0">
              <a:latin typeface="Calibri" pitchFamily="34" charset="0"/>
            </a:endParaRPr>
          </a:p>
          <a:p>
            <a:pPr>
              <a:defRPr/>
            </a:pPr>
            <a:r>
              <a:rPr lang="en-US" altLang="zh-CN" sz="2000" dirty="0">
                <a:latin typeface="Calibri" pitchFamily="34" charset="0"/>
              </a:rPr>
              <a:t>         </a:t>
            </a:r>
            <a:r>
              <a:rPr lang="zh-CN" altLang="en-US" sz="2000" dirty="0">
                <a:latin typeface="Calibri" pitchFamily="34" charset="0"/>
              </a:rPr>
              <a:t> </a:t>
            </a:r>
            <a:r>
              <a:rPr lang="zh-CN" altLang="en-US" sz="2000" b="1" dirty="0">
                <a:latin typeface="Calibri" pitchFamily="34" charset="0"/>
              </a:rPr>
              <a:t>左端</a:t>
            </a:r>
            <a:r>
              <a:rPr lang="en-US" altLang="zh-CN" sz="2000" b="1" dirty="0">
                <a:latin typeface="Calibri" pitchFamily="34" charset="0"/>
              </a:rPr>
              <a:t>(A)</a:t>
            </a:r>
            <a:r>
              <a:rPr lang="zh-CN" altLang="en-US" sz="2000" b="1" dirty="0">
                <a:latin typeface="Calibri" pitchFamily="34" charset="0"/>
              </a:rPr>
              <a:t>需要给定边界条件；</a:t>
            </a:r>
            <a:endParaRPr lang="en-US" altLang="zh-CN" sz="2000" b="1" dirty="0">
              <a:latin typeface="Calibri" pitchFamily="34" charset="0"/>
            </a:endParaRPr>
          </a:p>
          <a:p>
            <a:pPr>
              <a:defRPr/>
            </a:pPr>
            <a:r>
              <a:rPr lang="zh-CN" altLang="en-US" sz="2000" b="1" dirty="0">
                <a:latin typeface="Calibri" pitchFamily="34" charset="0"/>
              </a:rPr>
              <a:t>  </a:t>
            </a:r>
            <a:r>
              <a:rPr lang="en-US" altLang="zh-CN" sz="2000" b="1" dirty="0">
                <a:latin typeface="Calibri" pitchFamily="34" charset="0"/>
              </a:rPr>
              <a:t>        </a:t>
            </a:r>
            <a:r>
              <a:rPr lang="zh-CN" altLang="en-US" sz="2000" b="1" dirty="0">
                <a:latin typeface="Calibri" pitchFamily="34" charset="0"/>
              </a:rPr>
              <a:t>右端</a:t>
            </a:r>
            <a:r>
              <a:rPr lang="en-US" altLang="zh-CN" sz="2000" b="1" dirty="0">
                <a:latin typeface="Calibri" pitchFamily="34" charset="0"/>
              </a:rPr>
              <a:t>(B)</a:t>
            </a:r>
            <a:r>
              <a:rPr lang="zh-CN" altLang="en-US" sz="2000" b="1" dirty="0">
                <a:latin typeface="Calibri" pitchFamily="34" charset="0"/>
              </a:rPr>
              <a:t>只能被动接受，无法给定边界条件  </a:t>
            </a:r>
            <a:endParaRPr lang="en-US" altLang="zh-CN" sz="2000" b="1" dirty="0">
              <a:latin typeface="Calibri" pitchFamily="34" charset="0"/>
            </a:endParaRPr>
          </a:p>
          <a:p>
            <a:pPr>
              <a:defRPr/>
            </a:pPr>
            <a:r>
              <a:rPr lang="en-US" altLang="zh-CN" sz="2000" b="1" dirty="0">
                <a:latin typeface="Calibri" pitchFamily="34" charset="0"/>
              </a:rPr>
              <a:t>        </a:t>
            </a:r>
            <a:r>
              <a:rPr lang="zh-CN" altLang="en-US" sz="2000" b="1" dirty="0">
                <a:latin typeface="Calibri" pitchFamily="34" charset="0"/>
              </a:rPr>
              <a:t>（即使给定，对计算域也无任何影响</a:t>
            </a:r>
            <a:r>
              <a:rPr lang="en-US" altLang="zh-CN" sz="2000" b="1" dirty="0">
                <a:latin typeface="Calibri" pitchFamily="34" charset="0"/>
              </a:rPr>
              <a:t>, </a:t>
            </a:r>
            <a:r>
              <a:rPr lang="zh-CN" altLang="en-US" sz="2000" b="1" dirty="0">
                <a:latin typeface="Calibri" pitchFamily="34" charset="0"/>
              </a:rPr>
              <a:t>且造成</a:t>
            </a:r>
            <a:r>
              <a:rPr lang="en-US" altLang="zh-CN" sz="2000" b="1" dirty="0">
                <a:latin typeface="Calibri" pitchFamily="34" charset="0"/>
              </a:rPr>
              <a:t>B</a:t>
            </a:r>
            <a:r>
              <a:rPr lang="zh-CN" altLang="en-US" sz="2000" b="1" dirty="0">
                <a:latin typeface="Calibri" pitchFamily="34" charset="0"/>
              </a:rPr>
              <a:t>端的非适定性）。</a:t>
            </a:r>
            <a:endParaRPr lang="en-US" altLang="zh-CN" sz="2000" b="1" dirty="0">
              <a:latin typeface="Calibri" pitchFamily="34" charset="0"/>
            </a:endParaRPr>
          </a:p>
          <a:p>
            <a:pPr>
              <a:defRPr/>
            </a:pPr>
            <a:endParaRPr lang="en-US" altLang="zh-CN" sz="2000" dirty="0">
              <a:latin typeface="Calibri" pitchFamily="34" charset="0"/>
            </a:endParaRPr>
          </a:p>
          <a:p>
            <a:pPr>
              <a:defRPr/>
            </a:pP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c&lt;</a:t>
            </a:r>
            <a:r>
              <a:rPr lang="en-US" altLang="zh-CN" sz="2000" b="1" dirty="0">
                <a:latin typeface="Calibri" pitchFamily="34" charset="0"/>
              </a:rPr>
              <a:t>0  </a:t>
            </a:r>
            <a:r>
              <a:rPr lang="zh-CN" altLang="en-US" sz="2000" b="1" dirty="0">
                <a:latin typeface="Calibri" pitchFamily="34" charset="0"/>
              </a:rPr>
              <a:t>扰动波向左传播：</a:t>
            </a:r>
            <a:endParaRPr lang="en-US" altLang="zh-CN" sz="2000" b="1" dirty="0">
              <a:latin typeface="Calibri" pitchFamily="34" charset="0"/>
            </a:endParaRPr>
          </a:p>
          <a:p>
            <a:pPr>
              <a:defRPr/>
            </a:pPr>
            <a:r>
              <a:rPr lang="en-US" altLang="zh-CN" sz="2000" dirty="0">
                <a:latin typeface="Calibri" pitchFamily="34" charset="0"/>
              </a:rPr>
              <a:t>      </a:t>
            </a:r>
            <a:r>
              <a:rPr lang="zh-CN" altLang="en-US" sz="2000" b="1" dirty="0">
                <a:latin typeface="Calibri" pitchFamily="34" charset="0"/>
              </a:rPr>
              <a:t>右端</a:t>
            </a:r>
            <a:r>
              <a:rPr lang="en-US" altLang="zh-CN" sz="2000" b="1" dirty="0">
                <a:latin typeface="Calibri" pitchFamily="34" charset="0"/>
              </a:rPr>
              <a:t>(B)</a:t>
            </a:r>
            <a:r>
              <a:rPr lang="zh-CN" altLang="en-US" sz="2000" b="1" dirty="0">
                <a:latin typeface="Calibri" pitchFamily="34" charset="0"/>
              </a:rPr>
              <a:t>需要给定边界条件； 左端</a:t>
            </a:r>
            <a:r>
              <a:rPr lang="en-US" altLang="zh-CN" sz="2000" b="1" dirty="0">
                <a:latin typeface="Calibri" pitchFamily="34" charset="0"/>
              </a:rPr>
              <a:t>(A)</a:t>
            </a:r>
            <a:r>
              <a:rPr lang="zh-CN" altLang="en-US" sz="2000" b="1" dirty="0">
                <a:latin typeface="Calibri" pitchFamily="34" charset="0"/>
              </a:rPr>
              <a:t>无需给定</a:t>
            </a:r>
            <a:endParaRPr lang="zh-CN" altLang="en-US" sz="2000" dirty="0">
              <a:latin typeface="Calibri" pitchFamily="34" charset="0"/>
            </a:endParaRPr>
          </a:p>
        </p:txBody>
      </p:sp>
      <p:sp>
        <p:nvSpPr>
          <p:cNvPr id="21516" name="TextBox 1"/>
          <p:cNvSpPr txBox="1">
            <a:spLocks noChangeArrowheads="1"/>
          </p:cNvSpPr>
          <p:nvPr/>
        </p:nvSpPr>
        <p:spPr bwMode="auto">
          <a:xfrm>
            <a:off x="642938" y="428625"/>
            <a:ext cx="4071937" cy="46196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Calibri" pitchFamily="34" charset="0"/>
              </a:rPr>
              <a:t>线性单波方程的边界条件</a:t>
            </a:r>
            <a:r>
              <a:rPr lang="en-US" altLang="zh-CN" sz="2400" b="1" dirty="0">
                <a:solidFill>
                  <a:srgbClr val="FF0000"/>
                </a:solidFill>
                <a:latin typeface="Calibri" pitchFamily="34" charset="0"/>
              </a:rPr>
              <a:t>:</a:t>
            </a:r>
            <a:endParaRPr lang="zh-CN" altLang="en-US" sz="24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6394" name="矩形 22"/>
          <p:cNvSpPr>
            <a:spLocks noChangeArrowheads="1"/>
          </p:cNvSpPr>
          <p:nvPr/>
        </p:nvSpPr>
        <p:spPr bwMode="auto">
          <a:xfrm>
            <a:off x="571500" y="5857875"/>
            <a:ext cx="74295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b="1">
                <a:solidFill>
                  <a:srgbClr val="0000FF"/>
                </a:solidFill>
              </a:rPr>
              <a:t>对于初值问题，如果微分方程解的定解域中存在、唯一、且连续依赖于初始值，则称数学问题的提法是</a:t>
            </a:r>
            <a:r>
              <a:rPr lang="zh-CN" altLang="en-US" b="1">
                <a:solidFill>
                  <a:srgbClr val="FF0000"/>
                </a:solidFill>
              </a:rPr>
              <a:t>适定的</a:t>
            </a:r>
            <a:r>
              <a:rPr lang="zh-CN" altLang="en-US" b="1">
                <a:solidFill>
                  <a:srgbClr val="0000FF"/>
                </a:solidFill>
              </a:rPr>
              <a:t>。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E0BCB5-6F96-473B-BAA3-D31BDC1251C2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2000250" y="1000125"/>
          <a:ext cx="1390650" cy="642938"/>
        </p:xfrm>
        <a:graphic>
          <a:graphicData uri="http://schemas.openxmlformats.org/presentationml/2006/ole">
            <p:oleObj spid="_x0000_s16386" name="Equation" r:id="rId3" imgW="799920" imgH="368280" progId="Equation.3">
              <p:embed/>
            </p:oleObj>
          </a:graphicData>
        </a:graphic>
      </p:graphicFrame>
      <p:graphicFrame>
        <p:nvGraphicFramePr>
          <p:cNvPr id="16387" name="Object 20"/>
          <p:cNvGraphicFramePr>
            <a:graphicFrameLocks noChangeAspect="1"/>
          </p:cNvGraphicFramePr>
          <p:nvPr/>
        </p:nvGraphicFramePr>
        <p:xfrm>
          <a:off x="3643313" y="1214438"/>
          <a:ext cx="584200" cy="254000"/>
        </p:xfrm>
        <a:graphic>
          <a:graphicData uri="http://schemas.openxmlformats.org/presentationml/2006/ole">
            <p:oleObj spid="_x0000_s16387" name="Equation" r:id="rId4" imgW="583920" imgH="253800" progId="Equation.DSMT4">
              <p:embed/>
            </p:oleObj>
          </a:graphicData>
        </a:graphic>
      </p:graphicFrame>
      <p:graphicFrame>
        <p:nvGraphicFramePr>
          <p:cNvPr id="16388" name="Object 3"/>
          <p:cNvGraphicFramePr>
            <a:graphicFrameLocks noChangeAspect="1"/>
          </p:cNvGraphicFramePr>
          <p:nvPr/>
        </p:nvGraphicFramePr>
        <p:xfrm>
          <a:off x="2000250" y="1785938"/>
          <a:ext cx="1071563" cy="255587"/>
        </p:xfrm>
        <a:graphic>
          <a:graphicData uri="http://schemas.openxmlformats.org/presentationml/2006/ole">
            <p:oleObj spid="_x0000_s16388" name="Equation" r:id="rId5" imgW="787320" imgH="190440" progId="Equation.3">
              <p:embed/>
            </p:oleObj>
          </a:graphicData>
        </a:graphic>
      </p:graphicFrame>
      <p:sp>
        <p:nvSpPr>
          <p:cNvPr id="16397" name="TextBox 24"/>
          <p:cNvSpPr txBox="1">
            <a:spLocks noChangeArrowheads="1"/>
          </p:cNvSpPr>
          <p:nvPr/>
        </p:nvSpPr>
        <p:spPr bwMode="auto">
          <a:xfrm>
            <a:off x="4357688" y="1143000"/>
            <a:ext cx="13573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有限空间</a:t>
            </a:r>
          </a:p>
        </p:txBody>
      </p:sp>
      <p:sp>
        <p:nvSpPr>
          <p:cNvPr id="16398" name="TextBox 25"/>
          <p:cNvSpPr txBox="1">
            <a:spLocks noChangeArrowheads="1"/>
          </p:cNvSpPr>
          <p:nvPr/>
        </p:nvSpPr>
        <p:spPr bwMode="auto">
          <a:xfrm>
            <a:off x="6715125" y="2928938"/>
            <a:ext cx="1857375" cy="64611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/>
              <a:t>重要基本概念，需掌握</a:t>
            </a:r>
          </a:p>
        </p:txBody>
      </p:sp>
      <p:sp>
        <p:nvSpPr>
          <p:cNvPr id="16399" name="TextBox 26"/>
          <p:cNvSpPr txBox="1">
            <a:spLocks noChangeArrowheads="1"/>
          </p:cNvSpPr>
          <p:nvPr/>
        </p:nvSpPr>
        <p:spPr bwMode="auto">
          <a:xfrm>
            <a:off x="1071563" y="1714500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初值：</a:t>
            </a:r>
          </a:p>
        </p:txBody>
      </p:sp>
      <p:sp>
        <p:nvSpPr>
          <p:cNvPr id="16400" name="TextBox 27"/>
          <p:cNvSpPr txBox="1">
            <a:spLocks noChangeArrowheads="1"/>
          </p:cNvSpPr>
          <p:nvPr/>
        </p:nvSpPr>
        <p:spPr bwMode="auto">
          <a:xfrm>
            <a:off x="1071563" y="2143125"/>
            <a:ext cx="45005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问题： 如何给定边界条件？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6" name="TextBox 5"/>
          <p:cNvSpPr txBox="1">
            <a:spLocks noChangeArrowheads="1"/>
          </p:cNvSpPr>
          <p:nvPr/>
        </p:nvSpPr>
        <p:spPr bwMode="auto">
          <a:xfrm>
            <a:off x="285750" y="714375"/>
            <a:ext cx="5143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b="1"/>
              <a:t>（一般形式）一阶线性偏微方程</a:t>
            </a:r>
          </a:p>
        </p:txBody>
      </p:sp>
      <p:graphicFrame>
        <p:nvGraphicFramePr>
          <p:cNvPr id="17410" name="Object 6"/>
          <p:cNvGraphicFramePr>
            <a:graphicFrameLocks noChangeAspect="1"/>
          </p:cNvGraphicFramePr>
          <p:nvPr/>
        </p:nvGraphicFramePr>
        <p:xfrm>
          <a:off x="1500188" y="1357313"/>
          <a:ext cx="2501900" cy="571500"/>
        </p:xfrm>
        <a:graphic>
          <a:graphicData uri="http://schemas.openxmlformats.org/presentationml/2006/ole">
            <p:oleObj spid="_x0000_s17410" name="Equation" r:id="rId3" imgW="1777680" imgH="406080" progId="Equation.3">
              <p:embed/>
            </p:oleObj>
          </a:graphicData>
        </a:graphic>
      </p:graphicFrame>
      <p:sp>
        <p:nvSpPr>
          <p:cNvPr id="17417" name="TextBox 9"/>
          <p:cNvSpPr txBox="1">
            <a:spLocks noChangeArrowheads="1"/>
          </p:cNvSpPr>
          <p:nvPr/>
        </p:nvSpPr>
        <p:spPr bwMode="auto">
          <a:xfrm>
            <a:off x="1000125" y="2143125"/>
            <a:ext cx="457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采用特征线法，可转化为常微分方程</a:t>
            </a:r>
          </a:p>
        </p:txBody>
      </p:sp>
      <p:sp>
        <p:nvSpPr>
          <p:cNvPr id="16" name="任意多边形 15"/>
          <p:cNvSpPr/>
          <p:nvPr/>
        </p:nvSpPr>
        <p:spPr>
          <a:xfrm>
            <a:off x="6708775" y="1714500"/>
            <a:ext cx="1292225" cy="1109663"/>
          </a:xfrm>
          <a:custGeom>
            <a:avLst/>
            <a:gdLst>
              <a:gd name="connsiteX0" fmla="*/ 0 w 986828"/>
              <a:gd name="connsiteY0" fmla="*/ 832919 h 832919"/>
              <a:gd name="connsiteX1" fmla="*/ 588475 w 986828"/>
              <a:gd name="connsiteY1" fmla="*/ 679010 h 832919"/>
              <a:gd name="connsiteX2" fmla="*/ 986828 w 986828"/>
              <a:gd name="connsiteY2" fmla="*/ 0 h 83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6828" h="832919">
                <a:moveTo>
                  <a:pt x="0" y="832919"/>
                </a:moveTo>
                <a:cubicBezTo>
                  <a:pt x="212002" y="825374"/>
                  <a:pt x="424004" y="817830"/>
                  <a:pt x="588475" y="679010"/>
                </a:cubicBezTo>
                <a:cubicBezTo>
                  <a:pt x="752946" y="540190"/>
                  <a:pt x="986828" y="0"/>
                  <a:pt x="986828" y="0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17411" name="Object 10"/>
          <p:cNvGraphicFramePr>
            <a:graphicFrameLocks noChangeAspect="1"/>
          </p:cNvGraphicFramePr>
          <p:nvPr/>
        </p:nvGraphicFramePr>
        <p:xfrm>
          <a:off x="2428875" y="3000375"/>
          <a:ext cx="1485900" cy="285750"/>
        </p:xfrm>
        <a:graphic>
          <a:graphicData uri="http://schemas.openxmlformats.org/presentationml/2006/ole">
            <p:oleObj spid="_x0000_s17411" name="Equation" r:id="rId4" imgW="990360" imgH="190440" progId="Equation.3">
              <p:embed/>
            </p:oleObj>
          </a:graphicData>
        </a:graphic>
      </p:graphicFrame>
      <p:sp>
        <p:nvSpPr>
          <p:cNvPr id="17419" name="TextBox 17"/>
          <p:cNvSpPr txBox="1">
            <a:spLocks noChangeArrowheads="1"/>
          </p:cNvSpPr>
          <p:nvPr/>
        </p:nvSpPr>
        <p:spPr bwMode="auto">
          <a:xfrm>
            <a:off x="1071563" y="2928938"/>
            <a:ext cx="40719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考虑曲线</a:t>
            </a:r>
            <a:r>
              <a:rPr lang="en-US" altLang="zh-CN" b="1">
                <a:latin typeface="Symbol" pitchFamily="18" charset="2"/>
              </a:rPr>
              <a:t>G:</a:t>
            </a:r>
            <a:endParaRPr lang="zh-CN" altLang="en-US" b="1">
              <a:latin typeface="Symbol" pitchFamily="18" charset="2"/>
            </a:endParaRPr>
          </a:p>
        </p:txBody>
      </p:sp>
      <p:graphicFrame>
        <p:nvGraphicFramePr>
          <p:cNvPr id="17412" name="Object 11"/>
          <p:cNvGraphicFramePr>
            <a:graphicFrameLocks noChangeAspect="1"/>
          </p:cNvGraphicFramePr>
          <p:nvPr/>
        </p:nvGraphicFramePr>
        <p:xfrm>
          <a:off x="7286625" y="1428750"/>
          <a:ext cx="1485900" cy="285750"/>
        </p:xfrm>
        <a:graphic>
          <a:graphicData uri="http://schemas.openxmlformats.org/presentationml/2006/ole">
            <p:oleObj spid="_x0000_s17412" name="Equation" r:id="rId5" imgW="990360" imgH="190440" progId="Equation.3">
              <p:embed/>
            </p:oleObj>
          </a:graphicData>
        </a:graphic>
      </p:graphicFrame>
      <p:graphicFrame>
        <p:nvGraphicFramePr>
          <p:cNvPr id="17413" name="Object 12"/>
          <p:cNvGraphicFramePr>
            <a:graphicFrameLocks noChangeAspect="1"/>
          </p:cNvGraphicFramePr>
          <p:nvPr/>
        </p:nvGraphicFramePr>
        <p:xfrm>
          <a:off x="3786188" y="3429000"/>
          <a:ext cx="1438275" cy="500063"/>
        </p:xfrm>
        <a:graphic>
          <a:graphicData uri="http://schemas.openxmlformats.org/presentationml/2006/ole">
            <p:oleObj spid="_x0000_s17413" name="Equation" r:id="rId6" imgW="1168200" imgH="406080" progId="Equation.3">
              <p:embed/>
            </p:oleObj>
          </a:graphicData>
        </a:graphic>
      </p:graphicFrame>
      <p:sp>
        <p:nvSpPr>
          <p:cNvPr id="17420" name="TextBox 20"/>
          <p:cNvSpPr txBox="1">
            <a:spLocks noChangeArrowheads="1"/>
          </p:cNvSpPr>
          <p:nvPr/>
        </p:nvSpPr>
        <p:spPr bwMode="auto">
          <a:xfrm>
            <a:off x="1071563" y="3429000"/>
            <a:ext cx="29289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显然， 沿着该曲线</a:t>
            </a:r>
            <a:r>
              <a:rPr lang="en-US" altLang="zh-CN" b="1">
                <a:latin typeface="Symbol" pitchFamily="18" charset="2"/>
              </a:rPr>
              <a:t>G</a:t>
            </a:r>
            <a:r>
              <a:rPr lang="zh-CN" altLang="en-US" b="1"/>
              <a:t>有：</a:t>
            </a:r>
          </a:p>
        </p:txBody>
      </p:sp>
      <p:sp>
        <p:nvSpPr>
          <p:cNvPr id="17421" name="TextBox 21"/>
          <p:cNvSpPr txBox="1">
            <a:spLocks noChangeArrowheads="1"/>
          </p:cNvSpPr>
          <p:nvPr/>
        </p:nvSpPr>
        <p:spPr bwMode="auto">
          <a:xfrm>
            <a:off x="1143000" y="4071938"/>
            <a:ext cx="36433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如果该曲线</a:t>
            </a:r>
            <a:r>
              <a:rPr lang="en-US" altLang="zh-CN" b="1">
                <a:latin typeface="Symbol" pitchFamily="18" charset="2"/>
              </a:rPr>
              <a:t>G</a:t>
            </a:r>
            <a:r>
              <a:rPr lang="zh-CN" altLang="en-US" b="1">
                <a:latin typeface="Symbol" pitchFamily="18" charset="2"/>
              </a:rPr>
              <a:t>满足</a:t>
            </a:r>
            <a:r>
              <a:rPr lang="zh-CN" altLang="en-US">
                <a:latin typeface="Symbol" pitchFamily="18" charset="2"/>
              </a:rPr>
              <a:t>：</a:t>
            </a:r>
            <a:endParaRPr lang="zh-CN" altLang="en-US"/>
          </a:p>
        </p:txBody>
      </p:sp>
      <p:graphicFrame>
        <p:nvGraphicFramePr>
          <p:cNvPr id="17414" name="Object 13"/>
          <p:cNvGraphicFramePr>
            <a:graphicFrameLocks noChangeAspect="1"/>
          </p:cNvGraphicFramePr>
          <p:nvPr/>
        </p:nvGraphicFramePr>
        <p:xfrm>
          <a:off x="3357563" y="4000500"/>
          <a:ext cx="642937" cy="1004888"/>
        </p:xfrm>
        <a:graphic>
          <a:graphicData uri="http://schemas.openxmlformats.org/presentationml/2006/ole">
            <p:oleObj spid="_x0000_s17414" name="Equation" r:id="rId7" imgW="495000" imgH="774360" progId="Equation.3">
              <p:embed/>
            </p:oleObj>
          </a:graphicData>
        </a:graphic>
      </p:graphicFrame>
      <p:sp>
        <p:nvSpPr>
          <p:cNvPr id="17422" name="TextBox 23"/>
          <p:cNvSpPr txBox="1">
            <a:spLocks noChangeArrowheads="1"/>
          </p:cNvSpPr>
          <p:nvPr/>
        </p:nvSpPr>
        <p:spPr bwMode="auto">
          <a:xfrm>
            <a:off x="1214438" y="5214938"/>
            <a:ext cx="2857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则有</a:t>
            </a:r>
            <a:r>
              <a:rPr lang="zh-CN" altLang="en-US"/>
              <a:t>：</a:t>
            </a:r>
          </a:p>
        </p:txBody>
      </p:sp>
      <p:graphicFrame>
        <p:nvGraphicFramePr>
          <p:cNvPr id="17415" name="Object 14"/>
          <p:cNvGraphicFramePr>
            <a:graphicFrameLocks noChangeAspect="1"/>
          </p:cNvGraphicFramePr>
          <p:nvPr/>
        </p:nvGraphicFramePr>
        <p:xfrm>
          <a:off x="2009775" y="5421313"/>
          <a:ext cx="1593850" cy="515937"/>
        </p:xfrm>
        <a:graphic>
          <a:graphicData uri="http://schemas.openxmlformats.org/presentationml/2006/ole">
            <p:oleObj spid="_x0000_s17415" name="Equation" r:id="rId8" imgW="1295280" imgH="419040" progId="Equation.3">
              <p:embed/>
            </p:oleObj>
          </a:graphicData>
        </a:graphic>
      </p:graphicFrame>
      <p:sp>
        <p:nvSpPr>
          <p:cNvPr id="17423" name="TextBox 25"/>
          <p:cNvSpPr txBox="1">
            <a:spLocks noChangeArrowheads="1"/>
          </p:cNvSpPr>
          <p:nvPr/>
        </p:nvSpPr>
        <p:spPr bwMode="auto">
          <a:xfrm>
            <a:off x="785813" y="6215063"/>
            <a:ext cx="52149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b="1">
                <a:solidFill>
                  <a:srgbClr val="FF0000"/>
                </a:solidFill>
              </a:rPr>
              <a:t>偏微方程在特征线上变成了常微分方程</a:t>
            </a:r>
          </a:p>
        </p:txBody>
      </p:sp>
      <p:sp>
        <p:nvSpPr>
          <p:cNvPr id="17424" name="TextBox 26"/>
          <p:cNvSpPr txBox="1">
            <a:spLocks noChangeArrowheads="1"/>
          </p:cNvSpPr>
          <p:nvPr/>
        </p:nvSpPr>
        <p:spPr bwMode="auto">
          <a:xfrm>
            <a:off x="4714875" y="4214813"/>
            <a:ext cx="1785938" cy="36988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特征线</a:t>
            </a:r>
          </a:p>
        </p:txBody>
      </p:sp>
      <p:sp>
        <p:nvSpPr>
          <p:cNvPr id="17425" name="TextBox 27"/>
          <p:cNvSpPr txBox="1">
            <a:spLocks noChangeArrowheads="1"/>
          </p:cNvSpPr>
          <p:nvPr/>
        </p:nvSpPr>
        <p:spPr bwMode="auto">
          <a:xfrm>
            <a:off x="4000500" y="5429250"/>
            <a:ext cx="4786313" cy="369888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特征相容关系 （特征线上物理量的简化方程）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E26A4E-BAEC-4ABB-90E9-1D6A90C90910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6429375" y="2928938"/>
            <a:ext cx="2286000" cy="158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5400000" flipH="1" flipV="1">
            <a:off x="5680075" y="2178050"/>
            <a:ext cx="1500188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30" name="TextBox 25"/>
          <p:cNvSpPr txBox="1">
            <a:spLocks noChangeArrowheads="1"/>
          </p:cNvSpPr>
          <p:nvPr/>
        </p:nvSpPr>
        <p:spPr bwMode="auto">
          <a:xfrm>
            <a:off x="8358188" y="2571750"/>
            <a:ext cx="428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x</a:t>
            </a:r>
            <a:endParaRPr lang="zh-CN" altLang="en-US"/>
          </a:p>
        </p:txBody>
      </p:sp>
      <p:sp>
        <p:nvSpPr>
          <p:cNvPr id="17431" name="TextBox 26"/>
          <p:cNvSpPr txBox="1">
            <a:spLocks noChangeArrowheads="1"/>
          </p:cNvSpPr>
          <p:nvPr/>
        </p:nvSpPr>
        <p:spPr bwMode="auto">
          <a:xfrm>
            <a:off x="6500813" y="1357313"/>
            <a:ext cx="357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y</a:t>
            </a:r>
            <a:endParaRPr lang="zh-CN" altLang="en-US"/>
          </a:p>
        </p:txBody>
      </p:sp>
      <p:sp>
        <p:nvSpPr>
          <p:cNvPr id="28" name="云形标注 27"/>
          <p:cNvSpPr/>
          <p:nvPr/>
        </p:nvSpPr>
        <p:spPr>
          <a:xfrm>
            <a:off x="6429375" y="3500438"/>
            <a:ext cx="2714625" cy="128587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特征线简化了方程，在空气动力学领域应用广泛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786313" y="1143000"/>
            <a:ext cx="3214687" cy="2286000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5929313" y="1928813"/>
            <a:ext cx="785812" cy="92075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 flipH="1" flipV="1">
            <a:off x="5480050" y="1806575"/>
            <a:ext cx="234950" cy="62230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660232" y="6309320"/>
            <a:ext cx="2133600" cy="365125"/>
          </a:xfrm>
        </p:spPr>
        <p:txBody>
          <a:bodyPr/>
          <a:lstStyle/>
          <a:p>
            <a:pPr>
              <a:defRPr/>
            </a:pPr>
            <a:fld id="{503C279D-E3A5-4CC0-9DA1-7DACA773056A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7188" y="285750"/>
            <a:ext cx="3929062" cy="36988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/>
              <a:t>演示： 如何利用特征线计算物理量</a:t>
            </a:r>
          </a:p>
        </p:txBody>
      </p:sp>
      <p:graphicFrame>
        <p:nvGraphicFramePr>
          <p:cNvPr id="18434" name="Object 6"/>
          <p:cNvGraphicFramePr>
            <a:graphicFrameLocks noChangeAspect="1"/>
          </p:cNvGraphicFramePr>
          <p:nvPr/>
        </p:nvGraphicFramePr>
        <p:xfrm>
          <a:off x="1143000" y="857250"/>
          <a:ext cx="2501900" cy="571500"/>
        </p:xfrm>
        <a:graphic>
          <a:graphicData uri="http://schemas.openxmlformats.org/presentationml/2006/ole">
            <p:oleObj spid="_x0000_s18434" name="Equation" r:id="rId3" imgW="1777680" imgH="406080" progId="Equation.3">
              <p:embed/>
            </p:oleObj>
          </a:graphicData>
        </a:graphic>
      </p:graphicFrame>
      <p:graphicFrame>
        <p:nvGraphicFramePr>
          <p:cNvPr id="18435" name="Object 13"/>
          <p:cNvGraphicFramePr>
            <a:graphicFrameLocks noChangeAspect="1"/>
          </p:cNvGraphicFramePr>
          <p:nvPr/>
        </p:nvGraphicFramePr>
        <p:xfrm>
          <a:off x="1643063" y="1714500"/>
          <a:ext cx="1120775" cy="1087438"/>
        </p:xfrm>
        <a:graphic>
          <a:graphicData uri="http://schemas.openxmlformats.org/presentationml/2006/ole">
            <p:oleObj spid="_x0000_s18435" name="Equation" r:id="rId4" imgW="863280" imgH="838080" progId="Equation.3">
              <p:embed/>
            </p:oleObj>
          </a:graphicData>
        </a:graphic>
      </p:graphicFrame>
      <p:sp>
        <p:nvSpPr>
          <p:cNvPr id="18457" name="TextBox 6"/>
          <p:cNvSpPr txBox="1">
            <a:spLocks noChangeArrowheads="1"/>
          </p:cNvSpPr>
          <p:nvPr/>
        </p:nvSpPr>
        <p:spPr bwMode="auto">
          <a:xfrm>
            <a:off x="571500" y="1714500"/>
            <a:ext cx="1285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特征线</a:t>
            </a:r>
          </a:p>
        </p:txBody>
      </p:sp>
      <p:graphicFrame>
        <p:nvGraphicFramePr>
          <p:cNvPr id="18436" name="Object 14"/>
          <p:cNvGraphicFramePr>
            <a:graphicFrameLocks noChangeAspect="1"/>
          </p:cNvGraphicFramePr>
          <p:nvPr/>
        </p:nvGraphicFramePr>
        <p:xfrm>
          <a:off x="1785938" y="3143250"/>
          <a:ext cx="969962" cy="485775"/>
        </p:xfrm>
        <a:graphic>
          <a:graphicData uri="http://schemas.openxmlformats.org/presentationml/2006/ole">
            <p:oleObj spid="_x0000_s18436" name="Equation" r:id="rId5" imgW="787320" imgH="393480" progId="Equation.3">
              <p:embed/>
            </p:oleObj>
          </a:graphicData>
        </a:graphic>
      </p:graphicFrame>
      <p:sp>
        <p:nvSpPr>
          <p:cNvPr id="18458" name="TextBox 8"/>
          <p:cNvSpPr txBox="1">
            <a:spLocks noChangeArrowheads="1"/>
          </p:cNvSpPr>
          <p:nvPr/>
        </p:nvSpPr>
        <p:spPr bwMode="auto">
          <a:xfrm>
            <a:off x="214313" y="2928938"/>
            <a:ext cx="1714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特征相容关系</a:t>
            </a:r>
          </a:p>
        </p:txBody>
      </p:sp>
      <p:sp>
        <p:nvSpPr>
          <p:cNvPr id="18459" name="TextBox 10"/>
          <p:cNvSpPr txBox="1">
            <a:spLocks noChangeArrowheads="1"/>
          </p:cNvSpPr>
          <p:nvPr/>
        </p:nvSpPr>
        <p:spPr bwMode="auto">
          <a:xfrm>
            <a:off x="5500688" y="3429000"/>
            <a:ext cx="17859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/>
              <a:t>计算域</a:t>
            </a:r>
          </a:p>
        </p:txBody>
      </p:sp>
      <p:sp>
        <p:nvSpPr>
          <p:cNvPr id="12" name="椭圆 11"/>
          <p:cNvSpPr/>
          <p:nvPr/>
        </p:nvSpPr>
        <p:spPr>
          <a:xfrm>
            <a:off x="4714875" y="2500313"/>
            <a:ext cx="142875" cy="1428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rot="5400000" flipH="1" flipV="1">
            <a:off x="4537075" y="963613"/>
            <a:ext cx="500063" cy="158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8001000" y="3429000"/>
            <a:ext cx="500063" cy="158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63" name="TextBox 16"/>
          <p:cNvSpPr txBox="1">
            <a:spLocks noChangeArrowheads="1"/>
          </p:cNvSpPr>
          <p:nvPr/>
        </p:nvSpPr>
        <p:spPr bwMode="auto">
          <a:xfrm>
            <a:off x="8286750" y="3000375"/>
            <a:ext cx="500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x</a:t>
            </a:r>
            <a:endParaRPr lang="zh-CN" altLang="en-US"/>
          </a:p>
        </p:txBody>
      </p:sp>
      <p:sp>
        <p:nvSpPr>
          <p:cNvPr id="18464" name="TextBox 17"/>
          <p:cNvSpPr txBox="1">
            <a:spLocks noChangeArrowheads="1"/>
          </p:cNvSpPr>
          <p:nvPr/>
        </p:nvSpPr>
        <p:spPr bwMode="auto">
          <a:xfrm>
            <a:off x="4857750" y="571500"/>
            <a:ext cx="500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y</a:t>
            </a:r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4814888" y="2214563"/>
            <a:ext cx="471487" cy="354012"/>
          </a:xfrm>
          <a:custGeom>
            <a:avLst/>
            <a:gdLst>
              <a:gd name="connsiteX0" fmla="*/ 0 w 398352"/>
              <a:gd name="connsiteY0" fmla="*/ 307818 h 307818"/>
              <a:gd name="connsiteX1" fmla="*/ 398352 w 398352"/>
              <a:gd name="connsiteY1" fmla="*/ 0 h 30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8352" h="307818">
                <a:moveTo>
                  <a:pt x="0" y="307818"/>
                </a:moveTo>
                <a:lnTo>
                  <a:pt x="398352" y="0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4857750" y="2152650"/>
          <a:ext cx="274638" cy="239713"/>
        </p:xfrm>
        <a:graphic>
          <a:graphicData uri="http://schemas.openxmlformats.org/presentationml/2006/ole">
            <p:oleObj spid="_x0000_s18437" name="Equation" r:id="rId6" imgW="203040" imgH="177480" progId="Equation.3">
              <p:embed/>
            </p:oleObj>
          </a:graphicData>
        </a:graphic>
      </p:graphicFrame>
      <p:sp>
        <p:nvSpPr>
          <p:cNvPr id="22" name="椭圆 21"/>
          <p:cNvSpPr/>
          <p:nvPr/>
        </p:nvSpPr>
        <p:spPr>
          <a:xfrm>
            <a:off x="5214938" y="2143125"/>
            <a:ext cx="142875" cy="1428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28625" y="3786188"/>
            <a:ext cx="6429375" cy="286232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dirty="0"/>
              <a:t>步骤：  </a:t>
            </a:r>
            <a:endParaRPr lang="en-US" altLang="zh-CN" b="1" dirty="0"/>
          </a:p>
          <a:p>
            <a:pPr>
              <a:defRPr/>
            </a:pPr>
            <a:r>
              <a:rPr lang="en-US" altLang="zh-CN" b="1" dirty="0"/>
              <a:t>        1</a:t>
            </a:r>
            <a:r>
              <a:rPr lang="zh-CN" altLang="en-US" b="1" dirty="0"/>
              <a:t>）设定积分步长           （根据精度需求设定，例如</a:t>
            </a:r>
            <a:r>
              <a:rPr lang="en-US" altLang="zh-CN" b="1" dirty="0"/>
              <a:t>0.1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>
              <a:defRPr/>
            </a:pPr>
            <a:r>
              <a:rPr lang="en-US" altLang="zh-CN" b="1" dirty="0"/>
              <a:t>        2</a:t>
            </a:r>
            <a:r>
              <a:rPr lang="zh-CN" altLang="en-US" b="1" dirty="0"/>
              <a:t>） 在边界上选取初始点          ，由边界条件确定该点的物理量值</a:t>
            </a:r>
            <a:endParaRPr lang="en-US" altLang="zh-CN" b="1" dirty="0"/>
          </a:p>
          <a:p>
            <a:pPr>
              <a:defRPr/>
            </a:pPr>
            <a:r>
              <a:rPr lang="en-US" altLang="zh-CN" b="1" dirty="0"/>
              <a:t>        3</a:t>
            </a:r>
            <a:r>
              <a:rPr lang="zh-CN" altLang="en-US" b="1" dirty="0"/>
              <a:t>） 根据特征线及特征相容关系数值积分，求出特征线下一个点的坐标        和函数值       。递推下去，计算出整条特征线的（离散）坐标及物理量的（离散）值。</a:t>
            </a:r>
            <a:endParaRPr lang="en-US" altLang="zh-CN" b="1" dirty="0"/>
          </a:p>
          <a:p>
            <a:pPr>
              <a:defRPr/>
            </a:pPr>
            <a:r>
              <a:rPr lang="en-US" altLang="zh-CN" b="1" dirty="0"/>
              <a:t>       4</a:t>
            </a:r>
            <a:r>
              <a:rPr lang="zh-CN" altLang="en-US" b="1" dirty="0"/>
              <a:t>）在边界上选取新的点，重复步骤</a:t>
            </a:r>
            <a:r>
              <a:rPr lang="en-US" altLang="zh-CN" b="1" dirty="0"/>
              <a:t>3</a:t>
            </a:r>
            <a:r>
              <a:rPr lang="zh-CN" altLang="en-US" b="1" dirty="0"/>
              <a:t>），计算出整个计算域物理量的分布</a:t>
            </a:r>
            <a:endParaRPr lang="en-US" altLang="zh-CN" b="1" dirty="0"/>
          </a:p>
          <a:p>
            <a:pPr>
              <a:defRPr/>
            </a:pPr>
            <a:r>
              <a:rPr lang="en-US" altLang="zh-CN" b="1" dirty="0"/>
              <a:t>         </a:t>
            </a:r>
            <a:endParaRPr lang="zh-CN" altLang="en-US" b="1" dirty="0"/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3000375" y="4071938"/>
          <a:ext cx="327025" cy="285750"/>
        </p:xfrm>
        <a:graphic>
          <a:graphicData uri="http://schemas.openxmlformats.org/presentationml/2006/ole">
            <p:oleObj spid="_x0000_s18438" name="Equation" r:id="rId7" imgW="203040" imgH="177480" progId="Equation.3">
              <p:embed/>
            </p:oleObj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4143375" y="2428875"/>
          <a:ext cx="482600" cy="228600"/>
        </p:xfrm>
        <a:graphic>
          <a:graphicData uri="http://schemas.openxmlformats.org/presentationml/2006/ole">
            <p:oleObj spid="_x0000_s18439" name="Equation" r:id="rId8" imgW="482400" imgH="228600" progId="Equation.DSMT4">
              <p:embed/>
            </p:oleObj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5084763" y="1857375"/>
          <a:ext cx="457200" cy="228600"/>
        </p:xfrm>
        <a:graphic>
          <a:graphicData uri="http://schemas.openxmlformats.org/presentationml/2006/ole">
            <p:oleObj spid="_x0000_s18440" name="Equation" r:id="rId9" imgW="457200" imgH="228600" progId="Equation.DSMT4">
              <p:embed/>
            </p:oleObj>
          </a:graphicData>
        </a:graphic>
      </p:graphicFrame>
      <p:sp>
        <p:nvSpPr>
          <p:cNvPr id="30" name="椭圆 29"/>
          <p:cNvSpPr/>
          <p:nvPr/>
        </p:nvSpPr>
        <p:spPr>
          <a:xfrm>
            <a:off x="5857875" y="1928813"/>
            <a:ext cx="142875" cy="1428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>
            <a:off x="6715125" y="1928813"/>
            <a:ext cx="785813" cy="142875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6643688" y="1857375"/>
            <a:ext cx="142875" cy="1428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>
            <a:off x="7500938" y="2071688"/>
            <a:ext cx="500062" cy="428625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7429500" y="2000250"/>
            <a:ext cx="142875" cy="1428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7929563" y="2428875"/>
            <a:ext cx="142875" cy="1428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5773738" y="1643063"/>
          <a:ext cx="482600" cy="228600"/>
        </p:xfrm>
        <a:graphic>
          <a:graphicData uri="http://schemas.openxmlformats.org/presentationml/2006/ole">
            <p:oleObj spid="_x0000_s18441" name="Equation" r:id="rId10" imgW="482400" imgH="228600" progId="Equation.DSMT4">
              <p:embed/>
            </p:oleObj>
          </a:graphicData>
        </a:graphic>
      </p:graphicFrame>
      <p:graphicFrame>
        <p:nvGraphicFramePr>
          <p:cNvPr id="18442" name="Object 10"/>
          <p:cNvGraphicFramePr>
            <a:graphicFrameLocks noChangeAspect="1"/>
          </p:cNvGraphicFramePr>
          <p:nvPr/>
        </p:nvGraphicFramePr>
        <p:xfrm>
          <a:off x="6578600" y="1571625"/>
          <a:ext cx="469900" cy="228600"/>
        </p:xfrm>
        <a:graphic>
          <a:graphicData uri="http://schemas.openxmlformats.org/presentationml/2006/ole">
            <p:oleObj spid="_x0000_s18442" name="Equation" r:id="rId11" imgW="469800" imgH="228600" progId="Equation.DSMT4">
              <p:embed/>
            </p:oleObj>
          </a:graphicData>
        </a:graphic>
      </p:graphicFrame>
      <p:graphicFrame>
        <p:nvGraphicFramePr>
          <p:cNvPr id="18443" name="Object 11"/>
          <p:cNvGraphicFramePr>
            <a:graphicFrameLocks noChangeAspect="1"/>
          </p:cNvGraphicFramePr>
          <p:nvPr/>
        </p:nvGraphicFramePr>
        <p:xfrm>
          <a:off x="3571875" y="4429125"/>
          <a:ext cx="482600" cy="228600"/>
        </p:xfrm>
        <a:graphic>
          <a:graphicData uri="http://schemas.openxmlformats.org/presentationml/2006/ole">
            <p:oleObj spid="_x0000_s18443" name="Equation" r:id="rId12" imgW="482400" imgH="228600" progId="Equation.DSMT4">
              <p:embed/>
            </p:oleObj>
          </a:graphicData>
        </a:graphic>
      </p:graphicFrame>
      <p:graphicFrame>
        <p:nvGraphicFramePr>
          <p:cNvPr id="18444" name="Object 12"/>
          <p:cNvGraphicFramePr>
            <a:graphicFrameLocks noChangeAspect="1"/>
          </p:cNvGraphicFramePr>
          <p:nvPr/>
        </p:nvGraphicFramePr>
        <p:xfrm>
          <a:off x="1500188" y="4714875"/>
          <a:ext cx="214312" cy="296863"/>
        </p:xfrm>
        <a:graphic>
          <a:graphicData uri="http://schemas.openxmlformats.org/presentationml/2006/ole">
            <p:oleObj spid="_x0000_s18444" name="Equation" r:id="rId13" imgW="164880" imgH="228600" progId="Equation.DSMT4">
              <p:embed/>
            </p:oleObj>
          </a:graphicData>
        </a:graphic>
      </p:graphicFrame>
      <p:graphicFrame>
        <p:nvGraphicFramePr>
          <p:cNvPr id="18445" name="Object 13"/>
          <p:cNvGraphicFramePr>
            <a:graphicFrameLocks noChangeAspect="1"/>
          </p:cNvGraphicFramePr>
          <p:nvPr/>
        </p:nvGraphicFramePr>
        <p:xfrm>
          <a:off x="7380312" y="4077072"/>
          <a:ext cx="865188" cy="827087"/>
        </p:xfrm>
        <a:graphic>
          <a:graphicData uri="http://schemas.openxmlformats.org/presentationml/2006/ole">
            <p:oleObj spid="_x0000_s18445" name="Equation" r:id="rId14" imgW="876240" imgH="838080" progId="Equation.3">
              <p:embed/>
            </p:oleObj>
          </a:graphicData>
        </a:graphic>
      </p:graphicFrame>
      <p:graphicFrame>
        <p:nvGraphicFramePr>
          <p:cNvPr id="18446" name="Object 14"/>
          <p:cNvGraphicFramePr>
            <a:graphicFrameLocks noChangeAspect="1"/>
          </p:cNvGraphicFramePr>
          <p:nvPr/>
        </p:nvGraphicFramePr>
        <p:xfrm>
          <a:off x="1928813" y="5214938"/>
          <a:ext cx="457200" cy="228600"/>
        </p:xfrm>
        <a:graphic>
          <a:graphicData uri="http://schemas.openxmlformats.org/presentationml/2006/ole">
            <p:oleObj spid="_x0000_s18446" name="Equation" r:id="rId15" imgW="457200" imgH="228600" progId="Equation.DSMT4">
              <p:embed/>
            </p:oleObj>
          </a:graphicData>
        </a:graphic>
      </p:graphicFrame>
      <p:graphicFrame>
        <p:nvGraphicFramePr>
          <p:cNvPr id="18447" name="Object 15"/>
          <p:cNvGraphicFramePr>
            <a:graphicFrameLocks noChangeAspect="1"/>
          </p:cNvGraphicFramePr>
          <p:nvPr/>
        </p:nvGraphicFramePr>
        <p:xfrm>
          <a:off x="3429000" y="5214938"/>
          <a:ext cx="198438" cy="296862"/>
        </p:xfrm>
        <a:graphic>
          <a:graphicData uri="http://schemas.openxmlformats.org/presentationml/2006/ole">
            <p:oleObj spid="_x0000_s18447" name="Equation" r:id="rId16" imgW="152280" imgH="228600" progId="Equation.DSMT4">
              <p:embed/>
            </p:oleObj>
          </a:graphicData>
        </a:graphic>
      </p:graphicFrame>
      <p:graphicFrame>
        <p:nvGraphicFramePr>
          <p:cNvPr id="18448" name="Object 16"/>
          <p:cNvGraphicFramePr>
            <a:graphicFrameLocks noChangeAspect="1"/>
          </p:cNvGraphicFramePr>
          <p:nvPr/>
        </p:nvGraphicFramePr>
        <p:xfrm>
          <a:off x="7380312" y="5013176"/>
          <a:ext cx="985837" cy="485775"/>
        </p:xfrm>
        <a:graphic>
          <a:graphicData uri="http://schemas.openxmlformats.org/presentationml/2006/ole">
            <p:oleObj spid="_x0000_s18448" name="Equation" r:id="rId17" imgW="799920" imgH="393480" progId="Equation.3">
              <p:embed/>
            </p:oleObj>
          </a:graphicData>
        </a:graphic>
      </p:graphicFrame>
      <p:cxnSp>
        <p:nvCxnSpPr>
          <p:cNvPr id="50" name="直接箭头连接符 49"/>
          <p:cNvCxnSpPr>
            <a:stCxn id="19" idx="0"/>
          </p:cNvCxnSpPr>
          <p:nvPr/>
        </p:nvCxnSpPr>
        <p:spPr>
          <a:xfrm>
            <a:off x="4814888" y="2568575"/>
            <a:ext cx="471487" cy="31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rot="5400000" flipH="1" flipV="1">
            <a:off x="5195094" y="2448719"/>
            <a:ext cx="327025" cy="15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449" name="Object 17"/>
          <p:cNvGraphicFramePr>
            <a:graphicFrameLocks noChangeAspect="1"/>
          </p:cNvGraphicFramePr>
          <p:nvPr/>
        </p:nvGraphicFramePr>
        <p:xfrm>
          <a:off x="5000625" y="2571750"/>
          <a:ext cx="215900" cy="177800"/>
        </p:xfrm>
        <a:graphic>
          <a:graphicData uri="http://schemas.openxmlformats.org/presentationml/2006/ole">
            <p:oleObj spid="_x0000_s18449" name="Equation" r:id="rId18" imgW="215640" imgH="177480" progId="Equation.DSMT4">
              <p:embed/>
            </p:oleObj>
          </a:graphicData>
        </a:graphic>
      </p:graphicFrame>
      <p:graphicFrame>
        <p:nvGraphicFramePr>
          <p:cNvPr id="18450" name="Object 18"/>
          <p:cNvGraphicFramePr>
            <a:graphicFrameLocks noChangeAspect="1"/>
          </p:cNvGraphicFramePr>
          <p:nvPr/>
        </p:nvGraphicFramePr>
        <p:xfrm>
          <a:off x="5429250" y="2344738"/>
          <a:ext cx="215900" cy="203200"/>
        </p:xfrm>
        <a:graphic>
          <a:graphicData uri="http://schemas.openxmlformats.org/presentationml/2006/ole">
            <p:oleObj spid="_x0000_s18450" name="Equation" r:id="rId19" imgW="215640" imgH="203040" progId="Equation.DSMT4">
              <p:embed/>
            </p:oleObj>
          </a:graphicData>
        </a:graphic>
      </p:graphicFrame>
      <p:sp>
        <p:nvSpPr>
          <p:cNvPr id="58" name="椭圆 57"/>
          <p:cNvSpPr/>
          <p:nvPr/>
        </p:nvSpPr>
        <p:spPr>
          <a:xfrm>
            <a:off x="4714875" y="3071813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5286375" y="2857500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5929313" y="2786063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62" name="直接连接符 61"/>
          <p:cNvCxnSpPr>
            <a:endCxn id="59" idx="2"/>
          </p:cNvCxnSpPr>
          <p:nvPr/>
        </p:nvCxnSpPr>
        <p:spPr>
          <a:xfrm flipV="1">
            <a:off x="4714875" y="2928938"/>
            <a:ext cx="571500" cy="234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V="1">
            <a:off x="5357813" y="2857500"/>
            <a:ext cx="693737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81" name="TextBox 66"/>
          <p:cNvSpPr txBox="1">
            <a:spLocks noChangeArrowheads="1"/>
          </p:cNvSpPr>
          <p:nvPr/>
        </p:nvSpPr>
        <p:spPr bwMode="auto">
          <a:xfrm>
            <a:off x="5143500" y="0"/>
            <a:ext cx="4000500" cy="923925"/>
          </a:xfrm>
          <a:prstGeom prst="rect">
            <a:avLst/>
          </a:prstGeom>
          <a:gradFill rotWithShape="0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</a:rPr>
              <a:t>特征线法是空气动力学重要的计算方法。早期（计算机出现之前），是主要的</a:t>
            </a:r>
            <a:r>
              <a:rPr lang="en-US" altLang="zh-CN" b="1">
                <a:solidFill>
                  <a:srgbClr val="0000FF"/>
                </a:solidFill>
              </a:rPr>
              <a:t>CFD</a:t>
            </a:r>
            <a:r>
              <a:rPr lang="zh-CN" altLang="en-US" b="1">
                <a:solidFill>
                  <a:srgbClr val="FF0000"/>
                </a:solidFill>
              </a:rPr>
              <a:t>手工</a:t>
            </a:r>
            <a:r>
              <a:rPr lang="zh-CN" altLang="en-US" b="1">
                <a:solidFill>
                  <a:srgbClr val="0000FF"/>
                </a:solidFill>
              </a:rPr>
              <a:t>计算方法之一。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23528" y="6525344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边界条件：  在特征线“流入”的区域设定；特征线“流出”的区域不能设定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3"/>
          <p:cNvGraphicFramePr>
            <a:graphicFrameLocks noChangeAspect="1"/>
          </p:cNvGraphicFramePr>
          <p:nvPr/>
        </p:nvGraphicFramePr>
        <p:xfrm>
          <a:off x="1047750" y="1000125"/>
          <a:ext cx="1470025" cy="785813"/>
        </p:xfrm>
        <a:graphic>
          <a:graphicData uri="http://schemas.openxmlformats.org/presentationml/2006/ole">
            <p:oleObj spid="_x0000_s19458" name="Equation" r:id="rId3" imgW="1117440" imgH="596880" progId="Equation.3">
              <p:embed/>
            </p:oleObj>
          </a:graphicData>
        </a:graphic>
      </p:graphicFrame>
      <p:sp>
        <p:nvSpPr>
          <p:cNvPr id="19468" name="TextBox 9"/>
          <p:cNvSpPr txBox="1">
            <a:spLocks noChangeArrowheads="1"/>
          </p:cNvSpPr>
          <p:nvPr/>
        </p:nvSpPr>
        <p:spPr bwMode="auto">
          <a:xfrm>
            <a:off x="357188" y="428625"/>
            <a:ext cx="6715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2.  </a:t>
            </a:r>
            <a:r>
              <a:rPr lang="zh-CN" altLang="en-US" sz="2400" b="1"/>
              <a:t>一阶常系数偏微方程组</a:t>
            </a:r>
            <a:endParaRPr lang="zh-CN" altLang="en-US" sz="2400"/>
          </a:p>
        </p:txBody>
      </p:sp>
      <p:sp>
        <p:nvSpPr>
          <p:cNvPr id="19469" name="TextBox 10"/>
          <p:cNvSpPr txBox="1">
            <a:spLocks noChangeArrowheads="1"/>
          </p:cNvSpPr>
          <p:nvPr/>
        </p:nvSpPr>
        <p:spPr bwMode="auto">
          <a:xfrm>
            <a:off x="428625" y="2071688"/>
            <a:ext cx="36433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如果矩阵</a:t>
            </a:r>
            <a:r>
              <a:rPr lang="en-US" altLang="zh-CN" b="1"/>
              <a:t>A </a:t>
            </a:r>
            <a:r>
              <a:rPr lang="zh-CN" altLang="en-US" b="1"/>
              <a:t>可以被对角化：</a:t>
            </a:r>
          </a:p>
        </p:txBody>
      </p:sp>
      <p:graphicFrame>
        <p:nvGraphicFramePr>
          <p:cNvPr id="19459" name="Object 7"/>
          <p:cNvGraphicFramePr>
            <a:graphicFrameLocks noChangeAspect="1"/>
          </p:cNvGraphicFramePr>
          <p:nvPr/>
        </p:nvGraphicFramePr>
        <p:xfrm>
          <a:off x="3357563" y="2143125"/>
          <a:ext cx="971550" cy="285750"/>
        </p:xfrm>
        <a:graphic>
          <a:graphicData uri="http://schemas.openxmlformats.org/presentationml/2006/ole">
            <p:oleObj spid="_x0000_s19459" name="Equation" r:id="rId4" imgW="647640" imgH="190440" progId="Equation.3">
              <p:embed/>
            </p:oleObj>
          </a:graphicData>
        </a:graphic>
      </p:graphicFrame>
      <p:graphicFrame>
        <p:nvGraphicFramePr>
          <p:cNvPr id="19460" name="Object 8"/>
          <p:cNvGraphicFramePr>
            <a:graphicFrameLocks noChangeAspect="1"/>
          </p:cNvGraphicFramePr>
          <p:nvPr/>
        </p:nvGraphicFramePr>
        <p:xfrm>
          <a:off x="4714875" y="2143125"/>
          <a:ext cx="1874838" cy="285750"/>
        </p:xfrm>
        <a:graphic>
          <a:graphicData uri="http://schemas.openxmlformats.org/presentationml/2006/ole">
            <p:oleObj spid="_x0000_s19460" name="Equation" r:id="rId5" imgW="1333440" imgH="203040" progId="Equation.3">
              <p:embed/>
            </p:oleObj>
          </a:graphicData>
        </a:graphic>
      </p:graphicFrame>
      <p:graphicFrame>
        <p:nvGraphicFramePr>
          <p:cNvPr id="19461" name="Object 9"/>
          <p:cNvGraphicFramePr>
            <a:graphicFrameLocks noChangeAspect="1"/>
          </p:cNvGraphicFramePr>
          <p:nvPr/>
        </p:nvGraphicFramePr>
        <p:xfrm>
          <a:off x="1214438" y="3357563"/>
          <a:ext cx="609600" cy="214312"/>
        </p:xfrm>
        <a:graphic>
          <a:graphicData uri="http://schemas.openxmlformats.org/presentationml/2006/ole">
            <p:oleObj spid="_x0000_s19461" name="Equation" r:id="rId6" imgW="469800" imgH="164880" progId="Equation.3">
              <p:embed/>
            </p:oleObj>
          </a:graphicData>
        </a:graphic>
      </p:graphicFrame>
      <p:graphicFrame>
        <p:nvGraphicFramePr>
          <p:cNvPr id="19462" name="Object 10"/>
          <p:cNvGraphicFramePr>
            <a:graphicFrameLocks noChangeAspect="1"/>
          </p:cNvGraphicFramePr>
          <p:nvPr/>
        </p:nvGraphicFramePr>
        <p:xfrm>
          <a:off x="752475" y="2571750"/>
          <a:ext cx="1504950" cy="485775"/>
        </p:xfrm>
        <a:graphic>
          <a:graphicData uri="http://schemas.openxmlformats.org/presentationml/2006/ole">
            <p:oleObj spid="_x0000_s19462" name="Equation" r:id="rId7" imgW="1143000" imgH="368280" progId="Equation.3">
              <p:embed/>
            </p:oleObj>
          </a:graphicData>
        </a:graphic>
      </p:graphicFrame>
      <p:graphicFrame>
        <p:nvGraphicFramePr>
          <p:cNvPr id="19463" name="Object 11"/>
          <p:cNvGraphicFramePr>
            <a:graphicFrameLocks noChangeAspect="1"/>
          </p:cNvGraphicFramePr>
          <p:nvPr/>
        </p:nvGraphicFramePr>
        <p:xfrm>
          <a:off x="2967038" y="2571750"/>
          <a:ext cx="1404937" cy="485775"/>
        </p:xfrm>
        <a:graphic>
          <a:graphicData uri="http://schemas.openxmlformats.org/presentationml/2006/ole">
            <p:oleObj spid="_x0000_s19463" name="Equation" r:id="rId8" imgW="1066680" imgH="368280" progId="Equation.3">
              <p:embed/>
            </p:oleObj>
          </a:graphicData>
        </a:graphic>
      </p:graphicFrame>
      <p:sp>
        <p:nvSpPr>
          <p:cNvPr id="18" name="右箭头 17"/>
          <p:cNvSpPr/>
          <p:nvPr/>
        </p:nvSpPr>
        <p:spPr>
          <a:xfrm>
            <a:off x="2357438" y="2786063"/>
            <a:ext cx="357187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471" name="TextBox 18"/>
          <p:cNvSpPr txBox="1">
            <a:spLocks noChangeArrowheads="1"/>
          </p:cNvSpPr>
          <p:nvPr/>
        </p:nvSpPr>
        <p:spPr bwMode="auto">
          <a:xfrm>
            <a:off x="571500" y="3286125"/>
            <a:ext cx="428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令：</a:t>
            </a:r>
          </a:p>
        </p:txBody>
      </p:sp>
      <p:sp>
        <p:nvSpPr>
          <p:cNvPr id="19472" name="TextBox 19"/>
          <p:cNvSpPr txBox="1">
            <a:spLocks noChangeArrowheads="1"/>
          </p:cNvSpPr>
          <p:nvPr/>
        </p:nvSpPr>
        <p:spPr bwMode="auto">
          <a:xfrm>
            <a:off x="2143125" y="3286125"/>
            <a:ext cx="1643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有</a:t>
            </a:r>
          </a:p>
        </p:txBody>
      </p:sp>
      <p:graphicFrame>
        <p:nvGraphicFramePr>
          <p:cNvPr id="19464" name="Object 12"/>
          <p:cNvGraphicFramePr>
            <a:graphicFrameLocks noChangeAspect="1"/>
          </p:cNvGraphicFramePr>
          <p:nvPr/>
        </p:nvGraphicFramePr>
        <p:xfrm>
          <a:off x="2933700" y="3286125"/>
          <a:ext cx="1185863" cy="485775"/>
        </p:xfrm>
        <a:graphic>
          <a:graphicData uri="http://schemas.openxmlformats.org/presentationml/2006/ole">
            <p:oleObj spid="_x0000_s19464" name="Equation" r:id="rId9" imgW="901440" imgH="368280" progId="Equation.3">
              <p:embed/>
            </p:oleObj>
          </a:graphicData>
        </a:graphic>
      </p:graphicFrame>
      <p:sp>
        <p:nvSpPr>
          <p:cNvPr id="19473" name="TextBox 21"/>
          <p:cNvSpPr txBox="1">
            <a:spLocks noChangeArrowheads="1"/>
          </p:cNvSpPr>
          <p:nvPr/>
        </p:nvSpPr>
        <p:spPr bwMode="auto">
          <a:xfrm>
            <a:off x="500063" y="3857625"/>
            <a:ext cx="46434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即： </a:t>
            </a:r>
          </a:p>
        </p:txBody>
      </p:sp>
      <p:graphicFrame>
        <p:nvGraphicFramePr>
          <p:cNvPr id="19465" name="Object 13"/>
          <p:cNvGraphicFramePr>
            <a:graphicFrameLocks noChangeAspect="1"/>
          </p:cNvGraphicFramePr>
          <p:nvPr/>
        </p:nvGraphicFramePr>
        <p:xfrm>
          <a:off x="1285875" y="3857625"/>
          <a:ext cx="1252538" cy="501650"/>
        </p:xfrm>
        <a:graphic>
          <a:graphicData uri="http://schemas.openxmlformats.org/presentationml/2006/ole">
            <p:oleObj spid="_x0000_s19465" name="Equation" r:id="rId10" imgW="952200" imgH="380880" progId="Equation.3">
              <p:embed/>
            </p:oleObj>
          </a:graphicData>
        </a:graphic>
      </p:graphicFrame>
      <p:sp>
        <p:nvSpPr>
          <p:cNvPr id="19474" name="TextBox 23"/>
          <p:cNvSpPr txBox="1">
            <a:spLocks noChangeArrowheads="1"/>
          </p:cNvSpPr>
          <p:nvPr/>
        </p:nvSpPr>
        <p:spPr bwMode="auto">
          <a:xfrm>
            <a:off x="3357563" y="3929063"/>
            <a:ext cx="4143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m</a:t>
            </a:r>
            <a:r>
              <a:rPr lang="zh-CN" altLang="en-US"/>
              <a:t>个方程完全</a:t>
            </a:r>
            <a:r>
              <a:rPr lang="zh-CN" altLang="en-US" b="1">
                <a:solidFill>
                  <a:srgbClr val="FF0000"/>
                </a:solidFill>
              </a:rPr>
              <a:t>解耦， 可独立求解</a:t>
            </a:r>
          </a:p>
        </p:txBody>
      </p:sp>
      <p:cxnSp>
        <p:nvCxnSpPr>
          <p:cNvPr id="26" name="直接箭头连接符 25"/>
          <p:cNvCxnSpPr/>
          <p:nvPr/>
        </p:nvCxnSpPr>
        <p:spPr>
          <a:xfrm rot="5400000" flipH="1" flipV="1">
            <a:off x="3011488" y="3917950"/>
            <a:ext cx="12700" cy="463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6" name="TextBox 26"/>
          <p:cNvSpPr txBox="1">
            <a:spLocks noChangeArrowheads="1"/>
          </p:cNvSpPr>
          <p:nvPr/>
        </p:nvSpPr>
        <p:spPr bwMode="auto">
          <a:xfrm>
            <a:off x="642938" y="4500563"/>
            <a:ext cx="5572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有</a:t>
            </a:r>
            <a:r>
              <a:rPr lang="en-US" altLang="zh-CN" b="1"/>
              <a:t>m </a:t>
            </a:r>
            <a:r>
              <a:rPr lang="zh-CN" altLang="en-US" b="1"/>
              <a:t>条特征线：</a:t>
            </a:r>
          </a:p>
        </p:txBody>
      </p:sp>
      <p:graphicFrame>
        <p:nvGraphicFramePr>
          <p:cNvPr id="19466" name="Object 14"/>
          <p:cNvGraphicFramePr>
            <a:graphicFrameLocks noChangeAspect="1"/>
          </p:cNvGraphicFramePr>
          <p:nvPr/>
        </p:nvGraphicFramePr>
        <p:xfrm>
          <a:off x="3071813" y="4429125"/>
          <a:ext cx="1076325" cy="395288"/>
        </p:xfrm>
        <a:graphic>
          <a:graphicData uri="http://schemas.openxmlformats.org/presentationml/2006/ole">
            <p:oleObj spid="_x0000_s19466" name="Equation" r:id="rId11" imgW="622080" imgH="228600" progId="Equation.3">
              <p:embed/>
            </p:oleObj>
          </a:graphicData>
        </a:graphic>
      </p:graphicFrame>
      <p:sp>
        <p:nvSpPr>
          <p:cNvPr id="19477" name="TextBox 28"/>
          <p:cNvSpPr txBox="1">
            <a:spLocks noChangeArrowheads="1"/>
          </p:cNvSpPr>
          <p:nvPr/>
        </p:nvSpPr>
        <p:spPr bwMode="auto">
          <a:xfrm>
            <a:off x="714375" y="4857750"/>
            <a:ext cx="29289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m</a:t>
            </a:r>
            <a:r>
              <a:rPr lang="zh-CN" altLang="en-US" b="1"/>
              <a:t>个特征相容关系式</a:t>
            </a:r>
            <a:r>
              <a:rPr lang="zh-CN" altLang="en-US"/>
              <a:t>：</a:t>
            </a:r>
          </a:p>
        </p:txBody>
      </p:sp>
      <p:graphicFrame>
        <p:nvGraphicFramePr>
          <p:cNvPr id="19467" name="Object 15"/>
          <p:cNvGraphicFramePr>
            <a:graphicFrameLocks noChangeAspect="1"/>
          </p:cNvGraphicFramePr>
          <p:nvPr/>
        </p:nvGraphicFramePr>
        <p:xfrm>
          <a:off x="3143250" y="4786313"/>
          <a:ext cx="969963" cy="357187"/>
        </p:xfrm>
        <a:graphic>
          <a:graphicData uri="http://schemas.openxmlformats.org/presentationml/2006/ole">
            <p:oleObj spid="_x0000_s19467" name="Equation" r:id="rId12" imgW="723600" imgH="266400" progId="Equation.3">
              <p:embed/>
            </p:oleObj>
          </a:graphicData>
        </a:graphic>
      </p:graphicFrame>
      <p:sp>
        <p:nvSpPr>
          <p:cNvPr id="19478" name="TextBox 30"/>
          <p:cNvSpPr txBox="1">
            <a:spLocks noChangeArrowheads="1"/>
          </p:cNvSpPr>
          <p:nvPr/>
        </p:nvSpPr>
        <p:spPr bwMode="auto">
          <a:xfrm>
            <a:off x="571500" y="5286375"/>
            <a:ext cx="800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如果矩阵</a:t>
            </a:r>
            <a:r>
              <a:rPr lang="en-US" altLang="zh-CN" b="1"/>
              <a:t>A</a:t>
            </a:r>
            <a:r>
              <a:rPr lang="zh-CN" altLang="en-US" b="1"/>
              <a:t>能够（相似变换）对角化，则原方程是</a:t>
            </a:r>
            <a:r>
              <a:rPr lang="zh-CN" altLang="en-US" b="1">
                <a:solidFill>
                  <a:srgbClr val="FF0000"/>
                </a:solidFill>
              </a:rPr>
              <a:t>双曲型</a:t>
            </a:r>
            <a:r>
              <a:rPr lang="zh-CN" altLang="en-US" b="1"/>
              <a:t>的</a:t>
            </a: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01DC1E-A48F-4391-AE8C-E216AF31D7DE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1"/>
          <p:cNvSpPr txBox="1">
            <a:spLocks noChangeArrowheads="1"/>
          </p:cNvSpPr>
          <p:nvPr/>
        </p:nvSpPr>
        <p:spPr bwMode="auto">
          <a:xfrm>
            <a:off x="285750" y="928688"/>
            <a:ext cx="8072438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000"/>
              <a:t>   </a:t>
            </a:r>
            <a:r>
              <a:rPr lang="zh-CN" altLang="en-US" sz="2000" b="1"/>
              <a:t>如果矩阵</a:t>
            </a:r>
            <a:r>
              <a:rPr lang="en-US" altLang="zh-CN" sz="2000" b="1"/>
              <a:t>A </a:t>
            </a:r>
            <a:r>
              <a:rPr lang="zh-CN" altLang="en-US" sz="2000" b="1"/>
              <a:t>具有</a:t>
            </a:r>
            <a:r>
              <a:rPr lang="en-US" altLang="zh-CN" sz="2000" b="1"/>
              <a:t>m</a:t>
            </a:r>
            <a:r>
              <a:rPr lang="zh-CN" altLang="en-US" sz="2000" b="1"/>
              <a:t>个实特征值， 这些特征值共具有</a:t>
            </a:r>
            <a:r>
              <a:rPr lang="en-US" altLang="zh-CN" sz="2000" b="1"/>
              <a:t>m</a:t>
            </a:r>
            <a:r>
              <a:rPr lang="zh-CN" altLang="en-US" sz="2000" b="1"/>
              <a:t>个线性无关的特征向量， 则称为</a:t>
            </a:r>
            <a:r>
              <a:rPr lang="zh-CN" altLang="en-US" sz="2000" b="1">
                <a:solidFill>
                  <a:srgbClr val="FF0000"/>
                </a:solidFill>
              </a:rPr>
              <a:t>双曲型方程</a:t>
            </a:r>
            <a:endParaRPr lang="en-US" altLang="zh-CN" sz="2000" b="1"/>
          </a:p>
          <a:p>
            <a:endParaRPr lang="zh-CN" altLang="en-US"/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500063" y="1785938"/>
            <a:ext cx="82073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2000"/>
              <a:t>   一阶拟线性偏微分方程组和</a:t>
            </a:r>
            <a:r>
              <a:rPr lang="en-US" altLang="zh-CN" sz="2000"/>
              <a:t>m</a:t>
            </a:r>
            <a:r>
              <a:rPr lang="zh-CN" altLang="en-US" sz="2000"/>
              <a:t>条特征线上的</a:t>
            </a:r>
            <a:r>
              <a:rPr lang="en-US" altLang="zh-CN" sz="2000"/>
              <a:t>m</a:t>
            </a:r>
            <a:r>
              <a:rPr lang="zh-CN" altLang="en-US" sz="2000"/>
              <a:t>个特征相容关系（常微分方程）等价。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4313" y="2714625"/>
            <a:ext cx="8715375" cy="3071813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2400" b="1" dirty="0">
                <a:latin typeface="+mn-ea"/>
                <a:ea typeface="+mn-ea"/>
              </a:rPr>
              <a:t> </a:t>
            </a:r>
            <a:r>
              <a:rPr lang="zh-CN" altLang="en-US" sz="2000" b="1" dirty="0">
                <a:latin typeface="+mn-ea"/>
                <a:ea typeface="+mn-ea"/>
              </a:rPr>
              <a:t>如果</a:t>
            </a:r>
            <a:r>
              <a:rPr lang="en-US" altLang="zh-CN" sz="2000" b="1" dirty="0">
                <a:latin typeface="+mn-ea"/>
                <a:ea typeface="+mn-ea"/>
              </a:rPr>
              <a:t>A</a:t>
            </a:r>
            <a:r>
              <a:rPr lang="zh-CN" altLang="en-US" sz="2000" b="1" dirty="0">
                <a:latin typeface="+mn-ea"/>
                <a:ea typeface="+mn-ea"/>
              </a:rPr>
              <a:t>的特征值为</a:t>
            </a:r>
            <a:r>
              <a:rPr lang="en-US" altLang="zh-CN" sz="2000" b="1" dirty="0">
                <a:latin typeface="+mn-ea"/>
                <a:ea typeface="+mn-ea"/>
              </a:rPr>
              <a:t>m</a:t>
            </a:r>
            <a:r>
              <a:rPr lang="zh-CN" altLang="en-US" sz="2000" b="1" dirty="0">
                <a:latin typeface="+mn-ea"/>
                <a:ea typeface="+mn-ea"/>
              </a:rPr>
              <a:t>重根，而且对应的独立特征向量数小于</a:t>
            </a:r>
            <a:r>
              <a:rPr lang="en-US" altLang="zh-CN" sz="2000" b="1" dirty="0">
                <a:latin typeface="+mn-ea"/>
                <a:ea typeface="+mn-ea"/>
              </a:rPr>
              <a:t>m</a:t>
            </a:r>
            <a:r>
              <a:rPr lang="zh-CN" altLang="en-US" sz="2000" b="1" dirty="0">
                <a:latin typeface="+mn-ea"/>
                <a:ea typeface="+mn-ea"/>
              </a:rPr>
              <a:t>，则称为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抛物型</a:t>
            </a:r>
            <a:r>
              <a:rPr lang="zh-CN" altLang="en-US" sz="2000" b="1" dirty="0">
                <a:latin typeface="+mn-ea"/>
                <a:ea typeface="+mn-ea"/>
              </a:rPr>
              <a:t>方程。</a:t>
            </a:r>
            <a:endParaRPr lang="en-US" altLang="zh-CN" sz="2000" b="1" dirty="0">
              <a:latin typeface="+mn-ea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>
                <a:latin typeface="+mn-ea"/>
                <a:ea typeface="+mn-ea"/>
              </a:rPr>
              <a:t> 如果其</a:t>
            </a:r>
            <a:r>
              <a:rPr lang="en-US" altLang="zh-CN" sz="2000" b="1" dirty="0">
                <a:latin typeface="+mn-ea"/>
                <a:ea typeface="+mn-ea"/>
              </a:rPr>
              <a:t>A</a:t>
            </a:r>
            <a:r>
              <a:rPr lang="zh-CN" altLang="en-US" sz="2000" b="1" dirty="0">
                <a:latin typeface="+mn-ea"/>
                <a:ea typeface="+mn-ea"/>
              </a:rPr>
              <a:t>的特征值均为复数，则称为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椭圆型</a:t>
            </a:r>
            <a:r>
              <a:rPr lang="zh-CN" altLang="en-US" sz="2000" b="1" dirty="0">
                <a:latin typeface="+mn-ea"/>
                <a:ea typeface="+mn-ea"/>
              </a:rPr>
              <a:t>方程</a:t>
            </a:r>
            <a:endParaRPr lang="en-US" altLang="zh-CN" sz="2000" b="1" dirty="0">
              <a:latin typeface="+mn-ea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altLang="zh-CN" sz="2400" b="1" dirty="0">
              <a:latin typeface="+mn-ea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CN" altLang="en-US" sz="2400" b="1" dirty="0">
                <a:latin typeface="+mn-ea"/>
                <a:ea typeface="+mn-ea"/>
              </a:rPr>
              <a:t>组合情况： </a:t>
            </a:r>
            <a:endParaRPr lang="en-US" altLang="zh-CN" sz="2400" b="1" dirty="0">
              <a:latin typeface="+mn-ea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b="1" dirty="0">
                <a:latin typeface="+mn-ea"/>
                <a:ea typeface="+mn-ea"/>
              </a:rPr>
              <a:t>    </a:t>
            </a:r>
            <a:r>
              <a:rPr lang="zh-CN" altLang="en-US" sz="2400" b="1" dirty="0">
                <a:latin typeface="+mn-ea"/>
                <a:ea typeface="+mn-ea"/>
              </a:rPr>
              <a:t>双曲</a:t>
            </a:r>
            <a:r>
              <a:rPr lang="en-US" altLang="zh-CN" sz="2400" b="1" dirty="0">
                <a:latin typeface="+mn-ea"/>
                <a:ea typeface="+mn-ea"/>
              </a:rPr>
              <a:t>-</a:t>
            </a:r>
            <a:r>
              <a:rPr lang="zh-CN" altLang="en-US" sz="2400" b="1" dirty="0">
                <a:latin typeface="+mn-ea"/>
                <a:ea typeface="+mn-ea"/>
              </a:rPr>
              <a:t>椭圆型    </a:t>
            </a:r>
            <a:endParaRPr lang="en-US" altLang="zh-CN" sz="2400" b="1" dirty="0">
              <a:latin typeface="+mn-ea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CN" altLang="en-US" sz="2400" b="1" dirty="0">
                <a:latin typeface="+mn-ea"/>
                <a:ea typeface="+mn-ea"/>
              </a:rPr>
              <a:t>    双曲</a:t>
            </a:r>
            <a:r>
              <a:rPr lang="en-US" altLang="zh-CN" sz="2400" b="1" dirty="0">
                <a:latin typeface="+mn-ea"/>
                <a:ea typeface="+mn-ea"/>
              </a:rPr>
              <a:t>-</a:t>
            </a:r>
            <a:r>
              <a:rPr lang="zh-CN" altLang="en-US" sz="2400" b="1" dirty="0">
                <a:latin typeface="+mn-ea"/>
                <a:ea typeface="+mn-ea"/>
              </a:rPr>
              <a:t>抛物型</a:t>
            </a:r>
          </a:p>
        </p:txBody>
      </p:sp>
      <p:sp>
        <p:nvSpPr>
          <p:cNvPr id="38917" name="TextBox 4"/>
          <p:cNvSpPr txBox="1">
            <a:spLocks noChangeArrowheads="1"/>
          </p:cNvSpPr>
          <p:nvPr/>
        </p:nvSpPr>
        <p:spPr bwMode="auto">
          <a:xfrm>
            <a:off x="571500" y="6000750"/>
            <a:ext cx="3571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思考题： 如果</a:t>
            </a:r>
            <a:r>
              <a:rPr lang="en-US" altLang="zh-CN" sz="2000" b="1">
                <a:solidFill>
                  <a:srgbClr val="FF0000"/>
                </a:solidFill>
              </a:rPr>
              <a:t>A</a:t>
            </a:r>
            <a:r>
              <a:rPr lang="zh-CN" altLang="en-US" sz="2000" b="1">
                <a:solidFill>
                  <a:srgbClr val="FF0000"/>
                </a:solidFill>
              </a:rPr>
              <a:t>为变系数情况？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309F24-2311-4C66-A9B5-A4411149EABC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3074" descr="ppt1 副本 拷贝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857375"/>
            <a:ext cx="8229600" cy="428625"/>
          </a:xfrm>
        </p:spPr>
        <p:txBody>
          <a:bodyPr/>
          <a:lstStyle/>
          <a:p>
            <a:pPr eaLnBrk="1" hangingPunct="1"/>
            <a:r>
              <a:rPr lang="zh-CN" altLang="en-US" sz="2400" b="1" smtClean="0"/>
              <a:t>计算流体力学</a:t>
            </a:r>
            <a:r>
              <a:rPr lang="en-US" altLang="zh-CN" sz="2400" b="1" smtClean="0"/>
              <a:t>:   Computational Fluid Dynamics   </a:t>
            </a:r>
            <a:r>
              <a:rPr lang="zh-CN" altLang="en-US" sz="2400" b="1" smtClean="0"/>
              <a:t>简称</a:t>
            </a:r>
            <a:r>
              <a:rPr lang="en-US" altLang="zh-CN" sz="2400" b="1" smtClean="0"/>
              <a:t>CFD</a:t>
            </a:r>
            <a:endParaRPr lang="en-US" altLang="zh-CN" b="1" smtClean="0"/>
          </a:p>
          <a:p>
            <a:pPr eaLnBrk="1" hangingPunct="1">
              <a:buFont typeface="Arial" charset="0"/>
              <a:buNone/>
            </a:pPr>
            <a:endParaRPr lang="zh-CN" altLang="en-US" b="1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85750" y="100012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2800" dirty="0" smtClean="0"/>
              <a:t>§ </a:t>
            </a:r>
            <a:r>
              <a:rPr lang="en-US" altLang="zh-CN" sz="2800" b="1" dirty="0" smtClean="0">
                <a:latin typeface="+mj-lt"/>
                <a:ea typeface="+mj-ea"/>
                <a:cs typeface="+mj-cs"/>
              </a:rPr>
              <a:t>1.1 </a:t>
            </a:r>
            <a:r>
              <a:rPr lang="zh-CN" altLang="en-US" sz="2800" b="1" dirty="0" smtClean="0">
                <a:latin typeface="+mj-lt"/>
                <a:ea typeface="+mj-ea"/>
                <a:cs typeface="+mj-cs"/>
              </a:rPr>
              <a:t>绪论</a:t>
            </a:r>
            <a:endParaRPr lang="zh-CN" altLang="en-US" sz="2800" b="1" dirty="0">
              <a:latin typeface="+mj-lt"/>
              <a:ea typeface="+mj-ea"/>
              <a:cs typeface="+mj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B096B7-E3CD-419A-8A3B-76E34A2DFC74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32775" name="TextBox 7"/>
          <p:cNvSpPr txBox="1">
            <a:spLocks noChangeArrowheads="1"/>
          </p:cNvSpPr>
          <p:nvPr/>
        </p:nvSpPr>
        <p:spPr bwMode="auto">
          <a:xfrm>
            <a:off x="2214563" y="2428875"/>
            <a:ext cx="4857750" cy="92392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/>
              <a:t>计算流体力学是通过</a:t>
            </a:r>
            <a:r>
              <a:rPr lang="zh-CN" altLang="en-US" b="1" dirty="0">
                <a:solidFill>
                  <a:srgbClr val="FF0000"/>
                </a:solidFill>
              </a:rPr>
              <a:t>数值方法</a:t>
            </a:r>
            <a:r>
              <a:rPr lang="zh-CN" altLang="en-US" b="1" dirty="0"/>
              <a:t>求解流体力学控制方程，得到流场的</a:t>
            </a:r>
            <a:r>
              <a:rPr lang="zh-CN" altLang="en-US" b="1" dirty="0">
                <a:solidFill>
                  <a:srgbClr val="FF0000"/>
                </a:solidFill>
              </a:rPr>
              <a:t>离散的定量描述</a:t>
            </a:r>
            <a:r>
              <a:rPr lang="zh-CN" altLang="en-US" b="1" dirty="0"/>
              <a:t>，并以此预测流体运动规律的学科</a:t>
            </a:r>
            <a:endParaRPr lang="zh-CN" altLang="en-US" dirty="0"/>
          </a:p>
        </p:txBody>
      </p:sp>
      <p:pic>
        <p:nvPicPr>
          <p:cNvPr id="3277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8688" y="3786188"/>
            <a:ext cx="2786062" cy="227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7" name="图片 4" descr="xinsrc_412110302152293730981.jpg"/>
          <p:cNvPicPr>
            <a:picLocks noChangeAspect="1"/>
          </p:cNvPicPr>
          <p:nvPr/>
        </p:nvPicPr>
        <p:blipFill>
          <a:blip r:embed="rId5" cstate="print"/>
          <a:srcRect t="16251" b="42500"/>
          <a:stretch>
            <a:fillRect/>
          </a:stretch>
        </p:blipFill>
        <p:spPr bwMode="auto">
          <a:xfrm>
            <a:off x="4143375" y="4071938"/>
            <a:ext cx="47625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8" name="TextBox 11"/>
          <p:cNvSpPr txBox="1">
            <a:spLocks noChangeArrowheads="1"/>
          </p:cNvSpPr>
          <p:nvPr/>
        </p:nvSpPr>
        <p:spPr bwMode="auto">
          <a:xfrm>
            <a:off x="2714625" y="6072188"/>
            <a:ext cx="49291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CFD:  </a:t>
            </a:r>
            <a:r>
              <a:rPr lang="zh-CN" altLang="en-US"/>
              <a:t>通过离散求解流动方程得到流动信息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0" name="TextBox 1"/>
          <p:cNvSpPr txBox="1">
            <a:spLocks noChangeArrowheads="1"/>
          </p:cNvSpPr>
          <p:nvPr/>
        </p:nvSpPr>
        <p:spPr bwMode="auto">
          <a:xfrm>
            <a:off x="395536" y="260648"/>
            <a:ext cx="72151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/>
              <a:t>3.  </a:t>
            </a:r>
            <a:r>
              <a:rPr lang="zh-CN" altLang="en-US" sz="2400" b="1" dirty="0" smtClean="0"/>
              <a:t>二阶</a:t>
            </a:r>
            <a:r>
              <a:rPr lang="zh-CN" altLang="en-US" sz="2400" b="1" dirty="0"/>
              <a:t>偏微方程</a:t>
            </a:r>
            <a:r>
              <a:rPr lang="en-US" altLang="zh-CN" sz="2400" b="1" dirty="0"/>
              <a:t>—— </a:t>
            </a:r>
            <a:r>
              <a:rPr lang="zh-CN" altLang="en-US" sz="2400" b="1" dirty="0"/>
              <a:t>可转化为一阶方程组</a:t>
            </a: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683568" y="908720"/>
          <a:ext cx="3135312" cy="571500"/>
        </p:xfrm>
        <a:graphic>
          <a:graphicData uri="http://schemas.openxmlformats.org/presentationml/2006/ole">
            <p:oleObj spid="_x0000_s20482" name="Equation" r:id="rId3" imgW="2298600" imgH="419040" progId="Equation.3">
              <p:embed/>
            </p:oleObj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4155430" y="3021682"/>
          <a:ext cx="914400" cy="203200"/>
        </p:xfrm>
        <a:graphic>
          <a:graphicData uri="http://schemas.openxmlformats.org/presentationml/2006/ole">
            <p:oleObj spid="_x0000_s20483" name="Equation" r:id="rId4" imgW="914400" imgH="203040" progId="Equation.3">
              <p:embed/>
            </p:oleObj>
          </a:graphicData>
        </a:graphic>
      </p:graphicFrame>
      <p:graphicFrame>
        <p:nvGraphicFramePr>
          <p:cNvPr id="20484" name="Object 5"/>
          <p:cNvGraphicFramePr>
            <a:graphicFrameLocks noChangeAspect="1"/>
          </p:cNvGraphicFramePr>
          <p:nvPr/>
        </p:nvGraphicFramePr>
        <p:xfrm>
          <a:off x="897880" y="1551657"/>
          <a:ext cx="928688" cy="450850"/>
        </p:xfrm>
        <a:graphic>
          <a:graphicData uri="http://schemas.openxmlformats.org/presentationml/2006/ole">
            <p:oleObj spid="_x0000_s20484" name="Equation" r:id="rId5" imgW="838080" imgH="406080" progId="Equation.3">
              <p:embed/>
            </p:oleObj>
          </a:graphicData>
        </a:graphic>
      </p:graphicFrame>
      <p:sp>
        <p:nvSpPr>
          <p:cNvPr id="20491" name="TextBox 5"/>
          <p:cNvSpPr txBox="1">
            <a:spLocks noChangeArrowheads="1"/>
          </p:cNvSpPr>
          <p:nvPr/>
        </p:nvSpPr>
        <p:spPr bwMode="auto">
          <a:xfrm>
            <a:off x="755005" y="1980282"/>
            <a:ext cx="2571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原方程化为一阶方程组：</a:t>
            </a:r>
          </a:p>
        </p:txBody>
      </p:sp>
      <p:graphicFrame>
        <p:nvGraphicFramePr>
          <p:cNvPr id="20485" name="Object 6"/>
          <p:cNvGraphicFramePr>
            <a:graphicFrameLocks noChangeAspect="1"/>
          </p:cNvGraphicFramePr>
          <p:nvPr/>
        </p:nvGraphicFramePr>
        <p:xfrm>
          <a:off x="1397943" y="2337470"/>
          <a:ext cx="2022475" cy="876300"/>
        </p:xfrm>
        <a:graphic>
          <a:graphicData uri="http://schemas.openxmlformats.org/presentationml/2006/ole">
            <p:oleObj spid="_x0000_s20485" name="Equation" r:id="rId6" imgW="1904760" imgH="825480" progId="Equation.3">
              <p:embed/>
            </p:oleObj>
          </a:graphicData>
        </a:graphic>
      </p:graphicFrame>
      <p:graphicFrame>
        <p:nvGraphicFramePr>
          <p:cNvPr id="20486" name="Object 7"/>
          <p:cNvGraphicFramePr>
            <a:graphicFrameLocks noChangeAspect="1"/>
          </p:cNvGraphicFramePr>
          <p:nvPr/>
        </p:nvGraphicFramePr>
        <p:xfrm>
          <a:off x="2040880" y="3194720"/>
          <a:ext cx="2890838" cy="571500"/>
        </p:xfrm>
        <a:graphic>
          <a:graphicData uri="http://schemas.openxmlformats.org/presentationml/2006/ole">
            <p:oleObj spid="_x0000_s20486" name="Equation" r:id="rId7" imgW="2184120" imgH="431640" progId="Equation.3">
              <p:embed/>
            </p:oleObj>
          </a:graphicData>
        </a:graphic>
      </p:graphicFrame>
      <p:sp>
        <p:nvSpPr>
          <p:cNvPr id="20492" name="TextBox 8"/>
          <p:cNvSpPr txBox="1">
            <a:spLocks noChangeArrowheads="1"/>
          </p:cNvSpPr>
          <p:nvPr/>
        </p:nvSpPr>
        <p:spPr bwMode="auto">
          <a:xfrm>
            <a:off x="5398443" y="3266157"/>
            <a:ext cx="3000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转化为一阶偏微方程组</a:t>
            </a:r>
          </a:p>
        </p:txBody>
      </p:sp>
      <p:graphicFrame>
        <p:nvGraphicFramePr>
          <p:cNvPr id="20487" name="Object 8"/>
          <p:cNvGraphicFramePr>
            <a:graphicFrameLocks noChangeAspect="1"/>
          </p:cNvGraphicFramePr>
          <p:nvPr/>
        </p:nvGraphicFramePr>
        <p:xfrm>
          <a:off x="2112318" y="4051970"/>
          <a:ext cx="1357312" cy="569912"/>
        </p:xfrm>
        <a:graphic>
          <a:graphicData uri="http://schemas.openxmlformats.org/presentationml/2006/ole">
            <p:oleObj spid="_x0000_s20487" name="Equation" r:id="rId8" imgW="1028520" imgH="431640" progId="Equation.3">
              <p:embed/>
            </p:oleObj>
          </a:graphicData>
        </a:graphic>
      </p:graphicFrame>
      <p:sp>
        <p:nvSpPr>
          <p:cNvPr id="20493" name="TextBox 10"/>
          <p:cNvSpPr txBox="1">
            <a:spLocks noChangeArrowheads="1"/>
          </p:cNvSpPr>
          <p:nvPr/>
        </p:nvSpPr>
        <p:spPr bwMode="auto">
          <a:xfrm>
            <a:off x="1183630" y="4123407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矩阵</a:t>
            </a:r>
          </a:p>
        </p:txBody>
      </p:sp>
      <p:graphicFrame>
        <p:nvGraphicFramePr>
          <p:cNvPr id="20488" name="Object 9"/>
          <p:cNvGraphicFramePr>
            <a:graphicFrameLocks noChangeAspect="1"/>
          </p:cNvGraphicFramePr>
          <p:nvPr/>
        </p:nvGraphicFramePr>
        <p:xfrm>
          <a:off x="4112568" y="4051970"/>
          <a:ext cx="3570287" cy="357187"/>
        </p:xfrm>
        <a:graphic>
          <a:graphicData uri="http://schemas.openxmlformats.org/presentationml/2006/ole">
            <p:oleObj spid="_x0000_s20488" name="Equation" r:id="rId9" imgW="2286000" imgH="228600" progId="Equation.3">
              <p:embed/>
            </p:oleObj>
          </a:graphicData>
        </a:graphic>
      </p:graphicFrame>
      <p:graphicFrame>
        <p:nvGraphicFramePr>
          <p:cNvPr id="20489" name="Object 13"/>
          <p:cNvGraphicFramePr>
            <a:graphicFrameLocks noChangeAspect="1"/>
          </p:cNvGraphicFramePr>
          <p:nvPr/>
        </p:nvGraphicFramePr>
        <p:xfrm>
          <a:off x="826443" y="4766345"/>
          <a:ext cx="1000125" cy="850900"/>
        </p:xfrm>
        <a:graphic>
          <a:graphicData uri="http://schemas.openxmlformats.org/presentationml/2006/ole">
            <p:oleObj spid="_x0000_s20489" name="Equation" r:id="rId10" imgW="761760" imgH="647640" progId="Equation.3">
              <p:embed/>
            </p:oleObj>
          </a:graphicData>
        </a:graphic>
      </p:graphicFrame>
      <p:sp>
        <p:nvSpPr>
          <p:cNvPr id="20494" name="TextBox 14"/>
          <p:cNvSpPr txBox="1">
            <a:spLocks noChangeArrowheads="1"/>
          </p:cNvSpPr>
          <p:nvPr/>
        </p:nvSpPr>
        <p:spPr bwMode="auto">
          <a:xfrm>
            <a:off x="2255193" y="4694907"/>
            <a:ext cx="6572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特征方程（</a:t>
            </a:r>
            <a:r>
              <a:rPr lang="en-US" altLang="zh-CN" b="1"/>
              <a:t>3</a:t>
            </a:r>
            <a:r>
              <a:rPr lang="zh-CN" altLang="en-US" b="1"/>
              <a:t>）有两个互异实根 </a:t>
            </a:r>
            <a:r>
              <a:rPr lang="en-US" altLang="zh-CN" b="1"/>
              <a:t>-&gt;  </a:t>
            </a:r>
            <a:r>
              <a:rPr lang="zh-CN" altLang="en-US" b="1"/>
              <a:t>矩阵</a:t>
            </a:r>
            <a:r>
              <a:rPr lang="en-US" altLang="zh-CN" b="1"/>
              <a:t>A</a:t>
            </a:r>
            <a:r>
              <a:rPr lang="zh-CN" altLang="en-US" b="1"/>
              <a:t>可对角化 </a:t>
            </a:r>
            <a:r>
              <a:rPr lang="en-US" altLang="zh-CN" b="1"/>
              <a:t>-&gt; </a:t>
            </a:r>
            <a:r>
              <a:rPr lang="zh-CN" altLang="en-US" b="1">
                <a:solidFill>
                  <a:srgbClr val="FF0000"/>
                </a:solidFill>
              </a:rPr>
              <a:t>双曲型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0495" name="TextBox 15"/>
          <p:cNvSpPr txBox="1">
            <a:spLocks noChangeArrowheads="1"/>
          </p:cNvSpPr>
          <p:nvPr/>
        </p:nvSpPr>
        <p:spPr bwMode="auto">
          <a:xfrm>
            <a:off x="2255193" y="5052095"/>
            <a:ext cx="65008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特征方程（</a:t>
            </a:r>
            <a:r>
              <a:rPr lang="en-US" altLang="zh-CN" b="1"/>
              <a:t>3</a:t>
            </a:r>
            <a:r>
              <a:rPr lang="zh-CN" altLang="en-US" b="1"/>
              <a:t>） 有两个相同实根，且无法对角化    </a:t>
            </a:r>
            <a:r>
              <a:rPr lang="en-US" altLang="zh-CN" b="1"/>
              <a:t>-&gt;  </a:t>
            </a:r>
            <a:r>
              <a:rPr lang="zh-CN" altLang="en-US" b="1">
                <a:solidFill>
                  <a:srgbClr val="FF0000"/>
                </a:solidFill>
              </a:rPr>
              <a:t>抛物型</a:t>
            </a:r>
          </a:p>
        </p:txBody>
      </p:sp>
      <p:sp>
        <p:nvSpPr>
          <p:cNvPr id="20496" name="TextBox 16"/>
          <p:cNvSpPr txBox="1">
            <a:spLocks noChangeArrowheads="1"/>
          </p:cNvSpPr>
          <p:nvPr/>
        </p:nvSpPr>
        <p:spPr bwMode="auto">
          <a:xfrm>
            <a:off x="2255193" y="5409282"/>
            <a:ext cx="6715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特征方程（</a:t>
            </a:r>
            <a:r>
              <a:rPr lang="en-US" altLang="zh-CN" b="1"/>
              <a:t>3</a:t>
            </a:r>
            <a:r>
              <a:rPr lang="zh-CN" altLang="en-US" b="1"/>
              <a:t>）无实根                                            </a:t>
            </a:r>
            <a:r>
              <a:rPr lang="en-US" altLang="zh-CN" b="1"/>
              <a:t>-&gt;   </a:t>
            </a:r>
            <a:r>
              <a:rPr lang="zh-CN" altLang="en-US" b="1">
                <a:solidFill>
                  <a:srgbClr val="FF0000"/>
                </a:solidFill>
              </a:rPr>
              <a:t>椭圆型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E7A8DC-FB30-4BEC-A592-E287C9208E2B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95536" y="5949280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类比与圆锥曲线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方程</a:t>
            </a:r>
            <a:r>
              <a:rPr lang="en-US" altLang="zh-CN" b="1" dirty="0" smtClean="0"/>
              <a:t>“</a:t>
            </a:r>
            <a:r>
              <a:rPr lang="zh-CN" altLang="en-US" b="1" dirty="0" smtClean="0"/>
              <a:t>双曲、抛物、椭圆”名称的来源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5500688" y="1714500"/>
            <a:ext cx="3500437" cy="4572000"/>
          </a:xfrm>
          <a:prstGeom prst="rect">
            <a:avLst/>
          </a:prstGeom>
          <a:solidFill>
            <a:schemeClr val="accent1">
              <a:alpha val="17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521" name="TextBox 1"/>
          <p:cNvSpPr txBox="1">
            <a:spLocks noChangeArrowheads="1"/>
          </p:cNvSpPr>
          <p:nvPr/>
        </p:nvSpPr>
        <p:spPr bwMode="auto">
          <a:xfrm>
            <a:off x="357188" y="357188"/>
            <a:ext cx="6858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/>
              <a:t>4.   </a:t>
            </a:r>
            <a:r>
              <a:rPr lang="zh-CN" altLang="en-US" sz="2400" b="1" dirty="0"/>
              <a:t>讨论</a:t>
            </a:r>
            <a:r>
              <a:rPr lang="en-US" altLang="zh-CN" sz="2400" b="1" dirty="0"/>
              <a:t>Euler</a:t>
            </a:r>
            <a:r>
              <a:rPr lang="zh-CN" altLang="en-US" sz="2400" b="1" dirty="0"/>
              <a:t>方程组</a:t>
            </a:r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2786063" y="1000125"/>
          <a:ext cx="1349375" cy="536575"/>
        </p:xfrm>
        <a:graphic>
          <a:graphicData uri="http://schemas.openxmlformats.org/presentationml/2006/ole">
            <p:oleObj spid="_x0000_s21506" name="Equation" r:id="rId3" imgW="990360" imgH="393480" progId="Equation.DSMT4">
              <p:embed/>
            </p:oleObj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4114800" y="3327400"/>
          <a:ext cx="914400" cy="203200"/>
        </p:xfrm>
        <a:graphic>
          <a:graphicData uri="http://schemas.openxmlformats.org/presentationml/2006/ole">
            <p:oleObj spid="_x0000_s21507" name="Equation" r:id="rId4" imgW="914400" imgH="203040" progId="Equation.3">
              <p:embed/>
            </p:oleObj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4357688" y="857250"/>
          <a:ext cx="2386012" cy="815975"/>
        </p:xfrm>
        <a:graphic>
          <a:graphicData uri="http://schemas.openxmlformats.org/presentationml/2006/ole">
            <p:oleObj spid="_x0000_s21508" name="Equation" r:id="rId5" imgW="1968480" imgH="672840" progId="Equation.3">
              <p:embed/>
            </p:oleObj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928688" y="1714500"/>
          <a:ext cx="1143000" cy="503238"/>
        </p:xfrm>
        <a:graphic>
          <a:graphicData uri="http://schemas.openxmlformats.org/presentationml/2006/ole">
            <p:oleObj spid="_x0000_s21509" name="Equation" r:id="rId6" imgW="838080" imgH="368280" progId="Equation.3">
              <p:embed/>
            </p:oleObj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642938" y="2428875"/>
          <a:ext cx="3563937" cy="1095375"/>
        </p:xfrm>
        <a:graphic>
          <a:graphicData uri="http://schemas.openxmlformats.org/presentationml/2006/ole">
            <p:oleObj spid="_x0000_s21510" name="Equation" r:id="rId7" imgW="3098520" imgH="952200" progId="Equation.3">
              <p:embed/>
            </p:oleObj>
          </a:graphicData>
        </a:graphic>
      </p:graphicFrame>
      <p:sp>
        <p:nvSpPr>
          <p:cNvPr id="21522" name="TextBox 9"/>
          <p:cNvSpPr txBox="1">
            <a:spLocks noChangeArrowheads="1"/>
          </p:cNvSpPr>
          <p:nvPr/>
        </p:nvSpPr>
        <p:spPr bwMode="auto">
          <a:xfrm>
            <a:off x="500063" y="3786188"/>
            <a:ext cx="40719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将矩阵</a:t>
            </a:r>
            <a:r>
              <a:rPr lang="en-US" altLang="zh-CN" b="1"/>
              <a:t>A</a:t>
            </a:r>
            <a:r>
              <a:rPr lang="zh-CN" altLang="en-US" b="1"/>
              <a:t>对角化</a:t>
            </a:r>
          </a:p>
        </p:txBody>
      </p:sp>
      <p:graphicFrame>
        <p:nvGraphicFramePr>
          <p:cNvPr id="21511" name="Object 8"/>
          <p:cNvGraphicFramePr>
            <a:graphicFrameLocks noChangeAspect="1"/>
          </p:cNvGraphicFramePr>
          <p:nvPr/>
        </p:nvGraphicFramePr>
        <p:xfrm>
          <a:off x="2286000" y="3786188"/>
          <a:ext cx="1309688" cy="381000"/>
        </p:xfrm>
        <a:graphic>
          <a:graphicData uri="http://schemas.openxmlformats.org/presentationml/2006/ole">
            <p:oleObj spid="_x0000_s21511" name="Equation" r:id="rId8" imgW="698400" imgH="203040" progId="Equation.3">
              <p:embed/>
            </p:oleObj>
          </a:graphicData>
        </a:graphic>
      </p:graphicFrame>
      <p:graphicFrame>
        <p:nvGraphicFramePr>
          <p:cNvPr id="21512" name="Object 9"/>
          <p:cNvGraphicFramePr>
            <a:graphicFrameLocks noChangeAspect="1"/>
          </p:cNvGraphicFramePr>
          <p:nvPr/>
        </p:nvGraphicFramePr>
        <p:xfrm>
          <a:off x="857250" y="4214813"/>
          <a:ext cx="1393825" cy="857250"/>
        </p:xfrm>
        <a:graphic>
          <a:graphicData uri="http://schemas.openxmlformats.org/presentationml/2006/ole">
            <p:oleObj spid="_x0000_s21512" name="Equation" r:id="rId9" imgW="1054080" imgH="647640" progId="Equation.3">
              <p:embed/>
            </p:oleObj>
          </a:graphicData>
        </a:graphic>
      </p:graphicFrame>
      <p:sp>
        <p:nvSpPr>
          <p:cNvPr id="17422" name="TextBox 16"/>
          <p:cNvSpPr txBox="1">
            <a:spLocks noChangeArrowheads="1"/>
          </p:cNvSpPr>
          <p:nvPr/>
        </p:nvSpPr>
        <p:spPr bwMode="auto">
          <a:xfrm>
            <a:off x="500063" y="5286375"/>
            <a:ext cx="4786312" cy="64611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/>
              <a:t>一维非定常</a:t>
            </a:r>
            <a:r>
              <a:rPr lang="en-US" altLang="zh-CN" b="1" dirty="0"/>
              <a:t>Euler</a:t>
            </a:r>
            <a:r>
              <a:rPr lang="zh-CN" altLang="en-US" b="1" dirty="0"/>
              <a:t>方程转化为</a:t>
            </a:r>
            <a:r>
              <a:rPr lang="zh-CN" altLang="en-US" b="1" dirty="0">
                <a:solidFill>
                  <a:srgbClr val="FF0000"/>
                </a:solidFill>
              </a:rPr>
              <a:t>三个单波方程</a:t>
            </a:r>
            <a:r>
              <a:rPr lang="en-US" altLang="zh-CN" b="1" dirty="0">
                <a:solidFill>
                  <a:srgbClr val="FF0000"/>
                </a:solidFill>
              </a:rPr>
              <a:t>:</a:t>
            </a:r>
          </a:p>
          <a:p>
            <a:pPr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扰动波分别以速度                                   传播</a:t>
            </a:r>
          </a:p>
        </p:txBody>
      </p:sp>
      <p:sp>
        <p:nvSpPr>
          <p:cNvPr id="17423" name="TextBox 17"/>
          <p:cNvSpPr txBox="1">
            <a:spLocks noChangeArrowheads="1"/>
          </p:cNvSpPr>
          <p:nvPr/>
        </p:nvSpPr>
        <p:spPr bwMode="auto">
          <a:xfrm>
            <a:off x="285750" y="1000125"/>
            <a:ext cx="2357438" cy="36988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/>
              <a:t>一维非定常流动：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E6517B-D698-448F-9044-1355B0F7C263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graphicFrame>
        <p:nvGraphicFramePr>
          <p:cNvPr id="21513" name="Object 13"/>
          <p:cNvGraphicFramePr>
            <a:graphicFrameLocks noChangeAspect="1"/>
          </p:cNvGraphicFramePr>
          <p:nvPr/>
        </p:nvGraphicFramePr>
        <p:xfrm>
          <a:off x="2571750" y="5643563"/>
          <a:ext cx="2160588" cy="285750"/>
        </p:xfrm>
        <a:graphic>
          <a:graphicData uri="http://schemas.openxmlformats.org/presentationml/2006/ole">
            <p:oleObj spid="_x0000_s21513" name="Equation" r:id="rId10" imgW="1536480" imgH="203040" progId="Equation.3">
              <p:embed/>
            </p:oleObj>
          </a:graphicData>
        </a:graphic>
      </p:graphicFrame>
      <p:sp>
        <p:nvSpPr>
          <p:cNvPr id="19" name="左箭头 18"/>
          <p:cNvSpPr/>
          <p:nvPr/>
        </p:nvSpPr>
        <p:spPr>
          <a:xfrm>
            <a:off x="4643438" y="2857500"/>
            <a:ext cx="571500" cy="2857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528" name="TextBox 19"/>
          <p:cNvSpPr txBox="1">
            <a:spLocks noChangeArrowheads="1"/>
          </p:cNvSpPr>
          <p:nvPr/>
        </p:nvSpPr>
        <p:spPr bwMode="auto">
          <a:xfrm>
            <a:off x="4572000" y="2500313"/>
            <a:ext cx="857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推导</a:t>
            </a:r>
          </a:p>
        </p:txBody>
      </p:sp>
      <p:graphicFrame>
        <p:nvGraphicFramePr>
          <p:cNvPr id="21514" name="Object 18"/>
          <p:cNvGraphicFramePr>
            <a:graphicFrameLocks noChangeAspect="1"/>
          </p:cNvGraphicFramePr>
          <p:nvPr/>
        </p:nvGraphicFramePr>
        <p:xfrm>
          <a:off x="5786438" y="1928813"/>
          <a:ext cx="1214437" cy="811212"/>
        </p:xfrm>
        <a:graphic>
          <a:graphicData uri="http://schemas.openxmlformats.org/presentationml/2006/ole">
            <p:oleObj spid="_x0000_s21514" name="Equation" r:id="rId11" imgW="1066680" imgH="711000" progId="Equation.3">
              <p:embed/>
            </p:oleObj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7072313" y="2214563"/>
            <a:ext cx="357187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515" name="Object 19"/>
          <p:cNvGraphicFramePr>
            <a:graphicFrameLocks noChangeAspect="1"/>
          </p:cNvGraphicFramePr>
          <p:nvPr/>
        </p:nvGraphicFramePr>
        <p:xfrm>
          <a:off x="7500938" y="2071688"/>
          <a:ext cx="1485900" cy="228600"/>
        </p:xfrm>
        <a:graphic>
          <a:graphicData uri="http://schemas.openxmlformats.org/presentationml/2006/ole">
            <p:oleObj spid="_x0000_s21515" name="Equation" r:id="rId12" imgW="1485720" imgH="228600" progId="Equation.DSMT4">
              <p:embed/>
            </p:oleObj>
          </a:graphicData>
        </a:graphic>
      </p:graphicFrame>
      <p:cxnSp>
        <p:nvCxnSpPr>
          <p:cNvPr id="27" name="直接箭头连接符 26"/>
          <p:cNvCxnSpPr/>
          <p:nvPr/>
        </p:nvCxnSpPr>
        <p:spPr>
          <a:xfrm rot="5400000">
            <a:off x="6893719" y="1607344"/>
            <a:ext cx="357188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1" name="TextBox 27"/>
          <p:cNvSpPr txBox="1">
            <a:spLocks noChangeArrowheads="1"/>
          </p:cNvSpPr>
          <p:nvPr/>
        </p:nvSpPr>
        <p:spPr bwMode="auto">
          <a:xfrm>
            <a:off x="7143750" y="714375"/>
            <a:ext cx="2000250" cy="92392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守恒变量：质量密度、动量密度、能量密度</a:t>
            </a:r>
          </a:p>
        </p:txBody>
      </p:sp>
      <p:graphicFrame>
        <p:nvGraphicFramePr>
          <p:cNvPr id="21516" name="Object 21"/>
          <p:cNvGraphicFramePr>
            <a:graphicFrameLocks noChangeAspect="1"/>
          </p:cNvGraphicFramePr>
          <p:nvPr/>
        </p:nvGraphicFramePr>
        <p:xfrm>
          <a:off x="7643813" y="2357438"/>
          <a:ext cx="1079500" cy="419100"/>
        </p:xfrm>
        <a:graphic>
          <a:graphicData uri="http://schemas.openxmlformats.org/presentationml/2006/ole">
            <p:oleObj spid="_x0000_s21516" name="Equation" r:id="rId13" imgW="1079280" imgH="419040" progId="Equation.DSMT4">
              <p:embed/>
            </p:oleObj>
          </a:graphicData>
        </a:graphic>
      </p:graphicFrame>
      <p:cxnSp>
        <p:nvCxnSpPr>
          <p:cNvPr id="32" name="直接箭头连接符 31"/>
          <p:cNvCxnSpPr/>
          <p:nvPr/>
        </p:nvCxnSpPr>
        <p:spPr>
          <a:xfrm rot="5400000">
            <a:off x="8001794" y="2856706"/>
            <a:ext cx="2857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517" name="Object 22"/>
          <p:cNvGraphicFramePr>
            <a:graphicFrameLocks noChangeAspect="1"/>
          </p:cNvGraphicFramePr>
          <p:nvPr/>
        </p:nvGraphicFramePr>
        <p:xfrm>
          <a:off x="7380288" y="2981325"/>
          <a:ext cx="1320800" cy="457200"/>
        </p:xfrm>
        <a:graphic>
          <a:graphicData uri="http://schemas.openxmlformats.org/presentationml/2006/ole">
            <p:oleObj spid="_x0000_s21517" name="Equation" r:id="rId14" imgW="1320480" imgH="457200" progId="Equation.DSMT4">
              <p:embed/>
            </p:oleObj>
          </a:graphicData>
        </a:graphic>
      </p:graphicFrame>
      <p:graphicFrame>
        <p:nvGraphicFramePr>
          <p:cNvPr id="21518" name="Object 23"/>
          <p:cNvGraphicFramePr>
            <a:graphicFrameLocks noChangeAspect="1"/>
          </p:cNvGraphicFramePr>
          <p:nvPr/>
        </p:nvGraphicFramePr>
        <p:xfrm>
          <a:off x="5741988" y="3848100"/>
          <a:ext cx="3019425" cy="1422400"/>
        </p:xfrm>
        <a:graphic>
          <a:graphicData uri="http://schemas.openxmlformats.org/presentationml/2006/ole">
            <p:oleObj spid="_x0000_s21518" name="Equation" r:id="rId15" imgW="2781000" imgH="1307880" progId="Equation.DSMT4">
              <p:embed/>
            </p:oleObj>
          </a:graphicData>
        </a:graphic>
      </p:graphicFrame>
      <p:cxnSp>
        <p:nvCxnSpPr>
          <p:cNvPr id="36" name="直接箭头连接符 35"/>
          <p:cNvCxnSpPr/>
          <p:nvPr/>
        </p:nvCxnSpPr>
        <p:spPr>
          <a:xfrm rot="10800000">
            <a:off x="4357688" y="3429000"/>
            <a:ext cx="1285875" cy="1000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4" name="TextBox 37"/>
          <p:cNvSpPr txBox="1">
            <a:spLocks noChangeArrowheads="1"/>
          </p:cNvSpPr>
          <p:nvPr/>
        </p:nvSpPr>
        <p:spPr bwMode="auto">
          <a:xfrm>
            <a:off x="5572125" y="5429250"/>
            <a:ext cx="2143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好性质： 齐次函数</a:t>
            </a:r>
          </a:p>
        </p:txBody>
      </p:sp>
      <p:graphicFrame>
        <p:nvGraphicFramePr>
          <p:cNvPr id="21519" name="Object 15"/>
          <p:cNvGraphicFramePr>
            <a:graphicFrameLocks noChangeAspect="1"/>
          </p:cNvGraphicFramePr>
          <p:nvPr/>
        </p:nvGraphicFramePr>
        <p:xfrm>
          <a:off x="6429375" y="5929313"/>
          <a:ext cx="1268413" cy="285750"/>
        </p:xfrm>
        <a:graphic>
          <a:graphicData uri="http://schemas.openxmlformats.org/presentationml/2006/ole">
            <p:oleObj spid="_x0000_s21519" name="Equation" r:id="rId16" imgW="90144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21"/>
          <p:cNvSpPr txBox="1">
            <a:spLocks noChangeArrowheads="1"/>
          </p:cNvSpPr>
          <p:nvPr/>
        </p:nvSpPr>
        <p:spPr bwMode="auto">
          <a:xfrm>
            <a:off x="642938" y="428625"/>
            <a:ext cx="4714875" cy="46196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Calibri" pitchFamily="34" charset="0"/>
              </a:rPr>
              <a:t>5.  </a:t>
            </a:r>
            <a:r>
              <a:rPr lang="zh-CN" altLang="en-US" sz="2400" b="1" dirty="0">
                <a:solidFill>
                  <a:srgbClr val="FF0000"/>
                </a:solidFill>
                <a:latin typeface="Calibri" pitchFamily="34" charset="0"/>
              </a:rPr>
              <a:t>双曲型方程组边界条件提法</a:t>
            </a:r>
            <a:endParaRPr lang="zh-CN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graphicFrame>
        <p:nvGraphicFramePr>
          <p:cNvPr id="22530" name="Object 6"/>
          <p:cNvGraphicFramePr>
            <a:graphicFrameLocks noChangeAspect="1"/>
          </p:cNvGraphicFramePr>
          <p:nvPr/>
        </p:nvGraphicFramePr>
        <p:xfrm>
          <a:off x="4143375" y="1285875"/>
          <a:ext cx="1430338" cy="571500"/>
        </p:xfrm>
        <a:graphic>
          <a:graphicData uri="http://schemas.openxmlformats.org/presentationml/2006/ole">
            <p:oleObj spid="_x0000_s22530" name="Equation" r:id="rId3" imgW="952200" imgH="380880" progId="Equation.3">
              <p:embed/>
            </p:oleObj>
          </a:graphicData>
        </a:graphic>
      </p:graphicFrame>
      <p:sp>
        <p:nvSpPr>
          <p:cNvPr id="28" name="右箭头 27"/>
          <p:cNvSpPr/>
          <p:nvPr/>
        </p:nvSpPr>
        <p:spPr>
          <a:xfrm>
            <a:off x="3286125" y="1500188"/>
            <a:ext cx="285750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534" name="TextBox 28"/>
          <p:cNvSpPr txBox="1">
            <a:spLocks noChangeArrowheads="1"/>
          </p:cNvSpPr>
          <p:nvPr/>
        </p:nvSpPr>
        <p:spPr bwMode="auto">
          <a:xfrm>
            <a:off x="428625" y="2500313"/>
            <a:ext cx="65722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2400" b="1">
                <a:latin typeface="Calibri" pitchFamily="34" charset="0"/>
              </a:rPr>
              <a:t>变换成为了</a:t>
            </a:r>
            <a:r>
              <a:rPr lang="zh-CN" altLang="en-US" sz="2400" b="1">
                <a:solidFill>
                  <a:srgbClr val="FF0000"/>
                </a:solidFill>
                <a:latin typeface="Calibri" pitchFamily="34" charset="0"/>
              </a:rPr>
              <a:t>彼此独立</a:t>
            </a:r>
            <a:r>
              <a:rPr lang="zh-CN" altLang="en-US" sz="2400" b="1">
                <a:latin typeface="Calibri" pitchFamily="34" charset="0"/>
              </a:rPr>
              <a:t>的</a:t>
            </a:r>
            <a:r>
              <a:rPr lang="en-US" altLang="zh-CN" sz="2400" b="1">
                <a:latin typeface="Calibri" pitchFamily="34" charset="0"/>
              </a:rPr>
              <a:t>n</a:t>
            </a:r>
            <a:r>
              <a:rPr lang="zh-CN" altLang="en-US" sz="2400" b="1">
                <a:latin typeface="Calibri" pitchFamily="34" charset="0"/>
              </a:rPr>
              <a:t>个单波方程</a:t>
            </a:r>
          </a:p>
        </p:txBody>
      </p:sp>
      <p:sp>
        <p:nvSpPr>
          <p:cNvPr id="22535" name="TextBox 29"/>
          <p:cNvSpPr txBox="1">
            <a:spLocks noChangeArrowheads="1"/>
          </p:cNvSpPr>
          <p:nvPr/>
        </p:nvSpPr>
        <p:spPr bwMode="auto">
          <a:xfrm>
            <a:off x="785813" y="3214688"/>
            <a:ext cx="5500687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Calibri" pitchFamily="34" charset="0"/>
              </a:rPr>
              <a:t>方法： </a:t>
            </a:r>
            <a:r>
              <a:rPr lang="zh-CN" altLang="en-US" sz="2400" b="1">
                <a:solidFill>
                  <a:srgbClr val="FF0000"/>
                </a:solidFill>
                <a:latin typeface="Calibri" pitchFamily="34" charset="0"/>
              </a:rPr>
              <a:t>独立</a:t>
            </a:r>
            <a:r>
              <a:rPr lang="zh-CN" altLang="en-US" sz="2400" b="1">
                <a:latin typeface="Calibri" pitchFamily="34" charset="0"/>
              </a:rPr>
              <a:t>给定</a:t>
            </a:r>
            <a:r>
              <a:rPr lang="en-US" altLang="zh-CN" sz="2400" b="1">
                <a:latin typeface="Calibri" pitchFamily="34" charset="0"/>
              </a:rPr>
              <a:t>j</a:t>
            </a:r>
            <a:r>
              <a:rPr lang="zh-CN" altLang="en-US" sz="2400" b="1">
                <a:latin typeface="Calibri" pitchFamily="34" charset="0"/>
              </a:rPr>
              <a:t>个方程的边界条件</a:t>
            </a:r>
            <a:endParaRPr lang="en-US" altLang="zh-CN" sz="2400" b="1">
              <a:latin typeface="Calibri" pitchFamily="34" charset="0"/>
            </a:endParaRPr>
          </a:p>
          <a:p>
            <a:r>
              <a:rPr lang="zh-CN" altLang="en-US" sz="2400" b="1">
                <a:latin typeface="Calibri" pitchFamily="34" charset="0"/>
              </a:rPr>
              <a:t>        </a:t>
            </a:r>
            <a:r>
              <a:rPr lang="zh-CN" altLang="en-US" sz="2000" b="1">
                <a:latin typeface="Calibri" pitchFamily="34" charset="0"/>
              </a:rPr>
              <a:t>如果 </a:t>
            </a:r>
            <a:r>
              <a:rPr lang="en-US" altLang="zh-CN" sz="2000" b="1">
                <a:latin typeface="Symbol" pitchFamily="18" charset="2"/>
              </a:rPr>
              <a:t>l</a:t>
            </a:r>
            <a:r>
              <a:rPr lang="en-US" altLang="zh-CN" sz="2000" b="1" baseline="-2500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&gt;0, 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则在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左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端给定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="1" baseline="-2500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的边界条件</a:t>
            </a:r>
            <a:endParaRPr lang="en-US" altLang="zh-CN" sz="2000" b="1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000" b="1">
                <a:latin typeface="Calibri" pitchFamily="34" charset="0"/>
              </a:rPr>
              <a:t>          如果 </a:t>
            </a:r>
            <a:r>
              <a:rPr lang="en-US" altLang="zh-CN" sz="2000" b="1">
                <a:latin typeface="Symbol" pitchFamily="18" charset="2"/>
              </a:rPr>
              <a:t>l</a:t>
            </a:r>
            <a:r>
              <a:rPr lang="en-US" altLang="zh-CN" sz="2000" b="1" baseline="-2500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&lt;0, 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则在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右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端给定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="1" baseline="-2500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的边界条件</a:t>
            </a:r>
            <a:endParaRPr lang="en-US" altLang="zh-CN" sz="2000" b="1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 baseline="-25000">
                <a:latin typeface="Times New Roman" pitchFamily="18" charset="0"/>
                <a:cs typeface="Times New Roman" pitchFamily="18" charset="0"/>
              </a:rPr>
              <a:t>          </a:t>
            </a:r>
            <a:endParaRPr lang="zh-CN" altLang="en-US" sz="2400" b="1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6" name="TextBox 30"/>
          <p:cNvSpPr txBox="1">
            <a:spLocks noChangeArrowheads="1"/>
          </p:cNvSpPr>
          <p:nvPr/>
        </p:nvSpPr>
        <p:spPr bwMode="auto">
          <a:xfrm>
            <a:off x="285750" y="5072063"/>
            <a:ext cx="87153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b="1">
                <a:solidFill>
                  <a:srgbClr val="0000FF"/>
                </a:solidFill>
                <a:latin typeface="Calibri" pitchFamily="34" charset="0"/>
              </a:rPr>
              <a:t>特点：  左、右边界总共给定</a:t>
            </a:r>
            <a:r>
              <a:rPr lang="en-US" altLang="zh-CN" sz="2400" b="1">
                <a:solidFill>
                  <a:srgbClr val="0000FF"/>
                </a:solidFill>
                <a:latin typeface="Calibri" pitchFamily="34" charset="0"/>
              </a:rPr>
              <a:t>n</a:t>
            </a:r>
            <a:r>
              <a:rPr lang="zh-CN" altLang="en-US" sz="2400" b="1">
                <a:solidFill>
                  <a:srgbClr val="0000FF"/>
                </a:solidFill>
                <a:latin typeface="Calibri" pitchFamily="34" charset="0"/>
              </a:rPr>
              <a:t>个边界条件，各自的个数视特征值的符号确定</a:t>
            </a:r>
          </a:p>
        </p:txBody>
      </p:sp>
      <p:grpSp>
        <p:nvGrpSpPr>
          <p:cNvPr id="22537" name="组合 37"/>
          <p:cNvGrpSpPr>
            <a:grpSpLocks/>
          </p:cNvGrpSpPr>
          <p:nvPr/>
        </p:nvGrpSpPr>
        <p:grpSpPr bwMode="auto">
          <a:xfrm>
            <a:off x="6286500" y="2000250"/>
            <a:ext cx="2857500" cy="2422525"/>
            <a:chOff x="6429375" y="2571750"/>
            <a:chExt cx="2857500" cy="2422525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6643688" y="4410075"/>
              <a:ext cx="1857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8501063" y="4338638"/>
              <a:ext cx="142875" cy="1428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6572250" y="4338638"/>
              <a:ext cx="142875" cy="1428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6711950" y="4143375"/>
              <a:ext cx="407988" cy="509588"/>
            </a:xfrm>
            <a:custGeom>
              <a:avLst/>
              <a:gdLst>
                <a:gd name="connsiteX0" fmla="*/ 0 w 407406"/>
                <a:gd name="connsiteY0" fmla="*/ 258024 h 510013"/>
                <a:gd name="connsiteX1" fmla="*/ 90535 w 407406"/>
                <a:gd name="connsiteY1" fmla="*/ 40741 h 510013"/>
                <a:gd name="connsiteX2" fmla="*/ 307818 w 407406"/>
                <a:gd name="connsiteY2" fmla="*/ 502468 h 510013"/>
                <a:gd name="connsiteX3" fmla="*/ 407406 w 407406"/>
                <a:gd name="connsiteY3" fmla="*/ 86009 h 510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406" h="510013">
                  <a:moveTo>
                    <a:pt x="0" y="258024"/>
                  </a:moveTo>
                  <a:cubicBezTo>
                    <a:pt x="19616" y="129012"/>
                    <a:pt x="39232" y="0"/>
                    <a:pt x="90535" y="40741"/>
                  </a:cubicBezTo>
                  <a:cubicBezTo>
                    <a:pt x="141838" y="81482"/>
                    <a:pt x="255006" y="494923"/>
                    <a:pt x="307818" y="502468"/>
                  </a:cubicBezTo>
                  <a:cubicBezTo>
                    <a:pt x="360630" y="510013"/>
                    <a:pt x="384018" y="298011"/>
                    <a:pt x="407406" y="86009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545" name="TextBox 18"/>
            <p:cNvSpPr txBox="1">
              <a:spLocks noChangeArrowheads="1"/>
            </p:cNvSpPr>
            <p:nvPr/>
          </p:nvSpPr>
          <p:spPr bwMode="auto">
            <a:xfrm>
              <a:off x="6429375" y="4552950"/>
              <a:ext cx="428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Calibri" pitchFamily="34" charset="0"/>
                </a:rPr>
                <a:t>A</a:t>
              </a:r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2546" name="TextBox 19"/>
            <p:cNvSpPr txBox="1">
              <a:spLocks noChangeArrowheads="1"/>
            </p:cNvSpPr>
            <p:nvPr/>
          </p:nvSpPr>
          <p:spPr bwMode="auto">
            <a:xfrm>
              <a:off x="8429625" y="4624388"/>
              <a:ext cx="428625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Calibri" pitchFamily="34" charset="0"/>
                </a:rPr>
                <a:t>B</a:t>
              </a:r>
              <a:endParaRPr lang="zh-CN" altLang="en-US">
                <a:latin typeface="Calibri" pitchFamily="34" charset="0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6572250" y="3624263"/>
              <a:ext cx="1857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8429625" y="3552825"/>
              <a:ext cx="142875" cy="1428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6500813" y="3552825"/>
              <a:ext cx="142875" cy="1428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8001000" y="3357563"/>
              <a:ext cx="407988" cy="509587"/>
            </a:xfrm>
            <a:custGeom>
              <a:avLst/>
              <a:gdLst>
                <a:gd name="connsiteX0" fmla="*/ 0 w 407406"/>
                <a:gd name="connsiteY0" fmla="*/ 258024 h 510013"/>
                <a:gd name="connsiteX1" fmla="*/ 90535 w 407406"/>
                <a:gd name="connsiteY1" fmla="*/ 40741 h 510013"/>
                <a:gd name="connsiteX2" fmla="*/ 307818 w 407406"/>
                <a:gd name="connsiteY2" fmla="*/ 502468 h 510013"/>
                <a:gd name="connsiteX3" fmla="*/ 407406 w 407406"/>
                <a:gd name="connsiteY3" fmla="*/ 86009 h 510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406" h="510013">
                  <a:moveTo>
                    <a:pt x="0" y="258024"/>
                  </a:moveTo>
                  <a:cubicBezTo>
                    <a:pt x="19616" y="129012"/>
                    <a:pt x="39232" y="0"/>
                    <a:pt x="90535" y="40741"/>
                  </a:cubicBezTo>
                  <a:cubicBezTo>
                    <a:pt x="141838" y="81482"/>
                    <a:pt x="255006" y="494923"/>
                    <a:pt x="307818" y="502468"/>
                  </a:cubicBezTo>
                  <a:cubicBezTo>
                    <a:pt x="360630" y="510013"/>
                    <a:pt x="384018" y="298011"/>
                    <a:pt x="407406" y="86009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22551" name="组合 42"/>
            <p:cNvGrpSpPr>
              <a:grpSpLocks/>
            </p:cNvGrpSpPr>
            <p:nvPr/>
          </p:nvGrpSpPr>
          <p:grpSpPr bwMode="auto">
            <a:xfrm>
              <a:off x="6500813" y="2571750"/>
              <a:ext cx="2071687" cy="581025"/>
              <a:chOff x="6500825" y="2571744"/>
              <a:chExt cx="2071700" cy="581026"/>
            </a:xfrm>
          </p:grpSpPr>
          <p:cxnSp>
            <p:nvCxnSpPr>
              <p:cNvPr id="18" name="直接箭头连接符 17"/>
              <p:cNvCxnSpPr/>
              <p:nvPr/>
            </p:nvCxnSpPr>
            <p:spPr>
              <a:xfrm>
                <a:off x="6500825" y="2571744"/>
                <a:ext cx="57150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6572262" y="2909883"/>
                <a:ext cx="18573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椭圆 33"/>
              <p:cNvSpPr/>
              <p:nvPr/>
            </p:nvSpPr>
            <p:spPr>
              <a:xfrm>
                <a:off x="8429649" y="2838444"/>
                <a:ext cx="142876" cy="14287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6500825" y="2838444"/>
                <a:ext cx="142876" cy="14287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6" name="任意多边形 35"/>
              <p:cNvSpPr/>
              <p:nvPr/>
            </p:nvSpPr>
            <p:spPr>
              <a:xfrm>
                <a:off x="6640526" y="2643182"/>
                <a:ext cx="407990" cy="509588"/>
              </a:xfrm>
              <a:custGeom>
                <a:avLst/>
                <a:gdLst>
                  <a:gd name="connsiteX0" fmla="*/ 0 w 407406"/>
                  <a:gd name="connsiteY0" fmla="*/ 258024 h 510013"/>
                  <a:gd name="connsiteX1" fmla="*/ 90535 w 407406"/>
                  <a:gd name="connsiteY1" fmla="*/ 40741 h 510013"/>
                  <a:gd name="connsiteX2" fmla="*/ 307818 w 407406"/>
                  <a:gd name="connsiteY2" fmla="*/ 502468 h 510013"/>
                  <a:gd name="connsiteX3" fmla="*/ 407406 w 407406"/>
                  <a:gd name="connsiteY3" fmla="*/ 86009 h 510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7406" h="510013">
                    <a:moveTo>
                      <a:pt x="0" y="258024"/>
                    </a:moveTo>
                    <a:cubicBezTo>
                      <a:pt x="19616" y="129012"/>
                      <a:pt x="39232" y="0"/>
                      <a:pt x="90535" y="40741"/>
                    </a:cubicBezTo>
                    <a:cubicBezTo>
                      <a:pt x="141838" y="81482"/>
                      <a:pt x="255006" y="494923"/>
                      <a:pt x="307818" y="502468"/>
                    </a:cubicBezTo>
                    <a:cubicBezTo>
                      <a:pt x="360630" y="510013"/>
                      <a:pt x="384018" y="298011"/>
                      <a:pt x="407406" y="86009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cxnSp>
          <p:nvCxnSpPr>
            <p:cNvPr id="40" name="直接箭头连接符 39"/>
            <p:cNvCxnSpPr/>
            <p:nvPr/>
          </p:nvCxnSpPr>
          <p:spPr>
            <a:xfrm rot="10800000">
              <a:off x="7858125" y="3286125"/>
              <a:ext cx="71437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53" name="TextBox 40"/>
            <p:cNvSpPr txBox="1">
              <a:spLocks noChangeArrowheads="1"/>
            </p:cNvSpPr>
            <p:nvPr/>
          </p:nvSpPr>
          <p:spPr bwMode="auto">
            <a:xfrm>
              <a:off x="8643938" y="2714625"/>
              <a:ext cx="642937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Calibri" pitchFamily="34" charset="0"/>
                </a:rPr>
                <a:t>j=1</a:t>
              </a:r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2554" name="TextBox 41"/>
            <p:cNvSpPr txBox="1">
              <a:spLocks noChangeArrowheads="1"/>
            </p:cNvSpPr>
            <p:nvPr/>
          </p:nvSpPr>
          <p:spPr bwMode="auto">
            <a:xfrm>
              <a:off x="8643938" y="3429000"/>
              <a:ext cx="642937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Calibri" pitchFamily="34" charset="0"/>
                </a:rPr>
                <a:t>j=2</a:t>
              </a:r>
              <a:endParaRPr lang="zh-CN" altLang="en-US">
                <a:latin typeface="Calibri" pitchFamily="34" charset="0"/>
              </a:endParaRPr>
            </a:p>
          </p:txBody>
        </p:sp>
      </p:grpSp>
      <p:sp>
        <p:nvSpPr>
          <p:cNvPr id="22538" name="TextBox 36"/>
          <p:cNvSpPr txBox="1">
            <a:spLocks noChangeArrowheads="1"/>
          </p:cNvSpPr>
          <p:nvPr/>
        </p:nvSpPr>
        <p:spPr bwMode="auto">
          <a:xfrm>
            <a:off x="428625" y="6000750"/>
            <a:ext cx="4000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000" b="1">
                <a:latin typeface="Calibri" pitchFamily="34" charset="0"/>
              </a:rPr>
              <a:t>可推广到一般的双曲型方程组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1357313" y="1357313"/>
          <a:ext cx="1185862" cy="484187"/>
        </p:xfrm>
        <a:graphic>
          <a:graphicData uri="http://schemas.openxmlformats.org/presentationml/2006/ole">
            <p:oleObj spid="_x0000_s22531" name="Equation" r:id="rId4" imgW="901440" imgH="368280" progId="Equation.3">
              <p:embed/>
            </p:oleObj>
          </a:graphicData>
        </a:graphic>
      </p:graphicFrame>
      <p:sp>
        <p:nvSpPr>
          <p:cNvPr id="30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zh-CN" dirty="0"/>
              <a:t>Copyright by Li </a:t>
            </a:r>
            <a:r>
              <a:rPr lang="en-US" altLang="zh-CN" dirty="0" err="1"/>
              <a:t>Xinliang</a:t>
            </a:r>
            <a:endParaRPr lang="zh-CN" altLang="en-US" dirty="0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2AD87FE8-FFC0-4FE7-8047-0A2C5E5CD9B1}" type="slidenum">
              <a:rPr lang="zh-CN" altLang="en-US" smtClean="0"/>
              <a:pPr algn="ctr">
                <a:defRPr/>
              </a:pPr>
              <a:t>32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857250" y="4500563"/>
          <a:ext cx="6096000" cy="195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  <a:gridCol w="1785924"/>
                <a:gridCol w="273844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条件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描述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边界条件设定</a:t>
                      </a:r>
                      <a:endParaRPr lang="zh-CN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 </a:t>
                      </a:r>
                      <a:r>
                        <a:rPr lang="zh-CN" altLang="en-US" sz="2000" b="1" dirty="0" smtClean="0"/>
                        <a:t>超音速入口</a:t>
                      </a:r>
                      <a:endParaRPr lang="zh-CN" altLang="en-US" sz="2000" b="1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baseline="0" dirty="0" smtClean="0">
                          <a:solidFill>
                            <a:schemeClr val="tx1"/>
                          </a:solidFill>
                        </a:rPr>
                        <a:t>给定</a:t>
                      </a: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sz="2000" b="1" baseline="0" dirty="0" smtClean="0">
                          <a:solidFill>
                            <a:schemeClr val="tx1"/>
                          </a:solidFill>
                        </a:rPr>
                        <a:t>个边界条件</a:t>
                      </a:r>
                      <a:endParaRPr lang="zh-CN" altLang="en-US" sz="20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 </a:t>
                      </a:r>
                      <a:r>
                        <a:rPr lang="zh-CN" altLang="en-US" sz="2000" b="1" dirty="0" smtClean="0"/>
                        <a:t>亚音速入口</a:t>
                      </a:r>
                      <a:endParaRPr lang="zh-CN" altLang="en-US" sz="2000" b="1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/>
                        <a:t>给定</a:t>
                      </a:r>
                      <a:r>
                        <a:rPr lang="en-US" altLang="zh-CN" sz="2000" b="1" dirty="0" smtClean="0"/>
                        <a:t>2</a:t>
                      </a:r>
                      <a:r>
                        <a:rPr lang="zh-CN" altLang="en-US" sz="2000" b="1" dirty="0" smtClean="0"/>
                        <a:t>个边界条件</a:t>
                      </a:r>
                      <a:endParaRPr lang="zh-CN" altLang="en-US" sz="2000" b="1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 </a:t>
                      </a:r>
                      <a:r>
                        <a:rPr lang="zh-CN" altLang="en-US" sz="2000" b="1" dirty="0" smtClean="0"/>
                        <a:t>超音速出口</a:t>
                      </a:r>
                      <a:endParaRPr lang="zh-CN" altLang="en-US" sz="2000" b="1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/>
                        <a:t>无需给定边界条件</a:t>
                      </a:r>
                      <a:endParaRPr lang="zh-CN" altLang="en-US" sz="2000" b="1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 </a:t>
                      </a:r>
                      <a:r>
                        <a:rPr lang="zh-CN" altLang="en-US" sz="2000" b="1" dirty="0" smtClean="0"/>
                        <a:t>亚音速出口</a:t>
                      </a:r>
                      <a:endParaRPr lang="zh-CN" altLang="en-US" sz="2000" b="1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/>
                        <a:t>给定</a:t>
                      </a:r>
                      <a:r>
                        <a:rPr lang="en-US" altLang="zh-CN" sz="2000" b="1" dirty="0" smtClean="0"/>
                        <a:t>1</a:t>
                      </a:r>
                      <a:r>
                        <a:rPr lang="zh-CN" altLang="en-US" sz="2000" b="1" dirty="0" smtClean="0"/>
                        <a:t>个边界条件</a:t>
                      </a:r>
                      <a:endParaRPr lang="zh-CN" altLang="en-US" sz="2000" b="1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23591" name="TextBox 1"/>
          <p:cNvSpPr txBox="1">
            <a:spLocks noChangeArrowheads="1"/>
          </p:cNvSpPr>
          <p:nvPr/>
        </p:nvSpPr>
        <p:spPr bwMode="auto">
          <a:xfrm>
            <a:off x="357188" y="571500"/>
            <a:ext cx="73580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/>
              <a:t>2</a:t>
            </a:r>
            <a:r>
              <a:rPr lang="zh-CN" altLang="en-US" sz="2400" b="1"/>
              <a:t>） 一维</a:t>
            </a:r>
            <a:r>
              <a:rPr lang="en-US" altLang="zh-CN" sz="2400" b="1"/>
              <a:t>Euler</a:t>
            </a:r>
            <a:r>
              <a:rPr lang="zh-CN" altLang="en-US" sz="2400" b="1"/>
              <a:t>方程</a:t>
            </a: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1071563" y="1214438"/>
          <a:ext cx="1663700" cy="642937"/>
        </p:xfrm>
        <a:graphic>
          <a:graphicData uri="http://schemas.openxmlformats.org/presentationml/2006/ole">
            <p:oleObj spid="_x0000_s23554" name="公式" r:id="rId3" imgW="952200" imgH="368280" progId="Equation.3">
              <p:embed/>
            </p:oleObj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000125" y="2143125"/>
          <a:ext cx="1408113" cy="357188"/>
        </p:xfrm>
        <a:graphic>
          <a:graphicData uri="http://schemas.openxmlformats.org/presentationml/2006/ole">
            <p:oleObj spid="_x0000_s23555" name="公式" r:id="rId4" imgW="901440" imgH="228600" progId="Equation.3">
              <p:embed/>
            </p:oleObj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2857500" y="1928813"/>
          <a:ext cx="1328738" cy="828675"/>
        </p:xfrm>
        <a:graphic>
          <a:graphicData uri="http://schemas.openxmlformats.org/presentationml/2006/ole">
            <p:oleObj spid="_x0000_s23556" name="Equation" r:id="rId5" imgW="1079280" imgH="672840" progId="Equation.3">
              <p:embed/>
            </p:oleObj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1143000" y="2714625"/>
          <a:ext cx="911225" cy="508000"/>
        </p:xfrm>
        <a:graphic>
          <a:graphicData uri="http://schemas.openxmlformats.org/presentationml/2006/ole">
            <p:oleObj spid="_x0000_s23557" name="公式" r:id="rId6" imgW="660240" imgH="368280" progId="Equation.3">
              <p:embed/>
            </p:oleObj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5000625" y="2857500"/>
          <a:ext cx="990600" cy="304800"/>
        </p:xfrm>
        <a:graphic>
          <a:graphicData uri="http://schemas.openxmlformats.org/presentationml/2006/ole">
            <p:oleObj spid="_x0000_s23558" name="公式" r:id="rId7" imgW="660240" imgH="203040" progId="Equation.3">
              <p:embed/>
            </p:oleObj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6357938" y="2857500"/>
          <a:ext cx="1866900" cy="285750"/>
        </p:xfrm>
        <a:graphic>
          <a:graphicData uri="http://schemas.openxmlformats.org/presentationml/2006/ole">
            <p:oleObj spid="_x0000_s23559" name="公式" r:id="rId8" imgW="1130040" imgH="203040" progId="Equation.3">
              <p:embed/>
            </p:oleObj>
          </a:graphicData>
        </a:graphic>
      </p:graphicFrame>
      <p:grpSp>
        <p:nvGrpSpPr>
          <p:cNvPr id="23592" name="组合 8"/>
          <p:cNvGrpSpPr>
            <a:grpSpLocks/>
          </p:cNvGrpSpPr>
          <p:nvPr/>
        </p:nvGrpSpPr>
        <p:grpSpPr bwMode="auto">
          <a:xfrm>
            <a:off x="6286500" y="1643063"/>
            <a:ext cx="2071688" cy="581025"/>
            <a:chOff x="6500825" y="2571744"/>
            <a:chExt cx="2071700" cy="581026"/>
          </a:xfrm>
        </p:grpSpPr>
        <p:cxnSp>
          <p:nvCxnSpPr>
            <p:cNvPr id="10" name="直接箭头连接符 9"/>
            <p:cNvCxnSpPr/>
            <p:nvPr/>
          </p:nvCxnSpPr>
          <p:spPr>
            <a:xfrm>
              <a:off x="6500825" y="2571744"/>
              <a:ext cx="571503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6572263" y="2909882"/>
              <a:ext cx="18573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8429649" y="2838444"/>
              <a:ext cx="142876" cy="1428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6500825" y="2838444"/>
              <a:ext cx="142876" cy="1428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6640526" y="2643181"/>
              <a:ext cx="407990" cy="509589"/>
            </a:xfrm>
            <a:custGeom>
              <a:avLst/>
              <a:gdLst>
                <a:gd name="connsiteX0" fmla="*/ 0 w 407406"/>
                <a:gd name="connsiteY0" fmla="*/ 258024 h 510013"/>
                <a:gd name="connsiteX1" fmla="*/ 90535 w 407406"/>
                <a:gd name="connsiteY1" fmla="*/ 40741 h 510013"/>
                <a:gd name="connsiteX2" fmla="*/ 307818 w 407406"/>
                <a:gd name="connsiteY2" fmla="*/ 502468 h 510013"/>
                <a:gd name="connsiteX3" fmla="*/ 407406 w 407406"/>
                <a:gd name="connsiteY3" fmla="*/ 86009 h 510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406" h="510013">
                  <a:moveTo>
                    <a:pt x="0" y="258024"/>
                  </a:moveTo>
                  <a:cubicBezTo>
                    <a:pt x="19616" y="129012"/>
                    <a:pt x="39232" y="0"/>
                    <a:pt x="90535" y="40741"/>
                  </a:cubicBezTo>
                  <a:cubicBezTo>
                    <a:pt x="141838" y="81482"/>
                    <a:pt x="255006" y="494923"/>
                    <a:pt x="307818" y="502468"/>
                  </a:cubicBezTo>
                  <a:cubicBezTo>
                    <a:pt x="360630" y="510013"/>
                    <a:pt x="384018" y="298011"/>
                    <a:pt x="407406" y="86009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1093788" y="3330575"/>
          <a:ext cx="3508375" cy="482600"/>
        </p:xfrm>
        <a:graphic>
          <a:graphicData uri="http://schemas.openxmlformats.org/presentationml/2006/ole">
            <p:oleObj spid="_x0000_s23560" name="Equation" r:id="rId9" imgW="1663560" imgH="228600" progId="Equation.3">
              <p:embed/>
            </p:oleObj>
          </a:graphicData>
        </a:graphic>
      </p:graphicFrame>
      <p:sp>
        <p:nvSpPr>
          <p:cNvPr id="23593" name="TextBox 15"/>
          <p:cNvSpPr txBox="1">
            <a:spLocks noChangeArrowheads="1"/>
          </p:cNvSpPr>
          <p:nvPr/>
        </p:nvSpPr>
        <p:spPr bwMode="auto">
          <a:xfrm>
            <a:off x="714375" y="4000500"/>
            <a:ext cx="5429250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/>
              <a:t>对于左边界：</a:t>
            </a:r>
            <a:endParaRPr lang="en-US" altLang="zh-CN" sz="2000" b="1"/>
          </a:p>
          <a:p>
            <a:r>
              <a:rPr lang="en-US" altLang="zh-CN"/>
              <a:t>      </a:t>
            </a:r>
            <a:endParaRPr lang="zh-CN" altLang="en-US"/>
          </a:p>
        </p:txBody>
      </p:sp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928688" y="5000625"/>
          <a:ext cx="1325562" cy="344488"/>
        </p:xfrm>
        <a:graphic>
          <a:graphicData uri="http://schemas.openxmlformats.org/presentationml/2006/ole">
            <p:oleObj spid="_x0000_s23561" name="Equation" r:id="rId10" imgW="1282680" imgH="228600" progId="Equation.3">
              <p:embed/>
            </p:oleObj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928688" y="5286375"/>
          <a:ext cx="1325562" cy="346075"/>
        </p:xfrm>
        <a:graphic>
          <a:graphicData uri="http://schemas.openxmlformats.org/presentationml/2006/ole">
            <p:oleObj spid="_x0000_s23562" name="Equation" r:id="rId11" imgW="1282680" imgH="228600" progId="Equation.3">
              <p:embed/>
            </p:oleObj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928688" y="5643563"/>
          <a:ext cx="1325562" cy="344487"/>
        </p:xfrm>
        <a:graphic>
          <a:graphicData uri="http://schemas.openxmlformats.org/presentationml/2006/ole">
            <p:oleObj spid="_x0000_s23563" name="公式" r:id="rId12" imgW="1282680" imgH="228600" progId="Equation.3">
              <p:embed/>
            </p:oleObj>
          </a:graphicData>
        </a:graphic>
      </p:graphicFrame>
      <p:graphicFrame>
        <p:nvGraphicFramePr>
          <p:cNvPr id="23564" name="Object 12"/>
          <p:cNvGraphicFramePr>
            <a:graphicFrameLocks noChangeAspect="1"/>
          </p:cNvGraphicFramePr>
          <p:nvPr/>
        </p:nvGraphicFramePr>
        <p:xfrm>
          <a:off x="1000125" y="6143625"/>
          <a:ext cx="1311275" cy="344488"/>
        </p:xfrm>
        <a:graphic>
          <a:graphicData uri="http://schemas.openxmlformats.org/presentationml/2006/ole">
            <p:oleObj spid="_x0000_s23564" name="公式" r:id="rId13" imgW="1269720" imgH="228600" progId="Equation.3">
              <p:embed/>
            </p:oleObj>
          </a:graphicData>
        </a:graphic>
      </p:graphicFrame>
      <p:sp>
        <p:nvSpPr>
          <p:cNvPr id="24" name="任意多边形 23"/>
          <p:cNvSpPr/>
          <p:nvPr/>
        </p:nvSpPr>
        <p:spPr>
          <a:xfrm>
            <a:off x="6000750" y="3500438"/>
            <a:ext cx="2073275" cy="301625"/>
          </a:xfrm>
          <a:custGeom>
            <a:avLst/>
            <a:gdLst>
              <a:gd name="connsiteX0" fmla="*/ 0 w 2073244"/>
              <a:gd name="connsiteY0" fmla="*/ 0 h 301782"/>
              <a:gd name="connsiteX1" fmla="*/ 760491 w 2073244"/>
              <a:gd name="connsiteY1" fmla="*/ 289711 h 301782"/>
              <a:gd name="connsiteX2" fmla="*/ 2073244 w 2073244"/>
              <a:gd name="connsiteY2" fmla="*/ 72428 h 301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3244" h="301782">
                <a:moveTo>
                  <a:pt x="0" y="0"/>
                </a:moveTo>
                <a:cubicBezTo>
                  <a:pt x="207475" y="138820"/>
                  <a:pt x="414950" y="277640"/>
                  <a:pt x="760491" y="289711"/>
                </a:cubicBezTo>
                <a:cubicBezTo>
                  <a:pt x="1106032" y="301782"/>
                  <a:pt x="1589638" y="187105"/>
                  <a:pt x="2073244" y="72428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6018213" y="4108450"/>
            <a:ext cx="2028825" cy="188913"/>
          </a:xfrm>
          <a:custGeom>
            <a:avLst/>
            <a:gdLst>
              <a:gd name="connsiteX0" fmla="*/ 0 w 2027976"/>
              <a:gd name="connsiteY0" fmla="*/ 143346 h 188613"/>
              <a:gd name="connsiteX1" fmla="*/ 706170 w 2027976"/>
              <a:gd name="connsiteY1" fmla="*/ 7544 h 188613"/>
              <a:gd name="connsiteX2" fmla="*/ 2027976 w 2027976"/>
              <a:gd name="connsiteY2" fmla="*/ 188613 h 18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7976" h="188613">
                <a:moveTo>
                  <a:pt x="0" y="143346"/>
                </a:moveTo>
                <a:cubicBezTo>
                  <a:pt x="184087" y="71673"/>
                  <a:pt x="368174" y="0"/>
                  <a:pt x="706170" y="7544"/>
                </a:cubicBezTo>
                <a:cubicBezTo>
                  <a:pt x="1044166" y="15088"/>
                  <a:pt x="1536071" y="101850"/>
                  <a:pt x="2027976" y="188613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6" name="直接连接符 25"/>
          <p:cNvCxnSpPr>
            <a:stCxn id="24" idx="0"/>
            <a:endCxn id="25" idx="0"/>
          </p:cNvCxnSpPr>
          <p:nvPr/>
        </p:nvCxnSpPr>
        <p:spPr>
          <a:xfrm>
            <a:off x="6000750" y="3500438"/>
            <a:ext cx="17463" cy="7508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4" idx="2"/>
          </p:cNvCxnSpPr>
          <p:nvPr/>
        </p:nvCxnSpPr>
        <p:spPr>
          <a:xfrm flipH="1">
            <a:off x="8061325" y="3573463"/>
            <a:ext cx="12700" cy="7032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5572125" y="3921125"/>
            <a:ext cx="631825" cy="7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7929563" y="3919538"/>
            <a:ext cx="560387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页脚占位符 31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zh-CN" dirty="0"/>
              <a:t>Copyright by Li </a:t>
            </a:r>
            <a:r>
              <a:rPr lang="en-US" altLang="zh-CN" dirty="0" err="1"/>
              <a:t>Xinliang</a:t>
            </a:r>
            <a:endParaRPr lang="zh-CN" altLang="en-US" dirty="0"/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894186C9-205E-4B4C-9849-1F2FA78AE04A}" type="slidenum">
              <a:rPr lang="zh-CN" altLang="en-US" smtClean="0"/>
              <a:pPr algn="ctr">
                <a:defRPr/>
              </a:pPr>
              <a:t>33</a:t>
            </a:fld>
            <a:endParaRPr lang="zh-CN" altLang="en-US"/>
          </a:p>
        </p:txBody>
      </p:sp>
      <p:sp>
        <p:nvSpPr>
          <p:cNvPr id="30" name="矩形标注 29"/>
          <p:cNvSpPr/>
          <p:nvPr/>
        </p:nvSpPr>
        <p:spPr>
          <a:xfrm>
            <a:off x="7358063" y="4857750"/>
            <a:ext cx="928687" cy="469900"/>
          </a:xfrm>
          <a:prstGeom prst="wedgeRectCallout">
            <a:avLst/>
          </a:prstGeom>
          <a:solidFill>
            <a:srgbClr val="FFC000">
              <a:alpha val="41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solidFill>
                  <a:srgbClr val="0000FF"/>
                </a:solidFill>
              </a:rPr>
              <a:t>知识点</a:t>
            </a:r>
          </a:p>
        </p:txBody>
      </p:sp>
      <p:cxnSp>
        <p:nvCxnSpPr>
          <p:cNvPr id="34" name="直接箭头连接符 33"/>
          <p:cNvCxnSpPr/>
          <p:nvPr/>
        </p:nvCxnSpPr>
        <p:spPr>
          <a:xfrm rot="10800000" flipV="1">
            <a:off x="7072313" y="5429250"/>
            <a:ext cx="571500" cy="500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225BCD-3FFE-4D54-A2E4-E9024A6F208B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332656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例：  叶轮机械（内流）的边界条件</a:t>
            </a:r>
            <a:endParaRPr lang="zh-CN" altLang="en-US" sz="2400" b="1" dirty="0"/>
          </a:p>
        </p:txBody>
      </p:sp>
      <p:pic>
        <p:nvPicPr>
          <p:cNvPr id="5" name="Picture 2052" descr="E:\download\html\How And Why 飞行的原理 —— 涡轮喷气发动机.files\wolun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52772" y="836712"/>
            <a:ext cx="4691228" cy="211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063" descr="D:\lxl-old\出站材料\ppt\aero-4.5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3284984"/>
            <a:ext cx="3599953" cy="168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076056" y="299695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航空发动机示意图</a:t>
            </a:r>
            <a:endParaRPr lang="zh-CN" alt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4" cstate="print"/>
          <a:srcRect l="10825" t="11634" r="47438" b="15567"/>
          <a:stretch>
            <a:fillRect/>
          </a:stretch>
        </p:blipFill>
        <p:spPr bwMode="auto">
          <a:xfrm>
            <a:off x="683568" y="980728"/>
            <a:ext cx="3009104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5" cstate="print"/>
          <a:srcRect l="30906" t="32633" r="39563" b="34467"/>
          <a:stretch>
            <a:fillRect/>
          </a:stretch>
        </p:blipFill>
        <p:spPr bwMode="auto">
          <a:xfrm>
            <a:off x="5076056" y="4697760"/>
            <a:ext cx="3447191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39552" y="4365104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</a:rPr>
              <a:t>入口：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     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给定总压、 总温、进气角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520" y="400506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对于亚声速情况：</a:t>
            </a:r>
            <a:endParaRPr lang="zh-CN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11560" y="4797152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</a:rPr>
              <a:t>出口：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    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给定压力 （背压）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512" y="537321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对于超声速情况：</a:t>
            </a:r>
            <a:endParaRPr lang="zh-CN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39552" y="5877272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入口：给定全部</a:t>
            </a:r>
            <a:r>
              <a:rPr lang="en-US" altLang="zh-CN" b="1" dirty="0" smtClean="0"/>
              <a:t>5</a:t>
            </a:r>
            <a:r>
              <a:rPr lang="zh-CN" altLang="en-US" b="1" dirty="0" smtClean="0"/>
              <a:t>个条件 （速度、压力、密度）</a:t>
            </a:r>
            <a:endParaRPr lang="zh-CN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67544" y="623731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 出口： 外插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2800" b="1" smtClean="0"/>
              <a:t>5. </a:t>
            </a:r>
            <a:r>
              <a:rPr lang="zh-CN" altLang="en-US" sz="2800" b="1" smtClean="0"/>
              <a:t>椭圆型方程</a:t>
            </a:r>
            <a:r>
              <a:rPr lang="zh-CN" altLang="en-US" sz="2800" smtClean="0"/>
              <a:t>：</a:t>
            </a:r>
            <a:r>
              <a:rPr lang="en-US" altLang="zh-CN" sz="2800" smtClean="0"/>
              <a:t>Laplace</a:t>
            </a:r>
            <a:r>
              <a:rPr lang="zh-CN" altLang="en-US" sz="2800" smtClean="0"/>
              <a:t>方程</a:t>
            </a: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578" name="Object 4"/>
          <p:cNvGraphicFramePr>
            <a:graphicFrameLocks noChangeAspect="1"/>
          </p:cNvGraphicFramePr>
          <p:nvPr/>
        </p:nvGraphicFramePr>
        <p:xfrm>
          <a:off x="827088" y="1628775"/>
          <a:ext cx="6245225" cy="3897313"/>
        </p:xfrm>
        <a:graphic>
          <a:graphicData uri="http://schemas.openxmlformats.org/presentationml/2006/ole">
            <p:oleObj spid="_x0000_s24578" name="Equation" r:id="rId4" imgW="6032160" imgH="3771720" progId="Equation.DSMT4">
              <p:embed/>
            </p:oleObj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D082AD-4DDA-4ECD-A23D-F4B4230B7BCD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5606" name="Picture 3" descr="fig2-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7813" y="1143000"/>
            <a:ext cx="34480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7" name="TextBox 5"/>
          <p:cNvSpPr txBox="1">
            <a:spLocks noChangeArrowheads="1"/>
          </p:cNvSpPr>
          <p:nvPr/>
        </p:nvSpPr>
        <p:spPr bwMode="auto">
          <a:xfrm>
            <a:off x="500063" y="1071563"/>
            <a:ext cx="52863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/>
              <a:t>椭圆型方程边界条件的提法：</a:t>
            </a:r>
          </a:p>
        </p:txBody>
      </p:sp>
      <p:sp>
        <p:nvSpPr>
          <p:cNvPr id="25608" name="TextBox 6"/>
          <p:cNvSpPr txBox="1">
            <a:spLocks noChangeArrowheads="1"/>
          </p:cNvSpPr>
          <p:nvPr/>
        </p:nvSpPr>
        <p:spPr bwMode="auto">
          <a:xfrm>
            <a:off x="785813" y="2143125"/>
            <a:ext cx="4143375" cy="369888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第</a:t>
            </a:r>
            <a:r>
              <a:rPr lang="en-US" altLang="zh-CN" b="1"/>
              <a:t>1</a:t>
            </a:r>
            <a:r>
              <a:rPr lang="zh-CN" altLang="en-US" b="1"/>
              <a:t>类边界条件（</a:t>
            </a:r>
            <a:r>
              <a:rPr lang="en-US" b="1"/>
              <a:t> </a:t>
            </a:r>
            <a:r>
              <a:rPr lang="en-US" altLang="zh-CN" b="1"/>
              <a:t>Dirichlet</a:t>
            </a:r>
            <a:r>
              <a:rPr lang="zh-CN" altLang="en-US" b="1"/>
              <a:t>问题）</a:t>
            </a:r>
          </a:p>
        </p:txBody>
      </p:sp>
      <p:sp>
        <p:nvSpPr>
          <p:cNvPr id="2560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5602" name="Object 4"/>
          <p:cNvGraphicFramePr>
            <a:graphicFrameLocks noChangeAspect="1"/>
          </p:cNvGraphicFramePr>
          <p:nvPr/>
        </p:nvGraphicFramePr>
        <p:xfrm>
          <a:off x="1714500" y="2714625"/>
          <a:ext cx="650875" cy="357188"/>
        </p:xfrm>
        <a:graphic>
          <a:graphicData uri="http://schemas.openxmlformats.org/presentationml/2006/ole">
            <p:oleObj spid="_x0000_s25602" name="Equation" r:id="rId4" imgW="482181" imgH="266469" progId="Equation.3">
              <p:embed/>
            </p:oleObj>
          </a:graphicData>
        </a:graphic>
      </p:graphicFrame>
      <p:sp>
        <p:nvSpPr>
          <p:cNvPr id="25610" name="TextBox 9"/>
          <p:cNvSpPr txBox="1">
            <a:spLocks noChangeArrowheads="1"/>
          </p:cNvSpPr>
          <p:nvPr/>
        </p:nvSpPr>
        <p:spPr bwMode="auto">
          <a:xfrm>
            <a:off x="785813" y="3214688"/>
            <a:ext cx="4071937" cy="36988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第</a:t>
            </a:r>
            <a:r>
              <a:rPr lang="en-US" altLang="zh-CN" b="1"/>
              <a:t>2</a:t>
            </a:r>
            <a:r>
              <a:rPr lang="zh-CN" altLang="en-US" b="1"/>
              <a:t>类边界条件（</a:t>
            </a:r>
            <a:r>
              <a:rPr lang="en-US" b="1"/>
              <a:t> </a:t>
            </a:r>
            <a:r>
              <a:rPr lang="en-US" altLang="zh-CN" b="1"/>
              <a:t>Neumann</a:t>
            </a:r>
            <a:r>
              <a:rPr lang="zh-CN" altLang="en-US" b="1"/>
              <a:t>问题）</a:t>
            </a:r>
          </a:p>
        </p:txBody>
      </p:sp>
      <p:sp>
        <p:nvSpPr>
          <p:cNvPr id="256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5603" name="Object 6"/>
          <p:cNvGraphicFramePr>
            <a:graphicFrameLocks noChangeAspect="1"/>
          </p:cNvGraphicFramePr>
          <p:nvPr/>
        </p:nvGraphicFramePr>
        <p:xfrm>
          <a:off x="1643063" y="3714750"/>
          <a:ext cx="923925" cy="390525"/>
        </p:xfrm>
        <a:graphic>
          <a:graphicData uri="http://schemas.openxmlformats.org/presentationml/2006/ole">
            <p:oleObj spid="_x0000_s25603" name="Equation" r:id="rId5" imgW="926698" imgH="393529" progId="Equation.3">
              <p:embed/>
            </p:oleObj>
          </a:graphicData>
        </a:graphic>
      </p:graphicFrame>
      <p:sp>
        <p:nvSpPr>
          <p:cNvPr id="25612" name="TextBox 12"/>
          <p:cNvSpPr txBox="1">
            <a:spLocks noChangeArrowheads="1"/>
          </p:cNvSpPr>
          <p:nvPr/>
        </p:nvSpPr>
        <p:spPr bwMode="auto">
          <a:xfrm>
            <a:off x="785813" y="4143375"/>
            <a:ext cx="4429125" cy="369888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第</a:t>
            </a:r>
            <a:r>
              <a:rPr lang="en-US" altLang="zh-CN" b="1"/>
              <a:t>3</a:t>
            </a:r>
            <a:r>
              <a:rPr lang="zh-CN" altLang="en-US" b="1"/>
              <a:t>类边界条件 （</a:t>
            </a:r>
            <a:r>
              <a:rPr lang="en-US" b="1"/>
              <a:t> </a:t>
            </a:r>
            <a:r>
              <a:rPr lang="en-US" altLang="zh-CN" b="1"/>
              <a:t>Robin</a:t>
            </a:r>
            <a:r>
              <a:rPr lang="zh-CN" altLang="en-US" b="1"/>
              <a:t>问题）</a:t>
            </a:r>
          </a:p>
        </p:txBody>
      </p:sp>
      <p:sp>
        <p:nvSpPr>
          <p:cNvPr id="256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5604" name="Object 8"/>
          <p:cNvGraphicFramePr>
            <a:graphicFrameLocks noChangeAspect="1"/>
          </p:cNvGraphicFramePr>
          <p:nvPr/>
        </p:nvGraphicFramePr>
        <p:xfrm>
          <a:off x="1571625" y="4714875"/>
          <a:ext cx="1306513" cy="365125"/>
        </p:xfrm>
        <a:graphic>
          <a:graphicData uri="http://schemas.openxmlformats.org/presentationml/2006/ole">
            <p:oleObj spid="_x0000_s25604" name="Equation" r:id="rId6" imgW="1307880" imgH="368280" progId="Equation.3">
              <p:embed/>
            </p:oleObj>
          </a:graphicData>
        </a:graphic>
      </p:graphicFrame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98F8DC-3C79-40A5-ABEA-FE204FF7ED2B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25616" name="TextBox 15"/>
          <p:cNvSpPr txBox="1">
            <a:spLocks noChangeArrowheads="1"/>
          </p:cNvSpPr>
          <p:nvPr/>
        </p:nvSpPr>
        <p:spPr bwMode="auto">
          <a:xfrm>
            <a:off x="857250" y="5214938"/>
            <a:ext cx="6000750" cy="3698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特点： 全部边界均需提供边界条件（与双曲方程不同）</a:t>
            </a:r>
          </a:p>
        </p:txBody>
      </p:sp>
      <p:sp>
        <p:nvSpPr>
          <p:cNvPr id="25617" name="TextBox 16"/>
          <p:cNvSpPr txBox="1">
            <a:spLocks noChangeArrowheads="1"/>
          </p:cNvSpPr>
          <p:nvPr/>
        </p:nvSpPr>
        <p:spPr bwMode="auto">
          <a:xfrm>
            <a:off x="428625" y="5786438"/>
            <a:ext cx="8143875" cy="3698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原因： 椭圆型方程的扰动“全局传播”，全部边界的信息都会影响到内点。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82B180-1596-4A3F-9FF2-16BA545AC3C8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  <p:pic>
        <p:nvPicPr>
          <p:cNvPr id="26632" name="Picture 3074" descr="ppt1 副本 拷贝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3" name="TextBox 4"/>
          <p:cNvSpPr txBox="1">
            <a:spLocks noChangeArrowheads="1"/>
          </p:cNvSpPr>
          <p:nvPr/>
        </p:nvSpPr>
        <p:spPr bwMode="auto">
          <a:xfrm>
            <a:off x="857250" y="1428750"/>
            <a:ext cx="6286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/>
              <a:t>作业</a:t>
            </a:r>
          </a:p>
        </p:txBody>
      </p:sp>
      <p:sp>
        <p:nvSpPr>
          <p:cNvPr id="26634" name="TextBox 5"/>
          <p:cNvSpPr txBox="1">
            <a:spLocks noChangeArrowheads="1"/>
          </p:cNvSpPr>
          <p:nvPr/>
        </p:nvSpPr>
        <p:spPr bwMode="auto">
          <a:xfrm>
            <a:off x="428625" y="2286000"/>
            <a:ext cx="7572375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zh-CN" altLang="en-US" sz="2400" b="1" dirty="0" smtClean="0"/>
              <a:t>写出直角坐标系下的三维</a:t>
            </a:r>
            <a:r>
              <a:rPr lang="en-US" altLang="zh-CN" sz="2400" b="1" dirty="0" err="1" smtClean="0"/>
              <a:t>Navier</a:t>
            </a:r>
            <a:r>
              <a:rPr lang="en-US" altLang="zh-CN" sz="2400" b="1" dirty="0" smtClean="0"/>
              <a:t>-Stokes</a:t>
            </a:r>
            <a:r>
              <a:rPr lang="zh-CN" altLang="en-US" sz="2400" b="1" dirty="0" smtClean="0"/>
              <a:t>方程，并将其无量纲化；</a:t>
            </a:r>
            <a:endParaRPr lang="en-US" altLang="zh-CN" sz="2400" b="1" dirty="0"/>
          </a:p>
          <a:p>
            <a:pPr marL="342900" indent="-342900">
              <a:buFontTx/>
              <a:buAutoNum type="arabicPeriod"/>
            </a:pPr>
            <a:endParaRPr lang="en-US" altLang="zh-CN" sz="2400" dirty="0"/>
          </a:p>
          <a:p>
            <a:pPr marL="342900" indent="-342900">
              <a:buFontTx/>
              <a:buAutoNum type="arabicPeriod"/>
            </a:pPr>
            <a:r>
              <a:rPr lang="zh-CN" altLang="en-US" sz="2400" b="1" dirty="0"/>
              <a:t>对于一维</a:t>
            </a:r>
            <a:r>
              <a:rPr lang="en-US" altLang="zh-CN" sz="2400" b="1" dirty="0"/>
              <a:t>Euler</a:t>
            </a:r>
            <a:r>
              <a:rPr lang="zh-CN" altLang="en-US" sz="2400" b="1" dirty="0"/>
              <a:t>方程组</a:t>
            </a:r>
            <a:endParaRPr lang="en-US" altLang="zh-CN" sz="2400" b="1" dirty="0"/>
          </a:p>
          <a:p>
            <a:pPr marL="342900" indent="-342900"/>
            <a:r>
              <a:rPr lang="en-US" altLang="zh-CN" sz="2400" b="1" dirty="0"/>
              <a:t>     </a:t>
            </a:r>
            <a:r>
              <a:rPr lang="zh-CN" altLang="en-US" sz="2400" b="1" dirty="0"/>
              <a:t>推导</a:t>
            </a:r>
            <a:r>
              <a:rPr lang="en-US" altLang="zh-CN" sz="2400" b="1" dirty="0" err="1"/>
              <a:t>Jocabian</a:t>
            </a:r>
            <a:r>
              <a:rPr lang="zh-CN" altLang="en-US" sz="2400" b="1" dirty="0"/>
              <a:t>矩阵 </a:t>
            </a:r>
            <a:r>
              <a:rPr lang="en-US" altLang="zh-CN" sz="2400" b="1" dirty="0"/>
              <a:t> </a:t>
            </a:r>
          </a:p>
          <a:p>
            <a:pPr marL="342900" indent="-342900"/>
            <a:r>
              <a:rPr lang="en-US" altLang="zh-CN" sz="2400" b="1" dirty="0"/>
              <a:t>     </a:t>
            </a:r>
            <a:r>
              <a:rPr lang="zh-CN" altLang="en-US" sz="2400" b="1" dirty="0"/>
              <a:t>以及                    中             的表达式。</a:t>
            </a:r>
            <a:endParaRPr lang="en-US" altLang="zh-CN" sz="2400" b="1" dirty="0"/>
          </a:p>
          <a:p>
            <a:pPr marL="342900" indent="-342900"/>
            <a:r>
              <a:rPr lang="en-US" altLang="zh-CN" sz="2400" b="1" dirty="0"/>
              <a:t>     </a:t>
            </a:r>
            <a:r>
              <a:rPr lang="zh-CN" altLang="en-US" sz="2400" b="1" dirty="0"/>
              <a:t>要求： 给出具体推导过程，切忌从书上抄录公式</a:t>
            </a:r>
            <a:endParaRPr lang="en-US" altLang="zh-CN" sz="2400" b="1" dirty="0"/>
          </a:p>
          <a:p>
            <a:pPr marL="342900" indent="-342900" algn="ctr"/>
            <a:r>
              <a:rPr lang="en-US" altLang="zh-CN" sz="2400" b="1" dirty="0"/>
              <a:t>   </a:t>
            </a:r>
            <a:r>
              <a:rPr lang="zh-CN" altLang="en-US" sz="2400" b="1" dirty="0"/>
              <a:t>（越详细越好）</a:t>
            </a: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4139952" y="3356992"/>
          <a:ext cx="990600" cy="393700"/>
        </p:xfrm>
        <a:graphic>
          <a:graphicData uri="http://schemas.openxmlformats.org/presentationml/2006/ole">
            <p:oleObj spid="_x0000_s26626" name="Equation" r:id="rId4" imgW="990360" imgH="393480" progId="Equation.DSMT4">
              <p:embed/>
            </p:oleObj>
          </a:graphicData>
        </a:graphic>
      </p:graphicFrame>
      <p:graphicFrame>
        <p:nvGraphicFramePr>
          <p:cNvPr id="26627" name="Object 8"/>
          <p:cNvGraphicFramePr>
            <a:graphicFrameLocks noChangeAspect="1"/>
          </p:cNvGraphicFramePr>
          <p:nvPr/>
        </p:nvGraphicFramePr>
        <p:xfrm>
          <a:off x="1835696" y="4149080"/>
          <a:ext cx="1214438" cy="357187"/>
        </p:xfrm>
        <a:graphic>
          <a:graphicData uri="http://schemas.openxmlformats.org/presentationml/2006/ole">
            <p:oleObj spid="_x0000_s26627" name="Equation" r:id="rId5" imgW="647640" imgH="190440" progId="Equation.3">
              <p:embed/>
            </p:oleObj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3563888" y="3789040"/>
          <a:ext cx="647700" cy="368300"/>
        </p:xfrm>
        <a:graphic>
          <a:graphicData uri="http://schemas.openxmlformats.org/presentationml/2006/ole">
            <p:oleObj spid="_x0000_s26628" name="Equation" r:id="rId6" imgW="647640" imgH="368280" progId="Equation.3">
              <p:embed/>
            </p:oleObj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3779912" y="4221088"/>
          <a:ext cx="714375" cy="285750"/>
        </p:xfrm>
        <a:graphic>
          <a:graphicData uri="http://schemas.openxmlformats.org/presentationml/2006/ole">
            <p:oleObj spid="_x0000_s26629" name="Equation" r:id="rId7" imgW="507960" imgH="203040" progId="Equation.3">
              <p:embed/>
            </p:oleObj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225BCD-3FFE-4D54-A2E4-E9024A6F208B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219325" y="1689100"/>
            <a:ext cx="3581400" cy="933450"/>
          </a:xfrm>
          <a:custGeom>
            <a:avLst/>
            <a:gdLst>
              <a:gd name="connsiteX0" fmla="*/ 0 w 3581400"/>
              <a:gd name="connsiteY0" fmla="*/ 25400 h 933450"/>
              <a:gd name="connsiteX1" fmla="*/ 1104900 w 3581400"/>
              <a:gd name="connsiteY1" fmla="*/ 130175 h 933450"/>
              <a:gd name="connsiteX2" fmla="*/ 2409825 w 3581400"/>
              <a:gd name="connsiteY2" fmla="*/ 806450 h 933450"/>
              <a:gd name="connsiteX3" fmla="*/ 3581400 w 3581400"/>
              <a:gd name="connsiteY3" fmla="*/ 892175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933450">
                <a:moveTo>
                  <a:pt x="0" y="25400"/>
                </a:moveTo>
                <a:cubicBezTo>
                  <a:pt x="351631" y="12700"/>
                  <a:pt x="703263" y="0"/>
                  <a:pt x="1104900" y="130175"/>
                </a:cubicBezTo>
                <a:cubicBezTo>
                  <a:pt x="1506537" y="260350"/>
                  <a:pt x="1997075" y="679450"/>
                  <a:pt x="2409825" y="806450"/>
                </a:cubicBezTo>
                <a:cubicBezTo>
                  <a:pt x="2822575" y="933450"/>
                  <a:pt x="3581400" y="892175"/>
                  <a:pt x="3581400" y="892175"/>
                </a:cubicBezTo>
              </a:path>
            </a:pathLst>
          </a:cu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flipV="1">
            <a:off x="2267744" y="3501008"/>
            <a:ext cx="3581400" cy="1008112"/>
          </a:xfrm>
          <a:custGeom>
            <a:avLst/>
            <a:gdLst>
              <a:gd name="connsiteX0" fmla="*/ 0 w 3581400"/>
              <a:gd name="connsiteY0" fmla="*/ 25400 h 933450"/>
              <a:gd name="connsiteX1" fmla="*/ 1104900 w 3581400"/>
              <a:gd name="connsiteY1" fmla="*/ 130175 h 933450"/>
              <a:gd name="connsiteX2" fmla="*/ 2409825 w 3581400"/>
              <a:gd name="connsiteY2" fmla="*/ 806450 h 933450"/>
              <a:gd name="connsiteX3" fmla="*/ 3581400 w 3581400"/>
              <a:gd name="connsiteY3" fmla="*/ 892175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933450">
                <a:moveTo>
                  <a:pt x="0" y="25400"/>
                </a:moveTo>
                <a:cubicBezTo>
                  <a:pt x="351631" y="12700"/>
                  <a:pt x="703263" y="0"/>
                  <a:pt x="1104900" y="130175"/>
                </a:cubicBezTo>
                <a:cubicBezTo>
                  <a:pt x="1506537" y="260350"/>
                  <a:pt x="1997075" y="679450"/>
                  <a:pt x="2409825" y="806450"/>
                </a:cubicBezTo>
                <a:cubicBezTo>
                  <a:pt x="2822575" y="933450"/>
                  <a:pt x="3581400" y="892175"/>
                  <a:pt x="3581400" y="892175"/>
                </a:cubicBezTo>
              </a:path>
            </a:pathLst>
          </a:cu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2411760" y="2996952"/>
            <a:ext cx="216024" cy="7200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627784" y="2996952"/>
            <a:ext cx="280831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411760" y="3068960"/>
            <a:ext cx="216024" cy="7200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627784" y="3140968"/>
            <a:ext cx="280831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任意多边形 30"/>
          <p:cNvSpPr/>
          <p:nvPr/>
        </p:nvSpPr>
        <p:spPr>
          <a:xfrm>
            <a:off x="2886075" y="1779588"/>
            <a:ext cx="815975" cy="1211262"/>
          </a:xfrm>
          <a:custGeom>
            <a:avLst/>
            <a:gdLst>
              <a:gd name="connsiteX0" fmla="*/ 0 w 815975"/>
              <a:gd name="connsiteY0" fmla="*/ 1211262 h 1211262"/>
              <a:gd name="connsiteX1" fmla="*/ 28575 w 815975"/>
              <a:gd name="connsiteY1" fmla="*/ 925512 h 1211262"/>
              <a:gd name="connsiteX2" fmla="*/ 133350 w 815975"/>
              <a:gd name="connsiteY2" fmla="*/ 487362 h 1211262"/>
              <a:gd name="connsiteX3" fmla="*/ 285750 w 815975"/>
              <a:gd name="connsiteY3" fmla="*/ 49212 h 1211262"/>
              <a:gd name="connsiteX4" fmla="*/ 723900 w 815975"/>
              <a:gd name="connsiteY4" fmla="*/ 192087 h 1211262"/>
              <a:gd name="connsiteX5" fmla="*/ 809625 w 815975"/>
              <a:gd name="connsiteY5" fmla="*/ 401637 h 1211262"/>
              <a:gd name="connsiteX6" fmla="*/ 762000 w 815975"/>
              <a:gd name="connsiteY6" fmla="*/ 925512 h 1211262"/>
              <a:gd name="connsiteX7" fmla="*/ 771525 w 815975"/>
              <a:gd name="connsiteY7" fmla="*/ 1201737 h 1211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5975" h="1211262">
                <a:moveTo>
                  <a:pt x="0" y="1211262"/>
                </a:moveTo>
                <a:cubicBezTo>
                  <a:pt x="3175" y="1128712"/>
                  <a:pt x="6350" y="1046162"/>
                  <a:pt x="28575" y="925512"/>
                </a:cubicBezTo>
                <a:cubicBezTo>
                  <a:pt x="50800" y="804862"/>
                  <a:pt x="90488" y="633412"/>
                  <a:pt x="133350" y="487362"/>
                </a:cubicBezTo>
                <a:cubicBezTo>
                  <a:pt x="176212" y="341312"/>
                  <a:pt x="187325" y="98424"/>
                  <a:pt x="285750" y="49212"/>
                </a:cubicBezTo>
                <a:cubicBezTo>
                  <a:pt x="384175" y="0"/>
                  <a:pt x="636588" y="133350"/>
                  <a:pt x="723900" y="192087"/>
                </a:cubicBezTo>
                <a:cubicBezTo>
                  <a:pt x="811212" y="250824"/>
                  <a:pt x="803275" y="279400"/>
                  <a:pt x="809625" y="401637"/>
                </a:cubicBezTo>
                <a:cubicBezTo>
                  <a:pt x="815975" y="523874"/>
                  <a:pt x="768350" y="792162"/>
                  <a:pt x="762000" y="925512"/>
                </a:cubicBezTo>
                <a:cubicBezTo>
                  <a:pt x="755650" y="1058862"/>
                  <a:pt x="763587" y="1130299"/>
                  <a:pt x="771525" y="1201737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2857500" y="3162300"/>
            <a:ext cx="850404" cy="1274812"/>
          </a:xfrm>
          <a:custGeom>
            <a:avLst/>
            <a:gdLst>
              <a:gd name="connsiteX0" fmla="*/ 19050 w 869950"/>
              <a:gd name="connsiteY0" fmla="*/ 0 h 1346200"/>
              <a:gd name="connsiteX1" fmla="*/ 19050 w 869950"/>
              <a:gd name="connsiteY1" fmla="*/ 295275 h 1346200"/>
              <a:gd name="connsiteX2" fmla="*/ 123825 w 869950"/>
              <a:gd name="connsiteY2" fmla="*/ 1219200 h 1346200"/>
              <a:gd name="connsiteX3" fmla="*/ 762000 w 869950"/>
              <a:gd name="connsiteY3" fmla="*/ 1057275 h 1346200"/>
              <a:gd name="connsiteX4" fmla="*/ 771525 w 869950"/>
              <a:gd name="connsiteY4" fmla="*/ 190500 h 1346200"/>
              <a:gd name="connsiteX5" fmla="*/ 790575 w 869950"/>
              <a:gd name="connsiteY5" fmla="*/ 0 h 134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9950" h="1346200">
                <a:moveTo>
                  <a:pt x="19050" y="0"/>
                </a:moveTo>
                <a:cubicBezTo>
                  <a:pt x="10319" y="46037"/>
                  <a:pt x="1588" y="92075"/>
                  <a:pt x="19050" y="295275"/>
                </a:cubicBezTo>
                <a:cubicBezTo>
                  <a:pt x="36512" y="498475"/>
                  <a:pt x="0" y="1092200"/>
                  <a:pt x="123825" y="1219200"/>
                </a:cubicBezTo>
                <a:cubicBezTo>
                  <a:pt x="247650" y="1346200"/>
                  <a:pt x="654050" y="1228725"/>
                  <a:pt x="762000" y="1057275"/>
                </a:cubicBezTo>
                <a:cubicBezTo>
                  <a:pt x="869950" y="885825"/>
                  <a:pt x="766763" y="366712"/>
                  <a:pt x="771525" y="190500"/>
                </a:cubicBezTo>
                <a:cubicBezTo>
                  <a:pt x="776287" y="14288"/>
                  <a:pt x="783431" y="7144"/>
                  <a:pt x="790575" y="0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2282825" y="2776538"/>
            <a:ext cx="365125" cy="538162"/>
          </a:xfrm>
          <a:custGeom>
            <a:avLst/>
            <a:gdLst>
              <a:gd name="connsiteX0" fmla="*/ 155575 w 365125"/>
              <a:gd name="connsiteY0" fmla="*/ 538162 h 538162"/>
              <a:gd name="connsiteX1" fmla="*/ 3175 w 365125"/>
              <a:gd name="connsiteY1" fmla="*/ 195262 h 538162"/>
              <a:gd name="connsiteX2" fmla="*/ 174625 w 365125"/>
              <a:gd name="connsiteY2" fmla="*/ 4762 h 538162"/>
              <a:gd name="connsiteX3" fmla="*/ 365125 w 365125"/>
              <a:gd name="connsiteY3" fmla="*/ 166687 h 538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125" h="538162">
                <a:moveTo>
                  <a:pt x="155575" y="538162"/>
                </a:moveTo>
                <a:cubicBezTo>
                  <a:pt x="77787" y="411162"/>
                  <a:pt x="0" y="284162"/>
                  <a:pt x="3175" y="195262"/>
                </a:cubicBezTo>
                <a:cubicBezTo>
                  <a:pt x="6350" y="106362"/>
                  <a:pt x="114300" y="9525"/>
                  <a:pt x="174625" y="4762"/>
                </a:cubicBezTo>
                <a:cubicBezTo>
                  <a:pt x="234950" y="0"/>
                  <a:pt x="300037" y="83343"/>
                  <a:pt x="365125" y="166687"/>
                </a:cubicBezTo>
              </a:path>
            </a:pathLst>
          </a:custGeom>
          <a:ln w="15875">
            <a:solidFill>
              <a:srgbClr val="0000F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1691680" y="22768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1619672" y="270892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1691680" y="321297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1763688" y="378904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5940152" y="292494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5940152" y="321297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547664" y="177281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入口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012160" y="249289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出口</a:t>
            </a:r>
            <a:endParaRPr lang="zh-CN" altLang="en-US" dirty="0"/>
          </a:p>
        </p:txBody>
      </p:sp>
      <p:cxnSp>
        <p:nvCxnSpPr>
          <p:cNvPr id="50" name="直接连接符 49"/>
          <p:cNvCxnSpPr>
            <a:stCxn id="4" idx="0"/>
          </p:cNvCxnSpPr>
          <p:nvPr/>
        </p:nvCxnSpPr>
        <p:spPr>
          <a:xfrm>
            <a:off x="2219325" y="1714500"/>
            <a:ext cx="48419" cy="272261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4" idx="3"/>
            <a:endCxn id="6" idx="3"/>
          </p:cNvCxnSpPr>
          <p:nvPr/>
        </p:nvCxnSpPr>
        <p:spPr>
          <a:xfrm>
            <a:off x="5800725" y="2581275"/>
            <a:ext cx="48419" cy="96430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3074" descr="ppt1 副本 拷贝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TextBox 4"/>
          <p:cNvSpPr txBox="1">
            <a:spLocks noChangeArrowheads="1"/>
          </p:cNvSpPr>
          <p:nvPr/>
        </p:nvSpPr>
        <p:spPr bwMode="auto">
          <a:xfrm>
            <a:off x="142875" y="1857375"/>
            <a:ext cx="2143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/>
              <a:t>流动控制方程</a:t>
            </a:r>
          </a:p>
        </p:txBody>
      </p:sp>
      <p:sp>
        <p:nvSpPr>
          <p:cNvPr id="15" name="右箭头 14"/>
          <p:cNvSpPr/>
          <p:nvPr/>
        </p:nvSpPr>
        <p:spPr>
          <a:xfrm>
            <a:off x="2286000" y="2143125"/>
            <a:ext cx="785813" cy="214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3797" name="TextBox 15"/>
          <p:cNvSpPr txBox="1">
            <a:spLocks noChangeArrowheads="1"/>
          </p:cNvSpPr>
          <p:nvPr/>
        </p:nvSpPr>
        <p:spPr bwMode="auto">
          <a:xfrm>
            <a:off x="2214563" y="1500188"/>
            <a:ext cx="14287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   理论解</a:t>
            </a:r>
            <a:endParaRPr lang="en-US" altLang="zh-CN" b="1"/>
          </a:p>
          <a:p>
            <a:r>
              <a:rPr lang="zh-CN" altLang="en-US" b="1"/>
              <a:t>（解析解）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3214688" y="1928813"/>
            <a:ext cx="785812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286125" y="2357438"/>
            <a:ext cx="714375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00" name="TextBox 21"/>
          <p:cNvSpPr txBox="1">
            <a:spLocks noChangeArrowheads="1"/>
          </p:cNvSpPr>
          <p:nvPr/>
        </p:nvSpPr>
        <p:spPr bwMode="auto">
          <a:xfrm>
            <a:off x="4071938" y="1571625"/>
            <a:ext cx="507206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精确解：  </a:t>
            </a:r>
            <a:r>
              <a:rPr lang="en-US" altLang="zh-CN" b="1"/>
              <a:t>Poiseuille</a:t>
            </a:r>
            <a:r>
              <a:rPr lang="zh-CN" altLang="en-US" b="1"/>
              <a:t>解，</a:t>
            </a:r>
            <a:endParaRPr lang="en-US" altLang="zh-CN" b="1"/>
          </a:p>
          <a:p>
            <a:r>
              <a:rPr lang="en-US" altLang="zh-CN" b="1"/>
              <a:t>                Blasius</a:t>
            </a:r>
            <a:r>
              <a:rPr lang="zh-CN" altLang="en-US" b="1"/>
              <a:t>解， </a:t>
            </a:r>
            <a:r>
              <a:rPr lang="en-US" altLang="zh-CN" b="1"/>
              <a:t>Plantdl </a:t>
            </a:r>
            <a:r>
              <a:rPr lang="zh-CN" altLang="en-US" b="1"/>
              <a:t>湍流边界层解</a:t>
            </a:r>
          </a:p>
        </p:txBody>
      </p:sp>
      <p:sp>
        <p:nvSpPr>
          <p:cNvPr id="33801" name="TextBox 23"/>
          <p:cNvSpPr txBox="1">
            <a:spLocks noChangeArrowheads="1"/>
          </p:cNvSpPr>
          <p:nvPr/>
        </p:nvSpPr>
        <p:spPr bwMode="auto">
          <a:xfrm>
            <a:off x="4143375" y="2357438"/>
            <a:ext cx="25717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渐进解、近似解：</a:t>
            </a:r>
            <a:endParaRPr lang="en-US" altLang="zh-CN" b="1"/>
          </a:p>
          <a:p>
            <a:r>
              <a:rPr lang="en-US" altLang="zh-CN" b="1"/>
              <a:t>             Stokes</a:t>
            </a:r>
            <a:r>
              <a:rPr lang="zh-CN" altLang="en-US" b="1"/>
              <a:t>解</a:t>
            </a:r>
            <a:endParaRPr lang="en-US" altLang="zh-CN" b="1"/>
          </a:p>
        </p:txBody>
      </p:sp>
      <p:sp>
        <p:nvSpPr>
          <p:cNvPr id="25" name="下箭头 24"/>
          <p:cNvSpPr/>
          <p:nvPr/>
        </p:nvSpPr>
        <p:spPr>
          <a:xfrm>
            <a:off x="1143000" y="2786063"/>
            <a:ext cx="285750" cy="12144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3803" name="TextBox 25"/>
          <p:cNvSpPr txBox="1">
            <a:spLocks noChangeArrowheads="1"/>
          </p:cNvSpPr>
          <p:nvPr/>
        </p:nvSpPr>
        <p:spPr bwMode="auto">
          <a:xfrm>
            <a:off x="1571625" y="3214688"/>
            <a:ext cx="1143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数值解</a:t>
            </a:r>
          </a:p>
        </p:txBody>
      </p:sp>
      <p:sp>
        <p:nvSpPr>
          <p:cNvPr id="33804" name="TextBox 26"/>
          <p:cNvSpPr txBox="1">
            <a:spLocks noChangeArrowheads="1"/>
          </p:cNvSpPr>
          <p:nvPr/>
        </p:nvSpPr>
        <p:spPr bwMode="auto">
          <a:xfrm>
            <a:off x="500063" y="4071938"/>
            <a:ext cx="81438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差分法、 有限体积法、边界元法、谱（元）方法、 粒子方法 </a:t>
            </a:r>
            <a:r>
              <a:rPr lang="en-US" altLang="zh-CN" b="1"/>
              <a:t>……</a:t>
            </a:r>
          </a:p>
          <a:p>
            <a:pPr>
              <a:buFont typeface="Wingdings" pitchFamily="2" charset="2"/>
              <a:buChar char="ü"/>
            </a:pPr>
            <a:r>
              <a:rPr lang="zh-CN" altLang="en-US" b="1"/>
              <a:t>借助计算机来实现数值求解</a:t>
            </a:r>
            <a:endParaRPr lang="en-US" altLang="zh-CN" b="1"/>
          </a:p>
          <a:p>
            <a:pPr>
              <a:buFont typeface="Wingdings" pitchFamily="2" charset="2"/>
              <a:buChar char="ü"/>
            </a:pPr>
            <a:r>
              <a:rPr lang="zh-CN" altLang="en-US" b="1"/>
              <a:t>在计算机产生之前，数值方法已然产生 </a:t>
            </a:r>
          </a:p>
        </p:txBody>
      </p:sp>
      <p:sp>
        <p:nvSpPr>
          <p:cNvPr id="33805" name="TextBox 39"/>
          <p:cNvSpPr txBox="1">
            <a:spLocks noChangeArrowheads="1"/>
          </p:cNvSpPr>
          <p:nvPr/>
        </p:nvSpPr>
        <p:spPr bwMode="auto">
          <a:xfrm>
            <a:off x="3214688" y="3214688"/>
            <a:ext cx="5715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b="1">
                <a:solidFill>
                  <a:srgbClr val="FF0000"/>
                </a:solidFill>
              </a:rPr>
              <a:t>方程复杂（非线性偏微方程组）， 解析解很难获得</a:t>
            </a: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8B8199-E29C-435E-B28B-86EB7C1DFE13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27" name="页脚占位符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pic>
        <p:nvPicPr>
          <p:cNvPr id="3380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7875" y="4929188"/>
            <a:ext cx="2714625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3074" descr="ppt1 副本 拷贝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468313" y="404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44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华文新魏" pitchFamily="2" charset="-122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1357313"/>
            <a:ext cx="8929688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14350" indent="-514350" algn="just" fontAlgn="auto"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FontTx/>
              <a:buAutoNum type="arabicPeriod"/>
              <a:defRPr/>
            </a:pPr>
            <a:endParaRPr lang="en-US" altLang="zh-CN" b="1" dirty="0">
              <a:latin typeface="宋体" pitchFamily="2" charset="-122"/>
              <a:ea typeface="宋体" pitchFamily="2" charset="-122"/>
            </a:endParaRPr>
          </a:p>
          <a:p>
            <a:pPr marL="514350" indent="-514350" algn="just" fontAlgn="auto"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defRPr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计算流体力学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(CFD): 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在航空航天领域得到广泛应用</a:t>
            </a: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defRPr/>
            </a:pPr>
            <a:r>
              <a:rPr lang="zh-CN" altLang="en-US" sz="2400" b="1" dirty="0">
                <a:solidFill>
                  <a:srgbClr val="FF0066"/>
                </a:solidFill>
                <a:latin typeface="宋体" pitchFamily="2" charset="-122"/>
                <a:ea typeface="宋体" pitchFamily="2" charset="-122"/>
              </a:rPr>
              <a:t>● </a:t>
            </a:r>
            <a:r>
              <a:rPr lang="en-US" altLang="zh-CN" sz="2400" b="1" dirty="0">
                <a:solidFill>
                  <a:srgbClr val="FF0066"/>
                </a:solidFill>
                <a:latin typeface="宋体" pitchFamily="2" charset="-122"/>
                <a:ea typeface="宋体" pitchFamily="2" charset="-122"/>
              </a:rPr>
              <a:t>1970 </a:t>
            </a:r>
            <a:r>
              <a:rPr lang="zh-CN" altLang="en-US" sz="2400" b="1" dirty="0">
                <a:solidFill>
                  <a:srgbClr val="FF0066"/>
                </a:solidFill>
                <a:latin typeface="宋体" pitchFamily="2" charset="-122"/>
                <a:ea typeface="宋体" pitchFamily="2" charset="-122"/>
              </a:rPr>
              <a:t>年代， 飞机设计主要依赖风洞实验</a:t>
            </a:r>
            <a:endParaRPr lang="en-US" altLang="zh-CN" sz="2400" b="1" dirty="0">
              <a:solidFill>
                <a:srgbClr val="FF0066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defRPr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    YF-17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研制，风洞实验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13,500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小时</a:t>
            </a: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  <a:p>
            <a:pPr marL="355600" indent="-355600" fontAlgn="auto"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defRPr/>
            </a:pPr>
            <a:r>
              <a:rPr lang="zh-CN" altLang="en-US" sz="2400" b="1" dirty="0">
                <a:solidFill>
                  <a:srgbClr val="FF0066"/>
                </a:solidFill>
                <a:latin typeface="宋体" pitchFamily="2" charset="-122"/>
                <a:ea typeface="宋体" pitchFamily="2" charset="-122"/>
              </a:rPr>
              <a:t>● </a:t>
            </a:r>
            <a:r>
              <a:rPr lang="en-US" altLang="zh-CN" sz="2400" b="1" dirty="0">
                <a:solidFill>
                  <a:srgbClr val="FF0066"/>
                </a:solidFill>
                <a:latin typeface="宋体" pitchFamily="2" charset="-122"/>
                <a:ea typeface="宋体" pitchFamily="2" charset="-122"/>
              </a:rPr>
              <a:t>1980</a:t>
            </a:r>
            <a:r>
              <a:rPr lang="zh-CN" altLang="en-US" sz="2400" b="1" dirty="0">
                <a:solidFill>
                  <a:srgbClr val="FF0066"/>
                </a:solidFill>
                <a:latin typeface="宋体" pitchFamily="2" charset="-122"/>
                <a:ea typeface="宋体" pitchFamily="2" charset="-122"/>
              </a:rPr>
              <a:t>年代，</a:t>
            </a:r>
            <a:r>
              <a:rPr lang="en-US" altLang="zh-CN" sz="2400" b="1" dirty="0">
                <a:solidFill>
                  <a:srgbClr val="FF0066"/>
                </a:solidFill>
                <a:latin typeface="宋体" pitchFamily="2" charset="-122"/>
                <a:ea typeface="宋体" pitchFamily="2" charset="-122"/>
              </a:rPr>
              <a:t>CFD</a:t>
            </a:r>
            <a:r>
              <a:rPr lang="zh-CN" altLang="en-US" sz="2400" b="1" dirty="0">
                <a:solidFill>
                  <a:srgbClr val="FF0066"/>
                </a:solidFill>
                <a:latin typeface="宋体" pitchFamily="2" charset="-122"/>
                <a:ea typeface="宋体" pitchFamily="2" charset="-122"/>
              </a:rPr>
              <a:t>逐渐发展， 部分取代实验</a:t>
            </a:r>
            <a:endParaRPr lang="en-US" altLang="zh-CN" sz="2400" b="1" dirty="0">
              <a:solidFill>
                <a:srgbClr val="FF0066"/>
              </a:solidFill>
              <a:latin typeface="宋体" pitchFamily="2" charset="-122"/>
              <a:ea typeface="宋体" pitchFamily="2" charset="-122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defRPr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     YF-23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，风洞实验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5,500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小时，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CFD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计算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15,000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机时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defRPr/>
            </a:pPr>
            <a:endParaRPr lang="en-US" altLang="zh-CN" sz="3200" dirty="0">
              <a:latin typeface="+mn-lt"/>
              <a:ea typeface="+mn-ea"/>
            </a:endParaRPr>
          </a:p>
        </p:txBody>
      </p:sp>
      <p:pic>
        <p:nvPicPr>
          <p:cNvPr id="34821" name="图片 6" descr="ci08.jpg"/>
          <p:cNvPicPr>
            <a:picLocks noChangeAspect="1"/>
          </p:cNvPicPr>
          <p:nvPr/>
        </p:nvPicPr>
        <p:blipFill>
          <a:blip r:embed="rId3" cstate="print"/>
          <a:srcRect t="20000" b="26250"/>
          <a:stretch>
            <a:fillRect/>
          </a:stretch>
        </p:blipFill>
        <p:spPr bwMode="auto">
          <a:xfrm>
            <a:off x="0" y="5072063"/>
            <a:ext cx="3568700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2" name="图片 7" descr="YF-17-1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7750" y="5000625"/>
            <a:ext cx="149542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3" name="图片 8" descr="2008_3_28_83060_7083060.jpg"/>
          <p:cNvPicPr>
            <a:picLocks noChangeAspect="1"/>
          </p:cNvPicPr>
          <p:nvPr/>
        </p:nvPicPr>
        <p:blipFill>
          <a:blip r:embed="rId5" cstate="print"/>
          <a:srcRect l="8107" t="11497" r="10811" b="18086"/>
          <a:stretch>
            <a:fillRect/>
          </a:stretch>
        </p:blipFill>
        <p:spPr bwMode="auto">
          <a:xfrm>
            <a:off x="6572250" y="5021263"/>
            <a:ext cx="2571750" cy="183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4" name="TextBox 9"/>
          <p:cNvSpPr txBox="1">
            <a:spLocks noChangeArrowheads="1"/>
          </p:cNvSpPr>
          <p:nvPr/>
        </p:nvSpPr>
        <p:spPr bwMode="auto">
          <a:xfrm>
            <a:off x="2214563" y="5072063"/>
            <a:ext cx="1143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YF17</a:t>
            </a:r>
            <a:endParaRPr lang="zh-CN" altLang="en-US"/>
          </a:p>
        </p:txBody>
      </p:sp>
      <p:sp>
        <p:nvSpPr>
          <p:cNvPr id="34825" name="TextBox 10"/>
          <p:cNvSpPr txBox="1">
            <a:spLocks noChangeArrowheads="1"/>
          </p:cNvSpPr>
          <p:nvPr/>
        </p:nvSpPr>
        <p:spPr bwMode="auto">
          <a:xfrm>
            <a:off x="7715250" y="5214938"/>
            <a:ext cx="12144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YF23</a:t>
            </a:r>
            <a:endParaRPr lang="zh-CN" altLang="en-US"/>
          </a:p>
        </p:txBody>
      </p:sp>
      <p:sp>
        <p:nvSpPr>
          <p:cNvPr id="34826" name="TextBox 11"/>
          <p:cNvSpPr txBox="1">
            <a:spLocks noChangeArrowheads="1"/>
          </p:cNvSpPr>
          <p:nvPr/>
        </p:nvSpPr>
        <p:spPr bwMode="auto">
          <a:xfrm>
            <a:off x="4786313" y="6396038"/>
            <a:ext cx="10715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YF17</a:t>
            </a: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92DAFA-B459-4337-A547-64E0127F433C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3074" descr="ppt1 副本 拷贝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3" name="TextBox 3"/>
          <p:cNvSpPr txBox="1">
            <a:spLocks noChangeArrowheads="1"/>
          </p:cNvSpPr>
          <p:nvPr/>
        </p:nvSpPr>
        <p:spPr bwMode="auto">
          <a:xfrm>
            <a:off x="285750" y="1428750"/>
            <a:ext cx="8072438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0066"/>
                </a:solidFill>
                <a:latin typeface="宋体" charset="-122"/>
              </a:rPr>
              <a:t>●</a:t>
            </a:r>
            <a:r>
              <a:rPr lang="en-US" altLang="zh-CN" sz="2400" b="1">
                <a:solidFill>
                  <a:srgbClr val="FF0066"/>
                </a:solidFill>
                <a:latin typeface="宋体" charset="-122"/>
              </a:rPr>
              <a:t>   90</a:t>
            </a:r>
            <a:r>
              <a:rPr lang="zh-CN" altLang="en-US" sz="2400" b="1">
                <a:solidFill>
                  <a:srgbClr val="FF0066"/>
                </a:solidFill>
                <a:latin typeface="宋体" charset="-122"/>
              </a:rPr>
              <a:t>年代， </a:t>
            </a:r>
            <a:r>
              <a:rPr lang="en-US" altLang="zh-CN" sz="2400" b="1">
                <a:solidFill>
                  <a:srgbClr val="FF0066"/>
                </a:solidFill>
                <a:latin typeface="宋体" charset="-122"/>
              </a:rPr>
              <a:t>CFD </a:t>
            </a:r>
            <a:r>
              <a:rPr lang="zh-CN" altLang="en-US" sz="2400" b="1">
                <a:solidFill>
                  <a:srgbClr val="FF0066"/>
                </a:solidFill>
                <a:latin typeface="宋体" charset="-122"/>
              </a:rPr>
              <a:t>在飞机设计中发挥了主力作用</a:t>
            </a:r>
            <a:endParaRPr lang="en-US" altLang="zh-CN" sz="2400" b="1">
              <a:solidFill>
                <a:srgbClr val="FF0066"/>
              </a:solidFill>
              <a:latin typeface="宋体" charset="-122"/>
            </a:endParaRPr>
          </a:p>
          <a:p>
            <a:r>
              <a:rPr lang="zh-CN" altLang="en-US" sz="2400" b="1">
                <a:latin typeface="宋体" charset="-122"/>
              </a:rPr>
              <a:t>       波音</a:t>
            </a:r>
            <a:r>
              <a:rPr lang="en-US" altLang="zh-CN" sz="2400" b="1">
                <a:latin typeface="宋体" charset="-122"/>
              </a:rPr>
              <a:t>777</a:t>
            </a:r>
            <a:r>
              <a:rPr lang="zh-CN" altLang="en-US" sz="2400" b="1">
                <a:latin typeface="宋体" charset="-122"/>
              </a:rPr>
              <a:t>， </a:t>
            </a:r>
            <a:r>
              <a:rPr lang="en-US" altLang="zh-CN" sz="2400" b="1">
                <a:latin typeface="宋体" charset="-122"/>
              </a:rPr>
              <a:t>CFD</a:t>
            </a:r>
            <a:r>
              <a:rPr lang="zh-CN" altLang="en-US" sz="2400" b="1">
                <a:latin typeface="宋体" charset="-122"/>
              </a:rPr>
              <a:t>占主角</a:t>
            </a:r>
            <a:r>
              <a:rPr lang="en-US" altLang="zh-CN" sz="2400" b="1">
                <a:latin typeface="宋体" charset="-122"/>
              </a:rPr>
              <a:t> </a:t>
            </a:r>
          </a:p>
          <a:p>
            <a:r>
              <a:rPr lang="zh-CN" altLang="en-US" sz="2400" b="1">
                <a:solidFill>
                  <a:srgbClr val="FF0066"/>
                </a:solidFill>
                <a:latin typeface="宋体" charset="-122"/>
              </a:rPr>
              <a:t>●   </a:t>
            </a:r>
            <a:r>
              <a:rPr lang="en-US" altLang="zh-CN" sz="2400" b="1">
                <a:solidFill>
                  <a:srgbClr val="FF0066"/>
                </a:solidFill>
                <a:latin typeface="宋体" charset="-122"/>
              </a:rPr>
              <a:t>2000 </a:t>
            </a:r>
            <a:r>
              <a:rPr lang="zh-CN" altLang="en-US" sz="2400" b="1">
                <a:solidFill>
                  <a:srgbClr val="FF0066"/>
                </a:solidFill>
                <a:latin typeface="宋体" charset="-122"/>
              </a:rPr>
              <a:t>之后， </a:t>
            </a:r>
            <a:r>
              <a:rPr lang="en-US" altLang="zh-CN" sz="2400" b="1">
                <a:solidFill>
                  <a:srgbClr val="FF0066"/>
                </a:solidFill>
                <a:latin typeface="宋体" charset="-122"/>
              </a:rPr>
              <a:t>CFD </a:t>
            </a:r>
            <a:r>
              <a:rPr lang="zh-CN" altLang="en-US" sz="2400" b="1">
                <a:solidFill>
                  <a:srgbClr val="FF0066"/>
                </a:solidFill>
                <a:latin typeface="宋体" charset="-122"/>
              </a:rPr>
              <a:t>取代了大部分风洞实验</a:t>
            </a:r>
            <a:endParaRPr lang="en-US" altLang="zh-CN" sz="2400" b="1">
              <a:solidFill>
                <a:srgbClr val="FF0066"/>
              </a:solidFill>
              <a:latin typeface="宋体" charset="-122"/>
            </a:endParaRPr>
          </a:p>
          <a:p>
            <a:r>
              <a:rPr lang="zh-CN" altLang="en-US" sz="2400" b="1">
                <a:latin typeface="宋体" charset="-122"/>
              </a:rPr>
              <a:t>       波音</a:t>
            </a:r>
            <a:r>
              <a:rPr lang="en-US" altLang="zh-CN" sz="2400" b="1">
                <a:latin typeface="宋体" charset="-122"/>
              </a:rPr>
              <a:t>787</a:t>
            </a:r>
            <a:r>
              <a:rPr lang="zh-CN" altLang="en-US" sz="2400" b="1">
                <a:latin typeface="宋体" charset="-122"/>
              </a:rPr>
              <a:t>：全机风洞实验仅</a:t>
            </a:r>
            <a:r>
              <a:rPr lang="en-US" altLang="zh-CN" sz="2400" b="1">
                <a:latin typeface="宋体" charset="-122"/>
              </a:rPr>
              <a:t>3</a:t>
            </a:r>
            <a:r>
              <a:rPr lang="zh-CN" altLang="en-US" sz="2400" b="1">
                <a:latin typeface="宋体" charset="-122"/>
              </a:rPr>
              <a:t>次</a:t>
            </a:r>
            <a:endParaRPr lang="en-US" altLang="zh-CN" sz="2400" b="1">
              <a:latin typeface="宋体" charset="-122"/>
            </a:endParaRPr>
          </a:p>
          <a:p>
            <a:endParaRPr lang="en-US" altLang="zh-CN">
              <a:latin typeface="宋体" charset="-122"/>
            </a:endParaRPr>
          </a:p>
          <a:p>
            <a:endParaRPr lang="en-US" altLang="zh-CN">
              <a:latin typeface="Calibri" pitchFamily="34" charset="0"/>
            </a:endParaRPr>
          </a:p>
          <a:p>
            <a:endParaRPr lang="zh-CN" altLang="en-US" b="1">
              <a:latin typeface="Calibri" pitchFamily="34" charset="0"/>
            </a:endParaRPr>
          </a:p>
        </p:txBody>
      </p:sp>
      <p:pic>
        <p:nvPicPr>
          <p:cNvPr id="35844" name="图片 4" descr="xinsrc_412110302152293730981.jpg"/>
          <p:cNvPicPr>
            <a:picLocks noChangeAspect="1"/>
          </p:cNvPicPr>
          <p:nvPr/>
        </p:nvPicPr>
        <p:blipFill>
          <a:blip r:embed="rId3" cstate="print"/>
          <a:srcRect t="16251" b="42500"/>
          <a:stretch>
            <a:fillRect/>
          </a:stretch>
        </p:blipFill>
        <p:spPr bwMode="auto">
          <a:xfrm>
            <a:off x="4214813" y="5000625"/>
            <a:ext cx="47625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5" name="TextBox 5"/>
          <p:cNvSpPr txBox="1">
            <a:spLocks noChangeArrowheads="1"/>
          </p:cNvSpPr>
          <p:nvPr/>
        </p:nvSpPr>
        <p:spPr bwMode="auto">
          <a:xfrm>
            <a:off x="7429500" y="5072063"/>
            <a:ext cx="1428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波音</a:t>
            </a:r>
            <a:r>
              <a:rPr lang="en-US" altLang="zh-CN"/>
              <a:t>787</a:t>
            </a:r>
            <a:endParaRPr lang="zh-CN" altLang="en-US"/>
          </a:p>
        </p:txBody>
      </p:sp>
      <p:pic>
        <p:nvPicPr>
          <p:cNvPr id="35846" name="图片 7" descr="U1235P2T297D7F7742DT20060310183750.jpg"/>
          <p:cNvPicPr>
            <a:picLocks noChangeAspect="1"/>
          </p:cNvPicPr>
          <p:nvPr/>
        </p:nvPicPr>
        <p:blipFill>
          <a:blip r:embed="rId4" cstate="print"/>
          <a:srcRect t="26315" b="7893"/>
          <a:stretch>
            <a:fillRect/>
          </a:stretch>
        </p:blipFill>
        <p:spPr bwMode="auto">
          <a:xfrm>
            <a:off x="500063" y="4857750"/>
            <a:ext cx="3548062" cy="16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7" name="TextBox 8"/>
          <p:cNvSpPr txBox="1">
            <a:spLocks noChangeArrowheads="1"/>
          </p:cNvSpPr>
          <p:nvPr/>
        </p:nvSpPr>
        <p:spPr bwMode="auto">
          <a:xfrm>
            <a:off x="2071688" y="5786438"/>
            <a:ext cx="17859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波音</a:t>
            </a:r>
            <a:r>
              <a:rPr lang="en-US" altLang="zh-CN"/>
              <a:t>777</a:t>
            </a:r>
            <a:endParaRPr lang="zh-CN" altLang="en-US"/>
          </a:p>
        </p:txBody>
      </p:sp>
      <p:sp>
        <p:nvSpPr>
          <p:cNvPr id="35848" name="矩形 2"/>
          <p:cNvSpPr>
            <a:spLocks noChangeArrowheads="1"/>
          </p:cNvSpPr>
          <p:nvPr/>
        </p:nvSpPr>
        <p:spPr bwMode="auto">
          <a:xfrm>
            <a:off x="357188" y="3143250"/>
            <a:ext cx="771525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0066"/>
                </a:solidFill>
                <a:latin typeface="宋体" charset="-122"/>
              </a:rPr>
              <a:t>●  </a:t>
            </a:r>
            <a:r>
              <a:rPr lang="zh-CN" altLang="en-US" sz="2400" b="1">
                <a:solidFill>
                  <a:srgbClr val="FF0066"/>
                </a:solidFill>
                <a:latin typeface="Calibri" pitchFamily="34" charset="0"/>
              </a:rPr>
              <a:t>航天领域，</a:t>
            </a:r>
            <a:r>
              <a:rPr lang="en-US" altLang="zh-CN" sz="2400" b="1">
                <a:solidFill>
                  <a:srgbClr val="FF0066"/>
                </a:solidFill>
                <a:latin typeface="Calibri" pitchFamily="34" charset="0"/>
              </a:rPr>
              <a:t>CFD</a:t>
            </a:r>
            <a:r>
              <a:rPr lang="zh-CN" altLang="en-US" sz="2400" b="1">
                <a:solidFill>
                  <a:srgbClr val="FF0066"/>
                </a:solidFill>
                <a:latin typeface="Calibri" pitchFamily="34" charset="0"/>
              </a:rPr>
              <a:t>发挥着实验无法取代的作用</a:t>
            </a:r>
            <a:endParaRPr lang="en-US" altLang="zh-CN" sz="2400" b="1">
              <a:solidFill>
                <a:srgbClr val="FF0066"/>
              </a:solidFill>
              <a:latin typeface="Calibri" pitchFamily="34" charset="0"/>
            </a:endParaRPr>
          </a:p>
          <a:p>
            <a:r>
              <a:rPr lang="en-US" altLang="zh-CN" sz="2400" b="1">
                <a:solidFill>
                  <a:srgbClr val="FF0066"/>
                </a:solidFill>
                <a:latin typeface="Calibri" pitchFamily="34" charset="0"/>
              </a:rPr>
              <a:t>          </a:t>
            </a:r>
            <a:r>
              <a:rPr lang="zh-CN" altLang="en-US" sz="2400" b="1">
                <a:latin typeface="Calibri" pitchFamily="34" charset="0"/>
              </a:rPr>
              <a:t>实验难点：复现高空高速流动条件</a:t>
            </a:r>
            <a:endParaRPr lang="en-US" altLang="zh-CN" sz="2400" b="1">
              <a:latin typeface="Calibri" pitchFamily="34" charset="0"/>
            </a:endParaRPr>
          </a:p>
          <a:p>
            <a:r>
              <a:rPr lang="en-US" altLang="zh-CN" b="1">
                <a:latin typeface="Calibri" pitchFamily="34" charset="0"/>
              </a:rPr>
              <a:t>          </a:t>
            </a:r>
            <a:endParaRPr lang="zh-CN" altLang="en-US" b="1">
              <a:latin typeface="Calibri" pitchFamily="34" charset="0"/>
            </a:endParaRPr>
          </a:p>
        </p:txBody>
      </p:sp>
      <p:pic>
        <p:nvPicPr>
          <p:cNvPr id="3584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0" y="3143250"/>
            <a:ext cx="2143125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D65FCD-9296-4885-AB45-6D1C7D5B81E3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3074" descr="ppt1 副本 拷贝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TextBox 2"/>
          <p:cNvSpPr txBox="1">
            <a:spLocks noChangeArrowheads="1"/>
          </p:cNvSpPr>
          <p:nvPr/>
        </p:nvSpPr>
        <p:spPr bwMode="auto">
          <a:xfrm>
            <a:off x="357188" y="1428750"/>
            <a:ext cx="8286750" cy="498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/>
              <a:t>CFD </a:t>
            </a:r>
            <a:r>
              <a:rPr lang="zh-CN" altLang="en-US" sz="2400" b="1" dirty="0"/>
              <a:t>面临的挑战及主要任务：</a:t>
            </a:r>
            <a:endParaRPr lang="en-US" altLang="zh-CN" sz="2400" b="1" dirty="0"/>
          </a:p>
          <a:p>
            <a:endParaRPr lang="en-US" altLang="zh-CN" dirty="0"/>
          </a:p>
          <a:p>
            <a:pPr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rgbClr val="0000FF"/>
                </a:solidFill>
              </a:rPr>
              <a:t>复杂流动的数学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模型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r>
              <a:rPr lang="en-US" altLang="zh-CN" b="1" dirty="0"/>
              <a:t>       </a:t>
            </a:r>
            <a:r>
              <a:rPr lang="zh-CN" altLang="en-US" b="1" dirty="0"/>
              <a:t>湍流的计算模型； </a:t>
            </a:r>
            <a:endParaRPr lang="en-US" altLang="zh-CN" b="1" dirty="0"/>
          </a:p>
          <a:p>
            <a:r>
              <a:rPr lang="en-US" altLang="zh-CN" b="1" dirty="0"/>
              <a:t>       </a:t>
            </a:r>
            <a:r>
              <a:rPr lang="zh-CN" altLang="en-US" b="1" dirty="0"/>
              <a:t>转捩的预测模型；</a:t>
            </a:r>
            <a:endParaRPr lang="en-US" altLang="zh-CN" b="1" dirty="0"/>
          </a:p>
          <a:p>
            <a:r>
              <a:rPr lang="en-US" altLang="zh-CN" b="1" dirty="0"/>
              <a:t>       </a:t>
            </a:r>
            <a:r>
              <a:rPr lang="zh-CN" altLang="en-US" b="1" dirty="0"/>
              <a:t>燃烧及化学反应模型；</a:t>
            </a:r>
            <a:endParaRPr lang="en-US" altLang="zh-CN" b="1" dirty="0"/>
          </a:p>
          <a:p>
            <a:r>
              <a:rPr lang="en-US" altLang="zh-CN" b="1" dirty="0"/>
              <a:t>       </a:t>
            </a:r>
            <a:r>
              <a:rPr lang="zh-CN" altLang="en-US" b="1" dirty="0"/>
              <a:t>噪声模型</a:t>
            </a:r>
            <a:r>
              <a:rPr lang="en-US" altLang="zh-CN" b="1" dirty="0"/>
              <a:t>……</a:t>
            </a:r>
          </a:p>
          <a:p>
            <a:endParaRPr lang="en-US" altLang="zh-CN" b="1" dirty="0"/>
          </a:p>
          <a:p>
            <a:pPr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rgbClr val="0000FF"/>
                </a:solidFill>
              </a:rPr>
              <a:t> 高精度高效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算法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           </a:t>
            </a:r>
            <a:r>
              <a:rPr lang="zh-CN" altLang="en-US" b="1" dirty="0"/>
              <a:t>高精度激波捕捉法；</a:t>
            </a:r>
            <a:endParaRPr lang="en-US" altLang="zh-CN" b="1" dirty="0"/>
          </a:p>
          <a:p>
            <a:r>
              <a:rPr lang="en-US" altLang="zh-CN" b="1" dirty="0"/>
              <a:t>           </a:t>
            </a:r>
            <a:r>
              <a:rPr lang="zh-CN" altLang="en-US" b="1" dirty="0"/>
              <a:t>间断有限元法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           </a:t>
            </a:r>
            <a:r>
              <a:rPr lang="zh-CN" altLang="en-US" b="1" dirty="0" smtClean="0"/>
              <a:t>大规模代数方程组高效解法</a:t>
            </a:r>
            <a:r>
              <a:rPr lang="en-US" altLang="zh-CN" b="1" dirty="0" smtClean="0"/>
              <a:t> ……</a:t>
            </a:r>
          </a:p>
          <a:p>
            <a:r>
              <a:rPr lang="en-US" altLang="zh-CN" b="1" dirty="0" smtClean="0"/>
              <a:t>           </a:t>
            </a:r>
            <a:r>
              <a:rPr lang="en-US" altLang="zh-CN" b="1" dirty="0" smtClean="0">
                <a:solidFill>
                  <a:srgbClr val="FF0000"/>
                </a:solidFill>
              </a:rPr>
              <a:t>       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000" b="1" dirty="0" smtClean="0">
                <a:solidFill>
                  <a:srgbClr val="0000FF"/>
                </a:solidFill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复杂外形、复杂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网格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处理方法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r>
              <a:rPr lang="zh-CN" altLang="en-US" b="1" dirty="0" smtClean="0"/>
              <a:t>      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自适应网格；</a:t>
            </a:r>
            <a:endParaRPr lang="en-US" altLang="zh-CN" b="1" dirty="0"/>
          </a:p>
          <a:p>
            <a:r>
              <a:rPr lang="en-US" altLang="zh-CN" b="1" dirty="0"/>
              <a:t>      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直角网格，浸入边界法；</a:t>
            </a:r>
            <a:endParaRPr lang="en-US" altLang="zh-CN" b="1" dirty="0" smtClean="0"/>
          </a:p>
          <a:p>
            <a:r>
              <a:rPr lang="en-US" altLang="zh-CN" b="1" dirty="0" smtClean="0"/>
              <a:t>       </a:t>
            </a:r>
            <a:r>
              <a:rPr lang="zh-CN" altLang="en-US" b="1" dirty="0" smtClean="0"/>
              <a:t>无</a:t>
            </a:r>
            <a:r>
              <a:rPr lang="zh-CN" altLang="en-US" b="1" dirty="0"/>
              <a:t>网格法； 粒子算法；</a:t>
            </a:r>
          </a:p>
        </p:txBody>
      </p:sp>
      <p:pic>
        <p:nvPicPr>
          <p:cNvPr id="3686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143000"/>
            <a:ext cx="4572000" cy="215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8A4D8-CF3C-41B8-9C82-BD8B1064E16B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6"/>
          <p:cNvSpPr txBox="1">
            <a:spLocks noChangeArrowheads="1"/>
          </p:cNvSpPr>
          <p:nvPr/>
        </p:nvSpPr>
        <p:spPr bwMode="auto">
          <a:xfrm>
            <a:off x="323528" y="548680"/>
            <a:ext cx="85725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latin typeface="Calibri" pitchFamily="34" charset="0"/>
              </a:rPr>
              <a:t>传统计算方法：</a:t>
            </a:r>
            <a:r>
              <a:rPr lang="en-US" altLang="zh-CN" b="1" dirty="0">
                <a:latin typeface="Calibri" pitchFamily="34" charset="0"/>
              </a:rPr>
              <a:t>   </a:t>
            </a:r>
            <a:r>
              <a:rPr lang="zh-CN" altLang="en-US" b="1" dirty="0">
                <a:latin typeface="Calibri" pitchFamily="34" charset="0"/>
              </a:rPr>
              <a:t>有限差分法， </a:t>
            </a:r>
            <a:r>
              <a:rPr lang="en-US" altLang="zh-CN" b="1" dirty="0">
                <a:latin typeface="Calibri" pitchFamily="34" charset="0"/>
              </a:rPr>
              <a:t>  </a:t>
            </a:r>
            <a:r>
              <a:rPr lang="zh-CN" altLang="en-US" b="1" dirty="0">
                <a:latin typeface="Calibri" pitchFamily="34" charset="0"/>
              </a:rPr>
              <a:t>有限体积法 ， 有限元法， </a:t>
            </a:r>
            <a:r>
              <a:rPr lang="en-US" altLang="zh-CN" b="1" dirty="0">
                <a:latin typeface="Calibri" pitchFamily="34" charset="0"/>
              </a:rPr>
              <a:t> </a:t>
            </a:r>
            <a:r>
              <a:rPr lang="zh-CN" altLang="en-US" b="1" dirty="0">
                <a:latin typeface="Calibri" pitchFamily="34" charset="0"/>
              </a:rPr>
              <a:t>谱方法（谱元法）等；</a:t>
            </a:r>
            <a:endParaRPr lang="en-US" altLang="zh-CN" b="1" dirty="0">
              <a:latin typeface="Calibri" pitchFamily="34" charset="0"/>
            </a:endParaRPr>
          </a:p>
          <a:p>
            <a:r>
              <a:rPr lang="zh-CN" altLang="en-US" b="1" dirty="0">
                <a:latin typeface="Calibri" pitchFamily="34" charset="0"/>
              </a:rPr>
              <a:t>最近发展的方法</a:t>
            </a:r>
            <a:r>
              <a:rPr lang="en-US" altLang="zh-CN" b="1" dirty="0">
                <a:latin typeface="Calibri" pitchFamily="34" charset="0"/>
              </a:rPr>
              <a:t>:   </a:t>
            </a:r>
            <a:r>
              <a:rPr lang="zh-CN" altLang="en-US" b="1" dirty="0">
                <a:latin typeface="Calibri" pitchFamily="34" charset="0"/>
              </a:rPr>
              <a:t>基于粒子的算法（格子</a:t>
            </a:r>
            <a:r>
              <a:rPr lang="en-US" altLang="zh-CN" b="1" dirty="0">
                <a:latin typeface="Calibri" pitchFamily="34" charset="0"/>
              </a:rPr>
              <a:t>-Boltzmann, BGK</a:t>
            </a:r>
            <a:r>
              <a:rPr lang="zh-CN" altLang="en-US" b="1" dirty="0">
                <a:latin typeface="Calibri" pitchFamily="34" charset="0"/>
              </a:rPr>
              <a:t>），无网格</a:t>
            </a:r>
            <a:r>
              <a:rPr lang="en-US" altLang="zh-CN" b="1" dirty="0">
                <a:latin typeface="Calibri" pitchFamily="34" charset="0"/>
              </a:rPr>
              <a:t> </a:t>
            </a:r>
            <a:endParaRPr lang="zh-CN" altLang="en-US" b="1" dirty="0">
              <a:latin typeface="Calibri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67544" y="1484784"/>
          <a:ext cx="8143932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60"/>
                <a:gridCol w="2786053"/>
                <a:gridCol w="2071731"/>
                <a:gridCol w="1857388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优点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缺点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适用范围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有限差分法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简单成熟，可构造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</a:rPr>
                        <a:t>高精度</a:t>
                      </a:r>
                      <a:r>
                        <a:rPr lang="zh-CN" altLang="en-US" b="1" dirty="0" smtClean="0"/>
                        <a:t>格式</a:t>
                      </a:r>
                      <a:endParaRPr lang="zh-CN" altLang="en-US" b="1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处理复杂网格不够灵活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相对简单外形的高精度计算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有限体积法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FF0000"/>
                          </a:solidFill>
                        </a:rPr>
                        <a:t>守恒性好</a:t>
                      </a:r>
                      <a:r>
                        <a:rPr lang="zh-CN" altLang="en-US" b="1" dirty="0" smtClean="0"/>
                        <a:t>，可处理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</a:rPr>
                        <a:t>复杂网格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不易提高精度（二阶以上方法复杂）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复杂外形的工程计算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有限元法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基于变分原理，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</a:rPr>
                        <a:t>守恒性好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对于复杂方程处理困难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多用于固体力学等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间断有限元法</a:t>
                      </a:r>
                      <a:r>
                        <a:rPr lang="en-US" altLang="zh-CN" b="1" dirty="0" smtClean="0">
                          <a:solidFill>
                            <a:srgbClr val="0000FF"/>
                          </a:solidFill>
                        </a:rPr>
                        <a:t>(DG)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FF0000"/>
                          </a:solidFill>
                        </a:rPr>
                        <a:t>精度高、守恒性好、易于处理复杂网格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计算量大；</a:t>
                      </a:r>
                      <a:endParaRPr lang="en-US" altLang="zh-CN" b="1" dirty="0" smtClean="0"/>
                    </a:p>
                    <a:p>
                      <a:r>
                        <a:rPr lang="zh-CN" altLang="en-US" b="1" dirty="0" smtClean="0"/>
                        <a:t>捕捉激波（限制器）难度大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复杂外形的高精度计算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谱方法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FF0000"/>
                          </a:solidFill>
                        </a:rPr>
                        <a:t>精度高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外形、边界条件简单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简单外形的高精度计算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粒子类方法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算法简单，可处理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</a:rPr>
                        <a:t>复杂外形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精度不易提高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复杂外形的工程计算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2B829-0D66-405B-AC7D-0D0E0C41434E}" type="slidenum">
              <a:rPr lang="zh-CN" altLang="en-US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Copyright by Li </a:t>
            </a:r>
            <a:r>
              <a:rPr lang="en-US" altLang="zh-CN" dirty="0" err="1"/>
              <a:t>Xinliang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3074" descr="ppt1 副本 拷贝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11560" y="1340768"/>
            <a:ext cx="8072437" cy="517064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000" b="1" dirty="0">
                <a:ea typeface="宋体" pitchFamily="2" charset="-122"/>
              </a:rPr>
              <a:t>课程安排</a:t>
            </a:r>
            <a:endParaRPr lang="en-US" altLang="zh-CN" sz="2000" b="1" dirty="0">
              <a:ea typeface="宋体" pitchFamily="2" charset="-122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zh-CN" altLang="en-US" b="1" dirty="0">
                <a:solidFill>
                  <a:srgbClr val="0000FF"/>
                </a:solidFill>
                <a:latin typeface="+mn-ea"/>
                <a:ea typeface="+mn-ea"/>
              </a:rPr>
              <a:t> 流体力学基本方程</a:t>
            </a:r>
            <a:endParaRPr lang="en-US" altLang="zh-CN" b="1" dirty="0">
              <a:solidFill>
                <a:srgbClr val="0000FF"/>
              </a:solidFill>
              <a:latin typeface="+mn-ea"/>
              <a:ea typeface="+mn-ea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en-US" altLang="zh-CN" b="1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ea typeface="+mn-ea"/>
              </a:rPr>
              <a:t>双曲型方程组及其间断（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ea typeface="+mn-ea"/>
              </a:rPr>
              <a:t>Riemann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ea typeface="+mn-ea"/>
              </a:rPr>
              <a:t>）解</a:t>
            </a:r>
            <a:endParaRPr lang="en-US" altLang="zh-CN" b="1" dirty="0">
              <a:solidFill>
                <a:srgbClr val="0000FF"/>
              </a:solidFill>
              <a:latin typeface="+mn-ea"/>
              <a:ea typeface="+mn-ea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en-US" altLang="zh-CN" b="1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ea typeface="+mn-ea"/>
              </a:rPr>
              <a:t>差分法  （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ea typeface="+mn-ea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ea typeface="+mn-ea"/>
              </a:rPr>
              <a:t>）： 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  <a:ea typeface="+mn-ea"/>
              </a:rPr>
              <a:t>差分法基本理论</a:t>
            </a:r>
            <a:endParaRPr lang="en-US" altLang="zh-CN" b="1" dirty="0">
              <a:solidFill>
                <a:srgbClr val="0000FF"/>
              </a:solidFill>
              <a:latin typeface="+mn-ea"/>
              <a:ea typeface="+mn-ea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en-US" altLang="zh-CN" b="1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ea typeface="+mn-ea"/>
              </a:rPr>
              <a:t>差分法  （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ea typeface="+mn-ea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ea typeface="+mn-ea"/>
              </a:rPr>
              <a:t>）： 高精度激波捕捉格式</a:t>
            </a:r>
            <a:endParaRPr lang="en-US" altLang="zh-CN" b="1" dirty="0">
              <a:solidFill>
                <a:srgbClr val="0000FF"/>
              </a:solidFill>
              <a:latin typeface="+mn-ea"/>
              <a:ea typeface="+mn-ea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en-US" altLang="zh-CN" b="1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ea typeface="+mn-ea"/>
              </a:rPr>
              <a:t>差分法  （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ea typeface="+mn-ea"/>
              </a:rPr>
              <a:t>3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ea typeface="+mn-ea"/>
              </a:rPr>
              <a:t>）： 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  <a:ea typeface="+mn-ea"/>
              </a:rPr>
              <a:t>通量技术及时间推进</a:t>
            </a:r>
            <a:endParaRPr lang="en-US" altLang="zh-CN" b="1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en-US" altLang="zh-CN" b="1" dirty="0" smtClean="0">
                <a:solidFill>
                  <a:srgbClr val="006600"/>
                </a:solidFill>
                <a:latin typeface="+mn-ea"/>
                <a:ea typeface="+mn-ea"/>
              </a:rPr>
              <a:t> </a:t>
            </a:r>
            <a:r>
              <a:rPr lang="zh-CN" altLang="en-US" b="1" dirty="0" smtClean="0">
                <a:solidFill>
                  <a:srgbClr val="006600"/>
                </a:solidFill>
                <a:latin typeface="+mn-ea"/>
                <a:ea typeface="+mn-ea"/>
              </a:rPr>
              <a:t>差分法  （</a:t>
            </a:r>
            <a:r>
              <a:rPr lang="en-US" altLang="zh-CN" b="1" dirty="0" smtClean="0">
                <a:solidFill>
                  <a:srgbClr val="006600"/>
                </a:solidFill>
                <a:latin typeface="+mn-ea"/>
                <a:ea typeface="+mn-ea"/>
              </a:rPr>
              <a:t>4</a:t>
            </a:r>
            <a:r>
              <a:rPr lang="zh-CN" altLang="en-US" b="1" dirty="0" smtClean="0">
                <a:solidFill>
                  <a:srgbClr val="006600"/>
                </a:solidFill>
                <a:latin typeface="+mn-ea"/>
                <a:ea typeface="+mn-ea"/>
              </a:rPr>
              <a:t>）： </a:t>
            </a:r>
            <a:r>
              <a:rPr lang="en-US" altLang="zh-CN" b="1" dirty="0" smtClean="0">
                <a:solidFill>
                  <a:srgbClr val="006600"/>
                </a:solidFill>
                <a:latin typeface="+mn-ea"/>
                <a:ea typeface="+mn-ea"/>
              </a:rPr>
              <a:t>WENO</a:t>
            </a:r>
            <a:r>
              <a:rPr lang="zh-CN" altLang="en-US" b="1" dirty="0" smtClean="0">
                <a:solidFill>
                  <a:srgbClr val="006600"/>
                </a:solidFill>
                <a:latin typeface="+mn-ea"/>
                <a:ea typeface="+mn-ea"/>
              </a:rPr>
              <a:t>格式及粘性项离散方法（申义庆）</a:t>
            </a:r>
            <a:endParaRPr lang="en-US" altLang="zh-CN" b="1" dirty="0">
              <a:solidFill>
                <a:srgbClr val="006600"/>
              </a:solidFill>
              <a:latin typeface="+mn-ea"/>
              <a:ea typeface="+mn-ea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en-US" altLang="zh-CN" b="1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ea typeface="+mn-ea"/>
              </a:rPr>
              <a:t>有限体积法（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ea typeface="+mn-ea"/>
              </a:rPr>
              <a:t>1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  <a:ea typeface="+mn-ea"/>
              </a:rPr>
              <a:t>）： 有限体积概述及多块网格</a:t>
            </a:r>
            <a:endParaRPr lang="en-US" altLang="zh-CN" b="1" dirty="0">
              <a:solidFill>
                <a:srgbClr val="0000FF"/>
              </a:solidFill>
              <a:latin typeface="+mn-ea"/>
              <a:ea typeface="+mn-ea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en-US" altLang="zh-CN" b="1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ea typeface="+mn-ea"/>
              </a:rPr>
              <a:t>有限体积法（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ea typeface="+mn-ea"/>
              </a:rPr>
              <a:t>2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  <a:ea typeface="+mn-ea"/>
              </a:rPr>
              <a:t>）： 数值通量、间断有限元</a:t>
            </a:r>
            <a:endParaRPr lang="en-US" altLang="zh-CN" b="1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+mn-ea"/>
                <a:ea typeface="+mn-ea"/>
              </a:rPr>
              <a:t> 代数方程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ea typeface="+mn-ea"/>
              </a:rPr>
              <a:t>组的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  <a:ea typeface="+mn-ea"/>
              </a:rPr>
              <a:t>求解及网格生成技术</a:t>
            </a:r>
            <a:endParaRPr lang="en-US" altLang="zh-CN" b="1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en-US" altLang="zh-CN" b="1" dirty="0" smtClean="0">
                <a:solidFill>
                  <a:srgbClr val="006600"/>
                </a:solidFill>
                <a:latin typeface="+mn-ea"/>
                <a:ea typeface="+mn-ea"/>
              </a:rPr>
              <a:t> </a:t>
            </a:r>
            <a:r>
              <a:rPr lang="zh-CN" altLang="en-US" b="1" dirty="0" smtClean="0">
                <a:solidFill>
                  <a:srgbClr val="006600"/>
                </a:solidFill>
                <a:latin typeface="+mn-ea"/>
                <a:ea typeface="+mn-ea"/>
              </a:rPr>
              <a:t>常微分方程数值方法（申义庆）</a:t>
            </a:r>
            <a:endParaRPr lang="en-US" altLang="zh-CN" b="1" dirty="0">
              <a:solidFill>
                <a:srgbClr val="006600"/>
              </a:solidFill>
              <a:latin typeface="+mn-ea"/>
              <a:ea typeface="+mn-ea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en-US" altLang="zh-CN" b="1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ea typeface="+mn-ea"/>
              </a:rPr>
              <a:t>不可压方程的数值方法</a:t>
            </a:r>
            <a:endParaRPr lang="en-US" altLang="zh-CN" b="1" dirty="0">
              <a:solidFill>
                <a:srgbClr val="0000FF"/>
              </a:solidFill>
              <a:latin typeface="+mn-ea"/>
              <a:ea typeface="+mn-ea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+mn-ea"/>
                <a:ea typeface="+mn-ea"/>
              </a:rPr>
              <a:t> 湍流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  <a:ea typeface="+mn-ea"/>
              </a:rPr>
              <a:t>与转捩 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  <a:ea typeface="+mn-ea"/>
              </a:rPr>
              <a:t>（</a:t>
            </a:r>
            <a:r>
              <a:rPr lang="en-US" altLang="zh-CN" b="1" dirty="0" smtClean="0">
                <a:solidFill>
                  <a:srgbClr val="0000FF"/>
                </a:solidFill>
                <a:latin typeface="+mn-ea"/>
                <a:ea typeface="+mn-ea"/>
              </a:rPr>
              <a:t>1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  <a:ea typeface="+mn-ea"/>
              </a:rPr>
              <a:t>）</a:t>
            </a:r>
            <a:endParaRPr lang="en-US" altLang="zh-CN" b="1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en-US" altLang="zh-CN" b="1" dirty="0" smtClean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  <a:ea typeface="+mn-ea"/>
              </a:rPr>
              <a:t>湍流与转捩 </a:t>
            </a:r>
            <a:r>
              <a:rPr lang="zh-CN" altLang="en-US" b="1" dirty="0" smtClean="0">
                <a:solidFill>
                  <a:srgbClr val="0000FF"/>
                </a:solidFill>
                <a:latin typeface="+mn-ea"/>
                <a:ea typeface="+mn-ea"/>
              </a:rPr>
              <a:t>（</a:t>
            </a:r>
            <a:r>
              <a:rPr lang="en-US" altLang="zh-CN" b="1" smtClean="0">
                <a:solidFill>
                  <a:srgbClr val="0000FF"/>
                </a:solidFill>
                <a:latin typeface="+mn-ea"/>
                <a:ea typeface="+mn-ea"/>
              </a:rPr>
              <a:t>2</a:t>
            </a:r>
            <a:r>
              <a:rPr lang="zh-CN" altLang="en-US" b="1" smtClean="0">
                <a:solidFill>
                  <a:srgbClr val="0000FF"/>
                </a:solidFill>
                <a:latin typeface="+mn-ea"/>
                <a:ea typeface="+mn-ea"/>
              </a:rPr>
              <a:t>）</a:t>
            </a:r>
            <a:endParaRPr lang="en-US" altLang="zh-CN" b="1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+mn-ea"/>
                <a:ea typeface="+mn-ea"/>
              </a:rPr>
              <a:t>并行计算编程初步 （</a:t>
            </a:r>
            <a:r>
              <a:rPr lang="en-US" altLang="zh-CN" b="1" dirty="0" smtClean="0">
                <a:solidFill>
                  <a:srgbClr val="0000FF"/>
                </a:solidFill>
                <a:latin typeface="+mn-ea"/>
                <a:ea typeface="+mn-ea"/>
              </a:rPr>
              <a:t>MPI Part1)</a:t>
            </a:r>
          </a:p>
          <a:p>
            <a:pPr marL="457200" indent="-457200">
              <a:buFontTx/>
              <a:buAutoNum type="arabicPeriod"/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+mn-ea"/>
                <a:ea typeface="宋体" pitchFamily="2" charset="-122"/>
              </a:rPr>
              <a:t>并行计算编程初步  </a:t>
            </a:r>
            <a:r>
              <a:rPr lang="en-US" altLang="zh-CN" b="1" dirty="0" smtClean="0">
                <a:solidFill>
                  <a:srgbClr val="0000FF"/>
                </a:solidFill>
                <a:latin typeface="+mn-ea"/>
                <a:ea typeface="宋体" pitchFamily="2" charset="-122"/>
              </a:rPr>
              <a:t>(MPI part2, </a:t>
            </a:r>
            <a:r>
              <a:rPr lang="en-US" altLang="zh-CN" b="1" dirty="0" err="1" smtClean="0">
                <a:solidFill>
                  <a:srgbClr val="0000FF"/>
                </a:solidFill>
                <a:latin typeface="+mn-ea"/>
                <a:ea typeface="宋体" pitchFamily="2" charset="-122"/>
              </a:rPr>
              <a:t>OpenMP</a:t>
            </a:r>
            <a:r>
              <a:rPr lang="en-US" altLang="zh-CN" b="1" dirty="0" smtClean="0">
                <a:solidFill>
                  <a:srgbClr val="0000FF"/>
                </a:solidFill>
                <a:latin typeface="+mn-ea"/>
                <a:ea typeface="宋体" pitchFamily="2" charset="-122"/>
              </a:rPr>
              <a:t>)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latin typeface="+mn-ea"/>
                <a:ea typeface="宋体" pitchFamily="2" charset="-122"/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  <a:ea typeface="宋体" pitchFamily="2" charset="-122"/>
              </a:rPr>
              <a:t>总结复习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  <a:ea typeface="宋体" pitchFamily="2" charset="-122"/>
              </a:rPr>
              <a:t>/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  <a:ea typeface="宋体" pitchFamily="2" charset="-122"/>
              </a:rPr>
              <a:t>程序实践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  <a:ea typeface="宋体" pitchFamily="2" charset="-122"/>
              </a:rPr>
              <a:t> </a:t>
            </a:r>
            <a:endParaRPr lang="en-US" altLang="zh-CN" sz="2000" b="1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pPr marL="457200" indent="-457200">
              <a:buFontTx/>
              <a:buAutoNum type="arabicPeriod"/>
              <a:defRPr/>
            </a:pPr>
            <a:endParaRPr lang="en-US" altLang="zh-CN" sz="20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55F907-B51C-418E-8EEE-3DC2F13A80F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Copyright by Li Xinliang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2759</TotalTime>
  <Words>3203</Words>
  <Application>Microsoft Office PowerPoint</Application>
  <PresentationFormat>全屏显示(4:3)</PresentationFormat>
  <Paragraphs>522</Paragraphs>
  <Slides>38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1" baseType="lpstr">
      <vt:lpstr>Office 主题</vt:lpstr>
      <vt:lpstr>Equation</vt:lpstr>
      <vt:lpstr>公式</vt:lpstr>
      <vt:lpstr>幻灯片 1</vt:lpstr>
      <vt:lpstr>第一讲   流体力学基本方程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5. 椭圆型方程：Laplace方程</vt:lpstr>
      <vt:lpstr>幻灯片 36</vt:lpstr>
      <vt:lpstr>幻灯片 37</vt:lpstr>
      <vt:lpstr>幻灯片 38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*</dc:creator>
  <cp:lastModifiedBy>dell</cp:lastModifiedBy>
  <cp:revision>355</cp:revision>
  <dcterms:created xsi:type="dcterms:W3CDTF">2009-03-16T08:48:36Z</dcterms:created>
  <dcterms:modified xsi:type="dcterms:W3CDTF">2019-02-22T00:19:16Z</dcterms:modified>
</cp:coreProperties>
</file>