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98" r:id="rId3"/>
    <p:sldId id="258" r:id="rId4"/>
    <p:sldId id="289" r:id="rId5"/>
    <p:sldId id="264" r:id="rId6"/>
    <p:sldId id="290" r:id="rId7"/>
    <p:sldId id="307" r:id="rId8"/>
    <p:sldId id="265" r:id="rId9"/>
    <p:sldId id="266" r:id="rId10"/>
    <p:sldId id="293" r:id="rId11"/>
    <p:sldId id="270" r:id="rId12"/>
    <p:sldId id="325" r:id="rId13"/>
    <p:sldId id="272" r:id="rId14"/>
    <p:sldId id="273" r:id="rId15"/>
    <p:sldId id="274" r:id="rId16"/>
    <p:sldId id="308" r:id="rId17"/>
    <p:sldId id="301" r:id="rId18"/>
    <p:sldId id="304" r:id="rId19"/>
    <p:sldId id="302" r:id="rId20"/>
    <p:sldId id="299" r:id="rId21"/>
    <p:sldId id="267" r:id="rId22"/>
    <p:sldId id="268" r:id="rId23"/>
    <p:sldId id="295" r:id="rId24"/>
    <p:sldId id="305" r:id="rId25"/>
    <p:sldId id="306" r:id="rId26"/>
    <p:sldId id="294" r:id="rId27"/>
    <p:sldId id="287" r:id="rId28"/>
    <p:sldId id="288" r:id="rId29"/>
    <p:sldId id="297" r:id="rId30"/>
    <p:sldId id="275" r:id="rId31"/>
    <p:sldId id="276" r:id="rId32"/>
    <p:sldId id="277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4" r:id="rId45"/>
    <p:sldId id="322" r:id="rId46"/>
    <p:sldId id="323" r:id="rId47"/>
    <p:sldId id="300" r:id="rId48"/>
    <p:sldId id="259" r:id="rId49"/>
    <p:sldId id="263" r:id="rId50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17" Type="http://schemas.openxmlformats.org/officeDocument/2006/relationships/image" Target="../media/image106.wmf"/><Relationship Id="rId2" Type="http://schemas.openxmlformats.org/officeDocument/2006/relationships/image" Target="../media/image91.wmf"/><Relationship Id="rId16" Type="http://schemas.openxmlformats.org/officeDocument/2006/relationships/image" Target="../media/image105.wmf"/><Relationship Id="rId1" Type="http://schemas.openxmlformats.org/officeDocument/2006/relationships/image" Target="../media/image79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5" Type="http://schemas.openxmlformats.org/officeDocument/2006/relationships/image" Target="../media/image10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86.wmf"/><Relationship Id="rId7" Type="http://schemas.openxmlformats.org/officeDocument/2006/relationships/image" Target="../media/image110.wmf"/><Relationship Id="rId2" Type="http://schemas.openxmlformats.org/officeDocument/2006/relationships/image" Target="../media/image108.wmf"/><Relationship Id="rId1" Type="http://schemas.openxmlformats.org/officeDocument/2006/relationships/image" Target="../media/image79.wmf"/><Relationship Id="rId6" Type="http://schemas.openxmlformats.org/officeDocument/2006/relationships/image" Target="../media/image10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1.wmf"/><Relationship Id="rId18" Type="http://schemas.openxmlformats.org/officeDocument/2006/relationships/image" Target="../media/image126.wmf"/><Relationship Id="rId3" Type="http://schemas.openxmlformats.org/officeDocument/2006/relationships/image" Target="../media/image87.wmf"/><Relationship Id="rId7" Type="http://schemas.openxmlformats.org/officeDocument/2006/relationships/image" Target="../media/image116.wmf"/><Relationship Id="rId12" Type="http://schemas.openxmlformats.org/officeDocument/2006/relationships/image" Target="../media/image120.wmf"/><Relationship Id="rId17" Type="http://schemas.openxmlformats.org/officeDocument/2006/relationships/image" Target="../media/image125.wmf"/><Relationship Id="rId2" Type="http://schemas.openxmlformats.org/officeDocument/2006/relationships/image" Target="../media/image86.wmf"/><Relationship Id="rId16" Type="http://schemas.openxmlformats.org/officeDocument/2006/relationships/image" Target="../media/image124.wmf"/><Relationship Id="rId1" Type="http://schemas.openxmlformats.org/officeDocument/2006/relationships/image" Target="../media/image79.wmf"/><Relationship Id="rId6" Type="http://schemas.openxmlformats.org/officeDocument/2006/relationships/image" Target="../media/image115.wmf"/><Relationship Id="rId11" Type="http://schemas.openxmlformats.org/officeDocument/2006/relationships/image" Target="../media/image119.wmf"/><Relationship Id="rId5" Type="http://schemas.openxmlformats.org/officeDocument/2006/relationships/image" Target="../media/image114.wmf"/><Relationship Id="rId15" Type="http://schemas.openxmlformats.org/officeDocument/2006/relationships/image" Target="../media/image123.wmf"/><Relationship Id="rId10" Type="http://schemas.openxmlformats.org/officeDocument/2006/relationships/image" Target="../media/image108.wmf"/><Relationship Id="rId19" Type="http://schemas.openxmlformats.org/officeDocument/2006/relationships/image" Target="../media/image127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10.wmf"/><Relationship Id="rId1" Type="http://schemas.openxmlformats.org/officeDocument/2006/relationships/image" Target="../media/image79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49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8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7.wmf"/><Relationship Id="rId5" Type="http://schemas.openxmlformats.org/officeDocument/2006/relationships/image" Target="../media/image142.wmf"/><Relationship Id="rId15" Type="http://schemas.openxmlformats.org/officeDocument/2006/relationships/image" Target="../media/image151.wmf"/><Relationship Id="rId10" Type="http://schemas.openxmlformats.org/officeDocument/2006/relationships/image" Target="../media/image114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80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9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78.wmf"/><Relationship Id="rId5" Type="http://schemas.openxmlformats.org/officeDocument/2006/relationships/image" Target="../media/image172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7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6.wmf"/><Relationship Id="rId5" Type="http://schemas.openxmlformats.org/officeDocument/2006/relationships/image" Target="../media/image170.wmf"/><Relationship Id="rId4" Type="http://schemas.openxmlformats.org/officeDocument/2006/relationships/image" Target="../media/image1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52.wmf"/><Relationship Id="rId5" Type="http://schemas.openxmlformats.org/officeDocument/2006/relationships/image" Target="../media/image194.wmf"/><Relationship Id="rId4" Type="http://schemas.openxmlformats.org/officeDocument/2006/relationships/image" Target="../media/image19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152.w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12" Type="http://schemas.openxmlformats.org/officeDocument/2006/relationships/image" Target="../media/image235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5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4" Type="http://schemas.openxmlformats.org/officeDocument/2006/relationships/image" Target="../media/image25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image" Target="../media/image277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5" Type="http://schemas.openxmlformats.org/officeDocument/2006/relationships/image" Target="../media/image25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Relationship Id="rId14" Type="http://schemas.openxmlformats.org/officeDocument/2006/relationships/image" Target="../media/image25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image" Target="../media/image288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12" Type="http://schemas.openxmlformats.org/officeDocument/2006/relationships/image" Target="../media/image287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9.wmf"/><Relationship Id="rId7" Type="http://schemas.openxmlformats.org/officeDocument/2006/relationships/image" Target="../media/image292.wmf"/><Relationship Id="rId12" Type="http://schemas.openxmlformats.org/officeDocument/2006/relationships/image" Target="../media/image297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287.wmf"/><Relationship Id="rId11" Type="http://schemas.openxmlformats.org/officeDocument/2006/relationships/image" Target="../media/image296.wmf"/><Relationship Id="rId5" Type="http://schemas.openxmlformats.org/officeDocument/2006/relationships/image" Target="../media/image291.wmf"/><Relationship Id="rId10" Type="http://schemas.openxmlformats.org/officeDocument/2006/relationships/image" Target="../media/image295.wmf"/><Relationship Id="rId4" Type="http://schemas.openxmlformats.org/officeDocument/2006/relationships/image" Target="../media/image290.wmf"/><Relationship Id="rId9" Type="http://schemas.openxmlformats.org/officeDocument/2006/relationships/image" Target="../media/image29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12" Type="http://schemas.openxmlformats.org/officeDocument/2006/relationships/image" Target="../media/image306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6" Type="http://schemas.openxmlformats.org/officeDocument/2006/relationships/image" Target="../media/image301.wmf"/><Relationship Id="rId11" Type="http://schemas.openxmlformats.org/officeDocument/2006/relationships/image" Target="../media/image190.wmf"/><Relationship Id="rId5" Type="http://schemas.openxmlformats.org/officeDocument/2006/relationships/image" Target="../media/image300.wmf"/><Relationship Id="rId10" Type="http://schemas.openxmlformats.org/officeDocument/2006/relationships/image" Target="../media/image305.wmf"/><Relationship Id="rId4" Type="http://schemas.openxmlformats.org/officeDocument/2006/relationships/image" Target="../media/image299.wmf"/><Relationship Id="rId9" Type="http://schemas.openxmlformats.org/officeDocument/2006/relationships/image" Target="../media/image30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4" Type="http://schemas.openxmlformats.org/officeDocument/2006/relationships/image" Target="../media/image322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wmf"/><Relationship Id="rId1" Type="http://schemas.openxmlformats.org/officeDocument/2006/relationships/image" Target="../media/image32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3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B6EE-2CB8-43D7-9083-6F29AA4D7810}" type="datetimeFigureOut">
              <a:rPr lang="zh-CN" altLang="en-US" smtClean="0"/>
              <a:pPr/>
              <a:t>2019/3/10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7F-A64E-4F05-AFF7-7EC9309D03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6219CD-5BF7-421C-A3A0-BF7C837507F0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417D28-F7A8-4328-AA0C-F7C7BF278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2F90B4-688D-410E-B076-5088DB76BAC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94FA-F1B9-4FF0-84CD-FC6E24FD2723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33328-C697-417C-89FC-7E775119DF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D5BC3-282B-4837-9765-37CADCD54150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90AEA-19A6-4CB1-93DF-871B2AF0E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478FE-9AE1-4B19-A761-84387D53AEA9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E7432-1421-42A2-9F1A-6A481E48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EE221-30E8-4934-8B45-0BB9E9E66E7A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A2B5-100B-4CFD-8C8A-0832EB695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81052-2DCC-4869-AE22-59428EFAE0DF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279A2-C623-4307-96E5-8C01DC049F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9DBA1-32D0-47D7-8B97-1D04C0953A90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40B45-46F5-45AA-ABFA-4C8FD4B712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23291-C146-4A71-89BA-D06D54573383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75615-FA0B-495A-B81B-14C2DEB90D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16360-A26F-4307-B686-ECEA05BC56CB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2FE31-C234-48DF-AA2B-FECFB1689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14040-5AE8-40F3-AD28-9051BDAE7DBA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B97A-6A83-4B75-B988-5E76DA44EA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B4583-7CC8-464E-8EC9-47B0B0DD3106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68102-42EF-4CDA-BF0C-428F4AB72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87BA-3190-467A-95AD-92B43CD9429C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2EDB2-481B-45F9-960C-5199A3C456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B766B9-4B8A-4CF9-9906-CEEBC7539C39}" type="datetimeFigureOut">
              <a:rPr lang="zh-CN" altLang="en-US"/>
              <a:pPr>
                <a:defRPr/>
              </a:pPr>
              <a:t>2019/3/10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A40BAA-BBD8-40F2-AF57-1BB639CD7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an.baidu.com/s/1slfC5Yl" TargetMode="External"/><Relationship Id="rId4" Type="http://schemas.openxmlformats.org/officeDocument/2006/relationships/hyperlink" Target="mailto:lixl@imech.ac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1.wmf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image" Target="../media/image42.wmf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3" Type="http://schemas.openxmlformats.org/officeDocument/2006/relationships/image" Target="../media/image89.png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90.png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101.bin"/><Relationship Id="rId3" Type="http://schemas.openxmlformats.org/officeDocument/2006/relationships/image" Target="../media/image107.png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0.bin"/><Relationship Id="rId12" Type="http://schemas.openxmlformats.org/officeDocument/2006/relationships/oleObject" Target="../embeddings/oleObject95.bin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3.bin"/><Relationship Id="rId19" Type="http://schemas.openxmlformats.org/officeDocument/2006/relationships/oleObject" Target="../embeddings/oleObject102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image" Target="../media/image90.png"/><Relationship Id="rId7" Type="http://schemas.openxmlformats.org/officeDocument/2006/relationships/oleObject" Target="../embeddings/oleObject108.bin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oleObject" Target="../embeddings/oleObject123.bin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5.bin"/><Relationship Id="rId10" Type="http://schemas.openxmlformats.org/officeDocument/2006/relationships/oleObject" Target="../embeddings/oleObject120.bin"/><Relationship Id="rId19" Type="http://schemas.openxmlformats.org/officeDocument/2006/relationships/oleObject" Target="../embeddings/oleObject129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41.bin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44.bin"/><Relationship Id="rId10" Type="http://schemas.openxmlformats.org/officeDocument/2006/relationships/oleObject" Target="../embeddings/oleObject139.bin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gi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5.bin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89.png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7.bin"/><Relationship Id="rId10" Type="http://schemas.openxmlformats.org/officeDocument/2006/relationships/oleObject" Target="../embeddings/oleObject152.bin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90.png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2.bin"/><Relationship Id="rId12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1.bin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0.bin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69.bin"/><Relationship Id="rId9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91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Relationship Id="rId14" Type="http://schemas.openxmlformats.org/officeDocument/2006/relationships/oleObject" Target="../embeddings/oleObject19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6.bin"/><Relationship Id="rId5" Type="http://schemas.openxmlformats.org/officeDocument/2006/relationships/oleObject" Target="../embeddings/oleObject195.bin"/><Relationship Id="rId4" Type="http://schemas.openxmlformats.org/officeDocument/2006/relationships/oleObject" Target="../embeddings/oleObject194.bin"/><Relationship Id="rId9" Type="http://schemas.openxmlformats.org/officeDocument/2006/relationships/oleObject" Target="../embeddings/oleObject19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3.bin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image" Target="../media/image196.wmf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42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17.bin"/><Relationship Id="rId5" Type="http://schemas.openxmlformats.org/officeDocument/2006/relationships/oleObject" Target="../embeddings/oleObject216.bin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5.bin"/><Relationship Id="rId9" Type="http://schemas.openxmlformats.org/officeDocument/2006/relationships/oleObject" Target="../embeddings/oleObject2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Relationship Id="rId9" Type="http://schemas.openxmlformats.org/officeDocument/2006/relationships/oleObject" Target="../embeddings/oleObject2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32.bin"/><Relationship Id="rId5" Type="http://schemas.openxmlformats.org/officeDocument/2006/relationships/oleObject" Target="../embeddings/oleObject231.bin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0.bin"/><Relationship Id="rId9" Type="http://schemas.openxmlformats.org/officeDocument/2006/relationships/oleObject" Target="../embeddings/oleObject2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239.bin"/><Relationship Id="rId4" Type="http://schemas.openxmlformats.org/officeDocument/2006/relationships/oleObject" Target="../embeddings/oleObject2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oleObject" Target="../embeddings/oleObject250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52.bin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Relationship Id="rId14" Type="http://schemas.openxmlformats.org/officeDocument/2006/relationships/oleObject" Target="../embeddings/oleObject25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56.bin"/><Relationship Id="rId5" Type="http://schemas.openxmlformats.org/officeDocument/2006/relationships/oleObject" Target="../embeddings/oleObject255.bin"/><Relationship Id="rId4" Type="http://schemas.openxmlformats.org/officeDocument/2006/relationships/oleObject" Target="../embeddings/oleObject25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64.bin"/><Relationship Id="rId5" Type="http://schemas.openxmlformats.org/officeDocument/2006/relationships/image" Target="../media/image247.e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59.bin"/><Relationship Id="rId9" Type="http://schemas.openxmlformats.org/officeDocument/2006/relationships/oleObject" Target="../embeddings/oleObject26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gi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67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256.gif"/><Relationship Id="rId4" Type="http://schemas.openxmlformats.org/officeDocument/2006/relationships/image" Target="../media/image253.emf"/><Relationship Id="rId9" Type="http://schemas.openxmlformats.org/officeDocument/2006/relationships/image" Target="../media/image255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1.bin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0.bin"/><Relationship Id="rId10" Type="http://schemas.openxmlformats.org/officeDocument/2006/relationships/oleObject" Target="../embeddings/oleObject275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7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81.bin"/><Relationship Id="rId12" Type="http://schemas.openxmlformats.org/officeDocument/2006/relationships/oleObject" Target="../embeddings/oleObject286.bin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0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80.bin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9.bin"/><Relationship Id="rId10" Type="http://schemas.openxmlformats.org/officeDocument/2006/relationships/oleObject" Target="../embeddings/oleObject284.bin"/><Relationship Id="rId4" Type="http://schemas.openxmlformats.org/officeDocument/2006/relationships/oleObject" Target="../embeddings/oleObject278.bin"/><Relationship Id="rId9" Type="http://schemas.openxmlformats.org/officeDocument/2006/relationships/oleObject" Target="../embeddings/oleObject283.bin"/><Relationship Id="rId14" Type="http://schemas.openxmlformats.org/officeDocument/2006/relationships/oleObject" Target="../embeddings/oleObject28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12" Type="http://schemas.openxmlformats.org/officeDocument/2006/relationships/oleObject" Target="../embeddings/oleObject3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95.bin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304.bin"/><Relationship Id="rId10" Type="http://schemas.openxmlformats.org/officeDocument/2006/relationships/oleObject" Target="../embeddings/oleObject299.bin"/><Relationship Id="rId4" Type="http://schemas.openxmlformats.org/officeDocument/2006/relationships/oleObject" Target="../embeddings/oleObject293.bin"/><Relationship Id="rId9" Type="http://schemas.openxmlformats.org/officeDocument/2006/relationships/oleObject" Target="../embeddings/oleObject298.bin"/><Relationship Id="rId14" Type="http://schemas.openxmlformats.org/officeDocument/2006/relationships/oleObject" Target="../embeddings/oleObject30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oleObject" Target="../embeddings/oleObject315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9.bin"/><Relationship Id="rId12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08.bin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07.bin"/><Relationship Id="rId10" Type="http://schemas.openxmlformats.org/officeDocument/2006/relationships/oleObject" Target="../embeddings/oleObject312.bin"/><Relationship Id="rId4" Type="http://schemas.openxmlformats.org/officeDocument/2006/relationships/oleObject" Target="../embeddings/oleObject306.bin"/><Relationship Id="rId9" Type="http://schemas.openxmlformats.org/officeDocument/2006/relationships/oleObject" Target="../embeddings/oleObject311.bin"/><Relationship Id="rId14" Type="http://schemas.openxmlformats.org/officeDocument/2006/relationships/oleObject" Target="../embeddings/oleObject3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2.bin"/><Relationship Id="rId13" Type="http://schemas.openxmlformats.org/officeDocument/2006/relationships/oleObject" Target="../embeddings/oleObject327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21.bin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20.bin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19.bin"/><Relationship Id="rId10" Type="http://schemas.openxmlformats.org/officeDocument/2006/relationships/oleObject" Target="../embeddings/oleObject324.bin"/><Relationship Id="rId4" Type="http://schemas.openxmlformats.org/officeDocument/2006/relationships/oleObject" Target="../embeddings/oleObject318.bin"/><Relationship Id="rId9" Type="http://schemas.openxmlformats.org/officeDocument/2006/relationships/oleObject" Target="../embeddings/oleObject323.bin"/><Relationship Id="rId14" Type="http://schemas.openxmlformats.org/officeDocument/2006/relationships/oleObject" Target="../embeddings/oleObject32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7" Type="http://schemas.openxmlformats.org/officeDocument/2006/relationships/image" Target="../media/image3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30.bin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34.bin"/><Relationship Id="rId5" Type="http://schemas.openxmlformats.org/officeDocument/2006/relationships/oleObject" Target="../embeddings/oleObject333.bin"/><Relationship Id="rId4" Type="http://schemas.openxmlformats.org/officeDocument/2006/relationships/oleObject" Target="../embeddings/oleObject33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38.bin"/><Relationship Id="rId5" Type="http://schemas.openxmlformats.org/officeDocument/2006/relationships/oleObject" Target="../embeddings/oleObject337.bin"/><Relationship Id="rId4" Type="http://schemas.openxmlformats.org/officeDocument/2006/relationships/oleObject" Target="../embeddings/oleObject33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34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34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3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074" descr="ppt1 副本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142875" y="1428750"/>
            <a:ext cx="8786813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alibri" pitchFamily="34" charset="0"/>
              </a:rPr>
              <a:t>计算流体力学</a:t>
            </a:r>
            <a:r>
              <a:rPr lang="zh-CN" altLang="en-US" sz="2400" b="1" dirty="0" smtClean="0">
                <a:latin typeface="Calibri" pitchFamily="34" charset="0"/>
              </a:rPr>
              <a:t>讲义</a:t>
            </a:r>
            <a:r>
              <a:rPr lang="en-US" altLang="zh-CN" sz="2400" b="1" dirty="0" smtClean="0">
                <a:latin typeface="Calibri" pitchFamily="34" charset="0"/>
              </a:rPr>
              <a:t>2019</a:t>
            </a:r>
            <a:endParaRPr lang="en-US" altLang="zh-CN" sz="2400" b="1" dirty="0">
              <a:latin typeface="Calibri" pitchFamily="34" charset="0"/>
            </a:endParaRPr>
          </a:p>
          <a:p>
            <a:endParaRPr lang="en-US" altLang="zh-CN" sz="2800" b="1" dirty="0">
              <a:latin typeface="Calibri" pitchFamily="34" charset="0"/>
            </a:endParaRPr>
          </a:p>
          <a:p>
            <a:pPr algn="ctr"/>
            <a:r>
              <a:rPr lang="en-US" altLang="zh-CN" sz="2800" b="1" dirty="0">
                <a:latin typeface="Calibri" pitchFamily="34" charset="0"/>
              </a:rPr>
              <a:t>   </a:t>
            </a:r>
            <a:r>
              <a:rPr lang="zh-CN" altLang="en-US" sz="3200" b="1" dirty="0">
                <a:latin typeface="Calibri" pitchFamily="34" charset="0"/>
              </a:rPr>
              <a:t>第三讲   有限差分法（</a:t>
            </a:r>
            <a:r>
              <a:rPr lang="en-US" altLang="zh-CN" sz="3200" b="1" dirty="0">
                <a:latin typeface="Calibri" pitchFamily="34" charset="0"/>
              </a:rPr>
              <a:t>1</a:t>
            </a:r>
            <a:r>
              <a:rPr lang="zh-CN" altLang="en-US" sz="3200" b="1" dirty="0">
                <a:latin typeface="Calibri" pitchFamily="34" charset="0"/>
              </a:rPr>
              <a:t>）</a:t>
            </a:r>
            <a:endParaRPr lang="en-US" altLang="zh-CN" sz="3200" b="1" dirty="0">
              <a:latin typeface="Calibri" pitchFamily="34" charset="0"/>
            </a:endParaRPr>
          </a:p>
          <a:p>
            <a:pPr algn="ctr"/>
            <a:endParaRPr lang="en-US" altLang="zh-CN" sz="4400" dirty="0">
              <a:latin typeface="Calibri" pitchFamily="34" charset="0"/>
            </a:endParaRPr>
          </a:p>
          <a:p>
            <a:pPr algn="ctr"/>
            <a:r>
              <a:rPr lang="zh-CN" altLang="en-US" sz="2000" b="1" dirty="0">
                <a:latin typeface="Calibri" pitchFamily="34" charset="0"/>
              </a:rPr>
              <a:t>李新亮</a:t>
            </a:r>
            <a:endParaRPr lang="en-US" altLang="zh-CN" sz="2000" b="1" dirty="0">
              <a:latin typeface="Calibri" pitchFamily="34" charset="0"/>
            </a:endParaRPr>
          </a:p>
          <a:p>
            <a:pPr algn="ctr"/>
            <a:r>
              <a:rPr lang="en-US" altLang="zh-CN" sz="2000" b="1" dirty="0">
                <a:latin typeface="Calibri" pitchFamily="34" charset="0"/>
                <a:hlinkClick r:id="rId4"/>
              </a:rPr>
              <a:t>lixl@imech.ac.cn</a:t>
            </a:r>
            <a:r>
              <a:rPr lang="en-US" altLang="zh-CN" sz="2000" b="1" dirty="0">
                <a:latin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</a:rPr>
              <a:t>；力学所主楼</a:t>
            </a:r>
            <a:r>
              <a:rPr lang="en-US" altLang="zh-CN" sz="2000" b="1" dirty="0">
                <a:latin typeface="Calibri" pitchFamily="34" charset="0"/>
              </a:rPr>
              <a:t>219</a:t>
            </a:r>
            <a:r>
              <a:rPr lang="zh-CN" altLang="en-US" sz="2000" b="1" dirty="0">
                <a:latin typeface="Calibri" pitchFamily="34" charset="0"/>
              </a:rPr>
              <a:t>； </a:t>
            </a:r>
            <a:r>
              <a:rPr lang="en-US" altLang="zh-CN" sz="2000" b="1" dirty="0">
                <a:latin typeface="Calibri" pitchFamily="34" charset="0"/>
              </a:rPr>
              <a:t> 82543801 </a:t>
            </a:r>
          </a:p>
          <a:p>
            <a:pPr algn="ctr"/>
            <a:endParaRPr lang="en-US" altLang="zh-CN" sz="2800" b="1" dirty="0">
              <a:latin typeface="Calibri" pitchFamily="34" charset="0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428625" y="4286250"/>
            <a:ext cx="85010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知识点：  </a:t>
            </a:r>
            <a:endParaRPr lang="en-US" altLang="zh-CN" sz="2400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    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</a:rPr>
              <a:t>差分方法的理论基础 （相容、收敛、稳定性；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</a:rPr>
              <a:t>Lax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</a:rPr>
              <a:t>等价定理；精度、修正方程</a:t>
            </a:r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</a:rPr>
              <a:t>; 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</a:rPr>
              <a:t>守恒性）</a:t>
            </a:r>
            <a:endParaRPr lang="en-US" altLang="zh-CN" sz="1600" b="1" dirty="0">
              <a:solidFill>
                <a:srgbClr val="0000CC"/>
              </a:solidFill>
              <a:latin typeface="Calibri" pitchFamily="34" charset="0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</a:rPr>
              <a:t>     </a:t>
            </a:r>
            <a:r>
              <a:rPr lang="zh-CN" altLang="en-US" sz="1600" b="1" dirty="0">
                <a:solidFill>
                  <a:srgbClr val="0000CC"/>
                </a:solidFill>
                <a:latin typeface="Calibri" pitchFamily="34" charset="0"/>
              </a:rPr>
              <a:t> 差分格式的构造</a:t>
            </a:r>
            <a:endParaRPr lang="en-US" altLang="zh-CN" sz="1600" b="1" dirty="0">
              <a:solidFill>
                <a:srgbClr val="0000CC"/>
              </a:solidFill>
              <a:latin typeface="Calibri" pitchFamily="34" charset="0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Calibri" pitchFamily="34" charset="0"/>
              </a:rPr>
              <a:t>      </a:t>
            </a:r>
            <a:r>
              <a:rPr lang="zh-CN" altLang="en-US" sz="1600" b="1" dirty="0" smtClean="0">
                <a:solidFill>
                  <a:srgbClr val="0000CC"/>
                </a:solidFill>
                <a:latin typeface="Calibri" pitchFamily="34" charset="0"/>
              </a:rPr>
              <a:t>差分格式的分辨率分析及优化</a:t>
            </a:r>
            <a:endParaRPr lang="zh-CN" altLang="en-US" sz="16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5D366-F71F-450B-BD9D-9298476EE04B}" type="slidenum">
              <a:rPr lang="zh-CN" altLang="en-US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71813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85750" y="6021288"/>
            <a:ext cx="885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33CC"/>
                </a:solidFill>
              </a:rPr>
              <a:t>课件下载</a:t>
            </a:r>
            <a:r>
              <a:rPr lang="zh-CN" altLang="en-US" sz="2000" b="1" dirty="0" smtClean="0">
                <a:solidFill>
                  <a:srgbClr val="0033CC"/>
                </a:solidFill>
              </a:rPr>
              <a:t>：</a:t>
            </a:r>
            <a:r>
              <a:rPr lang="en-US" altLang="zh-CN" sz="2000" u="sng" dirty="0" smtClean="0">
                <a:hlinkClick r:id="rId5"/>
              </a:rPr>
              <a:t> http://pan.baidu.com/s/1slfC5Yl</a:t>
            </a:r>
            <a:endParaRPr lang="zh-CN" alt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extBox 40"/>
          <p:cNvSpPr txBox="1">
            <a:spLocks noChangeArrowheads="1"/>
          </p:cNvSpPr>
          <p:nvPr/>
        </p:nvSpPr>
        <p:spPr bwMode="auto">
          <a:xfrm>
            <a:off x="683568" y="5445224"/>
            <a:ext cx="7666096" cy="40011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1" dirty="0" smtClean="0">
                <a:latin typeface="Calibri" pitchFamily="34" charset="0"/>
              </a:rPr>
              <a:t>通常，修正方程</a:t>
            </a: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</a:rPr>
              <a:t>不</a:t>
            </a:r>
            <a:r>
              <a:rPr lang="zh-CN" altLang="en-US" sz="2000" b="1" dirty="0">
                <a:solidFill>
                  <a:srgbClr val="FF0000"/>
                </a:solidFill>
                <a:latin typeface="Calibri" pitchFamily="34" charset="0"/>
              </a:rPr>
              <a:t>出现</a:t>
            </a: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</a:rPr>
              <a:t>时间高阶导数</a:t>
            </a:r>
            <a:r>
              <a:rPr lang="zh-CN" altLang="en-US" sz="2000" b="1" dirty="0">
                <a:latin typeface="Calibri" pitchFamily="34" charset="0"/>
              </a:rPr>
              <a:t>项 （便于进行空间分析）</a:t>
            </a:r>
          </a:p>
        </p:txBody>
      </p:sp>
      <p:pic>
        <p:nvPicPr>
          <p:cNvPr id="6166" name="Object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187801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直接箭头连接符 43"/>
          <p:cNvCxnSpPr/>
          <p:nvPr/>
        </p:nvCxnSpPr>
        <p:spPr>
          <a:xfrm>
            <a:off x="2843808" y="2348880"/>
            <a:ext cx="71437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8" name="TextBox 44"/>
          <p:cNvSpPr txBox="1">
            <a:spLocks noChangeArrowheads="1"/>
          </p:cNvSpPr>
          <p:nvPr/>
        </p:nvSpPr>
        <p:spPr bwMode="auto">
          <a:xfrm>
            <a:off x="2699792" y="1916832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等价于</a:t>
            </a:r>
          </a:p>
        </p:txBody>
      </p:sp>
      <p:pic>
        <p:nvPicPr>
          <p:cNvPr id="6171" name="Object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3327400"/>
            <a:ext cx="1143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7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99992" y="836712"/>
            <a:ext cx="3024336" cy="928694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60032" y="26064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截断误差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28992" y="214290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微分方程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stCxn id="46" idx="2"/>
          </p:cNvCxnSpPr>
          <p:nvPr/>
        </p:nvCxnSpPr>
        <p:spPr>
          <a:xfrm rot="5400000">
            <a:off x="3662861" y="983943"/>
            <a:ext cx="282363" cy="357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365452" y="619324"/>
            <a:ext cx="1428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2035951" y="750075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71604" y="2857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差分方程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995936" y="2492896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555776" y="3356992"/>
          <a:ext cx="3373048" cy="648072"/>
        </p:xfrm>
        <a:graphic>
          <a:graphicData uri="http://schemas.openxmlformats.org/presentationml/2006/ole">
            <p:oleObj spid="_x0000_s61444" name="Equation" r:id="rId5" imgW="1917360" imgH="36828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6588224" y="2708920"/>
          <a:ext cx="792088" cy="534199"/>
        </p:xfrm>
        <a:graphic>
          <a:graphicData uri="http://schemas.openxmlformats.org/presentationml/2006/ole">
            <p:oleObj spid="_x0000_s61445" name="Equation" r:id="rId6" imgW="545760" imgH="368280" progId="Equation.3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067944" y="2708920"/>
          <a:ext cx="2381250" cy="403225"/>
        </p:xfrm>
        <a:graphic>
          <a:graphicData uri="http://schemas.openxmlformats.org/presentationml/2006/ole">
            <p:oleObj spid="_x0000_s61446" name="Equation" r:id="rId7" imgW="1346040" imgH="228600" progId="Equation.DSMT4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4788024" y="3933056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5856" y="436510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修正方程的主项； 一阶精度、 耗散型</a:t>
            </a:r>
            <a:endParaRPr lang="zh-CN" altLang="en-US" b="1" dirty="0"/>
          </a:p>
        </p:txBody>
      </p:sp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1691680" y="980728"/>
          <a:ext cx="5643563" cy="669925"/>
        </p:xfrm>
        <a:graphic>
          <a:graphicData uri="http://schemas.openxmlformats.org/presentationml/2006/ole">
            <p:oleObj spid="_x0000_s61447" name="Equation" r:id="rId8" imgW="3543120" imgH="419040" progId="Equation.DSMT4">
              <p:embed/>
            </p:oleObj>
          </a:graphicData>
        </a:graphic>
      </p:graphicFrame>
      <p:graphicFrame>
        <p:nvGraphicFramePr>
          <p:cNvPr id="61448" name="Object 4"/>
          <p:cNvGraphicFramePr>
            <a:graphicFrameLocks noChangeAspect="1"/>
          </p:cNvGraphicFramePr>
          <p:nvPr/>
        </p:nvGraphicFramePr>
        <p:xfrm>
          <a:off x="3851920" y="1988840"/>
          <a:ext cx="3382962" cy="647700"/>
        </p:xfrm>
        <a:graphic>
          <a:graphicData uri="http://schemas.openxmlformats.org/presentationml/2006/ole">
            <p:oleObj spid="_x0000_s61448" name="Equation" r:id="rId9" imgW="1930320" imgH="368280" progId="Equation.DSMT4">
              <p:embed/>
            </p:oleObj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915816" y="5013176"/>
          <a:ext cx="1271587" cy="295275"/>
        </p:xfrm>
        <a:graphic>
          <a:graphicData uri="http://schemas.openxmlformats.org/presentationml/2006/ole">
            <p:oleObj spid="_x0000_s61449" name="Equation" r:id="rId10" imgW="876240" imgH="203040" progId="Equation.DSMT4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15616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对流扩散方程：</a:t>
            </a:r>
            <a:endParaRPr lang="zh-CN" altLang="en-US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427984" y="5013176"/>
          <a:ext cx="432048" cy="240027"/>
        </p:xfrm>
        <a:graphic>
          <a:graphicData uri="http://schemas.openxmlformats.org/presentationml/2006/ole">
            <p:oleObj spid="_x0000_s61450" name="Equation" r:id="rId11" imgW="342720" imgH="19044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076056" y="49411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时稳定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43608" y="602128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试根据修正方程（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）的特性，讨论什么条件下方程稳定？</a:t>
            </a:r>
            <a:endParaRPr lang="zh-CN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22818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328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CFL</a:t>
            </a:r>
            <a:r>
              <a:rPr lang="zh-CN" altLang="en-US" b="1" dirty="0" smtClean="0">
                <a:solidFill>
                  <a:srgbClr val="FF0000"/>
                </a:solidFill>
              </a:rPr>
              <a:t>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82FB7-5E07-4277-9A54-F19EB2BEB3C9}" type="slidenum">
              <a:rPr lang="zh-CN" altLang="en-US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10249" name="TextBox 3"/>
          <p:cNvSpPr txBox="1">
            <a:spLocks noChangeArrowheads="1"/>
          </p:cNvSpPr>
          <p:nvPr/>
        </p:nvSpPr>
        <p:spPr bwMode="auto">
          <a:xfrm>
            <a:off x="500063" y="571500"/>
            <a:ext cx="650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一些记号 </a:t>
            </a:r>
          </a:p>
        </p:txBody>
      </p:sp>
      <p:sp>
        <p:nvSpPr>
          <p:cNvPr id="10250" name="TextBox 4"/>
          <p:cNvSpPr txBox="1">
            <a:spLocks noChangeArrowheads="1"/>
          </p:cNvSpPr>
          <p:nvPr/>
        </p:nvSpPr>
        <p:spPr bwMode="auto">
          <a:xfrm>
            <a:off x="857250" y="1214438"/>
            <a:ext cx="407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约定： </a:t>
            </a:r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>
          <a:off x="1785938" y="1143000"/>
          <a:ext cx="890587" cy="571500"/>
        </p:xfrm>
        <a:graphic>
          <a:graphicData uri="http://schemas.openxmlformats.org/presentationml/2006/ole">
            <p:oleObj spid="_x0000_s10242" name="Equation" r:id="rId3" imgW="672840" imgH="431640" progId="Equation.3">
              <p:embed/>
            </p:oleObj>
          </a:graphicData>
        </a:graphic>
      </p:graphicFrame>
      <p:sp>
        <p:nvSpPr>
          <p:cNvPr id="10251" name="TextBox 6"/>
          <p:cNvSpPr txBox="1">
            <a:spLocks noChangeArrowheads="1"/>
          </p:cNvSpPr>
          <p:nvPr/>
        </p:nvSpPr>
        <p:spPr bwMode="auto">
          <a:xfrm>
            <a:off x="3000375" y="1285875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为一阶偏导数的差分算子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11325" y="1841500"/>
          <a:ext cx="1041400" cy="604838"/>
        </p:xfrm>
        <a:graphic>
          <a:graphicData uri="http://schemas.openxmlformats.org/presentationml/2006/ole">
            <p:oleObj spid="_x0000_s10243" name="Equation" r:id="rId4" imgW="787320" imgH="457200" progId="Equation.3">
              <p:embed/>
            </p:oleObj>
          </a:graphicData>
        </a:graphic>
      </p:graphicFrame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3071813" y="1928813"/>
            <a:ext cx="3000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为二阶偏导数的差分算子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14438" y="3714750"/>
          <a:ext cx="1262062" cy="503238"/>
        </p:xfrm>
        <a:graphic>
          <a:graphicData uri="http://schemas.openxmlformats.org/presentationml/2006/ole">
            <p:oleObj spid="_x0000_s10244" name="Equation" r:id="rId5" imgW="952200" imgH="380880" progId="Equation.3">
              <p:embed/>
            </p:oleObj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143250" y="3786188"/>
          <a:ext cx="1262063" cy="503237"/>
        </p:xfrm>
        <a:graphic>
          <a:graphicData uri="http://schemas.openxmlformats.org/presentationml/2006/ole">
            <p:oleObj spid="_x0000_s10245" name="Equation" r:id="rId6" imgW="952200" imgH="380880" progId="Equation.3">
              <p:embed/>
            </p:oleObj>
          </a:graphicData>
        </a:graphic>
      </p:graphicFrame>
      <p:sp>
        <p:nvSpPr>
          <p:cNvPr id="10253" name="TextBox 11"/>
          <p:cNvSpPr txBox="1">
            <a:spLocks noChangeArrowheads="1"/>
          </p:cNvSpPr>
          <p:nvPr/>
        </p:nvSpPr>
        <p:spPr bwMode="auto">
          <a:xfrm>
            <a:off x="4786313" y="3786188"/>
            <a:ext cx="314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分别为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一阶精度</a:t>
            </a:r>
            <a:r>
              <a:rPr lang="zh-CN" altLang="en-US" b="1">
                <a:latin typeface="Calibri" pitchFamily="34" charset="0"/>
              </a:rPr>
              <a:t>前、后差的差分算子</a:t>
            </a:r>
          </a:p>
        </p:txBody>
      </p:sp>
      <p:sp>
        <p:nvSpPr>
          <p:cNvPr id="10254" name="TextBox 12"/>
          <p:cNvSpPr txBox="1">
            <a:spLocks noChangeArrowheads="1"/>
          </p:cNvSpPr>
          <p:nvPr/>
        </p:nvSpPr>
        <p:spPr bwMode="auto">
          <a:xfrm>
            <a:off x="1428750" y="2643188"/>
            <a:ext cx="6500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（本讲义中，上面两个算子表示的差分格式形式可以任意， 包括线性</a:t>
            </a:r>
            <a:r>
              <a:rPr lang="en-US" altLang="zh-CN" sz="2000" b="1">
                <a:latin typeface="Calibri" pitchFamily="34" charset="0"/>
              </a:rPr>
              <a:t>/</a:t>
            </a:r>
            <a:r>
              <a:rPr lang="zh-CN" altLang="en-US" sz="2000" b="1">
                <a:latin typeface="Calibri" pitchFamily="34" charset="0"/>
              </a:rPr>
              <a:t>非线性、低阶</a:t>
            </a:r>
            <a:r>
              <a:rPr lang="en-US" altLang="zh-CN" sz="2000" b="1">
                <a:latin typeface="Calibri" pitchFamily="34" charset="0"/>
              </a:rPr>
              <a:t>/</a:t>
            </a:r>
            <a:r>
              <a:rPr lang="zh-CN" altLang="en-US" sz="2000" b="1">
                <a:latin typeface="Calibri" pitchFamily="34" charset="0"/>
              </a:rPr>
              <a:t>高阶、普通</a:t>
            </a:r>
            <a:r>
              <a:rPr lang="en-US" altLang="zh-CN" sz="2000" b="1">
                <a:latin typeface="Calibri" pitchFamily="34" charset="0"/>
              </a:rPr>
              <a:t>/</a:t>
            </a:r>
            <a:r>
              <a:rPr lang="zh-CN" altLang="en-US" sz="2000" b="1">
                <a:latin typeface="Calibri" pitchFamily="34" charset="0"/>
              </a:rPr>
              <a:t>紧致</a:t>
            </a:r>
            <a:r>
              <a:rPr lang="en-US" altLang="zh-CN" sz="2000" b="1">
                <a:latin typeface="Calibri" pitchFamily="34" charset="0"/>
              </a:rPr>
              <a:t>……</a:t>
            </a:r>
            <a:r>
              <a:rPr lang="zh-CN" altLang="en-US" sz="2000" b="1">
                <a:latin typeface="Calibri" pitchFamily="34" charset="0"/>
              </a:rPr>
              <a:t>）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143000" y="4643438"/>
          <a:ext cx="1984375" cy="411162"/>
        </p:xfrm>
        <a:graphic>
          <a:graphicData uri="http://schemas.openxmlformats.org/presentationml/2006/ole">
            <p:oleObj spid="_x0000_s10246" name="Equation" r:id="rId7" imgW="1841400" imgH="380880" progId="Equation.3">
              <p:embed/>
            </p:oleObj>
          </a:graphicData>
        </a:graphic>
      </p:graphicFrame>
      <p:sp>
        <p:nvSpPr>
          <p:cNvPr id="10255" name="TextBox 14"/>
          <p:cNvSpPr txBox="1">
            <a:spLocks noChangeArrowheads="1"/>
          </p:cNvSpPr>
          <p:nvPr/>
        </p:nvSpPr>
        <p:spPr bwMode="auto">
          <a:xfrm>
            <a:off x="3786188" y="4714875"/>
            <a:ext cx="2357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为二阶中心差分算子</a:t>
            </a:r>
          </a:p>
        </p:txBody>
      </p:sp>
      <p:sp>
        <p:nvSpPr>
          <p:cNvPr id="10256" name="TextBox 15"/>
          <p:cNvSpPr txBox="1">
            <a:spLocks noChangeArrowheads="1"/>
          </p:cNvSpPr>
          <p:nvPr/>
        </p:nvSpPr>
        <p:spPr bwMode="auto">
          <a:xfrm>
            <a:off x="1071563" y="5357813"/>
            <a:ext cx="714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上面三个算子有固定含义</a:t>
            </a:r>
            <a:r>
              <a:rPr lang="zh-CN" altLang="en-US">
                <a:latin typeface="Calibri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251520" y="18864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</a:rPr>
              <a:t>4.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</a:rPr>
              <a:t>  迎风型差分格式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pic>
        <p:nvPicPr>
          <p:cNvPr id="3" name="Object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00808"/>
            <a:ext cx="1152128" cy="52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2" y="13407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单波方程：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71703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一般双曲守恒律方程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76470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1" dirty="0" smtClean="0"/>
              <a:t>利用（偏）上游信息构造差分格式</a:t>
            </a:r>
            <a:endParaRPr lang="zh-CN" altLang="en-US" sz="2000" b="1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868144" y="1785838"/>
            <a:ext cx="2890580" cy="3561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auto">
          <a:xfrm>
            <a:off x="6296769" y="1769963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 bwMode="auto">
          <a:xfrm>
            <a:off x="6796831" y="1769963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 bwMode="auto">
          <a:xfrm>
            <a:off x="7236296" y="1700808"/>
            <a:ext cx="155426" cy="146869"/>
          </a:xfrm>
          <a:prstGeom prst="ellipse">
            <a:avLst/>
          </a:prstGeom>
          <a:solidFill>
            <a:srgbClr val="00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 bwMode="auto">
          <a:xfrm>
            <a:off x="7796956" y="1769963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5939582" y="1412776"/>
            <a:ext cx="2928937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>
                <a:latin typeface="Calibri" pitchFamily="34" charset="0"/>
              </a:rPr>
              <a:t>…  j-2         j-1      </a:t>
            </a:r>
            <a:r>
              <a:rPr lang="en-US" altLang="zh-CN" sz="1400" dirty="0" smtClean="0">
                <a:latin typeface="Calibri" pitchFamily="34" charset="0"/>
              </a:rPr>
              <a:t>   </a:t>
            </a:r>
            <a:r>
              <a:rPr lang="en-US" altLang="zh-CN" sz="1400" dirty="0">
                <a:latin typeface="Calibri" pitchFamily="34" charset="0"/>
              </a:rPr>
              <a:t>j  </a:t>
            </a:r>
            <a:r>
              <a:rPr lang="en-US" altLang="zh-CN" sz="1400" dirty="0" smtClean="0">
                <a:latin typeface="Calibri" pitchFamily="34" charset="0"/>
              </a:rPr>
              <a:t>       </a:t>
            </a:r>
            <a:r>
              <a:rPr lang="en-US" altLang="zh-CN" sz="1400" dirty="0">
                <a:latin typeface="Calibri" pitchFamily="34" charset="0"/>
              </a:rPr>
              <a:t>j+1  …</a:t>
            </a:r>
            <a:endParaRPr lang="zh-CN" altLang="en-US" sz="1400" dirty="0">
              <a:latin typeface="Calibri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12160" y="11247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84168" y="7647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扰动波传播方向</a:t>
            </a:r>
            <a:endParaRPr lang="zh-CN" altLang="en-US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907704" y="2420888"/>
          <a:ext cx="576064" cy="288032"/>
        </p:xfrm>
        <a:graphic>
          <a:graphicData uri="http://schemas.openxmlformats.org/presentationml/2006/ole">
            <p:oleObj spid="_x0000_s129026" name="Equation" r:id="rId4" imgW="355320" imgH="1774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31640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59832" y="2348880"/>
          <a:ext cx="2247900" cy="457200"/>
        </p:xfrm>
        <a:graphic>
          <a:graphicData uri="http://schemas.openxmlformats.org/presentationml/2006/ole">
            <p:oleObj spid="_x0000_s129027" name="Equation" r:id="rId5" imgW="2247840" imgH="4572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96136" y="26369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更多地使用上游信息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若</a:t>
            </a:r>
            <a:endParaRPr lang="zh-CN" altLang="en-US" dirty="0"/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1907704" y="2924944"/>
          <a:ext cx="576263" cy="287337"/>
        </p:xfrm>
        <a:graphic>
          <a:graphicData uri="http://schemas.openxmlformats.org/presentationml/2006/ole">
            <p:oleObj spid="_x0000_s129028" name="Equation" r:id="rId6" imgW="355320" imgH="177480" progId="Equation.DSMT4">
              <p:embed/>
            </p:oleObj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3065463" y="2852738"/>
          <a:ext cx="2235200" cy="457200"/>
        </p:xfrm>
        <a:graphic>
          <a:graphicData uri="http://schemas.openxmlformats.org/presentationml/2006/ole">
            <p:oleObj spid="_x0000_s129029" name="Equation" r:id="rId7" imgW="2234880" imgH="45720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79712" y="4221088"/>
          <a:ext cx="1219490" cy="504056"/>
        </p:xfrm>
        <a:graphic>
          <a:graphicData uri="http://schemas.openxmlformats.org/presentationml/2006/ole">
            <p:oleObj spid="_x0000_s129030" name="Equation" r:id="rId8" imgW="952200" imgH="393480" progId="Equation.DSMT4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2267744" y="4869160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809750" y="5500688"/>
          <a:ext cx="1560513" cy="536575"/>
        </p:xfrm>
        <a:graphic>
          <a:graphicData uri="http://schemas.openxmlformats.org/presentationml/2006/ole">
            <p:oleObj spid="_x0000_s129031" name="Equation" r:id="rId9" imgW="1218960" imgH="419040" progId="Equation.DSMT4">
              <p:embed/>
            </p:oleObj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71800" y="4941168"/>
          <a:ext cx="1358900" cy="228600"/>
        </p:xfrm>
        <a:graphic>
          <a:graphicData uri="http://schemas.openxmlformats.org/presentationml/2006/ole">
            <p:oleObj spid="_x0000_s129032" name="Equation" r:id="rId10" imgW="1358640" imgH="228600" progId="Equation.DSMT4">
              <p:embed/>
            </p:oleObj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427984" y="4869160"/>
          <a:ext cx="711200" cy="419100"/>
        </p:xfrm>
        <a:graphic>
          <a:graphicData uri="http://schemas.openxmlformats.org/presentationml/2006/ole">
            <p:oleObj spid="_x0000_s129033" name="Equation" r:id="rId11" imgW="711000" imgH="419040" progId="Equation.DSMT4">
              <p:embed/>
            </p:oleObj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5436096" y="4869160"/>
          <a:ext cx="711200" cy="419100"/>
        </p:xfrm>
        <a:graphic>
          <a:graphicData uri="http://schemas.openxmlformats.org/presentationml/2006/ole">
            <p:oleObj spid="_x0000_s129034" name="Equation" r:id="rId12" imgW="711000" imgH="41904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588224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7236296" y="4725144"/>
          <a:ext cx="1028700" cy="393700"/>
        </p:xfrm>
        <a:graphic>
          <a:graphicData uri="http://schemas.openxmlformats.org/presentationml/2006/ole">
            <p:oleObj spid="_x0000_s129035" name="Equation" r:id="rId13" imgW="1028520" imgH="393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Box 1"/>
          <p:cNvSpPr txBox="1">
            <a:spLocks noChangeArrowheads="1"/>
          </p:cNvSpPr>
          <p:nvPr/>
        </p:nvSpPr>
        <p:spPr bwMode="auto">
          <a:xfrm>
            <a:off x="2267744" y="116632"/>
            <a:ext cx="4929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§ 3.2  </a:t>
            </a:r>
            <a:r>
              <a:rPr lang="zh-CN" altLang="en-US" sz="2400" b="1" dirty="0">
                <a:latin typeface="Calibri" pitchFamily="34" charset="0"/>
              </a:rPr>
              <a:t>复杂网格的处理方法</a:t>
            </a:r>
          </a:p>
        </p:txBody>
      </p:sp>
      <p:sp>
        <p:nvSpPr>
          <p:cNvPr id="12299" name="TextBox 2"/>
          <p:cNvSpPr txBox="1">
            <a:spLocks noChangeArrowheads="1"/>
          </p:cNvSpPr>
          <p:nvPr/>
        </p:nvSpPr>
        <p:spPr bwMode="auto">
          <a:xfrm>
            <a:off x="179512" y="1556792"/>
            <a:ext cx="60721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1. </a:t>
            </a:r>
            <a:r>
              <a:rPr lang="zh-CN" altLang="en-US" sz="2400" b="1" dirty="0" smtClean="0">
                <a:latin typeface="Calibri" pitchFamily="34" charset="0"/>
              </a:rPr>
              <a:t> </a:t>
            </a:r>
            <a:r>
              <a:rPr lang="zh-CN" altLang="en-US" sz="2400" b="1" dirty="0">
                <a:latin typeface="Calibri" pitchFamily="34" charset="0"/>
              </a:rPr>
              <a:t>一维</a:t>
            </a:r>
            <a:r>
              <a:rPr lang="zh-CN" altLang="en-US" sz="2400" b="1" dirty="0" smtClean="0">
                <a:latin typeface="Calibri" pitchFamily="34" charset="0"/>
              </a:rPr>
              <a:t>情况 </a:t>
            </a:r>
            <a:r>
              <a:rPr lang="en-US" altLang="zh-CN" sz="2400" b="1" dirty="0" smtClean="0">
                <a:latin typeface="Calibri" pitchFamily="34" charset="0"/>
              </a:rPr>
              <a:t>(</a:t>
            </a:r>
            <a:r>
              <a:rPr lang="zh-CN" altLang="en-US" sz="2400" b="1" dirty="0" smtClean="0">
                <a:latin typeface="Calibri" pitchFamily="34" charset="0"/>
              </a:rPr>
              <a:t>非</a:t>
            </a:r>
            <a:r>
              <a:rPr lang="zh-CN" altLang="en-US" sz="2400" b="1" dirty="0">
                <a:latin typeface="Calibri" pitchFamily="34" charset="0"/>
              </a:rPr>
              <a:t>均匀</a:t>
            </a:r>
            <a:r>
              <a:rPr lang="zh-CN" altLang="en-US" sz="2400" b="1" dirty="0" smtClean="0">
                <a:latin typeface="Calibri" pitchFamily="34" charset="0"/>
              </a:rPr>
              <a:t>网格</a:t>
            </a:r>
            <a:r>
              <a:rPr lang="en-US" altLang="zh-CN" sz="2400" b="1" dirty="0" smtClean="0">
                <a:latin typeface="Calibri" pitchFamily="34" charset="0"/>
              </a:rPr>
              <a:t>)</a:t>
            </a:r>
          </a:p>
          <a:p>
            <a:endParaRPr lang="en-US" altLang="zh-CN" sz="2400" b="1" dirty="0">
              <a:latin typeface="Calibri" pitchFamily="34" charset="0"/>
            </a:endParaRPr>
          </a:p>
          <a:p>
            <a:r>
              <a:rPr lang="en-US" altLang="zh-CN" sz="2400" b="1" dirty="0">
                <a:latin typeface="Calibri" pitchFamily="34" charset="0"/>
              </a:rPr>
              <a:t>    </a:t>
            </a:r>
            <a:r>
              <a:rPr lang="zh-CN" altLang="en-US" sz="2400" b="1" dirty="0">
                <a:latin typeface="Calibri" pitchFamily="34" charset="0"/>
              </a:rPr>
              <a:t>方法</a:t>
            </a:r>
            <a:r>
              <a:rPr lang="en-US" altLang="zh-CN" sz="2400" b="1" dirty="0">
                <a:latin typeface="Calibri" pitchFamily="34" charset="0"/>
              </a:rPr>
              <a:t>1 </a:t>
            </a:r>
            <a:r>
              <a:rPr lang="zh-CN" altLang="en-US" sz="2400" b="1" dirty="0" smtClean="0">
                <a:latin typeface="Calibri" pitchFamily="34" charset="0"/>
              </a:rPr>
              <a:t>（常规）</a:t>
            </a:r>
            <a:r>
              <a:rPr lang="zh-CN" altLang="en-US" sz="2400" b="1" dirty="0">
                <a:latin typeface="Calibri" pitchFamily="34" charset="0"/>
              </a:rPr>
              <a:t>： </a:t>
            </a:r>
            <a:r>
              <a:rPr lang="en-US" altLang="zh-CN" sz="2400" b="1" dirty="0" err="1" smtClean="0">
                <a:latin typeface="Calibri" pitchFamily="34" charset="0"/>
              </a:rPr>
              <a:t>Jacobian</a:t>
            </a:r>
            <a:r>
              <a:rPr lang="zh-CN" altLang="en-US" sz="2400" b="1" dirty="0" smtClean="0">
                <a:latin typeface="Calibri" pitchFamily="34" charset="0"/>
              </a:rPr>
              <a:t>变换</a:t>
            </a:r>
            <a:endParaRPr lang="zh-CN" altLang="en-US" sz="2400" b="1" dirty="0">
              <a:latin typeface="Calibri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64088" y="1268760"/>
            <a:ext cx="2928938" cy="428625"/>
            <a:chOff x="4857750" y="571500"/>
            <a:chExt cx="2928938" cy="428625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5143500" y="944563"/>
              <a:ext cx="2357438" cy="15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 bwMode="auto">
            <a:xfrm>
              <a:off x="5357813" y="928688"/>
              <a:ext cx="71437" cy="714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5715000" y="928688"/>
              <a:ext cx="71438" cy="714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6286500" y="928688"/>
              <a:ext cx="71438" cy="714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215188" y="928688"/>
              <a:ext cx="71437" cy="714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5" name="TextBox 32"/>
            <p:cNvSpPr txBox="1">
              <a:spLocks noChangeArrowheads="1"/>
            </p:cNvSpPr>
            <p:nvPr/>
          </p:nvSpPr>
          <p:spPr bwMode="auto">
            <a:xfrm>
              <a:off x="4857750" y="571500"/>
              <a:ext cx="29289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Calibri" pitchFamily="34" charset="0"/>
                </a:rPr>
                <a:t>…   j-2      j-1       j                j+1  …</a:t>
              </a:r>
              <a:endParaRPr lang="zh-CN" altLang="en-US" sz="1400" dirty="0">
                <a:latin typeface="Calibri" pitchFamily="34" charset="0"/>
              </a:endParaRPr>
            </a:p>
          </p:txBody>
        </p:sp>
      </p:grpSp>
      <p:sp>
        <p:nvSpPr>
          <p:cNvPr id="12306" name="TextBox 10"/>
          <p:cNvSpPr txBox="1">
            <a:spLocks noChangeArrowheads="1"/>
          </p:cNvSpPr>
          <p:nvPr/>
        </p:nvSpPr>
        <p:spPr bwMode="auto">
          <a:xfrm>
            <a:off x="8100392" y="1196752"/>
            <a:ext cx="8891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非均匀网格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6286500" y="2004244"/>
          <a:ext cx="762000" cy="285750"/>
        </p:xfrm>
        <a:graphic>
          <a:graphicData uri="http://schemas.openxmlformats.org/presentationml/2006/ole">
            <p:oleObj spid="_x0000_s12290" name="Equation" r:id="rId3" imgW="507960" imgH="190440" progId="Equation.3">
              <p:embed/>
            </p:oleObj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6143625" y="2361431"/>
          <a:ext cx="1143000" cy="203200"/>
        </p:xfrm>
        <a:graphic>
          <a:graphicData uri="http://schemas.openxmlformats.org/presentationml/2006/ole">
            <p:oleObj spid="_x0000_s12291" name="Equation" r:id="rId4" imgW="1041120" imgH="203040" progId="Equation.3">
              <p:embed/>
            </p:oleObj>
          </a:graphicData>
        </a:graphic>
      </p:graphicFrame>
      <p:sp>
        <p:nvSpPr>
          <p:cNvPr id="12307" name="TextBox 13"/>
          <p:cNvSpPr txBox="1">
            <a:spLocks noChangeArrowheads="1"/>
          </p:cNvSpPr>
          <p:nvPr/>
        </p:nvSpPr>
        <p:spPr bwMode="auto">
          <a:xfrm>
            <a:off x="7143750" y="2075681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[0,1]</a:t>
            </a:r>
            <a:r>
              <a:rPr lang="zh-CN" altLang="en-US" b="1">
                <a:latin typeface="Calibri" pitchFamily="34" charset="0"/>
              </a:rPr>
              <a:t>的均匀网格</a:t>
            </a:r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6215063" y="2647181"/>
          <a:ext cx="857250" cy="304800"/>
        </p:xfrm>
        <a:graphic>
          <a:graphicData uri="http://schemas.openxmlformats.org/presentationml/2006/ole">
            <p:oleObj spid="_x0000_s12292" name="Equation" r:id="rId5" imgW="571320" imgH="203040" progId="Equation.3">
              <p:embed/>
            </p:oleObj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2271713" y="2924175"/>
          <a:ext cx="2195512" cy="649288"/>
        </p:xfrm>
        <a:graphic>
          <a:graphicData uri="http://schemas.openxmlformats.org/presentationml/2006/ole">
            <p:oleObj spid="_x0000_s12293" name="Equation" r:id="rId6" imgW="1333440" imgH="393480" progId="Equation.DSMT4">
              <p:embed/>
            </p:oleObj>
          </a:graphicData>
        </a:graphic>
      </p:graphicFrame>
      <p:sp>
        <p:nvSpPr>
          <p:cNvPr id="12308" name="TextBox 17"/>
          <p:cNvSpPr txBox="1">
            <a:spLocks noChangeArrowheads="1"/>
          </p:cNvSpPr>
          <p:nvPr/>
        </p:nvSpPr>
        <p:spPr bwMode="auto">
          <a:xfrm>
            <a:off x="4788024" y="3573016"/>
            <a:ext cx="414679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>
                <a:latin typeface="Calibri" pitchFamily="34" charset="0"/>
              </a:rPr>
              <a:t>    </a:t>
            </a:r>
            <a:r>
              <a:rPr lang="zh-CN" altLang="en-US" b="1" dirty="0">
                <a:latin typeface="Calibri" pitchFamily="34" charset="0"/>
              </a:rPr>
              <a:t>将方程由物理空间变到计算空间  </a:t>
            </a:r>
            <a:endParaRPr lang="en-US" altLang="zh-CN" b="1" dirty="0">
              <a:latin typeface="Calibri" pitchFamily="34" charset="0"/>
            </a:endParaRPr>
          </a:p>
          <a:p>
            <a:r>
              <a:rPr lang="zh-CN" altLang="en-US" b="1" dirty="0">
                <a:latin typeface="Calibri" pitchFamily="34" charset="0"/>
              </a:rPr>
              <a:t>（以</a:t>
            </a:r>
            <a:r>
              <a:rPr lang="en-US" altLang="zh-CN" b="1" dirty="0">
                <a:latin typeface="Calibri" pitchFamily="34" charset="0"/>
              </a:rPr>
              <a:t>x </a:t>
            </a:r>
            <a:r>
              <a:rPr lang="zh-CN" altLang="en-US" b="1" dirty="0">
                <a:latin typeface="Calibri" pitchFamily="34" charset="0"/>
              </a:rPr>
              <a:t>为自变量变为以      为自变量）</a:t>
            </a:r>
          </a:p>
        </p:txBody>
      </p:sp>
      <p:graphicFrame>
        <p:nvGraphicFramePr>
          <p:cNvPr id="12295" name="Object 8"/>
          <p:cNvGraphicFramePr>
            <a:graphicFrameLocks noChangeAspect="1"/>
          </p:cNvGraphicFramePr>
          <p:nvPr/>
        </p:nvGraphicFramePr>
        <p:xfrm>
          <a:off x="323528" y="2996952"/>
          <a:ext cx="1318286" cy="494357"/>
        </p:xfrm>
        <a:graphic>
          <a:graphicData uri="http://schemas.openxmlformats.org/presentationml/2006/ole">
            <p:oleObj spid="_x0000_s12295" name="Equation" r:id="rId7" imgW="507960" imgH="190440" progId="Equation.3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1787690" y="3284984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1" name="TextBox 24"/>
          <p:cNvSpPr txBox="1">
            <a:spLocks noChangeArrowheads="1"/>
          </p:cNvSpPr>
          <p:nvPr/>
        </p:nvSpPr>
        <p:spPr bwMode="auto">
          <a:xfrm>
            <a:off x="467544" y="5013176"/>
            <a:ext cx="55006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常用的一维坐标变换函数：</a:t>
            </a:r>
            <a:endParaRPr lang="en-US" altLang="zh-CN" sz="2000" b="1" dirty="0">
              <a:latin typeface="Calibri" pitchFamily="34" charset="0"/>
            </a:endParaRPr>
          </a:p>
          <a:p>
            <a:r>
              <a:rPr lang="en-US" altLang="zh-CN" sz="2000" b="1" dirty="0">
                <a:latin typeface="Calibri" pitchFamily="34" charset="0"/>
              </a:rPr>
              <a:t>     </a:t>
            </a:r>
            <a:r>
              <a:rPr lang="zh-CN" altLang="en-US" sz="2000" b="1" dirty="0">
                <a:latin typeface="Calibri" pitchFamily="34" charset="0"/>
              </a:rPr>
              <a:t>指数函数</a:t>
            </a:r>
            <a:endParaRPr lang="en-US" altLang="zh-CN" sz="2000" b="1" dirty="0">
              <a:latin typeface="Calibri" pitchFamily="34" charset="0"/>
            </a:endParaRPr>
          </a:p>
          <a:p>
            <a:r>
              <a:rPr lang="en-US" altLang="zh-CN" sz="2000" b="1" dirty="0">
                <a:latin typeface="Calibri" pitchFamily="34" charset="0"/>
              </a:rPr>
              <a:t>     </a:t>
            </a:r>
            <a:r>
              <a:rPr lang="zh-CN" altLang="en-US" sz="2000" b="1" dirty="0">
                <a:latin typeface="Calibri" pitchFamily="34" charset="0"/>
              </a:rPr>
              <a:t>双曲正切函数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6DE01-9F58-408A-8AE3-FC1260A9B3AF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12297" name="Object 25"/>
          <p:cNvGraphicFramePr>
            <a:graphicFrameLocks noChangeAspect="1"/>
          </p:cNvGraphicFramePr>
          <p:nvPr/>
        </p:nvGraphicFramePr>
        <p:xfrm>
          <a:off x="755576" y="6021288"/>
          <a:ext cx="2330450" cy="357187"/>
        </p:xfrm>
        <a:graphic>
          <a:graphicData uri="http://schemas.openxmlformats.org/presentationml/2006/ole">
            <p:oleObj spid="_x0000_s12297" name="Equation" r:id="rId8" imgW="1574640" imgH="241200" progId="Equation.3">
              <p:embed/>
            </p:oleObj>
          </a:graphicData>
        </a:graphic>
      </p:graphicFrame>
      <p:sp>
        <p:nvSpPr>
          <p:cNvPr id="12314" name="TextBox 26"/>
          <p:cNvSpPr txBox="1">
            <a:spLocks noChangeArrowheads="1"/>
          </p:cNvSpPr>
          <p:nvPr/>
        </p:nvSpPr>
        <p:spPr bwMode="auto">
          <a:xfrm>
            <a:off x="5508104" y="2996952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物理坐标 </a:t>
            </a:r>
            <a:r>
              <a:rPr lang="en-US" altLang="zh-CN" b="1" dirty="0">
                <a:sym typeface="Wingdings" pitchFamily="2" charset="2"/>
              </a:rPr>
              <a:t> </a:t>
            </a:r>
            <a:r>
              <a:rPr lang="zh-CN" altLang="en-US" b="1" dirty="0">
                <a:sym typeface="Wingdings" pitchFamily="2" charset="2"/>
              </a:rPr>
              <a:t>计算坐标</a:t>
            </a:r>
            <a:r>
              <a:rPr lang="en-US" altLang="zh-CN" b="1" dirty="0">
                <a:sym typeface="Wingdings" pitchFamily="2" charset="2"/>
              </a:rPr>
              <a:t> 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99992" y="4437112"/>
            <a:ext cx="4500563" cy="1938992"/>
          </a:xfrm>
          <a:prstGeom prst="rect">
            <a:avLst/>
          </a:prstGeom>
          <a:solidFill>
            <a:srgbClr val="FFFF00">
              <a:alpha val="13000"/>
            </a:srgb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要求： 坐标变换必须足够光滑，否则会降低精度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sz="2400" b="1" dirty="0"/>
          </a:p>
          <a:p>
            <a:pPr algn="ctr"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网格间距变化要缓慢，否则会带来较大误差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011826" y="3573016"/>
            <a:ext cx="36004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3731906" y="3573016"/>
            <a:ext cx="14401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9578" y="4149080"/>
            <a:ext cx="338437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最好采用相同的差分格式计算，以保证实际精度及守恒性</a:t>
            </a:r>
            <a:endParaRPr lang="zh-CN" altLang="en-US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092280" y="3429000"/>
          <a:ext cx="207516" cy="311274"/>
        </p:xfrm>
        <a:graphic>
          <a:graphicData uri="http://schemas.openxmlformats.org/presentationml/2006/ole">
            <p:oleObj spid="_x0000_s12298" name="Equation" r:id="rId9" imgW="126720" imgH="190440" progId="Equation.DSMT4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1560" y="69269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差分：  变换到均匀网格；</a:t>
            </a:r>
            <a:endParaRPr lang="en-US" altLang="zh-CN" b="1" dirty="0" smtClean="0"/>
          </a:p>
          <a:p>
            <a:r>
              <a:rPr lang="zh-CN" altLang="en-US" b="1" dirty="0" smtClean="0"/>
              <a:t>有限体积： 直接处理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539552" y="332656"/>
            <a:ext cx="6429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方法</a:t>
            </a:r>
            <a:r>
              <a:rPr lang="en-US" altLang="zh-CN" sz="2000" b="1" dirty="0">
                <a:latin typeface="Calibri" pitchFamily="34" charset="0"/>
              </a:rPr>
              <a:t>2</a:t>
            </a:r>
            <a:r>
              <a:rPr lang="zh-CN" altLang="en-US" sz="2000" b="1" dirty="0">
                <a:latin typeface="Calibri" pitchFamily="34" charset="0"/>
              </a:rPr>
              <a:t>） 在非等距网格上直接构造差分格式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929313" y="1301750"/>
            <a:ext cx="2357437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 bwMode="auto">
          <a:xfrm>
            <a:off x="6143625" y="128587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>
            <a:off x="6500813" y="1285875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 bwMode="auto">
          <a:xfrm>
            <a:off x="7072313" y="1285875"/>
            <a:ext cx="71437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 bwMode="auto">
          <a:xfrm>
            <a:off x="8001000" y="1285875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4" name="TextBox 32"/>
          <p:cNvSpPr txBox="1">
            <a:spLocks noChangeArrowheads="1"/>
          </p:cNvSpPr>
          <p:nvPr/>
        </p:nvSpPr>
        <p:spPr bwMode="auto">
          <a:xfrm>
            <a:off x="5643563" y="928688"/>
            <a:ext cx="2928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Calibri" pitchFamily="34" charset="0"/>
              </a:rPr>
              <a:t>…   j-2      j-1       j                j+1  …</a:t>
            </a:r>
            <a:endParaRPr lang="zh-CN" altLang="en-US" sz="1400">
              <a:latin typeface="Calibri" pitchFamily="34" charset="0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28688" y="1571625"/>
          <a:ext cx="3311525" cy="571500"/>
        </p:xfrm>
        <a:graphic>
          <a:graphicData uri="http://schemas.openxmlformats.org/presentationml/2006/ole">
            <p:oleObj spid="_x0000_s13314" name="Equation" r:id="rId3" imgW="2501640" imgH="431640" progId="Equation.3">
              <p:embed/>
            </p:oleObj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00125" y="2214563"/>
          <a:ext cx="4991100" cy="1314450"/>
        </p:xfrm>
        <a:graphic>
          <a:graphicData uri="http://schemas.openxmlformats.org/presentationml/2006/ole">
            <p:oleObj spid="_x0000_s13315" name="Equation" r:id="rId4" imgW="4292280" imgH="1130040" progId="Equation.3">
              <p:embed/>
            </p:oleObj>
          </a:graphicData>
        </a:graphic>
      </p:graphicFrame>
      <p:sp>
        <p:nvSpPr>
          <p:cNvPr id="13325" name="TextBox 10"/>
          <p:cNvSpPr txBox="1">
            <a:spLocks noChangeArrowheads="1"/>
          </p:cNvSpPr>
          <p:nvPr/>
        </p:nvSpPr>
        <p:spPr bwMode="auto">
          <a:xfrm>
            <a:off x="642938" y="1000125"/>
            <a:ext cx="5143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原理： 直接进行</a:t>
            </a:r>
            <a:r>
              <a:rPr lang="en-US" altLang="zh-CN" b="1">
                <a:latin typeface="Calibri" pitchFamily="34" charset="0"/>
              </a:rPr>
              <a:t>Taylor</a:t>
            </a:r>
            <a:r>
              <a:rPr lang="zh-CN" altLang="en-US" b="1">
                <a:latin typeface="Calibri" pitchFamily="34" charset="0"/>
              </a:rPr>
              <a:t>展开，构造格式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            </a:t>
            </a:r>
            <a:r>
              <a:rPr lang="zh-CN" altLang="en-US" b="1">
                <a:latin typeface="Calibri" pitchFamily="34" charset="0"/>
              </a:rPr>
              <a:t>格式系数是坐标（或网格间距）的函数</a:t>
            </a:r>
          </a:p>
        </p:txBody>
      </p:sp>
      <p:graphicFrame>
        <p:nvGraphicFramePr>
          <p:cNvPr id="13316" name="Object 12"/>
          <p:cNvGraphicFramePr>
            <a:graphicFrameLocks noChangeAspect="1"/>
          </p:cNvGraphicFramePr>
          <p:nvPr/>
        </p:nvGraphicFramePr>
        <p:xfrm>
          <a:off x="857250" y="3929063"/>
          <a:ext cx="4660900" cy="1465262"/>
        </p:xfrm>
        <a:graphic>
          <a:graphicData uri="http://schemas.openxmlformats.org/presentationml/2006/ole">
            <p:oleObj spid="_x0000_s13316" name="Equation" r:id="rId5" imgW="3136680" imgH="1091880" progId="Equation.3">
              <p:embed/>
            </p:oleObj>
          </a:graphicData>
        </a:graphic>
      </p:graphicFrame>
      <p:sp>
        <p:nvSpPr>
          <p:cNvPr id="13" name="下箭头 12"/>
          <p:cNvSpPr/>
          <p:nvPr/>
        </p:nvSpPr>
        <p:spPr>
          <a:xfrm>
            <a:off x="2428875" y="3429000"/>
            <a:ext cx="214313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715000" y="4429125"/>
            <a:ext cx="8572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8" name="TextBox 14"/>
          <p:cNvSpPr txBox="1">
            <a:spLocks noChangeArrowheads="1"/>
          </p:cNvSpPr>
          <p:nvPr/>
        </p:nvSpPr>
        <p:spPr bwMode="auto">
          <a:xfrm>
            <a:off x="6715125" y="4143375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解出系数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6715125" y="4572000"/>
          <a:ext cx="1285875" cy="346075"/>
        </p:xfrm>
        <a:graphic>
          <a:graphicData uri="http://schemas.openxmlformats.org/presentationml/2006/ole">
            <p:oleObj spid="_x0000_s13317" name="Equation" r:id="rId6" imgW="850680" imgH="228600" progId="Equation.3">
              <p:embed/>
            </p:oleObj>
          </a:graphicData>
        </a:graphic>
      </p:graphicFrame>
      <p:sp>
        <p:nvSpPr>
          <p:cNvPr id="13329" name="TextBox 16"/>
          <p:cNvSpPr txBox="1">
            <a:spLocks noChangeArrowheads="1"/>
          </p:cNvSpPr>
          <p:nvPr/>
        </p:nvSpPr>
        <p:spPr bwMode="auto">
          <a:xfrm>
            <a:off x="5643563" y="51435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注： 系数随网格点</a:t>
            </a:r>
            <a:r>
              <a:rPr lang="en-US" altLang="zh-CN" b="1">
                <a:latin typeface="Calibri" pitchFamily="34" charset="0"/>
              </a:rPr>
              <a:t>(j)</a:t>
            </a:r>
            <a:r>
              <a:rPr lang="zh-CN" altLang="en-US" b="1">
                <a:latin typeface="Calibri" pitchFamily="34" charset="0"/>
              </a:rPr>
              <a:t>变化！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90BB5-7071-4C15-B308-52DB749F95FF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250" y="5643563"/>
            <a:ext cx="7429500" cy="83026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/>
              <a:t> 网格非光滑、间距剧烈变化不会降低精度</a:t>
            </a:r>
            <a:r>
              <a:rPr lang="zh-CN" altLang="en-US" sz="2400" b="1" dirty="0" smtClean="0"/>
              <a:t>； </a:t>
            </a:r>
            <a:r>
              <a:rPr lang="zh-CN" altLang="en-US" sz="2400" b="1" dirty="0"/>
              <a:t>随机</a:t>
            </a:r>
            <a:r>
              <a:rPr lang="zh-CN" altLang="en-US" sz="2400" b="1" dirty="0" smtClean="0"/>
              <a:t>网格也可</a:t>
            </a:r>
            <a:r>
              <a:rPr lang="zh-CN" altLang="en-US" sz="2400" b="1" dirty="0"/>
              <a:t>保证</a:t>
            </a:r>
            <a:r>
              <a:rPr lang="zh-CN" altLang="en-US" sz="2400" b="1" dirty="0" smtClean="0"/>
              <a:t>精度 ； 不易推广到高维</a:t>
            </a:r>
            <a:endParaRPr lang="zh-CN" alt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24128" y="4046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（不易推广到高维）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1"/>
          <p:cNvSpPr txBox="1">
            <a:spLocks noChangeArrowheads="1"/>
          </p:cNvSpPr>
          <p:nvPr/>
        </p:nvSpPr>
        <p:spPr bwMode="auto">
          <a:xfrm>
            <a:off x="395536" y="188640"/>
            <a:ext cx="5072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2. </a:t>
            </a:r>
            <a:r>
              <a:rPr lang="zh-CN" altLang="en-US" sz="2400" b="1" dirty="0" smtClean="0">
                <a:latin typeface="Calibri" pitchFamily="34" charset="0"/>
              </a:rPr>
              <a:t> </a:t>
            </a:r>
            <a:r>
              <a:rPr lang="zh-CN" altLang="en-US" sz="2400" b="1" dirty="0">
                <a:latin typeface="Calibri" pitchFamily="34" charset="0"/>
              </a:rPr>
              <a:t>二</a:t>
            </a:r>
            <a:r>
              <a:rPr lang="zh-CN" altLang="en-US" sz="2400" b="1" dirty="0" smtClean="0">
                <a:latin typeface="Calibri" pitchFamily="34" charset="0"/>
              </a:rPr>
              <a:t>维情况</a:t>
            </a:r>
            <a:endParaRPr lang="en-US" altLang="zh-CN" sz="2400" b="1" dirty="0">
              <a:latin typeface="Calibri" pitchFamily="34" charset="0"/>
            </a:endParaRPr>
          </a:p>
        </p:txBody>
      </p:sp>
      <p:sp>
        <p:nvSpPr>
          <p:cNvPr id="14354" name="TextBox 2"/>
          <p:cNvSpPr txBox="1">
            <a:spLocks noChangeArrowheads="1"/>
          </p:cNvSpPr>
          <p:nvPr/>
        </p:nvSpPr>
        <p:spPr bwMode="auto">
          <a:xfrm>
            <a:off x="899592" y="836712"/>
            <a:ext cx="4286250" cy="46166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alibri" pitchFamily="34" charset="0"/>
              </a:rPr>
              <a:t>坐标变换 </a:t>
            </a:r>
            <a:r>
              <a:rPr lang="en-US" altLang="zh-CN" sz="2400" b="1" dirty="0">
                <a:latin typeface="Calibri" pitchFamily="34" charset="0"/>
                <a:sym typeface="Wingdings" pitchFamily="2" charset="2"/>
              </a:rPr>
              <a:t>  </a:t>
            </a:r>
            <a:r>
              <a:rPr lang="zh-CN" altLang="en-US" sz="2400" b="1" dirty="0">
                <a:latin typeface="Calibri" pitchFamily="34" charset="0"/>
                <a:sym typeface="Wingdings" pitchFamily="2" charset="2"/>
              </a:rPr>
              <a:t>均匀的直角网格</a:t>
            </a:r>
            <a:endParaRPr lang="zh-CN" altLang="en-US" sz="2400" b="1" dirty="0">
              <a:latin typeface="Calibri" pitchFamily="34" charset="0"/>
            </a:endParaRPr>
          </a:p>
        </p:txBody>
      </p:sp>
      <p:pic>
        <p:nvPicPr>
          <p:cNvPr id="14355" name="图片 10" descr="expor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575" y="142875"/>
            <a:ext cx="25114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图片 11" descr="export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2286000"/>
            <a:ext cx="23495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TextBox 5"/>
          <p:cNvSpPr txBox="1">
            <a:spLocks noChangeArrowheads="1"/>
          </p:cNvSpPr>
          <p:nvPr/>
        </p:nvSpPr>
        <p:spPr bwMode="auto">
          <a:xfrm>
            <a:off x="7358063" y="4286250"/>
            <a:ext cx="1785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RAE2822</a:t>
            </a:r>
            <a:r>
              <a:rPr lang="zh-CN" altLang="en-US" b="1">
                <a:latin typeface="Calibri" pitchFamily="34" charset="0"/>
              </a:rPr>
              <a:t>翼型周围的网格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827584" y="1484784"/>
          <a:ext cx="1120831" cy="648072"/>
        </p:xfrm>
        <a:graphic>
          <a:graphicData uri="http://schemas.openxmlformats.org/presentationml/2006/ole">
            <p:oleObj spid="_x0000_s14338" name="Equation" r:id="rId5" imgW="787320" imgH="457200" progId="Equation.DSMT4">
              <p:embed/>
            </p:oleObj>
          </a:graphicData>
        </a:graphic>
      </p:graphicFrame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259632" y="2492896"/>
          <a:ext cx="2934871" cy="576064"/>
        </p:xfrm>
        <a:graphic>
          <a:graphicData uri="http://schemas.openxmlformats.org/presentationml/2006/ole">
            <p:oleObj spid="_x0000_s14339" name="Equation" r:id="rId6" imgW="2133360" imgH="419040" progId="Equation.DSMT4">
              <p:embed/>
            </p:oleObj>
          </a:graphicData>
        </a:graphic>
      </p:graphicFrame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2267744" y="3284984"/>
          <a:ext cx="1190625" cy="228600"/>
        </p:xfrm>
        <a:graphic>
          <a:graphicData uri="http://schemas.openxmlformats.org/presentationml/2006/ole">
            <p:oleObj spid="_x0000_s14340" name="Equation" r:id="rId7" imgW="1193760" imgH="228600" progId="Equation.DSMT4">
              <p:embed/>
            </p:oleObj>
          </a:graphicData>
        </a:graphic>
      </p:graphicFrame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3635896" y="3284984"/>
          <a:ext cx="2057400" cy="241300"/>
        </p:xfrm>
        <a:graphic>
          <a:graphicData uri="http://schemas.openxmlformats.org/presentationml/2006/ole">
            <p:oleObj spid="_x0000_s14341" name="Equation" r:id="rId8" imgW="2057400" imgH="241200" progId="Equation.DSMT4">
              <p:embed/>
            </p:oleObj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/>
        </p:nvGraphicFramePr>
        <p:xfrm>
          <a:off x="2339752" y="1700808"/>
          <a:ext cx="1285875" cy="285750"/>
        </p:xfrm>
        <a:graphic>
          <a:graphicData uri="http://schemas.openxmlformats.org/presentationml/2006/ole">
            <p:oleObj spid="_x0000_s14342" name="Equation" r:id="rId9" imgW="914400" imgH="203040" progId="Equation.DSMT4">
              <p:embed/>
            </p:oleObj>
          </a:graphicData>
        </a:graphic>
      </p:graphicFrame>
      <p:graphicFrame>
        <p:nvGraphicFramePr>
          <p:cNvPr id="14343" name="Object 10"/>
          <p:cNvGraphicFramePr>
            <a:graphicFrameLocks noChangeAspect="1"/>
          </p:cNvGraphicFramePr>
          <p:nvPr/>
        </p:nvGraphicFramePr>
        <p:xfrm>
          <a:off x="2123728" y="3717032"/>
          <a:ext cx="1653483" cy="576064"/>
        </p:xfrm>
        <a:graphic>
          <a:graphicData uri="http://schemas.openxmlformats.org/presentationml/2006/ole">
            <p:oleObj spid="_x0000_s14343" name="Equation" r:id="rId10" imgW="1206360" imgH="419040" progId="Equation.DSMT4">
              <p:embed/>
            </p:oleObj>
          </a:graphicData>
        </a:graphic>
      </p:graphicFrame>
      <p:graphicFrame>
        <p:nvGraphicFramePr>
          <p:cNvPr id="14344" name="Object 11"/>
          <p:cNvGraphicFramePr>
            <a:graphicFrameLocks noChangeAspect="1"/>
          </p:cNvGraphicFramePr>
          <p:nvPr/>
        </p:nvGraphicFramePr>
        <p:xfrm>
          <a:off x="3995936" y="3717032"/>
          <a:ext cx="1728192" cy="576064"/>
        </p:xfrm>
        <a:graphic>
          <a:graphicData uri="http://schemas.openxmlformats.org/presentationml/2006/ole">
            <p:oleObj spid="_x0000_s14344" name="Equation" r:id="rId11" imgW="1257120" imgH="419040" progId="Equation.DSMT4">
              <p:embed/>
            </p:oleObj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583E-789B-4DB6-94C7-4BB6A680955C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5143500" y="63579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rot="10800000" flipV="1">
            <a:off x="5929322" y="1285860"/>
            <a:ext cx="571504" cy="4286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4283968" y="1376363"/>
            <a:ext cx="1931106" cy="1125531"/>
            <a:chOff x="4283968" y="1376363"/>
            <a:chExt cx="1931106" cy="1125531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286248" y="2500306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 flipH="1" flipV="1">
              <a:off x="3750463" y="1964521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286248" y="1643050"/>
              <a:ext cx="1357322" cy="857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6000760" y="2214554"/>
            <a:ext cx="127000" cy="203200"/>
          </p:xfrm>
          <a:graphic>
            <a:graphicData uri="http://schemas.openxmlformats.org/presentationml/2006/ole">
              <p:oleObj spid="_x0000_s14353" name="Equation" r:id="rId12" imgW="126720" imgH="203040" progId="Equation.DSMT4">
                <p:embed/>
              </p:oleObj>
            </a:graphicData>
          </a:graphic>
        </p:graphicFrame>
        <p:graphicFrame>
          <p:nvGraphicFramePr>
            <p:cNvPr id="2" name="Object 18"/>
            <p:cNvGraphicFramePr>
              <a:graphicFrameLocks noChangeAspect="1"/>
            </p:cNvGraphicFramePr>
            <p:nvPr/>
          </p:nvGraphicFramePr>
          <p:xfrm>
            <a:off x="4429125" y="1376363"/>
            <a:ext cx="127000" cy="165100"/>
          </p:xfrm>
          <a:graphic>
            <a:graphicData uri="http://schemas.openxmlformats.org/presentationml/2006/ole">
              <p:oleObj spid="_x0000_s14354" name="Equation" r:id="rId13" imgW="126720" imgH="164880" progId="Equation.DSMT4">
                <p:embed/>
              </p:oleObj>
            </a:graphicData>
          </a:graphic>
        </p:graphicFrame>
        <p:cxnSp>
          <p:nvCxnSpPr>
            <p:cNvPr id="36" name="直接连接符 35"/>
            <p:cNvCxnSpPr/>
            <p:nvPr/>
          </p:nvCxnSpPr>
          <p:spPr>
            <a:xfrm>
              <a:off x="4283968" y="1844824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1"/>
              <a:endCxn id="37" idx="3"/>
            </p:cNvCxnSpPr>
            <p:nvPr/>
          </p:nvCxnSpPr>
          <p:spPr>
            <a:xfrm>
              <a:off x="4286248" y="2071678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283968" y="2276872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499992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716016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64088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619672" y="4725144"/>
          <a:ext cx="3787171" cy="648072"/>
        </p:xfrm>
        <a:graphic>
          <a:graphicData uri="http://schemas.openxmlformats.org/presentationml/2006/ole">
            <p:oleObj spid="_x0000_s14355" name="Equation" r:id="rId14" imgW="2374560" imgH="406080" progId="Equation.DSMT4">
              <p:embed/>
            </p:oleObj>
          </a:graphicData>
        </a:graphic>
      </p:graphicFrame>
      <p:cxnSp>
        <p:nvCxnSpPr>
          <p:cNvPr id="52" name="直接箭头连接符 51"/>
          <p:cNvCxnSpPr/>
          <p:nvPr/>
        </p:nvCxnSpPr>
        <p:spPr>
          <a:xfrm>
            <a:off x="2051720" y="3068960"/>
            <a:ext cx="0" cy="16561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43608" y="558924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问题：  原先需要计算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次导数，变换后需要计算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次，计算量增加</a:t>
            </a:r>
            <a:endParaRPr lang="zh-CN" alt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907704" y="602128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/>
              <a:t>利用坐标变换的性质，可以合并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物理空间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12687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计算空间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0466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坐标变换</a:t>
            </a:r>
            <a:r>
              <a:rPr lang="en-US" altLang="zh-CN" sz="2400" b="1" dirty="0" err="1" smtClean="0"/>
              <a:t>Jocabian</a:t>
            </a:r>
            <a:r>
              <a:rPr lang="zh-CN" altLang="en-US" sz="2400" b="1" dirty="0" smtClean="0"/>
              <a:t>系数的计算</a:t>
            </a:r>
            <a:endParaRPr lang="zh-CN" altLang="en-US" sz="2400" b="1" dirty="0"/>
          </a:p>
        </p:txBody>
      </p:sp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3" cstate="print"/>
          <a:srcRect l="33269" t="24933" r="19088" b="40067"/>
          <a:stretch>
            <a:fillRect/>
          </a:stretch>
        </p:blipFill>
        <p:spPr bwMode="auto">
          <a:xfrm>
            <a:off x="4829789" y="188640"/>
            <a:ext cx="41822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1691680" y="1124744"/>
          <a:ext cx="1493684" cy="864096"/>
        </p:xfrm>
        <a:graphic>
          <a:graphicData uri="http://schemas.openxmlformats.org/presentationml/2006/ole">
            <p:oleObj spid="_x0000_s108546" name="Equation" r:id="rId4" imgW="78732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2132856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需计算：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已知</a:t>
            </a:r>
            <a:endParaRPr lang="zh-CN" altLang="en-US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7704" y="2132856"/>
          <a:ext cx="1320146" cy="432048"/>
        </p:xfrm>
        <a:graphic>
          <a:graphicData uri="http://schemas.openxmlformats.org/presentationml/2006/ole">
            <p:oleObj spid="_x0000_s108547" name="Equation" r:id="rId5" imgW="69840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27584" y="4005064"/>
          <a:ext cx="1447800" cy="368300"/>
        </p:xfrm>
        <a:graphic>
          <a:graphicData uri="http://schemas.openxmlformats.org/presentationml/2006/ole">
            <p:oleObj spid="_x0000_s108549" name="Equation" r:id="rId6" imgW="1447560" imgH="3682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2924944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1:   </a:t>
            </a:r>
            <a:r>
              <a:rPr lang="zh-CN" altLang="en-US" sz="2000" b="1" dirty="0" smtClean="0"/>
              <a:t>利用差分（或其他方法）计算出</a:t>
            </a:r>
            <a:endParaRPr lang="zh-CN" altLang="en-US" sz="20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724128" y="2924944"/>
          <a:ext cx="1344149" cy="432048"/>
        </p:xfrm>
        <a:graphic>
          <a:graphicData uri="http://schemas.openxmlformats.org/presentationml/2006/ole">
            <p:oleObj spid="_x0000_s108550" name="Equation" r:id="rId7" imgW="71100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092280" y="2564904"/>
          <a:ext cx="1816100" cy="393700"/>
        </p:xfrm>
        <a:graphic>
          <a:graphicData uri="http://schemas.openxmlformats.org/presentationml/2006/ole">
            <p:oleObj spid="_x0000_s108551" name="Equation" r:id="rId8" imgW="1815840" imgH="3934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48264" y="213285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例如，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42900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2:  </a:t>
            </a:r>
            <a:r>
              <a:rPr lang="zh-CN" altLang="en-US" sz="2000" b="1" dirty="0" smtClean="0"/>
              <a:t>反解出</a:t>
            </a:r>
            <a:endParaRPr lang="zh-CN" altLang="en-US" sz="2000" b="1" dirty="0"/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3059832" y="3429000"/>
          <a:ext cx="1320800" cy="431800"/>
        </p:xfrm>
        <a:graphic>
          <a:graphicData uri="http://schemas.openxmlformats.org/presentationml/2006/ole">
            <p:oleObj spid="_x0000_s108552" name="Equation" r:id="rId9" imgW="698400" imgH="228600" progId="Equation.DSMT4">
              <p:embed/>
            </p:oleObj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815306" y="4437484"/>
          <a:ext cx="1485900" cy="406400"/>
        </p:xfrm>
        <a:graphic>
          <a:graphicData uri="http://schemas.openxmlformats.org/presentationml/2006/ole">
            <p:oleObj spid="_x0000_s108553" name="Equation" r:id="rId10" imgW="1485720" imgH="406080" progId="Equation.DSMT4">
              <p:embed/>
            </p:oleObj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789484" y="4870252"/>
          <a:ext cx="1498600" cy="368300"/>
        </p:xfrm>
        <a:graphic>
          <a:graphicData uri="http://schemas.openxmlformats.org/presentationml/2006/ole">
            <p:oleObj spid="_x0000_s108554" name="Equation" r:id="rId11" imgW="1498320" imgH="368280" progId="Equation.DSMT4">
              <p:embed/>
            </p:oleObj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756147" y="5283002"/>
          <a:ext cx="1473200" cy="406400"/>
        </p:xfrm>
        <a:graphic>
          <a:graphicData uri="http://schemas.openxmlformats.org/presentationml/2006/ole">
            <p:oleObj spid="_x0000_s108555" name="Equation" r:id="rId12" imgW="1473120" imgH="406080" progId="Equation.DSMT4">
              <p:embed/>
            </p:oleObj>
          </a:graphicData>
        </a:graphic>
      </p:graphicFrame>
      <p:sp>
        <p:nvSpPr>
          <p:cNvPr id="19" name="右箭头 18"/>
          <p:cNvSpPr/>
          <p:nvPr/>
        </p:nvSpPr>
        <p:spPr>
          <a:xfrm>
            <a:off x="4932040" y="443711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481638" y="4067175"/>
          <a:ext cx="1120775" cy="379413"/>
        </p:xfrm>
        <a:graphic>
          <a:graphicData uri="http://schemas.openxmlformats.org/presentationml/2006/ole">
            <p:oleObj spid="_x0000_s108556" name="Equation" r:id="rId13" imgW="711000" imgH="241200" progId="Equation.DSMT4">
              <p:embed/>
            </p:oleObj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5508104" y="4365104"/>
          <a:ext cx="1258888" cy="379413"/>
        </p:xfrm>
        <a:graphic>
          <a:graphicData uri="http://schemas.openxmlformats.org/presentationml/2006/ole">
            <p:oleObj spid="_x0000_s108559" name="Equation" r:id="rId14" imgW="799920" imgH="241200" progId="Equation.DSMT4">
              <p:embed/>
            </p:oleObj>
          </a:graphicData>
        </a:graphic>
      </p:graphicFrame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5508104" y="4725144"/>
          <a:ext cx="1258888" cy="381000"/>
        </p:xfrm>
        <a:graphic>
          <a:graphicData uri="http://schemas.openxmlformats.org/presentationml/2006/ole">
            <p:oleObj spid="_x0000_s108560" name="Equation" r:id="rId15" imgW="799920" imgH="241200" progId="Equation.DSMT4">
              <p:embed/>
            </p:oleObj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5580112" y="5085184"/>
          <a:ext cx="1141412" cy="379412"/>
        </p:xfrm>
        <a:graphic>
          <a:graphicData uri="http://schemas.openxmlformats.org/presentationml/2006/ole">
            <p:oleObj spid="_x0000_s108561" name="Equation" r:id="rId16" imgW="723600" imgH="241200" progId="Equation.DSMT4">
              <p:embed/>
            </p:oleObj>
          </a:graphicData>
        </a:graphic>
      </p:graphicFrame>
      <p:graphicFrame>
        <p:nvGraphicFramePr>
          <p:cNvPr id="108563" name="Object 16"/>
          <p:cNvGraphicFramePr>
            <a:graphicFrameLocks noChangeAspect="1"/>
          </p:cNvGraphicFramePr>
          <p:nvPr/>
        </p:nvGraphicFramePr>
        <p:xfrm>
          <a:off x="7092280" y="3933056"/>
          <a:ext cx="1913272" cy="606036"/>
        </p:xfrm>
        <a:graphic>
          <a:graphicData uri="http://schemas.openxmlformats.org/presentationml/2006/ole">
            <p:oleObj spid="_x0000_s108563" name="Equation" r:id="rId17" imgW="1523880" imgH="4824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771800" y="4293096"/>
          <a:ext cx="1910107" cy="648072"/>
        </p:xfrm>
        <a:graphic>
          <a:graphicData uri="http://schemas.openxmlformats.org/presentationml/2006/ole">
            <p:oleObj spid="_x0000_s108565" name="Equation" r:id="rId18" imgW="1422360" imgH="482400" progId="Equation.DSMT4">
              <p:embed/>
            </p:oleObj>
          </a:graphicData>
        </a:graphic>
      </p:graphicFrame>
      <p:sp>
        <p:nvSpPr>
          <p:cNvPr id="26" name="下箭头 25"/>
          <p:cNvSpPr/>
          <p:nvPr/>
        </p:nvSpPr>
        <p:spPr>
          <a:xfrm>
            <a:off x="3707904" y="5013176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563888" y="5229200"/>
          <a:ext cx="580428" cy="504056"/>
        </p:xfrm>
        <a:graphic>
          <a:graphicData uri="http://schemas.openxmlformats.org/presentationml/2006/ole">
            <p:oleObj spid="_x0000_s108566" name="Equation" r:id="rId19" imgW="482400" imgH="419040" progId="Equation.DSMT4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83968" y="515719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Jocabian</a:t>
            </a:r>
            <a:r>
              <a:rPr lang="zh-CN" altLang="en-US" dirty="0" smtClean="0"/>
              <a:t>矩阵</a:t>
            </a:r>
            <a:endParaRPr lang="zh-CN" altLang="en-US" dirty="0"/>
          </a:p>
        </p:txBody>
      </p:sp>
      <p:graphicFrame>
        <p:nvGraphicFramePr>
          <p:cNvPr id="108567" name="Object 31"/>
          <p:cNvGraphicFramePr>
            <a:graphicFrameLocks noChangeAspect="1"/>
          </p:cNvGraphicFramePr>
          <p:nvPr/>
        </p:nvGraphicFramePr>
        <p:xfrm>
          <a:off x="2987824" y="6093296"/>
          <a:ext cx="1712913" cy="508000"/>
        </p:xfrm>
        <a:graphic>
          <a:graphicData uri="http://schemas.openxmlformats.org/presentationml/2006/ole">
            <p:oleObj spid="_x0000_s108567" name="Equation" r:id="rId20" imgW="1371600" imgH="40608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7624" y="609329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 性质：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08568" name="Object 31"/>
          <p:cNvGraphicFramePr>
            <a:graphicFrameLocks noChangeAspect="1"/>
          </p:cNvGraphicFramePr>
          <p:nvPr/>
        </p:nvGraphicFramePr>
        <p:xfrm>
          <a:off x="5940152" y="6093296"/>
          <a:ext cx="1728787" cy="539750"/>
        </p:xfrm>
        <a:graphic>
          <a:graphicData uri="http://schemas.openxmlformats.org/presentationml/2006/ole">
            <p:oleObj spid="_x0000_s108568" name="Equation" r:id="rId21" imgW="138420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图片 11" descr="expor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908720"/>
            <a:ext cx="23495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308304" y="116632"/>
          <a:ext cx="1120831" cy="648072"/>
        </p:xfrm>
        <a:graphic>
          <a:graphicData uri="http://schemas.openxmlformats.org/presentationml/2006/ole">
            <p:oleObj spid="_x0000_s96258" name="Equation" r:id="rId4" imgW="787320" imgH="457200" progId="Equation.DSMT4">
              <p:embed/>
            </p:oleObj>
          </a:graphicData>
        </a:graphic>
      </p:graphicFrame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96275" name="Object 16"/>
          <p:cNvGraphicFramePr>
            <a:graphicFrameLocks noChangeAspect="1"/>
          </p:cNvGraphicFramePr>
          <p:nvPr/>
        </p:nvGraphicFramePr>
        <p:xfrm>
          <a:off x="1403648" y="1844824"/>
          <a:ext cx="1819275" cy="576262"/>
        </p:xfrm>
        <a:graphic>
          <a:graphicData uri="http://schemas.openxmlformats.org/presentationml/2006/ole">
            <p:oleObj spid="_x0000_s96275" name="Equation" r:id="rId5" imgW="1523880" imgH="482400" progId="Equation.DSMT4">
              <p:embed/>
            </p:oleObj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7212894" y="3645024"/>
            <a:ext cx="1931106" cy="1125531"/>
            <a:chOff x="4283968" y="1376363"/>
            <a:chExt cx="1931106" cy="1125531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4286248" y="2500306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3750463" y="1964521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286248" y="1643050"/>
              <a:ext cx="1357322" cy="857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6000760" y="2214554"/>
            <a:ext cx="127000" cy="203200"/>
          </p:xfrm>
          <a:graphic>
            <a:graphicData uri="http://schemas.openxmlformats.org/presentationml/2006/ole">
              <p:oleObj spid="_x0000_s96278" name="Equation" r:id="rId6" imgW="126720" imgH="203040" progId="Equation.DSMT4">
                <p:embed/>
              </p:oleObj>
            </a:graphicData>
          </a:graphic>
        </p:graphicFrame>
        <p:graphicFrame>
          <p:nvGraphicFramePr>
            <p:cNvPr id="40" name="Object 18"/>
            <p:cNvGraphicFramePr>
              <a:graphicFrameLocks noChangeAspect="1"/>
            </p:cNvGraphicFramePr>
            <p:nvPr/>
          </p:nvGraphicFramePr>
          <p:xfrm>
            <a:off x="4429125" y="1376363"/>
            <a:ext cx="127000" cy="165100"/>
          </p:xfrm>
          <a:graphic>
            <a:graphicData uri="http://schemas.openxmlformats.org/presentationml/2006/ole">
              <p:oleObj spid="_x0000_s96279" name="Equation" r:id="rId7" imgW="126720" imgH="164880" progId="Equation.DSMT4">
                <p:embed/>
              </p:oleObj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4283968" y="1844824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6" idx="1"/>
              <a:endCxn id="36" idx="3"/>
            </p:cNvCxnSpPr>
            <p:nvPr/>
          </p:nvCxnSpPr>
          <p:spPr>
            <a:xfrm>
              <a:off x="4286248" y="2071678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283968" y="2276872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499992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716016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64088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>
            <a:off x="8100392" y="3068960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755576" y="332656"/>
          <a:ext cx="3787775" cy="649288"/>
        </p:xfrm>
        <a:graphic>
          <a:graphicData uri="http://schemas.openxmlformats.org/presentationml/2006/ole">
            <p:oleObj spid="_x0000_s96280" name="Equation" r:id="rId8" imgW="2374560" imgH="406080" progId="Equation.DSMT4">
              <p:embed/>
            </p:oleObj>
          </a:graphicData>
        </a:graphic>
      </p:graphicFrame>
      <p:graphicFrame>
        <p:nvGraphicFramePr>
          <p:cNvPr id="96281" name="Object 31"/>
          <p:cNvGraphicFramePr>
            <a:graphicFrameLocks noChangeAspect="1"/>
          </p:cNvGraphicFramePr>
          <p:nvPr/>
        </p:nvGraphicFramePr>
        <p:xfrm>
          <a:off x="1619672" y="2924944"/>
          <a:ext cx="1728192" cy="1062283"/>
        </p:xfrm>
        <a:graphic>
          <a:graphicData uri="http://schemas.openxmlformats.org/presentationml/2006/ole">
            <p:oleObj spid="_x0000_s96281" name="Equation" r:id="rId9" imgW="1384200" imgH="850680" progId="Equation.DSMT4">
              <p:embed/>
            </p:oleObj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004048" y="4766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55576" y="12687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坐标变换性质：</a:t>
            </a:r>
            <a:endParaRPr lang="zh-CN" altLang="en-US" b="1" dirty="0"/>
          </a:p>
        </p:txBody>
      </p:sp>
      <p:graphicFrame>
        <p:nvGraphicFramePr>
          <p:cNvPr id="96282" name="Object 16"/>
          <p:cNvGraphicFramePr>
            <a:graphicFrameLocks noChangeAspect="1"/>
          </p:cNvGraphicFramePr>
          <p:nvPr/>
        </p:nvGraphicFramePr>
        <p:xfrm>
          <a:off x="3923928" y="1844824"/>
          <a:ext cx="1684338" cy="576262"/>
        </p:xfrm>
        <a:graphic>
          <a:graphicData uri="http://schemas.openxmlformats.org/presentationml/2006/ole">
            <p:oleObj spid="_x0000_s96282" name="Equation" r:id="rId10" imgW="1409400" imgH="482400" progId="Equation.DSMT4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652120" y="17728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Jacobian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行列式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83968" y="31409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592" y="43651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</a:t>
            </a:r>
            <a:r>
              <a:rPr lang="zh-CN" altLang="en-US" b="1" dirty="0" smtClean="0"/>
              <a:t>两端同乘以         并利用（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）得： </a:t>
            </a:r>
            <a:endParaRPr lang="zh-CN" altLang="en-US" b="1" dirty="0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2987824" y="4365104"/>
          <a:ext cx="369641" cy="326154"/>
        </p:xfrm>
        <a:graphic>
          <a:graphicData uri="http://schemas.openxmlformats.org/presentationml/2006/ole">
            <p:oleObj spid="_x0000_s96283" name="Equation" r:id="rId11" imgW="215640" imgH="190440" progId="Equation.DSMT4">
              <p:embed/>
            </p:oleObj>
          </a:graphicData>
        </a:graphic>
      </p:graphicFrame>
      <p:graphicFrame>
        <p:nvGraphicFramePr>
          <p:cNvPr id="96284" name="Object 28"/>
          <p:cNvGraphicFramePr>
            <a:graphicFrameLocks noChangeAspect="1"/>
          </p:cNvGraphicFramePr>
          <p:nvPr/>
        </p:nvGraphicFramePr>
        <p:xfrm>
          <a:off x="1043608" y="5013176"/>
          <a:ext cx="5772150" cy="649288"/>
        </p:xfrm>
        <a:graphic>
          <a:graphicData uri="http://schemas.openxmlformats.org/presentationml/2006/ole">
            <p:oleObj spid="_x0000_s96284" name="Equation" r:id="rId12" imgW="3619440" imgH="406080" progId="Equation.DSMT4">
              <p:embed/>
            </p:oleObj>
          </a:graphicData>
        </a:graphic>
      </p:graphicFrame>
      <p:sp>
        <p:nvSpPr>
          <p:cNvPr id="50" name="矩形 49"/>
          <p:cNvSpPr/>
          <p:nvPr/>
        </p:nvSpPr>
        <p:spPr>
          <a:xfrm>
            <a:off x="0" y="5085184"/>
            <a:ext cx="9145016" cy="1772816"/>
          </a:xfrm>
          <a:prstGeom prst="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380312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图片 11" descr="expor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908720"/>
            <a:ext cx="23495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308304" y="116632"/>
          <a:ext cx="1120831" cy="648072"/>
        </p:xfrm>
        <a:graphic>
          <a:graphicData uri="http://schemas.openxmlformats.org/presentationml/2006/ole">
            <p:oleObj spid="_x0000_s100354" name="Equation" r:id="rId4" imgW="787320" imgH="457200" progId="Equation.DSMT4">
              <p:embed/>
            </p:oleObj>
          </a:graphicData>
        </a:graphic>
      </p:graphicFrame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7212894" y="3645024"/>
            <a:ext cx="1931106" cy="1125531"/>
            <a:chOff x="4283968" y="1376363"/>
            <a:chExt cx="1931106" cy="1125531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4286248" y="2500306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3750463" y="1964521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286248" y="1643050"/>
              <a:ext cx="1357322" cy="857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6000760" y="2214554"/>
            <a:ext cx="127000" cy="203200"/>
          </p:xfrm>
          <a:graphic>
            <a:graphicData uri="http://schemas.openxmlformats.org/presentationml/2006/ole">
              <p:oleObj spid="_x0000_s100356" name="Equation" r:id="rId5" imgW="126720" imgH="203040" progId="Equation.DSMT4">
                <p:embed/>
              </p:oleObj>
            </a:graphicData>
          </a:graphic>
        </p:graphicFrame>
        <p:graphicFrame>
          <p:nvGraphicFramePr>
            <p:cNvPr id="40" name="Object 18"/>
            <p:cNvGraphicFramePr>
              <a:graphicFrameLocks noChangeAspect="1"/>
            </p:cNvGraphicFramePr>
            <p:nvPr/>
          </p:nvGraphicFramePr>
          <p:xfrm>
            <a:off x="4429125" y="1376363"/>
            <a:ext cx="127000" cy="165100"/>
          </p:xfrm>
          <a:graphic>
            <a:graphicData uri="http://schemas.openxmlformats.org/presentationml/2006/ole">
              <p:oleObj spid="_x0000_s100357" name="Equation" r:id="rId6" imgW="126720" imgH="164880" progId="Equation.DSMT4">
                <p:embed/>
              </p:oleObj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4283968" y="1844824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6" idx="1"/>
              <a:endCxn id="36" idx="3"/>
            </p:cNvCxnSpPr>
            <p:nvPr/>
          </p:nvCxnSpPr>
          <p:spPr>
            <a:xfrm>
              <a:off x="4286248" y="2071678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283968" y="2276872"/>
              <a:ext cx="1357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499992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716016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364088" y="1628800"/>
              <a:ext cx="0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>
            <a:off x="8100392" y="3068960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287" name="Object 14"/>
          <p:cNvGraphicFramePr>
            <a:graphicFrameLocks noChangeAspect="1"/>
          </p:cNvGraphicFramePr>
          <p:nvPr/>
        </p:nvGraphicFramePr>
        <p:xfrm>
          <a:off x="1043608" y="764704"/>
          <a:ext cx="3213100" cy="863600"/>
        </p:xfrm>
        <a:graphic>
          <a:graphicData uri="http://schemas.openxmlformats.org/presentationml/2006/ole">
            <p:oleObj spid="_x0000_s100363" name="Equation" r:id="rId7" imgW="1701720" imgH="457200" progId="Equation.DSMT4">
              <p:embed/>
            </p:oleObj>
          </a:graphicData>
        </a:graphic>
      </p:graphicFrame>
      <p:graphicFrame>
        <p:nvGraphicFramePr>
          <p:cNvPr id="96288" name="Object 15"/>
          <p:cNvGraphicFramePr>
            <a:graphicFrameLocks noChangeAspect="1"/>
          </p:cNvGraphicFramePr>
          <p:nvPr/>
        </p:nvGraphicFramePr>
        <p:xfrm>
          <a:off x="1187624" y="1844824"/>
          <a:ext cx="1263650" cy="449262"/>
        </p:xfrm>
        <a:graphic>
          <a:graphicData uri="http://schemas.openxmlformats.org/presentationml/2006/ole">
            <p:oleObj spid="_x0000_s100364" name="Equation" r:id="rId8" imgW="571320" imgH="203040" progId="Equation.3">
              <p:embed/>
            </p:oleObj>
          </a:graphicData>
        </a:graphic>
      </p:graphicFrame>
      <p:graphicFrame>
        <p:nvGraphicFramePr>
          <p:cNvPr id="96289" name="Object 17"/>
          <p:cNvGraphicFramePr>
            <a:graphicFrameLocks noChangeAspect="1"/>
          </p:cNvGraphicFramePr>
          <p:nvPr/>
        </p:nvGraphicFramePr>
        <p:xfrm>
          <a:off x="1187624" y="2492896"/>
          <a:ext cx="1730375" cy="360362"/>
        </p:xfrm>
        <a:graphic>
          <a:graphicData uri="http://schemas.openxmlformats.org/presentationml/2006/ole">
            <p:oleObj spid="_x0000_s100365" name="Equation" r:id="rId9" imgW="1282680" imgH="266400" progId="Equation.DSMT4">
              <p:embed/>
            </p:oleObj>
          </a:graphicData>
        </a:graphic>
      </p:graphicFrame>
      <p:graphicFrame>
        <p:nvGraphicFramePr>
          <p:cNvPr id="96290" name="Object 18"/>
          <p:cNvGraphicFramePr>
            <a:graphicFrameLocks noChangeAspect="1"/>
          </p:cNvGraphicFramePr>
          <p:nvPr/>
        </p:nvGraphicFramePr>
        <p:xfrm>
          <a:off x="1187624" y="2996952"/>
          <a:ext cx="1766887" cy="360362"/>
        </p:xfrm>
        <a:graphic>
          <a:graphicData uri="http://schemas.openxmlformats.org/presentationml/2006/ole">
            <p:oleObj spid="_x0000_s100366" name="Equation" r:id="rId10" imgW="1307880" imgH="266400" progId="Equation.DSMT4">
              <p:embed/>
            </p:oleObj>
          </a:graphicData>
        </a:graphic>
      </p:graphicFrame>
      <p:graphicFrame>
        <p:nvGraphicFramePr>
          <p:cNvPr id="96291" name="Object 35"/>
          <p:cNvGraphicFramePr>
            <a:graphicFrameLocks noChangeAspect="1"/>
          </p:cNvGraphicFramePr>
          <p:nvPr/>
        </p:nvGraphicFramePr>
        <p:xfrm>
          <a:off x="3707904" y="2492896"/>
          <a:ext cx="1714500" cy="360362"/>
        </p:xfrm>
        <a:graphic>
          <a:graphicData uri="http://schemas.openxmlformats.org/presentationml/2006/ole">
            <p:oleObj spid="_x0000_s100367" name="Equation" r:id="rId11" imgW="1269720" imgH="266400" progId="Equation.DSMT4">
              <p:embed/>
            </p:oleObj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3707904" y="2996952"/>
          <a:ext cx="1749425" cy="360362"/>
        </p:xfrm>
        <a:graphic>
          <a:graphicData uri="http://schemas.openxmlformats.org/presentationml/2006/ole">
            <p:oleObj spid="_x0000_s100368" name="Equation" r:id="rId12" imgW="1295280" imgH="2664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51520" y="18864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最终方程为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100369" name="Object 16"/>
          <p:cNvGraphicFramePr>
            <a:graphicFrameLocks noChangeAspect="1"/>
          </p:cNvGraphicFramePr>
          <p:nvPr/>
        </p:nvGraphicFramePr>
        <p:xfrm>
          <a:off x="5004048" y="476672"/>
          <a:ext cx="1819275" cy="576262"/>
        </p:xfrm>
        <a:graphic>
          <a:graphicData uri="http://schemas.openxmlformats.org/presentationml/2006/ole">
            <p:oleObj spid="_x0000_s100369" name="Equation" r:id="rId13" imgW="1523880" imgH="482400" progId="Equation.DSMT4">
              <p:embed/>
            </p:oleObj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11560" y="35010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粘性项的计算：</a:t>
            </a:r>
            <a:endParaRPr lang="zh-CN" altLang="en-US" b="1" dirty="0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899592" y="4077072"/>
          <a:ext cx="1765300" cy="1028700"/>
        </p:xfrm>
        <a:graphic>
          <a:graphicData uri="http://schemas.openxmlformats.org/presentationml/2006/ole">
            <p:oleObj spid="_x0000_s100370" name="Equation" r:id="rId14" imgW="1765080" imgH="1028520" progId="Equation.DSMT4">
              <p:embed/>
            </p:oleObj>
          </a:graphicData>
        </a:graphic>
      </p:graphicFrame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2915816" y="4077072"/>
          <a:ext cx="1803400" cy="1054100"/>
        </p:xfrm>
        <a:graphic>
          <a:graphicData uri="http://schemas.openxmlformats.org/presentationml/2006/ole">
            <p:oleObj spid="_x0000_s100371" name="Equation" r:id="rId15" imgW="1803240" imgH="1054080" progId="Equation.DSMT4">
              <p:embed/>
            </p:oleObj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364088" y="3717032"/>
          <a:ext cx="1524000" cy="228600"/>
        </p:xfrm>
        <a:graphic>
          <a:graphicData uri="http://schemas.openxmlformats.org/presentationml/2006/ole">
            <p:oleObj spid="_x0000_s100372" name="Equation" r:id="rId16" imgW="1523880" imgH="228600" progId="Equation.DSMT4">
              <p:embed/>
            </p:oleObj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148064" y="4221088"/>
          <a:ext cx="1841500" cy="825500"/>
        </p:xfrm>
        <a:graphic>
          <a:graphicData uri="http://schemas.openxmlformats.org/presentationml/2006/ole">
            <p:oleObj spid="_x0000_s100373" name="Equation" r:id="rId17" imgW="1841400" imgH="82548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55576" y="5229200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1:  </a:t>
            </a:r>
            <a:r>
              <a:rPr lang="zh-CN" altLang="en-US" sz="2000" b="1" dirty="0" smtClean="0"/>
              <a:t>（在计算空间    ）计算差分</a:t>
            </a:r>
            <a:endParaRPr lang="zh-CN" alt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380312" y="41490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计算空间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5076056" y="5301208"/>
          <a:ext cx="1620180" cy="360040"/>
        </p:xfrm>
        <a:graphic>
          <a:graphicData uri="http://schemas.openxmlformats.org/presentationml/2006/ole">
            <p:oleObj spid="_x0000_s100374" name="Equation" r:id="rId18" imgW="1028520" imgH="228600" progId="Equation.DSMT4">
              <p:embed/>
            </p:oleObj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804248" y="5301208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（通常采用中心差分）</a:t>
            </a:r>
            <a:endParaRPr lang="zh-CN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3568" y="5733256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Step 2:   </a:t>
            </a:r>
            <a:r>
              <a:rPr lang="zh-CN" altLang="en-US" sz="2000" b="1" dirty="0" smtClean="0"/>
              <a:t>变换到物理空间</a:t>
            </a:r>
            <a:endParaRPr lang="zh-CN" altLang="en-US" sz="2000" b="1" dirty="0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3923927" y="5733256"/>
          <a:ext cx="1460163" cy="360040"/>
        </p:xfrm>
        <a:graphic>
          <a:graphicData uri="http://schemas.openxmlformats.org/presentationml/2006/ole">
            <p:oleObj spid="_x0000_s100375" name="Equation" r:id="rId19" imgW="927000" imgH="228600" progId="Equation.DSMT4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271792" y="56612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55576" y="616530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3:    </a:t>
            </a:r>
            <a:r>
              <a:rPr lang="zh-CN" altLang="en-US" sz="2000" b="1" dirty="0" smtClean="0"/>
              <a:t>计算          </a:t>
            </a:r>
            <a:r>
              <a:rPr lang="en-US" altLang="zh-CN" sz="2000" b="1" dirty="0" smtClean="0"/>
              <a:t>;   </a:t>
            </a:r>
            <a:r>
              <a:rPr lang="zh-CN" altLang="en-US" sz="2000" b="1" dirty="0" smtClean="0"/>
              <a:t>根据（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）计算 </a:t>
            </a:r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/>
        </p:nvGraphicFramePr>
        <p:xfrm>
          <a:off x="2627784" y="6237312"/>
          <a:ext cx="450050" cy="288032"/>
        </p:xfrm>
        <a:graphic>
          <a:graphicData uri="http://schemas.openxmlformats.org/presentationml/2006/ole">
            <p:oleObj spid="_x0000_s100376" name="Equation" r:id="rId20" imgW="317160" imgH="203040" progId="Equation.DSMT4">
              <p:embed/>
            </p:oleObj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5796136" y="27089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</a:t>
            </a:r>
            <a:endParaRPr lang="zh-CN" altLang="en-US" dirty="0"/>
          </a:p>
        </p:txBody>
      </p:sp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5364163" y="6219825"/>
          <a:ext cx="450850" cy="323850"/>
        </p:xfrm>
        <a:graphic>
          <a:graphicData uri="http://schemas.openxmlformats.org/presentationml/2006/ole">
            <p:oleObj spid="_x0000_s100377" name="Equation" r:id="rId21" imgW="317160" imgH="228600" progId="Equation.DSMT4">
              <p:embed/>
            </p:oleObj>
          </a:graphicData>
        </a:graphic>
      </p:graphicFrame>
      <p:graphicFrame>
        <p:nvGraphicFramePr>
          <p:cNvPr id="100378" name="Object 26"/>
          <p:cNvGraphicFramePr>
            <a:graphicFrameLocks noChangeAspect="1"/>
          </p:cNvGraphicFramePr>
          <p:nvPr/>
        </p:nvGraphicFramePr>
        <p:xfrm>
          <a:off x="5796136" y="5733256"/>
          <a:ext cx="1479550" cy="360362"/>
        </p:xfrm>
        <a:graphic>
          <a:graphicData uri="http://schemas.openxmlformats.org/presentationml/2006/ole">
            <p:oleObj spid="_x0000_s100378" name="Equation" r:id="rId22" imgW="939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67944" y="116632"/>
          <a:ext cx="1120831" cy="648072"/>
        </p:xfrm>
        <a:graphic>
          <a:graphicData uri="http://schemas.openxmlformats.org/presentationml/2006/ole">
            <p:oleObj spid="_x0000_s98306" name="Equation" r:id="rId3" imgW="787320" imgH="457200" progId="Equation.DSMT4">
              <p:embed/>
            </p:oleObj>
          </a:graphicData>
        </a:graphic>
      </p:graphicFrame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583E-789B-4DB6-94C7-4BB6A680955C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5143500" y="63579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1520" y="2606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坐标变换系数的几何含义：</a:t>
            </a:r>
            <a:endParaRPr lang="zh-CN" altLang="en-US" b="1" dirty="0"/>
          </a:p>
        </p:txBody>
      </p:sp>
      <p:pic>
        <p:nvPicPr>
          <p:cNvPr id="98321" name="Picture 17"/>
          <p:cNvPicPr>
            <a:picLocks noChangeAspect="1" noChangeArrowheads="1"/>
          </p:cNvPicPr>
          <p:nvPr/>
        </p:nvPicPr>
        <p:blipFill>
          <a:blip r:embed="rId4" cstate="print"/>
          <a:srcRect l="33269" t="24933" r="19088" b="40067"/>
          <a:stretch>
            <a:fillRect/>
          </a:stretch>
        </p:blipFill>
        <p:spPr bwMode="auto">
          <a:xfrm>
            <a:off x="611560" y="764704"/>
            <a:ext cx="6696744" cy="276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7459663" y="116632"/>
          <a:ext cx="1684337" cy="576263"/>
        </p:xfrm>
        <a:graphic>
          <a:graphicData uri="http://schemas.openxmlformats.org/presentationml/2006/ole">
            <p:oleObj spid="_x0000_s98323" name="Equation" r:id="rId5" imgW="1409400" imgH="482400" progId="Equation.DSMT4">
              <p:embed/>
            </p:oleObj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827584" y="3645024"/>
          <a:ext cx="1305745" cy="288032"/>
        </p:xfrm>
        <a:graphic>
          <a:graphicData uri="http://schemas.openxmlformats.org/presentationml/2006/ole">
            <p:oleObj spid="_x0000_s98324" name="Equation" r:id="rId6" imgW="863280" imgH="190440" progId="Equation.DSMT4">
              <p:embed/>
            </p:oleObj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2339753" y="3789040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3275857" y="3573016"/>
          <a:ext cx="207516" cy="311274"/>
        </p:xfrm>
        <a:graphic>
          <a:graphicData uri="http://schemas.openxmlformats.org/presentationml/2006/ole">
            <p:oleObj spid="_x0000_s98325" name="Equation" r:id="rId7" imgW="126720" imgH="190440" progId="Equation.DSMT4">
              <p:embed/>
            </p:oleObj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419872" y="357301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族网格线</a:t>
            </a:r>
            <a:endParaRPr lang="zh-CN" altLang="en-US" b="1" dirty="0"/>
          </a:p>
        </p:txBody>
      </p:sp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827585" y="4077072"/>
          <a:ext cx="1306512" cy="288925"/>
        </p:xfrm>
        <a:graphic>
          <a:graphicData uri="http://schemas.openxmlformats.org/presentationml/2006/ole">
            <p:oleObj spid="_x0000_s98326" name="Equation" r:id="rId8" imgW="863280" imgH="190440" progId="Equation.DSMT4">
              <p:embed/>
            </p:oleObj>
          </a:graphicData>
        </a:graphic>
      </p:graphicFrame>
      <p:cxnSp>
        <p:nvCxnSpPr>
          <p:cNvPr id="64" name="直接箭头连接符 63"/>
          <p:cNvCxnSpPr/>
          <p:nvPr/>
        </p:nvCxnSpPr>
        <p:spPr>
          <a:xfrm>
            <a:off x="2267745" y="422108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203849" y="407707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 </a:t>
            </a:r>
            <a:r>
              <a:rPr lang="zh-CN" altLang="en-US" b="1" dirty="0" smtClean="0"/>
              <a:t>族网格线</a:t>
            </a:r>
            <a:endParaRPr lang="zh-CN" altLang="en-US" b="1" dirty="0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131841" y="4077073"/>
          <a:ext cx="221563" cy="288032"/>
        </p:xfrm>
        <a:graphic>
          <a:graphicData uri="http://schemas.openxmlformats.org/presentationml/2006/ole">
            <p:oleObj spid="_x0000_s98327" name="Equation" r:id="rId9" imgW="126720" imgH="164880" progId="Equation.DSMT4">
              <p:embed/>
            </p:oleObj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827584" y="4581128"/>
          <a:ext cx="1344149" cy="288032"/>
        </p:xfrm>
        <a:graphic>
          <a:graphicData uri="http://schemas.openxmlformats.org/presentationml/2006/ole">
            <p:oleObj spid="_x0000_s98328" name="Equation" r:id="rId10" imgW="1066680" imgH="228600" progId="Equation.DSMT4">
              <p:embed/>
            </p:oleObj>
          </a:graphicData>
        </a:graphic>
      </p:graphicFrame>
      <p:sp>
        <p:nvSpPr>
          <p:cNvPr id="73" name="矩形 72"/>
          <p:cNvSpPr/>
          <p:nvPr/>
        </p:nvSpPr>
        <p:spPr>
          <a:xfrm>
            <a:off x="2699793" y="4581128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族网格线的法方向</a:t>
            </a:r>
            <a:endParaRPr lang="zh-CN" altLang="en-US" b="1" dirty="0"/>
          </a:p>
        </p:txBody>
      </p:sp>
      <p:graphicFrame>
        <p:nvGraphicFramePr>
          <p:cNvPr id="98329" name="Object 16"/>
          <p:cNvGraphicFramePr>
            <a:graphicFrameLocks noChangeAspect="1"/>
          </p:cNvGraphicFramePr>
          <p:nvPr/>
        </p:nvGraphicFramePr>
        <p:xfrm>
          <a:off x="5436096" y="116632"/>
          <a:ext cx="1819275" cy="576262"/>
        </p:xfrm>
        <a:graphic>
          <a:graphicData uri="http://schemas.openxmlformats.org/presentationml/2006/ole">
            <p:oleObj spid="_x0000_s98329" name="Equation" r:id="rId11" imgW="1523880" imgH="482400" progId="Equation.DSMT4">
              <p:embed/>
            </p:oleObj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2483769" y="4581128"/>
          <a:ext cx="206375" cy="311150"/>
        </p:xfrm>
        <a:graphic>
          <a:graphicData uri="http://schemas.openxmlformats.org/presentationml/2006/ole">
            <p:oleObj spid="_x0000_s98330" name="Equation" r:id="rId12" imgW="126720" imgH="190440" progId="Equation.DSMT4">
              <p:embed/>
            </p:oleObj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819027" y="4941764"/>
          <a:ext cx="1360488" cy="287337"/>
        </p:xfrm>
        <a:graphic>
          <a:graphicData uri="http://schemas.openxmlformats.org/presentationml/2006/ole">
            <p:oleObj spid="_x0000_s98331" name="Equation" r:id="rId13" imgW="1079280" imgH="228600" progId="Equation.DSMT4">
              <p:embed/>
            </p:oleObj>
          </a:graphicData>
        </a:graphic>
      </p:graphicFrame>
      <p:sp>
        <p:nvSpPr>
          <p:cNvPr id="74" name="矩形 73"/>
          <p:cNvSpPr/>
          <p:nvPr/>
        </p:nvSpPr>
        <p:spPr>
          <a:xfrm>
            <a:off x="2627785" y="4941168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族网格线的法方向</a:t>
            </a:r>
            <a:endParaRPr lang="zh-CN" altLang="en-US" b="1" dirty="0"/>
          </a:p>
        </p:txBody>
      </p:sp>
      <p:graphicFrame>
        <p:nvGraphicFramePr>
          <p:cNvPr id="98332" name="Object 28"/>
          <p:cNvGraphicFramePr>
            <a:graphicFrameLocks noChangeAspect="1"/>
          </p:cNvGraphicFramePr>
          <p:nvPr/>
        </p:nvGraphicFramePr>
        <p:xfrm>
          <a:off x="2411761" y="4941168"/>
          <a:ext cx="220662" cy="288925"/>
        </p:xfrm>
        <a:graphic>
          <a:graphicData uri="http://schemas.openxmlformats.org/presentationml/2006/ole">
            <p:oleObj spid="_x0000_s98332" name="Equation" r:id="rId14" imgW="126720" imgH="164880" progId="Equation.DSMT4">
              <p:embed/>
            </p:oleObj>
          </a:graphicData>
        </a:graphic>
      </p:graphicFrame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51520" y="5733256"/>
          <a:ext cx="4837112" cy="385763"/>
        </p:xfrm>
        <a:graphic>
          <a:graphicData uri="http://schemas.openxmlformats.org/presentationml/2006/ole">
            <p:oleObj spid="_x0000_s98333" name="Equation" r:id="rId15" imgW="3200400" imgH="253800" progId="Equation.DSMT4">
              <p:embed/>
            </p:oleObj>
          </a:graphicData>
        </a:graphic>
      </p:graphicFrame>
      <p:grpSp>
        <p:nvGrpSpPr>
          <p:cNvPr id="97" name="组合 96"/>
          <p:cNvGrpSpPr/>
          <p:nvPr/>
        </p:nvGrpSpPr>
        <p:grpSpPr>
          <a:xfrm>
            <a:off x="5436096" y="2708920"/>
            <a:ext cx="2703389" cy="2376264"/>
            <a:chOff x="5436096" y="2996952"/>
            <a:chExt cx="2703389" cy="2376264"/>
          </a:xfrm>
        </p:grpSpPr>
        <p:sp>
          <p:nvSpPr>
            <p:cNvPr id="75" name="任意多边形 74"/>
            <p:cNvSpPr/>
            <p:nvPr/>
          </p:nvSpPr>
          <p:spPr>
            <a:xfrm>
              <a:off x="6147723" y="4008587"/>
              <a:ext cx="1991762" cy="1059255"/>
            </a:xfrm>
            <a:custGeom>
              <a:avLst/>
              <a:gdLst>
                <a:gd name="connsiteX0" fmla="*/ 0 w 1991762"/>
                <a:gd name="connsiteY0" fmla="*/ 1059255 h 1059255"/>
                <a:gd name="connsiteX1" fmla="*/ 814812 w 1991762"/>
                <a:gd name="connsiteY1" fmla="*/ 452673 h 1059255"/>
                <a:gd name="connsiteX2" fmla="*/ 1991762 w 1991762"/>
                <a:gd name="connsiteY2" fmla="*/ 0 h 105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1762" h="1059255">
                  <a:moveTo>
                    <a:pt x="0" y="1059255"/>
                  </a:moveTo>
                  <a:cubicBezTo>
                    <a:pt x="241426" y="844235"/>
                    <a:pt x="482852" y="629215"/>
                    <a:pt x="814812" y="452673"/>
                  </a:cubicBezTo>
                  <a:cubicBezTo>
                    <a:pt x="1146772" y="276131"/>
                    <a:pt x="1569267" y="138065"/>
                    <a:pt x="1991762" y="0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5758424" y="3239042"/>
              <a:ext cx="2100404" cy="1104523"/>
            </a:xfrm>
            <a:custGeom>
              <a:avLst/>
              <a:gdLst>
                <a:gd name="connsiteX0" fmla="*/ 0 w 2100404"/>
                <a:gd name="connsiteY0" fmla="*/ 1104523 h 1104523"/>
                <a:gd name="connsiteX1" fmla="*/ 968720 w 2100404"/>
                <a:gd name="connsiteY1" fmla="*/ 307818 h 1104523"/>
                <a:gd name="connsiteX2" fmla="*/ 2100404 w 2100404"/>
                <a:gd name="connsiteY2" fmla="*/ 0 h 110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0404" h="1104523">
                  <a:moveTo>
                    <a:pt x="0" y="1104523"/>
                  </a:moveTo>
                  <a:cubicBezTo>
                    <a:pt x="309326" y="798214"/>
                    <a:pt x="618653" y="491905"/>
                    <a:pt x="968720" y="307818"/>
                  </a:cubicBezTo>
                  <a:cubicBezTo>
                    <a:pt x="1318787" y="123731"/>
                    <a:pt x="1709595" y="61865"/>
                    <a:pt x="2100404" y="0"/>
                  </a:cubicBez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079822" y="3564967"/>
              <a:ext cx="364386" cy="1448209"/>
            </a:xfrm>
            <a:custGeom>
              <a:avLst/>
              <a:gdLst>
                <a:gd name="connsiteX0" fmla="*/ 411932 w 411932"/>
                <a:gd name="connsiteY0" fmla="*/ 1475715 h 1475715"/>
                <a:gd name="connsiteX1" fmla="*/ 67901 w 411932"/>
                <a:gd name="connsiteY1" fmla="*/ 941560 h 1475715"/>
                <a:gd name="connsiteX2" fmla="*/ 4526 w 411932"/>
                <a:gd name="connsiteY2" fmla="*/ 0 h 147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932" h="1475715">
                  <a:moveTo>
                    <a:pt x="411932" y="1475715"/>
                  </a:moveTo>
                  <a:cubicBezTo>
                    <a:pt x="273867" y="1331613"/>
                    <a:pt x="135802" y="1187512"/>
                    <a:pt x="67901" y="941560"/>
                  </a:cubicBezTo>
                  <a:cubicBezTo>
                    <a:pt x="0" y="695608"/>
                    <a:pt x="2263" y="347804"/>
                    <a:pt x="4526" y="0"/>
                  </a:cubicBez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7117953" y="3148507"/>
              <a:ext cx="302988" cy="1350477"/>
            </a:xfrm>
            <a:custGeom>
              <a:avLst/>
              <a:gdLst>
                <a:gd name="connsiteX0" fmla="*/ 342523 w 342523"/>
                <a:gd name="connsiteY0" fmla="*/ 1376127 h 1376127"/>
                <a:gd name="connsiteX1" fmla="*/ 52812 w 342523"/>
                <a:gd name="connsiteY1" fmla="*/ 769545 h 1376127"/>
                <a:gd name="connsiteX2" fmla="*/ 25652 w 342523"/>
                <a:gd name="connsiteY2" fmla="*/ 0 h 137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523" h="1376127">
                  <a:moveTo>
                    <a:pt x="342523" y="1376127"/>
                  </a:moveTo>
                  <a:cubicBezTo>
                    <a:pt x="224073" y="1187513"/>
                    <a:pt x="105624" y="998900"/>
                    <a:pt x="52812" y="769545"/>
                  </a:cubicBezTo>
                  <a:cubicBezTo>
                    <a:pt x="0" y="540191"/>
                    <a:pt x="12826" y="270095"/>
                    <a:pt x="25652" y="0"/>
                  </a:cubicBezTo>
                </a:path>
              </a:pathLst>
            </a:cu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5436096" y="5373216"/>
              <a:ext cx="2520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5508104" y="3429000"/>
              <a:ext cx="0" cy="1944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6372200" y="4293096"/>
              <a:ext cx="936104" cy="576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H="1" flipV="1">
              <a:off x="6084168" y="4005064"/>
              <a:ext cx="288032" cy="936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228184" y="48691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92280" y="436510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56176" y="38610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4288" y="29969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179512" y="6237312"/>
          <a:ext cx="4856162" cy="385762"/>
        </p:xfrm>
        <a:graphic>
          <a:graphicData uri="http://schemas.openxmlformats.org/presentationml/2006/ole">
            <p:oleObj spid="_x0000_s98334" name="Equation" r:id="rId16" imgW="3213000" imgH="253800" progId="Equation.DSMT4">
              <p:embed/>
            </p:oleObj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/>
        </p:nvGraphicFramePr>
        <p:xfrm>
          <a:off x="5292080" y="5805264"/>
          <a:ext cx="2448272" cy="576064"/>
        </p:xfrm>
        <a:graphic>
          <a:graphicData uri="http://schemas.openxmlformats.org/presentationml/2006/ole">
            <p:oleObj spid="_x0000_s98335" name="Equation" r:id="rId17" imgW="1942920" imgH="457200" progId="Equation.DSMT4">
              <p:embed/>
            </p:oleObj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7740352" y="5733256"/>
            <a:ext cx="140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含义： 网格单元面积</a:t>
            </a:r>
            <a:endParaRPr lang="zh-CN" altLang="en-US" b="1" dirty="0"/>
          </a:p>
        </p:txBody>
      </p:sp>
      <p:sp>
        <p:nvSpPr>
          <p:cNvPr id="100" name="矩形 99"/>
          <p:cNvSpPr/>
          <p:nvPr/>
        </p:nvSpPr>
        <p:spPr>
          <a:xfrm>
            <a:off x="395536" y="4437112"/>
            <a:ext cx="4680520" cy="1152128"/>
          </a:xfrm>
          <a:prstGeom prst="rect">
            <a:avLst/>
          </a:prstGeom>
          <a:solidFill>
            <a:srgbClr val="FFC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214314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知识回顾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785794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双曲型方程组及其特征方程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135729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特例： 一维等熵流动</a:t>
            </a:r>
            <a:endParaRPr lang="zh-CN" altLang="en-US" b="1" dirty="0"/>
          </a:p>
        </p:txBody>
      </p:sp>
      <p:graphicFrame>
        <p:nvGraphicFramePr>
          <p:cNvPr id="72706" name="Object 17"/>
          <p:cNvGraphicFramePr>
            <a:graphicFrameLocks noChangeAspect="1"/>
          </p:cNvGraphicFramePr>
          <p:nvPr/>
        </p:nvGraphicFramePr>
        <p:xfrm>
          <a:off x="2928926" y="1928802"/>
          <a:ext cx="1143000" cy="239712"/>
        </p:xfrm>
        <a:graphic>
          <a:graphicData uri="http://schemas.openxmlformats.org/presentationml/2006/ole">
            <p:oleObj spid="_x0000_s72706" name="Equation" r:id="rId3" imgW="787320" imgH="164880" progId="Equation.3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4214810" y="2071678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5214942" y="1785926"/>
          <a:ext cx="1801813" cy="587375"/>
        </p:xfrm>
        <a:graphic>
          <a:graphicData uri="http://schemas.openxmlformats.org/presentationml/2006/ole">
            <p:oleObj spid="_x0000_s72707" name="Equation" r:id="rId4" imgW="1282680" imgH="41904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57356" y="185736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特征线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5" cstate="print"/>
          <a:srcRect l="57813" t="19444" r="20312" b="55556"/>
          <a:stretch>
            <a:fillRect/>
          </a:stretch>
        </p:blipFill>
        <p:spPr bwMode="auto">
          <a:xfrm>
            <a:off x="6715140" y="142852"/>
            <a:ext cx="23336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143372" y="1142984"/>
            <a:ext cx="257176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沿特征线</a:t>
            </a:r>
            <a:r>
              <a:rPr lang="en-US" altLang="zh-CN" b="1" dirty="0" smtClean="0"/>
              <a:t>Riemann</a:t>
            </a:r>
            <a:r>
              <a:rPr lang="zh-CN" altLang="en-US" b="1" dirty="0" smtClean="0"/>
              <a:t>不变量保持常数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7356" y="228599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特征线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72709" name="Object 17"/>
          <p:cNvGraphicFramePr>
            <a:graphicFrameLocks noChangeAspect="1"/>
          </p:cNvGraphicFramePr>
          <p:nvPr/>
        </p:nvGraphicFramePr>
        <p:xfrm>
          <a:off x="3000364" y="2357430"/>
          <a:ext cx="1235075" cy="258762"/>
        </p:xfrm>
        <a:graphic>
          <a:graphicData uri="http://schemas.openxmlformats.org/presentationml/2006/ole">
            <p:oleObj spid="_x0000_s72709" name="Equation" r:id="rId6" imgW="850680" imgH="177480" progId="Equation.3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4357686" y="2500306"/>
            <a:ext cx="71438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10" name="Object 28"/>
          <p:cNvGraphicFramePr>
            <a:graphicFrameLocks noChangeAspect="1"/>
          </p:cNvGraphicFramePr>
          <p:nvPr/>
        </p:nvGraphicFramePr>
        <p:xfrm>
          <a:off x="5214942" y="2285992"/>
          <a:ext cx="1925637" cy="587375"/>
        </p:xfrm>
        <a:graphic>
          <a:graphicData uri="http://schemas.openxmlformats.org/presentationml/2006/ole">
            <p:oleObj spid="_x0000_s72710" name="Equation" r:id="rId7" imgW="1371600" imgH="4190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71538" y="292893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双曲型方程的间断解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71604" y="342900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弱解：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71736" y="342900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间断线上满足</a:t>
            </a:r>
            <a:r>
              <a:rPr lang="zh-CN" altLang="en-US" b="1" dirty="0" smtClean="0">
                <a:solidFill>
                  <a:srgbClr val="FF0000"/>
                </a:solidFill>
              </a:rPr>
              <a:t>积分关系式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R-H</a:t>
            </a:r>
            <a:r>
              <a:rPr lang="zh-CN" altLang="en-US" b="1" dirty="0" smtClean="0"/>
              <a:t>关系）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3857628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熵条件： 特征线</a:t>
            </a:r>
            <a:r>
              <a:rPr lang="zh-CN" altLang="en-US" b="1" dirty="0" smtClean="0">
                <a:solidFill>
                  <a:srgbClr val="FF0000"/>
                </a:solidFill>
              </a:rPr>
              <a:t>汇集</a:t>
            </a:r>
            <a:r>
              <a:rPr lang="zh-CN" altLang="en-US" b="1" dirty="0" smtClean="0"/>
              <a:t>于间断线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71538" y="435769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Riemann</a:t>
            </a:r>
            <a:r>
              <a:rPr lang="zh-CN" altLang="en-US" b="1" dirty="0" smtClean="0"/>
              <a:t>间断解</a:t>
            </a:r>
            <a:endParaRPr lang="zh-CN" altLang="en-US" b="1" dirty="0"/>
          </a:p>
        </p:txBody>
      </p:sp>
      <p:grpSp>
        <p:nvGrpSpPr>
          <p:cNvPr id="21" name="组合 54"/>
          <p:cNvGrpSpPr>
            <a:grpSpLocks/>
          </p:cNvGrpSpPr>
          <p:nvPr/>
        </p:nvGrpSpPr>
        <p:grpSpPr bwMode="auto">
          <a:xfrm>
            <a:off x="6429388" y="3214686"/>
            <a:ext cx="2374900" cy="1227138"/>
            <a:chOff x="1143000" y="1643063"/>
            <a:chExt cx="2374900" cy="1227137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428750" y="2855912"/>
              <a:ext cx="1714500" cy="1588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929481" y="2356644"/>
              <a:ext cx="1000124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 flipH="1" flipV="1">
              <a:off x="2178844" y="2105818"/>
              <a:ext cx="857249" cy="642938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 flipH="1" flipV="1">
              <a:off x="2000250" y="2284412"/>
              <a:ext cx="857249" cy="28575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16200000" flipV="1">
              <a:off x="1500188" y="2070099"/>
              <a:ext cx="857249" cy="71437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7"/>
            <p:cNvSpPr txBox="1">
              <a:spLocks noChangeArrowheads="1"/>
            </p:cNvSpPr>
            <p:nvPr/>
          </p:nvSpPr>
          <p:spPr bwMode="auto">
            <a:xfrm>
              <a:off x="2857500" y="2500313"/>
              <a:ext cx="50006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x</a:t>
              </a:r>
              <a:endParaRPr lang="zh-CN" altLang="en-US"/>
            </a:p>
          </p:txBody>
        </p:sp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1357313" y="1643063"/>
              <a:ext cx="5000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  <p:graphicFrame>
          <p:nvGraphicFramePr>
            <p:cNvPr id="29" name="Object 48"/>
            <p:cNvGraphicFramePr>
              <a:graphicFrameLocks noChangeAspect="1"/>
            </p:cNvGraphicFramePr>
            <p:nvPr/>
          </p:nvGraphicFramePr>
          <p:xfrm>
            <a:off x="1695450" y="1785938"/>
            <a:ext cx="774700" cy="228600"/>
          </p:xfrm>
          <a:graphic>
            <a:graphicData uri="http://schemas.openxmlformats.org/presentationml/2006/ole">
              <p:oleObj spid="_x0000_s72711" name="Equation" r:id="rId8" imgW="774360" imgH="228600" progId="Equation.3">
                <p:embed/>
              </p:oleObj>
            </a:graphicData>
          </a:graphic>
        </p:graphicFrame>
        <p:graphicFrame>
          <p:nvGraphicFramePr>
            <p:cNvPr id="30" name="Object 49"/>
            <p:cNvGraphicFramePr>
              <a:graphicFrameLocks noChangeAspect="1"/>
            </p:cNvGraphicFramePr>
            <p:nvPr/>
          </p:nvGraphicFramePr>
          <p:xfrm>
            <a:off x="2546350" y="1643063"/>
            <a:ext cx="787400" cy="228600"/>
          </p:xfrm>
          <a:graphic>
            <a:graphicData uri="http://schemas.openxmlformats.org/presentationml/2006/ole">
              <p:oleObj spid="_x0000_s72712" name="Equation" r:id="rId9" imgW="787320" imgH="228600" progId="Equation.3">
                <p:embed/>
              </p:oleObj>
            </a:graphicData>
          </a:graphic>
        </p:graphicFrame>
        <p:graphicFrame>
          <p:nvGraphicFramePr>
            <p:cNvPr id="31" name="Object 50"/>
            <p:cNvGraphicFramePr>
              <a:graphicFrameLocks noChangeAspect="1"/>
            </p:cNvGraphicFramePr>
            <p:nvPr/>
          </p:nvGraphicFramePr>
          <p:xfrm>
            <a:off x="1143000" y="2428875"/>
            <a:ext cx="609600" cy="203200"/>
          </p:xfrm>
          <a:graphic>
            <a:graphicData uri="http://schemas.openxmlformats.org/presentationml/2006/ole">
              <p:oleObj spid="_x0000_s72713" name="Equation" r:id="rId10" imgW="609480" imgH="203040" progId="Equation.3">
                <p:embed/>
              </p:oleObj>
            </a:graphicData>
          </a:graphic>
        </p:graphicFrame>
        <p:graphicFrame>
          <p:nvGraphicFramePr>
            <p:cNvPr id="32" name="Object 51"/>
            <p:cNvGraphicFramePr>
              <a:graphicFrameLocks noChangeAspect="1"/>
            </p:cNvGraphicFramePr>
            <p:nvPr/>
          </p:nvGraphicFramePr>
          <p:xfrm>
            <a:off x="2857500" y="2214563"/>
            <a:ext cx="660400" cy="203200"/>
          </p:xfrm>
          <a:graphic>
            <a:graphicData uri="http://schemas.openxmlformats.org/presentationml/2006/ole">
              <p:oleObj spid="_x0000_s72714" name="Equation" r:id="rId11" imgW="660240" imgH="203040" progId="Equation.3">
                <p:embed/>
              </p:oleObj>
            </a:graphicData>
          </a:graphic>
        </p:graphicFrame>
        <p:sp>
          <p:nvSpPr>
            <p:cNvPr id="33" name="TextBox 50"/>
            <p:cNvSpPr txBox="1">
              <a:spLocks noChangeArrowheads="1"/>
            </p:cNvSpPr>
            <p:nvPr/>
          </p:nvSpPr>
          <p:spPr bwMode="auto">
            <a:xfrm>
              <a:off x="1214414" y="2143116"/>
              <a:ext cx="714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/>
                <a:t>（</a:t>
              </a:r>
              <a:r>
                <a:rPr lang="en-US" altLang="zh-CN" sz="1400" b="1"/>
                <a:t>1</a:t>
              </a:r>
              <a:r>
                <a:rPr lang="zh-CN" altLang="en-US" sz="1400" b="1"/>
                <a:t>）</a:t>
              </a:r>
            </a:p>
          </p:txBody>
        </p:sp>
        <p:sp>
          <p:nvSpPr>
            <p:cNvPr id="34" name="TextBox 51"/>
            <p:cNvSpPr txBox="1">
              <a:spLocks noChangeArrowheads="1"/>
            </p:cNvSpPr>
            <p:nvPr/>
          </p:nvSpPr>
          <p:spPr bwMode="auto">
            <a:xfrm>
              <a:off x="2643174" y="2357430"/>
              <a:ext cx="714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 b="1"/>
                <a:t>（</a:t>
              </a:r>
              <a:r>
                <a:rPr lang="en-US" altLang="zh-CN" sz="1400" b="1"/>
                <a:t>2</a:t>
              </a:r>
              <a:r>
                <a:rPr lang="zh-CN" altLang="en-US" sz="1400" b="1"/>
                <a:t>）</a:t>
              </a:r>
            </a:p>
          </p:txBody>
        </p:sp>
        <p:sp>
          <p:nvSpPr>
            <p:cNvPr id="35" name="TextBox 52"/>
            <p:cNvSpPr txBox="1">
              <a:spLocks noChangeArrowheads="1"/>
            </p:cNvSpPr>
            <p:nvPr/>
          </p:nvSpPr>
          <p:spPr bwMode="auto">
            <a:xfrm>
              <a:off x="1785918" y="2071678"/>
              <a:ext cx="5715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/>
                <a:t>（</a:t>
              </a:r>
              <a:r>
                <a:rPr lang="en-US" altLang="zh-CN" sz="1400"/>
                <a:t>3</a:t>
              </a:r>
              <a:r>
                <a:rPr lang="zh-CN" altLang="en-US" sz="1400"/>
                <a:t>）</a:t>
              </a:r>
            </a:p>
          </p:txBody>
        </p:sp>
        <p:sp>
          <p:nvSpPr>
            <p:cNvPr id="36" name="TextBox 53"/>
            <p:cNvSpPr txBox="1">
              <a:spLocks noChangeArrowheads="1"/>
            </p:cNvSpPr>
            <p:nvPr/>
          </p:nvSpPr>
          <p:spPr bwMode="auto">
            <a:xfrm>
              <a:off x="2428860" y="1857364"/>
              <a:ext cx="5715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400"/>
                <a:t>（</a:t>
              </a:r>
              <a:r>
                <a:rPr lang="en-US" altLang="zh-CN" sz="1400"/>
                <a:t>4</a:t>
              </a:r>
              <a:r>
                <a:rPr lang="zh-CN" altLang="en-US" sz="1400"/>
                <a:t>）</a:t>
              </a:r>
            </a:p>
          </p:txBody>
        </p:sp>
      </p:grpSp>
      <p:pic>
        <p:nvPicPr>
          <p:cNvPr id="72719" name="Picture 15"/>
          <p:cNvPicPr>
            <a:picLocks noChangeAspect="1" noChangeArrowheads="1"/>
          </p:cNvPicPr>
          <p:nvPr/>
        </p:nvPicPr>
        <p:blipFill>
          <a:blip r:embed="rId12" cstate="print"/>
          <a:srcRect l="63672" t="66667" r="16797" b="12499"/>
          <a:stretch>
            <a:fillRect/>
          </a:stretch>
        </p:blipFill>
        <p:spPr bwMode="auto">
          <a:xfrm>
            <a:off x="6357950" y="4929198"/>
            <a:ext cx="2571768" cy="154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图片 93" descr="20100328_b82dc43e1d4aaf9b5b22xTr0iW5s0K3z.gif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71604" y="5429264"/>
            <a:ext cx="31242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2143108" y="4714884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精确解</a:t>
            </a:r>
            <a:r>
              <a:rPr lang="en-US" altLang="zh-CN" b="1" dirty="0" smtClean="0"/>
              <a:t>:   </a:t>
            </a:r>
            <a:r>
              <a:rPr lang="en-US" altLang="zh-CN" b="1" dirty="0" err="1" smtClean="0"/>
              <a:t>Godnov</a:t>
            </a:r>
            <a:endParaRPr lang="en-US" altLang="zh-CN" b="1" dirty="0" smtClean="0"/>
          </a:p>
          <a:p>
            <a:r>
              <a:rPr lang="zh-CN" altLang="en-US" b="1" dirty="0" smtClean="0"/>
              <a:t>近似解： </a:t>
            </a:r>
            <a:r>
              <a:rPr lang="en-US" altLang="zh-CN" b="1" dirty="0" smtClean="0"/>
              <a:t>HLL, HLLC, Roe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1"/>
          <p:cNvSpPr txBox="1">
            <a:spLocks noChangeArrowheads="1"/>
          </p:cNvSpPr>
          <p:nvPr/>
        </p:nvSpPr>
        <p:spPr bwMode="auto">
          <a:xfrm>
            <a:off x="323528" y="188640"/>
            <a:ext cx="5072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3</a:t>
            </a:r>
            <a:r>
              <a:rPr lang="zh-CN" altLang="en-US" sz="2400" b="1" dirty="0" smtClean="0">
                <a:latin typeface="Calibri" pitchFamily="34" charset="0"/>
              </a:rPr>
              <a:t>） 三维</a:t>
            </a:r>
            <a:r>
              <a:rPr lang="zh-CN" altLang="en-US" sz="2400" b="1" dirty="0">
                <a:latin typeface="Calibri" pitchFamily="34" charset="0"/>
              </a:rPr>
              <a:t>情况</a:t>
            </a:r>
            <a:endParaRPr lang="en-US" altLang="zh-CN" sz="2400" b="1" dirty="0">
              <a:latin typeface="Calibri" pitchFamily="34" charset="0"/>
            </a:endParaRPr>
          </a:p>
        </p:txBody>
      </p:sp>
      <p:sp>
        <p:nvSpPr>
          <p:cNvPr id="14354" name="TextBox 2"/>
          <p:cNvSpPr txBox="1">
            <a:spLocks noChangeArrowheads="1"/>
          </p:cNvSpPr>
          <p:nvPr/>
        </p:nvSpPr>
        <p:spPr bwMode="auto">
          <a:xfrm>
            <a:off x="642938" y="1000125"/>
            <a:ext cx="4286250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坐标变换 </a:t>
            </a:r>
            <a:r>
              <a:rPr lang="en-US" altLang="zh-CN" b="1" dirty="0">
                <a:latin typeface="Calibri" pitchFamily="34" charset="0"/>
                <a:sym typeface="Wingdings" pitchFamily="2" charset="2"/>
              </a:rPr>
              <a:t>  </a:t>
            </a:r>
            <a:r>
              <a:rPr lang="zh-CN" altLang="en-US" b="1" dirty="0">
                <a:latin typeface="Calibri" pitchFamily="34" charset="0"/>
                <a:sym typeface="Wingdings" pitchFamily="2" charset="2"/>
              </a:rPr>
              <a:t>均匀的直角网格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4355" name="图片 10" descr="expor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575" y="142875"/>
            <a:ext cx="25114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图片 11" descr="export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2286000"/>
            <a:ext cx="234950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7" name="TextBox 5"/>
          <p:cNvSpPr txBox="1">
            <a:spLocks noChangeArrowheads="1"/>
          </p:cNvSpPr>
          <p:nvPr/>
        </p:nvSpPr>
        <p:spPr bwMode="auto">
          <a:xfrm>
            <a:off x="7358063" y="4286250"/>
            <a:ext cx="17859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RAE2822</a:t>
            </a:r>
            <a:r>
              <a:rPr lang="zh-CN" altLang="en-US" b="1">
                <a:latin typeface="Calibri" pitchFamily="34" charset="0"/>
              </a:rPr>
              <a:t>翼型周围的网格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39763" y="1557338"/>
          <a:ext cx="1077912" cy="814387"/>
        </p:xfrm>
        <a:graphic>
          <a:graphicData uri="http://schemas.openxmlformats.org/presentationml/2006/ole">
            <p:oleObj spid="_x0000_s92162" name="Equation" r:id="rId5" imgW="939600" imgH="711000" progId="Equation.3">
              <p:embed/>
            </p:oleObj>
          </a:graphicData>
        </a:graphic>
      </p:graphicFrame>
      <p:sp>
        <p:nvSpPr>
          <p:cNvPr id="14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785813" y="2500313"/>
          <a:ext cx="3038475" cy="419100"/>
        </p:xfrm>
        <a:graphic>
          <a:graphicData uri="http://schemas.openxmlformats.org/presentationml/2006/ole">
            <p:oleObj spid="_x0000_s92163" name="Equation" r:id="rId6" imgW="3035300" imgH="419100" progId="Equation.DSMT4">
              <p:embed/>
            </p:oleObj>
          </a:graphicData>
        </a:graphic>
      </p:graphicFrame>
      <p:sp>
        <p:nvSpPr>
          <p:cNvPr id="1435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785813" y="3000375"/>
          <a:ext cx="1457325" cy="228600"/>
        </p:xfrm>
        <a:graphic>
          <a:graphicData uri="http://schemas.openxmlformats.org/presentationml/2006/ole">
            <p:oleObj spid="_x0000_s92164" name="Equation" r:id="rId7" imgW="1460500" imgH="228600" progId="Equation.DSMT4">
              <p:embed/>
            </p:oleObj>
          </a:graphicData>
        </a:graphic>
      </p:graphicFrame>
      <p:sp>
        <p:nvSpPr>
          <p:cNvPr id="143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785813" y="3286125"/>
          <a:ext cx="2400300" cy="228600"/>
        </p:xfrm>
        <a:graphic>
          <a:graphicData uri="http://schemas.openxmlformats.org/presentationml/2006/ole">
            <p:oleObj spid="_x0000_s92165" name="Equation" r:id="rId8" imgW="2400300" imgH="228600" progId="Equation.DSMT4">
              <p:embed/>
            </p:oleObj>
          </a:graphicData>
        </a:graphic>
      </p:graphicFrame>
      <p:sp>
        <p:nvSpPr>
          <p:cNvPr id="14361" name="TextBox 13"/>
          <p:cNvSpPr txBox="1">
            <a:spLocks noChangeArrowheads="1"/>
          </p:cNvSpPr>
          <p:nvPr/>
        </p:nvSpPr>
        <p:spPr bwMode="auto">
          <a:xfrm>
            <a:off x="3357563" y="3214688"/>
            <a:ext cx="3143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……</a:t>
            </a:r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4342" name="Object 9"/>
          <p:cNvGraphicFramePr>
            <a:graphicFrameLocks noChangeAspect="1"/>
          </p:cNvGraphicFramePr>
          <p:nvPr/>
        </p:nvGraphicFramePr>
        <p:xfrm>
          <a:off x="2214563" y="1785938"/>
          <a:ext cx="1697037" cy="285750"/>
        </p:xfrm>
        <a:graphic>
          <a:graphicData uri="http://schemas.openxmlformats.org/presentationml/2006/ole">
            <p:oleObj spid="_x0000_s92166" name="Equation" r:id="rId9" imgW="1206360" imgH="203040" progId="Equation.3">
              <p:embed/>
            </p:oleObj>
          </a:graphicData>
        </a:graphic>
      </p:graphicFrame>
      <p:graphicFrame>
        <p:nvGraphicFramePr>
          <p:cNvPr id="14343" name="Object 10"/>
          <p:cNvGraphicFramePr>
            <a:graphicFrameLocks noChangeAspect="1"/>
          </p:cNvGraphicFramePr>
          <p:nvPr/>
        </p:nvGraphicFramePr>
        <p:xfrm>
          <a:off x="714375" y="3714750"/>
          <a:ext cx="1785938" cy="436563"/>
        </p:xfrm>
        <a:graphic>
          <a:graphicData uri="http://schemas.openxmlformats.org/presentationml/2006/ole">
            <p:oleObj spid="_x0000_s92167" name="Equation" r:id="rId10" imgW="1612800" imgH="393480" progId="Equation.3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2928938" y="4643438"/>
            <a:ext cx="642937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TextBox 18"/>
          <p:cNvSpPr txBox="1">
            <a:spLocks noChangeArrowheads="1"/>
          </p:cNvSpPr>
          <p:nvPr/>
        </p:nvSpPr>
        <p:spPr bwMode="auto">
          <a:xfrm>
            <a:off x="3643313" y="4286250"/>
            <a:ext cx="32146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三个方向共需计算</a:t>
            </a:r>
            <a:r>
              <a:rPr lang="en-US" altLang="zh-CN" b="1">
                <a:latin typeface="Calibri" pitchFamily="34" charset="0"/>
              </a:rPr>
              <a:t>9</a:t>
            </a:r>
            <a:r>
              <a:rPr lang="zh-CN" altLang="en-US" b="1">
                <a:latin typeface="Calibri" pitchFamily="34" charset="0"/>
              </a:rPr>
              <a:t>次导数，计算量大</a:t>
            </a:r>
          </a:p>
        </p:txBody>
      </p:sp>
      <p:graphicFrame>
        <p:nvGraphicFramePr>
          <p:cNvPr id="14344" name="Object 11"/>
          <p:cNvGraphicFramePr>
            <a:graphicFrameLocks noChangeAspect="1"/>
          </p:cNvGraphicFramePr>
          <p:nvPr/>
        </p:nvGraphicFramePr>
        <p:xfrm>
          <a:off x="714375" y="4214813"/>
          <a:ext cx="1663700" cy="406400"/>
        </p:xfrm>
        <a:graphic>
          <a:graphicData uri="http://schemas.openxmlformats.org/presentationml/2006/ole">
            <p:oleObj spid="_x0000_s92168" name="Equation" r:id="rId11" imgW="1663560" imgH="406080" progId="Equation.3">
              <p:embed/>
            </p:oleObj>
          </a:graphicData>
        </a:graphic>
      </p:graphicFrame>
      <p:graphicFrame>
        <p:nvGraphicFramePr>
          <p:cNvPr id="14345" name="Object 12"/>
          <p:cNvGraphicFramePr>
            <a:graphicFrameLocks noChangeAspect="1"/>
          </p:cNvGraphicFramePr>
          <p:nvPr/>
        </p:nvGraphicFramePr>
        <p:xfrm>
          <a:off x="714375" y="4643438"/>
          <a:ext cx="1625600" cy="393700"/>
        </p:xfrm>
        <a:graphic>
          <a:graphicData uri="http://schemas.openxmlformats.org/presentationml/2006/ole">
            <p:oleObj spid="_x0000_s92169" name="Equation" r:id="rId12" imgW="1625400" imgH="393480" progId="Equation.3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 rot="5400000">
            <a:off x="4251325" y="5106988"/>
            <a:ext cx="35718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5" name="TextBox 23"/>
          <p:cNvSpPr txBox="1">
            <a:spLocks noChangeArrowheads="1"/>
          </p:cNvSpPr>
          <p:nvPr/>
        </p:nvSpPr>
        <p:spPr bwMode="auto">
          <a:xfrm>
            <a:off x="928688" y="5000625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对流项可组合，求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次导数即可</a:t>
            </a:r>
          </a:p>
        </p:txBody>
      </p:sp>
      <p:graphicFrame>
        <p:nvGraphicFramePr>
          <p:cNvPr id="14346" name="Object 14"/>
          <p:cNvGraphicFramePr>
            <a:graphicFrameLocks noChangeAspect="1"/>
          </p:cNvGraphicFramePr>
          <p:nvPr/>
        </p:nvGraphicFramePr>
        <p:xfrm>
          <a:off x="3857624" y="5357812"/>
          <a:ext cx="2647477" cy="500079"/>
        </p:xfrm>
        <a:graphic>
          <a:graphicData uri="http://schemas.openxmlformats.org/presentationml/2006/ole">
            <p:oleObj spid="_x0000_s92170" name="Equation" r:id="rId13" imgW="2286000" imgH="431640" progId="Equation.3">
              <p:embed/>
            </p:oleObj>
          </a:graphicData>
        </a:graphic>
      </p:graphicFrame>
      <p:graphicFrame>
        <p:nvGraphicFramePr>
          <p:cNvPr id="14347" name="Object 15"/>
          <p:cNvGraphicFramePr>
            <a:graphicFrameLocks noChangeAspect="1"/>
          </p:cNvGraphicFramePr>
          <p:nvPr/>
        </p:nvGraphicFramePr>
        <p:xfrm>
          <a:off x="714375" y="5786438"/>
          <a:ext cx="571500" cy="203200"/>
        </p:xfrm>
        <a:graphic>
          <a:graphicData uri="http://schemas.openxmlformats.org/presentationml/2006/ole">
            <p:oleObj spid="_x0000_s92171" name="Equation" r:id="rId14" imgW="571320" imgH="203040" progId="Equation.3">
              <p:embed/>
            </p:oleObj>
          </a:graphicData>
        </a:graphic>
      </p:graphicFrame>
      <p:graphicFrame>
        <p:nvGraphicFramePr>
          <p:cNvPr id="14348" name="Object 16"/>
          <p:cNvGraphicFramePr>
            <a:graphicFrameLocks noChangeAspect="1"/>
          </p:cNvGraphicFramePr>
          <p:nvPr/>
        </p:nvGraphicFramePr>
        <p:xfrm>
          <a:off x="1571625" y="5715000"/>
          <a:ext cx="914400" cy="406400"/>
        </p:xfrm>
        <a:graphic>
          <a:graphicData uri="http://schemas.openxmlformats.org/presentationml/2006/ole">
            <p:oleObj spid="_x0000_s92172" name="Equation" r:id="rId15" imgW="914400" imgH="406080" progId="Equation.3">
              <p:embed/>
            </p:oleObj>
          </a:graphicData>
        </a:graphic>
      </p:graphicFrame>
      <p:graphicFrame>
        <p:nvGraphicFramePr>
          <p:cNvPr id="14349" name="Object 17"/>
          <p:cNvGraphicFramePr>
            <a:graphicFrameLocks noChangeAspect="1"/>
          </p:cNvGraphicFramePr>
          <p:nvPr/>
        </p:nvGraphicFramePr>
        <p:xfrm>
          <a:off x="2928938" y="5857875"/>
          <a:ext cx="1574800" cy="266700"/>
        </p:xfrm>
        <a:graphic>
          <a:graphicData uri="http://schemas.openxmlformats.org/presentationml/2006/ole">
            <p:oleObj spid="_x0000_s92173" name="Equation" r:id="rId16" imgW="1574640" imgH="266400" progId="Equation.3">
              <p:embed/>
            </p:oleObj>
          </a:graphicData>
        </a:graphic>
      </p:graphicFrame>
      <p:graphicFrame>
        <p:nvGraphicFramePr>
          <p:cNvPr id="14350" name="Object 18"/>
          <p:cNvGraphicFramePr>
            <a:graphicFrameLocks noChangeAspect="1"/>
          </p:cNvGraphicFramePr>
          <p:nvPr/>
        </p:nvGraphicFramePr>
        <p:xfrm>
          <a:off x="2928938" y="6143625"/>
          <a:ext cx="1600200" cy="266700"/>
        </p:xfrm>
        <a:graphic>
          <a:graphicData uri="http://schemas.openxmlformats.org/presentationml/2006/ole">
            <p:oleObj spid="_x0000_s92174" name="Equation" r:id="rId17" imgW="1600200" imgH="266400" progId="Equation.3">
              <p:embed/>
            </p:oleObj>
          </a:graphicData>
        </a:graphic>
      </p:graphicFrame>
      <p:graphicFrame>
        <p:nvGraphicFramePr>
          <p:cNvPr id="14351" name="Object 19"/>
          <p:cNvGraphicFramePr>
            <a:graphicFrameLocks noChangeAspect="1"/>
          </p:cNvGraphicFramePr>
          <p:nvPr/>
        </p:nvGraphicFramePr>
        <p:xfrm>
          <a:off x="2922588" y="6429375"/>
          <a:ext cx="1612900" cy="266700"/>
        </p:xfrm>
        <a:graphic>
          <a:graphicData uri="http://schemas.openxmlformats.org/presentationml/2006/ole">
            <p:oleObj spid="_x0000_s92175" name="Equation" r:id="rId18" imgW="1612800" imgH="266400" progId="Equation.3">
              <p:embed/>
            </p:oleObj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1583E-789B-4DB6-94C7-4BB6A680955C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5143500" y="6357938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graphicFrame>
        <p:nvGraphicFramePr>
          <p:cNvPr id="14352" name="Object 31"/>
          <p:cNvGraphicFramePr>
            <a:graphicFrameLocks noChangeAspect="1"/>
          </p:cNvGraphicFramePr>
          <p:nvPr/>
        </p:nvGraphicFramePr>
        <p:xfrm>
          <a:off x="4929188" y="4786313"/>
          <a:ext cx="2184400" cy="635000"/>
        </p:xfrm>
        <a:graphic>
          <a:graphicData uri="http://schemas.openxmlformats.org/presentationml/2006/ole">
            <p:oleObj spid="_x0000_s92176" name="Equation" r:id="rId19" imgW="2184120" imgH="63468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68344" y="537321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与二维情况类似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TextBox 34"/>
          <p:cNvSpPr txBox="1">
            <a:spLocks noChangeArrowheads="1"/>
          </p:cNvSpPr>
          <p:nvPr/>
        </p:nvSpPr>
        <p:spPr bwMode="auto">
          <a:xfrm>
            <a:off x="251520" y="5805264"/>
            <a:ext cx="8424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1" dirty="0">
                <a:latin typeface="Calibri" pitchFamily="34" charset="0"/>
              </a:rPr>
              <a:t>如果              是准确的，</a:t>
            </a:r>
            <a:r>
              <a:rPr lang="zh-CN" altLang="en-US" sz="2000" b="1" dirty="0" smtClean="0">
                <a:latin typeface="Calibri" pitchFamily="34" charset="0"/>
              </a:rPr>
              <a:t>则               </a:t>
            </a:r>
            <a:r>
              <a:rPr lang="zh-CN" altLang="en-US" sz="2000" b="1" dirty="0">
                <a:latin typeface="Calibri" pitchFamily="34" charset="0"/>
              </a:rPr>
              <a:t>也是准确的 （假设边界条件没有误差）</a:t>
            </a:r>
          </a:p>
        </p:txBody>
      </p:sp>
      <p:sp>
        <p:nvSpPr>
          <p:cNvPr id="7183" name="TextBox 15"/>
          <p:cNvSpPr txBox="1">
            <a:spLocks noChangeArrowheads="1"/>
          </p:cNvSpPr>
          <p:nvPr/>
        </p:nvSpPr>
        <p:spPr bwMode="auto">
          <a:xfrm>
            <a:off x="827584" y="4797152"/>
            <a:ext cx="29523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基本思想： 保证（整个区域）积分守恒律严格满足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7170" name="Object 16"/>
          <p:cNvGraphicFramePr>
            <a:graphicFrameLocks noChangeAspect="1"/>
          </p:cNvGraphicFramePr>
          <p:nvPr/>
        </p:nvGraphicFramePr>
        <p:xfrm>
          <a:off x="1403648" y="908720"/>
          <a:ext cx="1350549" cy="576064"/>
        </p:xfrm>
        <a:graphic>
          <a:graphicData uri="http://schemas.openxmlformats.org/presentationml/2006/ole">
            <p:oleObj spid="_x0000_s7170" name="Equation" r:id="rId3" imgW="863280" imgH="368280" progId="Equation.3">
              <p:embed/>
            </p:oleObj>
          </a:graphicData>
        </a:graphic>
      </p:graphicFrame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611560" y="1773093"/>
            <a:ext cx="4690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b="1" dirty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zh-CN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如果差分格式能表示为如下差量形式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7171" name="Object 20"/>
          <p:cNvGraphicFramePr>
            <a:graphicFrameLocks noChangeAspect="1"/>
          </p:cNvGraphicFramePr>
          <p:nvPr/>
        </p:nvGraphicFramePr>
        <p:xfrm>
          <a:off x="1907704" y="3429000"/>
          <a:ext cx="2302284" cy="658813"/>
        </p:xfrm>
        <a:graphic>
          <a:graphicData uri="http://schemas.openxmlformats.org/presentationml/2006/ole">
            <p:oleObj spid="_x0000_s7171" name="Equation" r:id="rId4" imgW="1587240" imgH="457200" progId="Equation.DSMT4">
              <p:embed/>
            </p:oleObj>
          </a:graphicData>
        </a:graphic>
      </p:graphicFrame>
      <p:sp>
        <p:nvSpPr>
          <p:cNvPr id="7187" name="TextBox 24"/>
          <p:cNvSpPr txBox="1">
            <a:spLocks noChangeArrowheads="1"/>
          </p:cNvSpPr>
          <p:nvPr/>
        </p:nvSpPr>
        <p:spPr bwMode="auto">
          <a:xfrm>
            <a:off x="971600" y="2996952"/>
            <a:ext cx="4643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称为守恒型差分格式。</a:t>
            </a:r>
          </a:p>
        </p:txBody>
      </p:sp>
      <p:sp>
        <p:nvSpPr>
          <p:cNvPr id="71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7173" name="Object 25"/>
          <p:cNvGraphicFramePr>
            <a:graphicFrameLocks noChangeAspect="1"/>
          </p:cNvGraphicFramePr>
          <p:nvPr/>
        </p:nvGraphicFramePr>
        <p:xfrm>
          <a:off x="5436096" y="3429000"/>
          <a:ext cx="2884052" cy="731391"/>
        </p:xfrm>
        <a:graphic>
          <a:graphicData uri="http://schemas.openxmlformats.org/presentationml/2006/ole">
            <p:oleObj spid="_x0000_s7173" name="Equation" r:id="rId5" imgW="1790640" imgH="457200" progId="Equation.DSMT4">
              <p:embed/>
            </p:oleObj>
          </a:graphicData>
        </a:graphic>
      </p:graphicFrame>
      <p:sp>
        <p:nvSpPr>
          <p:cNvPr id="7190" name="TextBox 30"/>
          <p:cNvSpPr txBox="1">
            <a:spLocks noChangeArrowheads="1"/>
          </p:cNvSpPr>
          <p:nvPr/>
        </p:nvSpPr>
        <p:spPr bwMode="auto">
          <a:xfrm>
            <a:off x="5292080" y="4581128"/>
            <a:ext cx="3494733" cy="1200329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特点： 消去了中间点上的值，只保留</a:t>
            </a:r>
            <a:r>
              <a:rPr lang="zh-CN" altLang="en-US" b="1" dirty="0" smtClean="0">
                <a:latin typeface="Calibri" pitchFamily="34" charset="0"/>
              </a:rPr>
              <a:t>两端。 物理</a:t>
            </a:r>
            <a:r>
              <a:rPr lang="zh-CN" altLang="en-US" b="1" dirty="0">
                <a:latin typeface="Calibri" pitchFamily="34" charset="0"/>
              </a:rPr>
              <a:t>含义： 只要边界上没有误差，</a:t>
            </a:r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总积分</a:t>
            </a:r>
            <a:r>
              <a:rPr lang="zh-CN" altLang="en-US" b="1" dirty="0" smtClean="0">
                <a:latin typeface="Calibri" pitchFamily="34" charset="0"/>
              </a:rPr>
              <a:t>不会</a:t>
            </a:r>
            <a:r>
              <a:rPr lang="zh-CN" altLang="en-US" b="1" dirty="0">
                <a:latin typeface="Calibri" pitchFamily="34" charset="0"/>
              </a:rPr>
              <a:t>有任何误差。</a:t>
            </a:r>
          </a:p>
        </p:txBody>
      </p:sp>
      <p:graphicFrame>
        <p:nvGraphicFramePr>
          <p:cNvPr id="7174" name="Object 26"/>
          <p:cNvGraphicFramePr>
            <a:graphicFrameLocks noChangeAspect="1"/>
          </p:cNvGraphicFramePr>
          <p:nvPr/>
        </p:nvGraphicFramePr>
        <p:xfrm>
          <a:off x="3491880" y="5805264"/>
          <a:ext cx="623887" cy="457200"/>
        </p:xfrm>
        <a:graphic>
          <a:graphicData uri="http://schemas.openxmlformats.org/presentationml/2006/ole">
            <p:oleObj spid="_x0000_s7174" name="Equation" r:id="rId6" imgW="482400" imgH="355320" progId="Equation.3">
              <p:embed/>
            </p:oleObj>
          </a:graphicData>
        </a:graphic>
      </p:graphicFrame>
      <p:graphicFrame>
        <p:nvGraphicFramePr>
          <p:cNvPr id="7175" name="Object 27"/>
          <p:cNvGraphicFramePr>
            <a:graphicFrameLocks noChangeAspect="1"/>
          </p:cNvGraphicFramePr>
          <p:nvPr/>
        </p:nvGraphicFramePr>
        <p:xfrm>
          <a:off x="1259632" y="5805264"/>
          <a:ext cx="509587" cy="457200"/>
        </p:xfrm>
        <a:graphic>
          <a:graphicData uri="http://schemas.openxmlformats.org/presentationml/2006/ole">
            <p:oleObj spid="_x0000_s7175" name="Equation" r:id="rId7" imgW="393480" imgH="355320" progId="Equation.3">
              <p:embed/>
            </p:oleObj>
          </a:graphicData>
        </a:graphic>
      </p:graphicFrame>
      <p:sp>
        <p:nvSpPr>
          <p:cNvPr id="39" name="椭圆 38"/>
          <p:cNvSpPr/>
          <p:nvPr/>
        </p:nvSpPr>
        <p:spPr>
          <a:xfrm>
            <a:off x="6786578" y="428604"/>
            <a:ext cx="1714500" cy="1643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29453" y="571479"/>
            <a:ext cx="1428750" cy="13573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8021653" y="600054"/>
            <a:ext cx="344488" cy="381000"/>
          </a:xfrm>
          <a:custGeom>
            <a:avLst/>
            <a:gdLst>
              <a:gd name="connsiteX0" fmla="*/ 344032 w 344032"/>
              <a:gd name="connsiteY0" fmla="*/ 380246 h 380246"/>
              <a:gd name="connsiteX1" fmla="*/ 208230 w 344032"/>
              <a:gd name="connsiteY1" fmla="*/ 135802 h 380246"/>
              <a:gd name="connsiteX2" fmla="*/ 0 w 344032"/>
              <a:gd name="connsiteY2" fmla="*/ 0 h 38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032" h="380246">
                <a:moveTo>
                  <a:pt x="344032" y="380246"/>
                </a:moveTo>
                <a:cubicBezTo>
                  <a:pt x="304800" y="289711"/>
                  <a:pt x="265569" y="199176"/>
                  <a:pt x="208230" y="135802"/>
                </a:cubicBezTo>
                <a:cubicBezTo>
                  <a:pt x="150891" y="72428"/>
                  <a:pt x="75445" y="36214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96" name="TextBox 41"/>
          <p:cNvSpPr txBox="1">
            <a:spLocks noChangeArrowheads="1"/>
          </p:cNvSpPr>
          <p:nvPr/>
        </p:nvSpPr>
        <p:spPr bwMode="auto">
          <a:xfrm>
            <a:off x="6858016" y="2214542"/>
            <a:ext cx="20716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Calibri" pitchFamily="34" charset="0"/>
              </a:rPr>
              <a:t>守恒性的例子：</a:t>
            </a:r>
            <a:endParaRPr lang="en-US" altLang="zh-CN" sz="1400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sz="1400" b="1">
                <a:solidFill>
                  <a:srgbClr val="FF0000"/>
                </a:solidFill>
                <a:latin typeface="Calibri" pitchFamily="34" charset="0"/>
              </a:rPr>
              <a:t>   环形管道里的流动</a:t>
            </a:r>
            <a:endParaRPr lang="en-US" altLang="zh-CN" sz="1400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Calibri" pitchFamily="34" charset="0"/>
              </a:rPr>
              <a:t>—— </a:t>
            </a:r>
            <a:r>
              <a:rPr lang="zh-CN" altLang="en-US" sz="1400" b="1">
                <a:solidFill>
                  <a:srgbClr val="FF0000"/>
                </a:solidFill>
                <a:latin typeface="Calibri" pitchFamily="34" charset="0"/>
              </a:rPr>
              <a:t>总质量保持不变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C2CBA1-A993-4E38-B265-D428403D3043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403648" y="2204864"/>
          <a:ext cx="1771008" cy="720080"/>
        </p:xfrm>
        <a:graphic>
          <a:graphicData uri="http://schemas.openxmlformats.org/presentationml/2006/ole">
            <p:oleObj spid="_x0000_s7176" name="Equation" r:id="rId8" imgW="1155600" imgH="469800" progId="Equation.DSMT4">
              <p:embed/>
            </p:oleObj>
          </a:graphicData>
        </a:graphic>
      </p:graphicFrame>
      <p:sp>
        <p:nvSpPr>
          <p:cNvPr id="25" name="右箭头 24"/>
          <p:cNvSpPr/>
          <p:nvPr/>
        </p:nvSpPr>
        <p:spPr>
          <a:xfrm>
            <a:off x="1115616" y="36450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3203848" y="242088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952" y="2276872"/>
            <a:ext cx="16561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“数值通量”</a:t>
            </a:r>
            <a:endParaRPr lang="zh-CN" altLang="en-US" b="1" dirty="0"/>
          </a:p>
        </p:txBody>
      </p:sp>
      <p:sp>
        <p:nvSpPr>
          <p:cNvPr id="34" name="TextBox 28"/>
          <p:cNvSpPr txBox="1">
            <a:spLocks noChangeArrowheads="1"/>
          </p:cNvSpPr>
          <p:nvPr/>
        </p:nvSpPr>
        <p:spPr bwMode="auto">
          <a:xfrm>
            <a:off x="323528" y="6309320"/>
            <a:ext cx="3429000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守恒方程</a:t>
            </a:r>
            <a:r>
              <a:rPr lang="en-US" altLang="zh-CN" sz="2000" b="1" dirty="0">
                <a:latin typeface="Calibri" pitchFamily="34" charset="0"/>
              </a:rPr>
              <a:t>+ </a:t>
            </a:r>
            <a:r>
              <a:rPr lang="zh-CN" altLang="en-US" sz="2000" b="1" dirty="0">
                <a:latin typeface="Calibri" pitchFamily="34" charset="0"/>
              </a:rPr>
              <a:t>守恒格式</a:t>
            </a:r>
            <a:r>
              <a:rPr lang="en-US" altLang="zh-CN" sz="2000" b="1" dirty="0">
                <a:latin typeface="Calibri" pitchFamily="34" charset="0"/>
              </a:rPr>
              <a:t>= </a:t>
            </a:r>
            <a:r>
              <a:rPr lang="zh-CN" altLang="en-US" sz="2000" b="1" dirty="0">
                <a:latin typeface="Calibri" pitchFamily="34" charset="0"/>
              </a:rPr>
              <a:t>守恒解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9632" y="260648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alibri" pitchFamily="34" charset="0"/>
              </a:rPr>
              <a:t>§ </a:t>
            </a:r>
            <a:r>
              <a:rPr lang="en-US" altLang="zh-CN" sz="2400" b="1" dirty="0" smtClean="0"/>
              <a:t>3.3  </a:t>
            </a:r>
            <a:r>
              <a:rPr lang="zh-CN" altLang="en-US" sz="2400" b="1" dirty="0" smtClean="0"/>
              <a:t> 守恒型差分格式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形标注 37"/>
          <p:cNvSpPr/>
          <p:nvPr/>
        </p:nvSpPr>
        <p:spPr>
          <a:xfrm>
            <a:off x="4283968" y="2132856"/>
            <a:ext cx="3096344" cy="1296144"/>
          </a:xfrm>
          <a:prstGeom prst="wedgeEllipseCallout">
            <a:avLst/>
          </a:prstGeom>
          <a:solidFill>
            <a:srgbClr val="FFC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7" name="TextBox 1"/>
          <p:cNvSpPr txBox="1">
            <a:spLocks noChangeArrowheads="1"/>
          </p:cNvSpPr>
          <p:nvPr/>
        </p:nvSpPr>
        <p:spPr bwMode="auto">
          <a:xfrm>
            <a:off x="251520" y="404664"/>
            <a:ext cx="6286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关于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守恒性格式的一些注解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847725" y="1095375"/>
          <a:ext cx="1689100" cy="663575"/>
        </p:xfrm>
        <a:graphic>
          <a:graphicData uri="http://schemas.openxmlformats.org/presentationml/2006/ole">
            <p:oleObj spid="_x0000_s8194" name="Equation" r:id="rId3" imgW="1066680" imgH="419040" progId="Equation.DSMT4">
              <p:embed/>
            </p:oleObj>
          </a:graphicData>
        </a:graphic>
      </p:graphicFrame>
      <p:sp>
        <p:nvSpPr>
          <p:cNvPr id="8208" name="TextBox 4"/>
          <p:cNvSpPr txBox="1">
            <a:spLocks noChangeArrowheads="1"/>
          </p:cNvSpPr>
          <p:nvPr/>
        </p:nvSpPr>
        <p:spPr bwMode="auto">
          <a:xfrm>
            <a:off x="2786063" y="1285875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中的符号            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938588" y="1266825"/>
          <a:ext cx="496887" cy="396875"/>
        </p:xfrm>
        <a:graphic>
          <a:graphicData uri="http://schemas.openxmlformats.org/presentationml/2006/ole">
            <p:oleObj spid="_x0000_s8195" name="Equation" r:id="rId4" imgW="317160" imgH="253800" progId="Equation.DSMT4">
              <p:embed/>
            </p:oleObj>
          </a:graphicData>
        </a:graphic>
      </p:graphicFrame>
      <p:sp>
        <p:nvSpPr>
          <p:cNvPr id="8209" name="TextBox 6"/>
          <p:cNvSpPr txBox="1">
            <a:spLocks noChangeArrowheads="1"/>
          </p:cNvSpPr>
          <p:nvPr/>
        </p:nvSpPr>
        <p:spPr bwMode="auto">
          <a:xfrm>
            <a:off x="4572000" y="1285875"/>
            <a:ext cx="3571875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</a:rPr>
              <a:t>不是</a:t>
            </a:r>
            <a:r>
              <a:rPr lang="zh-CN" altLang="en-US" sz="2000" b="1" dirty="0" smtClean="0">
                <a:latin typeface="Calibri" pitchFamily="34" charset="0"/>
              </a:rPr>
              <a:t>函数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zh-CN" altLang="en-US" sz="2000" b="1" dirty="0">
                <a:latin typeface="Calibri" pitchFamily="34" charset="0"/>
              </a:rPr>
              <a:t>在             点的</a:t>
            </a:r>
            <a:r>
              <a:rPr lang="zh-CN" altLang="en-US" sz="2000" b="1" dirty="0" smtClean="0">
                <a:latin typeface="Calibri" pitchFamily="34" charset="0"/>
              </a:rPr>
              <a:t>值！</a:t>
            </a:r>
            <a:endParaRPr lang="zh-CN" altLang="en-US" sz="2000" b="1" dirty="0">
              <a:latin typeface="Calibri" pitchFamily="34" charset="0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6156176" y="1340768"/>
          <a:ext cx="696913" cy="298450"/>
        </p:xfrm>
        <a:graphic>
          <a:graphicData uri="http://schemas.openxmlformats.org/presentationml/2006/ole">
            <p:oleObj spid="_x0000_s8196" name="Equation" r:id="rId5" imgW="444240" imgH="190440" progId="Equation.3">
              <p:embed/>
            </p:oleObj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322388" y="2041525"/>
          <a:ext cx="2687637" cy="396875"/>
        </p:xfrm>
        <a:graphic>
          <a:graphicData uri="http://schemas.openxmlformats.org/presentationml/2006/ole">
            <p:oleObj spid="_x0000_s8197" name="Equation" r:id="rId6" imgW="1714320" imgH="253800" progId="Equation.DSMT4">
              <p:embed/>
            </p:oleObj>
          </a:graphicData>
        </a:graphic>
      </p:graphicFrame>
      <p:sp>
        <p:nvSpPr>
          <p:cNvPr id="8210" name="TextBox 9"/>
          <p:cNvSpPr txBox="1">
            <a:spLocks noChangeArrowheads="1"/>
          </p:cNvSpPr>
          <p:nvPr/>
        </p:nvSpPr>
        <p:spPr bwMode="auto">
          <a:xfrm>
            <a:off x="4572000" y="2492896"/>
            <a:ext cx="2664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Calibri" pitchFamily="34" charset="0"/>
              </a:rPr>
              <a:t>请勿</a:t>
            </a:r>
            <a:r>
              <a:rPr lang="zh-CN" altLang="en-US" b="1" dirty="0">
                <a:latin typeface="Calibri" pitchFamily="34" charset="0"/>
              </a:rPr>
              <a:t>理解为</a:t>
            </a:r>
            <a:r>
              <a:rPr lang="en-US" altLang="zh-CN" b="1" dirty="0">
                <a:latin typeface="Calibri" pitchFamily="34" charset="0"/>
              </a:rPr>
              <a:t>j+1/2</a:t>
            </a:r>
            <a:r>
              <a:rPr lang="zh-CN" altLang="en-US" b="1" dirty="0">
                <a:latin typeface="Calibri" pitchFamily="34" charset="0"/>
              </a:rPr>
              <a:t>点的值 ！</a:t>
            </a:r>
          </a:p>
        </p:txBody>
      </p:sp>
      <p:sp>
        <p:nvSpPr>
          <p:cNvPr id="8211" name="TextBox 10"/>
          <p:cNvSpPr txBox="1">
            <a:spLocks noChangeArrowheads="1"/>
          </p:cNvSpPr>
          <p:nvPr/>
        </p:nvSpPr>
        <p:spPr bwMode="auto">
          <a:xfrm>
            <a:off x="323528" y="1268760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1</a:t>
            </a:r>
            <a:r>
              <a:rPr lang="zh-CN" altLang="en-US" dirty="0">
                <a:latin typeface="Calibri" pitchFamily="34" charset="0"/>
              </a:rPr>
              <a:t>）</a:t>
            </a:r>
          </a:p>
        </p:txBody>
      </p:sp>
      <p:sp>
        <p:nvSpPr>
          <p:cNvPr id="8216" name="TextBox 21"/>
          <p:cNvSpPr txBox="1">
            <a:spLocks noChangeArrowheads="1"/>
          </p:cNvSpPr>
          <p:nvPr/>
        </p:nvSpPr>
        <p:spPr bwMode="auto">
          <a:xfrm>
            <a:off x="683568" y="4653136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Calibri" pitchFamily="34" charset="0"/>
              </a:rPr>
              <a:t>2</a:t>
            </a:r>
            <a:r>
              <a:rPr lang="zh-CN" altLang="en-US" sz="2000" b="1" dirty="0" smtClean="0">
                <a:latin typeface="Calibri" pitchFamily="34" charset="0"/>
              </a:rPr>
              <a:t>） </a:t>
            </a:r>
            <a:r>
              <a:rPr lang="zh-CN" altLang="en-US" sz="2000" b="1" dirty="0">
                <a:latin typeface="Calibri" pitchFamily="34" charset="0"/>
              </a:rPr>
              <a:t>关于</a:t>
            </a:r>
          </a:p>
        </p:txBody>
      </p:sp>
      <p:graphicFrame>
        <p:nvGraphicFramePr>
          <p:cNvPr id="8203" name="Object 13"/>
          <p:cNvGraphicFramePr>
            <a:graphicFrameLocks noChangeAspect="1"/>
          </p:cNvGraphicFramePr>
          <p:nvPr/>
        </p:nvGraphicFramePr>
        <p:xfrm>
          <a:off x="1917700" y="4633913"/>
          <a:ext cx="496888" cy="396875"/>
        </p:xfrm>
        <a:graphic>
          <a:graphicData uri="http://schemas.openxmlformats.org/presentationml/2006/ole">
            <p:oleObj spid="_x0000_s8203" name="Equation" r:id="rId7" imgW="317160" imgH="253800" progId="Equation.DSMT4">
              <p:embed/>
            </p:oleObj>
          </a:graphicData>
        </a:graphic>
      </p:graphicFrame>
      <p:sp>
        <p:nvSpPr>
          <p:cNvPr id="8217" name="TextBox 23"/>
          <p:cNvSpPr txBox="1">
            <a:spLocks noChangeArrowheads="1"/>
          </p:cNvSpPr>
          <p:nvPr/>
        </p:nvSpPr>
        <p:spPr bwMode="auto">
          <a:xfrm>
            <a:off x="1115616" y="5301208"/>
            <a:ext cx="6143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得到             后，将</a:t>
            </a:r>
            <a:r>
              <a:rPr lang="en-US" altLang="zh-CN" b="1" dirty="0">
                <a:latin typeface="Calibri" pitchFamily="34" charset="0"/>
              </a:rPr>
              <a:t>j</a:t>
            </a:r>
            <a:r>
              <a:rPr lang="zh-CN" altLang="en-US" b="1" dirty="0">
                <a:latin typeface="Calibri" pitchFamily="34" charset="0"/>
              </a:rPr>
              <a:t>替换成</a:t>
            </a:r>
            <a:r>
              <a:rPr lang="en-US" altLang="zh-CN" b="1" dirty="0">
                <a:latin typeface="Calibri" pitchFamily="34" charset="0"/>
              </a:rPr>
              <a:t>j-1</a:t>
            </a:r>
            <a:r>
              <a:rPr lang="zh-CN" altLang="en-US" b="1" dirty="0">
                <a:latin typeface="Calibri" pitchFamily="34" charset="0"/>
              </a:rPr>
              <a:t>即可得到 </a:t>
            </a:r>
          </a:p>
        </p:txBody>
      </p:sp>
      <p:graphicFrame>
        <p:nvGraphicFramePr>
          <p:cNvPr id="8204" name="Object 14"/>
          <p:cNvGraphicFramePr>
            <a:graphicFrameLocks noChangeAspect="1"/>
          </p:cNvGraphicFramePr>
          <p:nvPr/>
        </p:nvGraphicFramePr>
        <p:xfrm>
          <a:off x="1773238" y="5281613"/>
          <a:ext cx="498475" cy="396875"/>
        </p:xfrm>
        <a:graphic>
          <a:graphicData uri="http://schemas.openxmlformats.org/presentationml/2006/ole">
            <p:oleObj spid="_x0000_s8204" name="Equation" r:id="rId8" imgW="317160" imgH="253800" progId="Equation.DSMT4">
              <p:embed/>
            </p:oleObj>
          </a:graphicData>
        </a:graphic>
      </p:graphicFrame>
      <p:graphicFrame>
        <p:nvGraphicFramePr>
          <p:cNvPr id="8205" name="Object 15"/>
          <p:cNvGraphicFramePr>
            <a:graphicFrameLocks noChangeAspect="1"/>
          </p:cNvGraphicFramePr>
          <p:nvPr/>
        </p:nvGraphicFramePr>
        <p:xfrm>
          <a:off x="5086350" y="5281613"/>
          <a:ext cx="496888" cy="396875"/>
        </p:xfrm>
        <a:graphic>
          <a:graphicData uri="http://schemas.openxmlformats.org/presentationml/2006/ole">
            <p:oleObj spid="_x0000_s8205" name="Equation" r:id="rId9" imgW="317160" imgH="253800" progId="Equation.DSMT4">
              <p:embed/>
            </p:oleObj>
          </a:graphicData>
        </a:graphic>
      </p:graphicFrame>
      <p:sp>
        <p:nvSpPr>
          <p:cNvPr id="8218" name="TextBox 26"/>
          <p:cNvSpPr txBox="1">
            <a:spLocks noChangeArrowheads="1"/>
          </p:cNvSpPr>
          <p:nvPr/>
        </p:nvSpPr>
        <p:spPr bwMode="auto">
          <a:xfrm>
            <a:off x="1331640" y="5877272"/>
            <a:ext cx="5643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无需单独计算            ！  （白白增加计算量）    </a:t>
            </a:r>
          </a:p>
        </p:txBody>
      </p:sp>
      <p:graphicFrame>
        <p:nvGraphicFramePr>
          <p:cNvPr id="8206" name="Object 16"/>
          <p:cNvGraphicFramePr>
            <a:graphicFrameLocks noChangeAspect="1"/>
          </p:cNvGraphicFramePr>
          <p:nvPr/>
        </p:nvGraphicFramePr>
        <p:xfrm>
          <a:off x="2852738" y="5857875"/>
          <a:ext cx="498475" cy="396875"/>
        </p:xfrm>
        <a:graphic>
          <a:graphicData uri="http://schemas.openxmlformats.org/presentationml/2006/ole">
            <p:oleObj spid="_x0000_s8206" name="Equation" r:id="rId10" imgW="317160" imgH="253800" progId="Equation.DSMT4">
              <p:embed/>
            </p:oleObj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22A43-2875-464F-AFAD-F0504684E77D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314325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Copyrigh</a:t>
            </a:r>
            <a:r>
              <a:rPr lang="en-US" altLang="zh-CN" dirty="0"/>
              <a:t>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15616" y="278092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例如， 差分格式：</a:t>
            </a:r>
            <a:endParaRPr lang="zh-CN" altLang="en-US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195736" y="3140968"/>
          <a:ext cx="1747394" cy="504056"/>
        </p:xfrm>
        <a:graphic>
          <a:graphicData uri="http://schemas.openxmlformats.org/presentationml/2006/ole">
            <p:oleObj spid="_x0000_s8207" name="Equation" r:id="rId11" imgW="1320480" imgH="380880" progId="Equation.DSMT4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979712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对应守恒格式：</a:t>
            </a:r>
            <a:endParaRPr lang="zh-CN" altLang="en-US" b="1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27984" y="3645024"/>
          <a:ext cx="1466346" cy="576064"/>
        </p:xfrm>
        <a:graphic>
          <a:graphicData uri="http://schemas.openxmlformats.org/presentationml/2006/ole">
            <p:oleObj spid="_x0000_s8208" name="Equation" r:id="rId12" imgW="1066680" imgH="419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732240" y="3717032"/>
          <a:ext cx="1554163" cy="523875"/>
        </p:xfrm>
        <a:graphic>
          <a:graphicData uri="http://schemas.openxmlformats.org/presentationml/2006/ole">
            <p:oleObj spid="_x0000_s8209" name="Equation" r:id="rId13" imgW="113004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TextBox 67"/>
          <p:cNvSpPr txBox="1">
            <a:spLocks noChangeArrowheads="1"/>
          </p:cNvSpPr>
          <p:nvPr/>
        </p:nvSpPr>
        <p:spPr bwMode="auto">
          <a:xfrm>
            <a:off x="4857750" y="4071938"/>
            <a:ext cx="3929063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             </a:t>
            </a:r>
            <a:r>
              <a:rPr lang="zh-CN" altLang="en-US" b="1"/>
              <a:t>（称为数值流通量）</a:t>
            </a:r>
            <a:r>
              <a:rPr lang="en-US" altLang="zh-CN" b="1"/>
              <a:t> </a:t>
            </a:r>
            <a:r>
              <a:rPr lang="zh-CN" altLang="en-US" b="1"/>
              <a:t>的含义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E5B8-69E2-4966-86EE-753AA9A3048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4" name="云形标注 3"/>
          <p:cNvSpPr/>
          <p:nvPr/>
        </p:nvSpPr>
        <p:spPr>
          <a:xfrm>
            <a:off x="3214678" y="0"/>
            <a:ext cx="4143375" cy="13573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重要概念澄清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ctr">
              <a:defRPr/>
            </a:pPr>
            <a:r>
              <a:rPr lang="zh-CN" altLang="en-US" sz="2400" dirty="0" smtClean="0"/>
              <a:t>数值通量</a:t>
            </a:r>
            <a:endParaRPr lang="en-US" altLang="zh-CN" sz="2400" dirty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571472" y="1285860"/>
          <a:ext cx="2362200" cy="936625"/>
        </p:xfrm>
        <a:graphic>
          <a:graphicData uri="http://schemas.openxmlformats.org/presentationml/2006/ole">
            <p:oleObj spid="_x0000_s65539" name="公式" r:id="rId3" imgW="1218960" imgH="482400" progId="Equation.3">
              <p:embed/>
            </p:oleObj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4643438" y="3643313"/>
            <a:ext cx="37861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3749675" y="2608263"/>
            <a:ext cx="2001837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500688" y="32146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00750" y="242887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86578" y="1714488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929563" y="1928813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5572125" y="1685925"/>
            <a:ext cx="2973388" cy="1671638"/>
          </a:xfrm>
          <a:custGeom>
            <a:avLst/>
            <a:gdLst>
              <a:gd name="connsiteX0" fmla="*/ 0 w 2939143"/>
              <a:gd name="connsiteY0" fmla="*/ 1569358 h 1569358"/>
              <a:gd name="connsiteX1" fmla="*/ 1143000 w 2939143"/>
              <a:gd name="connsiteY1" fmla="*/ 175986 h 1569358"/>
              <a:gd name="connsiteX2" fmla="*/ 2939143 w 2939143"/>
              <a:gd name="connsiteY2" fmla="*/ 513443 h 156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1569358">
                <a:moveTo>
                  <a:pt x="0" y="1569358"/>
                </a:moveTo>
                <a:cubicBezTo>
                  <a:pt x="326571" y="960665"/>
                  <a:pt x="653143" y="351972"/>
                  <a:pt x="1143000" y="175986"/>
                </a:cubicBezTo>
                <a:cubicBezTo>
                  <a:pt x="1632857" y="0"/>
                  <a:pt x="2286000" y="256721"/>
                  <a:pt x="2939143" y="51344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7" name="直接连接符 36"/>
          <p:cNvCxnSpPr>
            <a:stCxn id="72" idx="4"/>
            <a:endCxn id="50" idx="0"/>
          </p:cNvCxnSpPr>
          <p:nvPr/>
        </p:nvCxnSpPr>
        <p:spPr>
          <a:xfrm rot="5400000" flipH="1" flipV="1">
            <a:off x="6786562" y="1250157"/>
            <a:ext cx="214313" cy="1143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6536532" y="2678906"/>
            <a:ext cx="1917700" cy="111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4" name="TextBox 43"/>
          <p:cNvSpPr txBox="1">
            <a:spLocks noChangeArrowheads="1"/>
          </p:cNvSpPr>
          <p:nvPr/>
        </p:nvSpPr>
        <p:spPr bwMode="auto">
          <a:xfrm>
            <a:off x="7358063" y="3786188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j+1/2</a:t>
            </a:r>
            <a:endParaRPr lang="zh-CN" altLang="en-US" sz="140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5464969" y="2750344"/>
            <a:ext cx="17859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7445375" y="18367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429500" y="1714500"/>
            <a:ext cx="71438" cy="7143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rot="5400000">
            <a:off x="7465219" y="1393032"/>
            <a:ext cx="285750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9" name="TextBox 53"/>
          <p:cNvSpPr txBox="1">
            <a:spLocks noChangeArrowheads="1"/>
          </p:cNvSpPr>
          <p:nvPr/>
        </p:nvSpPr>
        <p:spPr bwMode="auto">
          <a:xfrm>
            <a:off x="6215063" y="1214438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切线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rot="16200000" flipH="1">
            <a:off x="6500812" y="1643063"/>
            <a:ext cx="214313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1" name="TextBox 57"/>
          <p:cNvSpPr txBox="1">
            <a:spLocks noChangeArrowheads="1"/>
          </p:cNvSpPr>
          <p:nvPr/>
        </p:nvSpPr>
        <p:spPr bwMode="auto">
          <a:xfrm>
            <a:off x="6215063" y="3714750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j-1/2</a:t>
            </a:r>
            <a:endParaRPr lang="zh-CN" altLang="en-US" sz="1400"/>
          </a:p>
        </p:txBody>
      </p:sp>
      <p:sp>
        <p:nvSpPr>
          <p:cNvPr id="16422" name="TextBox 58"/>
          <p:cNvSpPr txBox="1">
            <a:spLocks noChangeArrowheads="1"/>
          </p:cNvSpPr>
          <p:nvPr/>
        </p:nvSpPr>
        <p:spPr bwMode="auto">
          <a:xfrm>
            <a:off x="6858000" y="1928813"/>
            <a:ext cx="357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16423" name="TextBox 59"/>
          <p:cNvSpPr txBox="1">
            <a:spLocks noChangeArrowheads="1"/>
          </p:cNvSpPr>
          <p:nvPr/>
        </p:nvSpPr>
        <p:spPr bwMode="auto">
          <a:xfrm>
            <a:off x="5857875" y="2643188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j-1</a:t>
            </a:r>
            <a:endParaRPr lang="zh-CN" altLang="en-US" sz="140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7715250" y="909638"/>
          <a:ext cx="642938" cy="482600"/>
        </p:xfrm>
        <a:graphic>
          <a:graphicData uri="http://schemas.openxmlformats.org/presentationml/2006/ole">
            <p:oleObj spid="_x0000_s65540" name="公式" r:id="rId4" imgW="355320" imgH="266400" progId="Equation.3">
              <p:embed/>
            </p:oleObj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7929563" y="1500188"/>
          <a:ext cx="698500" cy="285750"/>
        </p:xfrm>
        <a:graphic>
          <a:graphicData uri="http://schemas.openxmlformats.org/presentationml/2006/ole">
            <p:oleObj spid="_x0000_s65541" name="公式" r:id="rId5" imgW="558720" imgH="228600" progId="Equation.3">
              <p:embed/>
            </p:oleObj>
          </a:graphicData>
        </a:graphic>
      </p:graphicFrame>
      <p:cxnSp>
        <p:nvCxnSpPr>
          <p:cNvPr id="65" name="直接箭头连接符 64"/>
          <p:cNvCxnSpPr/>
          <p:nvPr/>
        </p:nvCxnSpPr>
        <p:spPr>
          <a:xfrm rot="10800000" flipV="1">
            <a:off x="7572375" y="1643063"/>
            <a:ext cx="357188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5072063" y="4037013"/>
          <a:ext cx="666750" cy="500062"/>
        </p:xfrm>
        <a:graphic>
          <a:graphicData uri="http://schemas.openxmlformats.org/presentationml/2006/ole">
            <p:oleObj spid="_x0000_s65542" name="Equation" r:id="rId6" imgW="355320" imgH="266400" progId="Equation.3">
              <p:embed/>
            </p:oleObj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/>
        </p:nvGraphicFramePr>
        <p:xfrm>
          <a:off x="5643563" y="1476375"/>
          <a:ext cx="428625" cy="333375"/>
        </p:xfrm>
        <a:graphic>
          <a:graphicData uri="http://schemas.openxmlformats.org/presentationml/2006/ole">
            <p:oleObj spid="_x0000_s65543" name="公式" r:id="rId7" imgW="342720" imgH="266400" progId="Equation.3">
              <p:embed/>
            </p:oleObj>
          </a:graphicData>
        </a:graphic>
      </p:graphicFrame>
      <p:sp>
        <p:nvSpPr>
          <p:cNvPr id="72" name="椭圆 71"/>
          <p:cNvSpPr/>
          <p:nvPr/>
        </p:nvSpPr>
        <p:spPr>
          <a:xfrm>
            <a:off x="6286500" y="1857375"/>
            <a:ext cx="71438" cy="7143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>
            <a:off x="6000750" y="1785938"/>
            <a:ext cx="214313" cy="71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7" name="TextBox 74"/>
          <p:cNvSpPr txBox="1">
            <a:spLocks noChangeArrowheads="1"/>
          </p:cNvSpPr>
          <p:nvPr/>
        </p:nvSpPr>
        <p:spPr bwMode="auto">
          <a:xfrm>
            <a:off x="285720" y="2786058"/>
            <a:ext cx="4357687" cy="369887"/>
          </a:xfrm>
          <a:prstGeom prst="rect">
            <a:avLst/>
          </a:prstGeom>
          <a:solidFill>
            <a:srgbClr val="FFC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b="1" dirty="0"/>
              <a:t>注意：</a:t>
            </a:r>
            <a:r>
              <a:rPr lang="en-US" altLang="zh-CN" b="1" dirty="0"/>
              <a:t>        </a:t>
            </a:r>
            <a:r>
              <a:rPr lang="zh-CN" altLang="en-US" b="1" dirty="0"/>
              <a:t>与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b="1" dirty="0"/>
              <a:t>在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j+1/2</a:t>
            </a:r>
            <a:r>
              <a:rPr lang="zh-CN" altLang="en-US" b="1" dirty="0"/>
              <a:t>点的值</a:t>
            </a:r>
            <a:r>
              <a:rPr lang="zh-CN" altLang="en-US" b="1" dirty="0">
                <a:solidFill>
                  <a:srgbClr val="FF0000"/>
                </a:solidFill>
              </a:rPr>
              <a:t>含义不同</a:t>
            </a:r>
            <a:r>
              <a:rPr lang="zh-CN" altLang="en-US" b="1" dirty="0"/>
              <a:t>！</a:t>
            </a:r>
          </a:p>
        </p:txBody>
      </p:sp>
      <p:graphicFrame>
        <p:nvGraphicFramePr>
          <p:cNvPr id="16392" name="Object 9"/>
          <p:cNvGraphicFramePr>
            <a:graphicFrameLocks noChangeAspect="1"/>
          </p:cNvGraphicFramePr>
          <p:nvPr/>
        </p:nvGraphicFramePr>
        <p:xfrm>
          <a:off x="1142970" y="2751133"/>
          <a:ext cx="666750" cy="500062"/>
        </p:xfrm>
        <a:graphic>
          <a:graphicData uri="http://schemas.openxmlformats.org/presentationml/2006/ole">
            <p:oleObj spid="_x0000_s65544" name="公式" r:id="rId8" imgW="355320" imgH="266400" progId="Equation.3">
              <p:embed/>
            </p:oleObj>
          </a:graphicData>
        </a:graphic>
      </p:graphicFrame>
      <p:sp>
        <p:nvSpPr>
          <p:cNvPr id="78" name="云形标注 77"/>
          <p:cNvSpPr/>
          <p:nvPr/>
        </p:nvSpPr>
        <p:spPr>
          <a:xfrm>
            <a:off x="0" y="4500563"/>
            <a:ext cx="6500813" cy="1357312"/>
          </a:xfrm>
          <a:prstGeom prst="cloudCallou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用周围几个点的值        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计算        </a:t>
            </a:r>
            <a:r>
              <a:rPr lang="zh-CN" altLang="en-US" sz="2000" b="1" dirty="0">
                <a:solidFill>
                  <a:srgbClr val="0000FF"/>
                </a:solidFill>
              </a:rPr>
              <a:t>的过程称为“</a:t>
            </a:r>
            <a:r>
              <a:rPr lang="zh-CN" altLang="en-US" sz="2000" b="1" dirty="0">
                <a:solidFill>
                  <a:srgbClr val="FF0000"/>
                </a:solidFill>
              </a:rPr>
              <a:t>重构</a:t>
            </a:r>
            <a:r>
              <a:rPr lang="zh-CN" altLang="en-US" sz="2000" b="1" dirty="0">
                <a:solidFill>
                  <a:srgbClr val="0000FF"/>
                </a:solidFill>
              </a:rPr>
              <a:t>”，不能理解为用      来</a:t>
            </a:r>
            <a:r>
              <a:rPr lang="zh-CN" altLang="en-US" sz="2000" b="1" dirty="0">
                <a:solidFill>
                  <a:srgbClr val="FF0000"/>
                </a:solidFill>
              </a:rPr>
              <a:t>插值</a:t>
            </a:r>
          </a:p>
        </p:txBody>
      </p:sp>
      <p:graphicFrame>
        <p:nvGraphicFramePr>
          <p:cNvPr id="16393" name="Object 10"/>
          <p:cNvGraphicFramePr>
            <a:graphicFrameLocks noChangeAspect="1"/>
          </p:cNvGraphicFramePr>
          <p:nvPr/>
        </p:nvGraphicFramePr>
        <p:xfrm>
          <a:off x="4067944" y="4653136"/>
          <a:ext cx="476253" cy="357190"/>
        </p:xfrm>
        <a:graphic>
          <a:graphicData uri="http://schemas.openxmlformats.org/presentationml/2006/ole">
            <p:oleObj spid="_x0000_s65545" name="公式" r:id="rId9" imgW="355320" imgH="266400" progId="Equation.3">
              <p:embed/>
            </p:oleObj>
          </a:graphicData>
        </a:graphic>
      </p:graphicFrame>
      <p:graphicFrame>
        <p:nvGraphicFramePr>
          <p:cNvPr id="16394" name="Object 11"/>
          <p:cNvGraphicFramePr>
            <a:graphicFrameLocks noChangeAspect="1"/>
          </p:cNvGraphicFramePr>
          <p:nvPr/>
        </p:nvGraphicFramePr>
        <p:xfrm>
          <a:off x="3205163" y="4643438"/>
          <a:ext cx="231775" cy="322262"/>
        </p:xfrm>
        <a:graphic>
          <a:graphicData uri="http://schemas.openxmlformats.org/presentationml/2006/ole">
            <p:oleObj spid="_x0000_s65546" name="Equation" r:id="rId10" imgW="164880" imgH="228600" progId="Equation.DSMT4">
              <p:embed/>
            </p:oleObj>
          </a:graphicData>
        </a:graphic>
      </p:graphicFrame>
      <p:graphicFrame>
        <p:nvGraphicFramePr>
          <p:cNvPr id="16396" name="Object 13"/>
          <p:cNvGraphicFramePr>
            <a:graphicFrameLocks noChangeAspect="1"/>
          </p:cNvGraphicFramePr>
          <p:nvPr/>
        </p:nvGraphicFramePr>
        <p:xfrm>
          <a:off x="1857356" y="5286388"/>
          <a:ext cx="873131" cy="357190"/>
        </p:xfrm>
        <a:graphic>
          <a:graphicData uri="http://schemas.openxmlformats.org/presentationml/2006/ole">
            <p:oleObj spid="_x0000_s65548" name="公式" r:id="rId11" imgW="558720" imgH="228600" progId="Equation.3">
              <p:embed/>
            </p:oleObj>
          </a:graphicData>
        </a:graphic>
      </p:graphicFrame>
      <p:sp>
        <p:nvSpPr>
          <p:cNvPr id="16429" name="TextBox 83"/>
          <p:cNvSpPr txBox="1">
            <a:spLocks noChangeArrowheads="1"/>
          </p:cNvSpPr>
          <p:nvPr/>
        </p:nvSpPr>
        <p:spPr bwMode="auto">
          <a:xfrm>
            <a:off x="571500" y="6072188"/>
            <a:ext cx="8392988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记号            确实容易混淆，让人容易联想起                。记为         </a:t>
            </a:r>
            <a:r>
              <a:rPr lang="zh-CN" altLang="en-US" b="1" dirty="0" smtClean="0"/>
              <a:t> 或          更好</a:t>
            </a:r>
            <a:endParaRPr lang="zh-CN" altLang="en-US" b="1" dirty="0"/>
          </a:p>
        </p:txBody>
      </p:sp>
      <p:graphicFrame>
        <p:nvGraphicFramePr>
          <p:cNvPr id="16397" name="Object 15"/>
          <p:cNvGraphicFramePr>
            <a:graphicFrameLocks noChangeAspect="1"/>
          </p:cNvGraphicFramePr>
          <p:nvPr/>
        </p:nvGraphicFramePr>
        <p:xfrm>
          <a:off x="1143000" y="6072188"/>
          <a:ext cx="666750" cy="428625"/>
        </p:xfrm>
        <a:graphic>
          <a:graphicData uri="http://schemas.openxmlformats.org/presentationml/2006/ole">
            <p:oleObj spid="_x0000_s65549" name="公式" r:id="rId12" imgW="355320" imgH="228600" progId="Equation.3">
              <p:embed/>
            </p:oleObj>
          </a:graphicData>
        </a:graphic>
      </p:graphicFrame>
      <p:graphicFrame>
        <p:nvGraphicFramePr>
          <p:cNvPr id="16398" name="Object 16"/>
          <p:cNvGraphicFramePr>
            <a:graphicFrameLocks noChangeAspect="1"/>
          </p:cNvGraphicFramePr>
          <p:nvPr/>
        </p:nvGraphicFramePr>
        <p:xfrm>
          <a:off x="5072063" y="6072188"/>
          <a:ext cx="1047750" cy="428625"/>
        </p:xfrm>
        <a:graphic>
          <a:graphicData uri="http://schemas.openxmlformats.org/presentationml/2006/ole">
            <p:oleObj spid="_x0000_s65550" name="公式" r:id="rId13" imgW="558720" imgH="228600" progId="Equation.3">
              <p:embed/>
            </p:oleObj>
          </a:graphicData>
        </a:graphic>
      </p:graphicFrame>
      <p:graphicFrame>
        <p:nvGraphicFramePr>
          <p:cNvPr id="16399" name="Object 17"/>
          <p:cNvGraphicFramePr>
            <a:graphicFrameLocks noChangeAspect="1"/>
          </p:cNvGraphicFramePr>
          <p:nvPr/>
        </p:nvGraphicFramePr>
        <p:xfrm>
          <a:off x="6786563" y="6000750"/>
          <a:ext cx="666750" cy="500063"/>
        </p:xfrm>
        <a:graphic>
          <a:graphicData uri="http://schemas.openxmlformats.org/presentationml/2006/ole">
            <p:oleObj spid="_x0000_s65551" name="公式" r:id="rId14" imgW="355320" imgH="266400" progId="Equation.3">
              <p:embed/>
            </p:oleObj>
          </a:graphicData>
        </a:graphic>
      </p:graphicFrame>
      <p:cxnSp>
        <p:nvCxnSpPr>
          <p:cNvPr id="89" name="直接箭头连接符 88"/>
          <p:cNvCxnSpPr/>
          <p:nvPr/>
        </p:nvCxnSpPr>
        <p:spPr>
          <a:xfrm rot="10800000" flipV="1">
            <a:off x="4857750" y="5357813"/>
            <a:ext cx="1928813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1" name="TextBox 89"/>
          <p:cNvSpPr txBox="1">
            <a:spLocks noChangeArrowheads="1"/>
          </p:cNvSpPr>
          <p:nvPr/>
        </p:nvSpPr>
        <p:spPr bwMode="auto">
          <a:xfrm>
            <a:off x="6858000" y="4929188"/>
            <a:ext cx="2000250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否则，最高只能达到</a:t>
            </a:r>
            <a:r>
              <a:rPr lang="en-US" altLang="zh-CN" b="1"/>
              <a:t>2</a:t>
            </a:r>
            <a:r>
              <a:rPr lang="zh-CN" altLang="en-US" b="1"/>
              <a:t>阶精度了！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4716016" y="5013176"/>
          <a:ext cx="165100" cy="228600"/>
        </p:xfrm>
        <a:graphic>
          <a:graphicData uri="http://schemas.openxmlformats.org/presentationml/2006/ole">
            <p:oleObj spid="_x0000_s65552" name="Equation" r:id="rId15" imgW="164880" imgH="228600" progId="Equation.DSMT4">
              <p:embed/>
            </p:oleObj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7702550" y="6056313"/>
          <a:ext cx="595313" cy="428625"/>
        </p:xfrm>
        <a:graphic>
          <a:graphicData uri="http://schemas.openxmlformats.org/presentationml/2006/ole">
            <p:oleObj spid="_x0000_s65553" name="Equation" r:id="rId16" imgW="3171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4"/>
          <p:cNvGraphicFramePr>
            <a:graphicFrameLocks noChangeAspect="1"/>
          </p:cNvGraphicFramePr>
          <p:nvPr/>
        </p:nvGraphicFramePr>
        <p:xfrm>
          <a:off x="899592" y="980728"/>
          <a:ext cx="2214562" cy="838200"/>
        </p:xfrm>
        <a:graphic>
          <a:graphicData uri="http://schemas.openxmlformats.org/presentationml/2006/ole">
            <p:oleObj spid="_x0000_s101378" name="Equation" r:id="rId3" imgW="1143000" imgH="431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5976" y="119675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</a:t>
            </a:r>
            <a:r>
              <a:rPr lang="zh-CN" altLang="en-US" sz="2000" b="1" dirty="0" smtClean="0"/>
              <a:t>称为“数值通量”</a:t>
            </a:r>
            <a:endParaRPr lang="zh-CN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26064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“数值通量”的数学含义</a:t>
            </a:r>
            <a:endParaRPr lang="zh-CN" altLang="en-US" sz="24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67944" y="1268760"/>
          <a:ext cx="500056" cy="360040"/>
        </p:xfrm>
        <a:graphic>
          <a:graphicData uri="http://schemas.openxmlformats.org/presentationml/2006/ole">
            <p:oleObj spid="_x0000_s101379" name="Equation" r:id="rId4" imgW="31716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27584" y="1988840"/>
          <a:ext cx="2480553" cy="648072"/>
        </p:xfrm>
        <a:graphic>
          <a:graphicData uri="http://schemas.openxmlformats.org/presentationml/2006/ole">
            <p:oleObj spid="_x0000_s101380" name="Equation" r:id="rId5" imgW="1409400" imgH="36828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355976" y="220486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f(x), h(x) </a:t>
            </a:r>
            <a:r>
              <a:rPr lang="zh-CN" altLang="en-US" b="1" dirty="0" smtClean="0"/>
              <a:t>称为 “重构对”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19672" y="270892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827584" y="2996952"/>
          <a:ext cx="7483476" cy="669925"/>
        </p:xfrm>
        <a:graphic>
          <a:graphicData uri="http://schemas.openxmlformats.org/presentationml/2006/ole">
            <p:oleObj spid="_x0000_s101381" name="Equation" r:id="rId6" imgW="4254480" imgH="380880" progId="Equation.DSMT4">
              <p:embed/>
            </p:oleObj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4068515" y="6221337"/>
            <a:ext cx="37861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067946" y="4221088"/>
            <a:ext cx="72006" cy="2001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925765" y="5792712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25827" y="5006899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11655" y="4292512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54640" y="4506837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997202" y="4263949"/>
            <a:ext cx="2973388" cy="1671638"/>
          </a:xfrm>
          <a:custGeom>
            <a:avLst/>
            <a:gdLst>
              <a:gd name="connsiteX0" fmla="*/ 0 w 2939143"/>
              <a:gd name="connsiteY0" fmla="*/ 1569358 h 1569358"/>
              <a:gd name="connsiteX1" fmla="*/ 1143000 w 2939143"/>
              <a:gd name="connsiteY1" fmla="*/ 175986 h 1569358"/>
              <a:gd name="connsiteX2" fmla="*/ 2939143 w 2939143"/>
              <a:gd name="connsiteY2" fmla="*/ 513443 h 156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9143" h="1569358">
                <a:moveTo>
                  <a:pt x="0" y="1569358"/>
                </a:moveTo>
                <a:cubicBezTo>
                  <a:pt x="326571" y="960665"/>
                  <a:pt x="653143" y="351972"/>
                  <a:pt x="1143000" y="175986"/>
                </a:cubicBezTo>
                <a:cubicBezTo>
                  <a:pt x="1632857" y="0"/>
                  <a:pt x="2286000" y="256721"/>
                  <a:pt x="2939143" y="513443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连接符 21"/>
          <p:cNvCxnSpPr>
            <a:stCxn id="38" idx="4"/>
            <a:endCxn id="27" idx="0"/>
          </p:cNvCxnSpPr>
          <p:nvPr/>
        </p:nvCxnSpPr>
        <p:spPr>
          <a:xfrm rot="5400000" flipH="1" flipV="1">
            <a:off x="6211639" y="3828181"/>
            <a:ext cx="214313" cy="11430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5961609" y="5256930"/>
            <a:ext cx="1917700" cy="1111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3"/>
          <p:cNvSpPr txBox="1">
            <a:spLocks noChangeArrowheads="1"/>
          </p:cNvSpPr>
          <p:nvPr/>
        </p:nvSpPr>
        <p:spPr bwMode="auto">
          <a:xfrm>
            <a:off x="6783140" y="6364212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j+1/2</a:t>
            </a:r>
            <a:endParaRPr lang="zh-CN" altLang="en-US" sz="1400"/>
          </a:p>
        </p:txBody>
      </p:sp>
      <p:cxnSp>
        <p:nvCxnSpPr>
          <p:cNvPr id="25" name="直接连接符 24"/>
          <p:cNvCxnSpPr/>
          <p:nvPr/>
        </p:nvCxnSpPr>
        <p:spPr>
          <a:xfrm rot="5400000">
            <a:off x="4890046" y="5328368"/>
            <a:ext cx="178593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6870452" y="4414762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54577" y="4292524"/>
            <a:ext cx="71438" cy="7143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TextBox 57"/>
          <p:cNvSpPr txBox="1">
            <a:spLocks noChangeArrowheads="1"/>
          </p:cNvSpPr>
          <p:nvPr/>
        </p:nvSpPr>
        <p:spPr bwMode="auto">
          <a:xfrm>
            <a:off x="5640140" y="6292774"/>
            <a:ext cx="6429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j-1/2</a:t>
            </a:r>
            <a:endParaRPr lang="zh-CN" altLang="en-US" sz="1400"/>
          </a:p>
        </p:txBody>
      </p:sp>
      <p:sp>
        <p:nvSpPr>
          <p:cNvPr id="32" name="TextBox 58"/>
          <p:cNvSpPr txBox="1">
            <a:spLocks noChangeArrowheads="1"/>
          </p:cNvSpPr>
          <p:nvPr/>
        </p:nvSpPr>
        <p:spPr bwMode="auto">
          <a:xfrm>
            <a:off x="6283077" y="4506837"/>
            <a:ext cx="357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dirty="0"/>
              <a:t>j</a:t>
            </a:r>
            <a:endParaRPr lang="zh-CN" altLang="en-US" sz="1400" dirty="0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5282952" y="5221212"/>
            <a:ext cx="642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j-1</a:t>
            </a:r>
            <a:endParaRPr lang="zh-CN" altLang="en-US" sz="1400"/>
          </a:p>
        </p:txBody>
      </p:sp>
      <p:graphicFrame>
        <p:nvGraphicFramePr>
          <p:cNvPr id="35" name="Object 6"/>
          <p:cNvGraphicFramePr>
            <a:graphicFrameLocks noChangeAspect="1"/>
          </p:cNvGraphicFramePr>
          <p:nvPr/>
        </p:nvGraphicFramePr>
        <p:xfrm>
          <a:off x="7354640" y="4078212"/>
          <a:ext cx="698500" cy="285750"/>
        </p:xfrm>
        <a:graphic>
          <a:graphicData uri="http://schemas.openxmlformats.org/presentationml/2006/ole">
            <p:oleObj spid="_x0000_s101383" name="公式" r:id="rId7" imgW="558720" imgH="228600" progId="Equation.3">
              <p:embed/>
            </p:oleObj>
          </a:graphicData>
        </a:graphic>
      </p:graphicFrame>
      <p:cxnSp>
        <p:nvCxnSpPr>
          <p:cNvPr id="36" name="直接箭头连接符 35"/>
          <p:cNvCxnSpPr/>
          <p:nvPr/>
        </p:nvCxnSpPr>
        <p:spPr>
          <a:xfrm rot="10800000" flipV="1">
            <a:off x="6997452" y="4221087"/>
            <a:ext cx="357188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711577" y="4435399"/>
            <a:ext cx="71438" cy="7143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292080" y="4509120"/>
            <a:ext cx="216024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148064" y="53732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4949227" y="4271727"/>
            <a:ext cx="2999716" cy="1634151"/>
          </a:xfrm>
          <a:custGeom>
            <a:avLst/>
            <a:gdLst>
              <a:gd name="connsiteX0" fmla="*/ 3019 w 2999716"/>
              <a:gd name="connsiteY0" fmla="*/ 1594919 h 1634151"/>
              <a:gd name="connsiteX1" fmla="*/ 39232 w 2999716"/>
              <a:gd name="connsiteY1" fmla="*/ 1558705 h 1634151"/>
              <a:gd name="connsiteX2" fmla="*/ 238409 w 2999716"/>
              <a:gd name="connsiteY2" fmla="*/ 1142245 h 1634151"/>
              <a:gd name="connsiteX3" fmla="*/ 826884 w 2999716"/>
              <a:gd name="connsiteY3" fmla="*/ 218792 h 1634151"/>
              <a:gd name="connsiteX4" fmla="*/ 1949514 w 2999716"/>
              <a:gd name="connsiteY4" fmla="*/ 37723 h 1634151"/>
              <a:gd name="connsiteX5" fmla="*/ 2999716 w 2999716"/>
              <a:gd name="connsiteY5" fmla="*/ 445128 h 163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9716" h="1634151">
                <a:moveTo>
                  <a:pt x="3019" y="1594919"/>
                </a:moveTo>
                <a:cubicBezTo>
                  <a:pt x="1509" y="1614535"/>
                  <a:pt x="0" y="1634151"/>
                  <a:pt x="39232" y="1558705"/>
                </a:cubicBezTo>
                <a:cubicBezTo>
                  <a:pt x="78464" y="1483259"/>
                  <a:pt x="107134" y="1365564"/>
                  <a:pt x="238409" y="1142245"/>
                </a:cubicBezTo>
                <a:cubicBezTo>
                  <a:pt x="369684" y="918926"/>
                  <a:pt x="541700" y="402879"/>
                  <a:pt x="826884" y="218792"/>
                </a:cubicBezTo>
                <a:cubicBezTo>
                  <a:pt x="1112068" y="34705"/>
                  <a:pt x="1587375" y="0"/>
                  <a:pt x="1949514" y="37723"/>
                </a:cubicBezTo>
                <a:cubicBezTo>
                  <a:pt x="2311653" y="75446"/>
                  <a:pt x="2655684" y="260287"/>
                  <a:pt x="2999716" y="445128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076056" y="4293096"/>
          <a:ext cx="292100" cy="190500"/>
        </p:xfrm>
        <a:graphic>
          <a:graphicData uri="http://schemas.openxmlformats.org/presentationml/2006/ole">
            <p:oleObj spid="_x0000_s101385" name="Equation" r:id="rId8" imgW="291960" imgH="190440" progId="Equation.DSMT4">
              <p:embed/>
            </p:oleObj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539552" y="4437112"/>
          <a:ext cx="2301875" cy="647700"/>
        </p:xfrm>
        <a:graphic>
          <a:graphicData uri="http://schemas.openxmlformats.org/presentationml/2006/ole">
            <p:oleObj spid="_x0000_s101386" name="Equation" r:id="rId9" imgW="1307880" imgH="36828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95536" y="52292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是</a:t>
            </a:r>
            <a:r>
              <a:rPr lang="en-US" altLang="zh-CN" b="1" dirty="0" smtClean="0"/>
              <a:t>h(x) </a:t>
            </a:r>
            <a:r>
              <a:rPr lang="zh-CN" altLang="en-US" b="1" dirty="0" smtClean="0"/>
              <a:t>在区间 </a:t>
            </a:r>
            <a:r>
              <a:rPr lang="en-US" altLang="zh-CN" b="1" dirty="0" smtClean="0"/>
              <a:t>[j-1/2,j+1/2]</a:t>
            </a:r>
            <a:r>
              <a:rPr lang="zh-CN" altLang="en-US" b="1" dirty="0" smtClean="0"/>
              <a:t>的均值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95536" y="587727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有限体积描述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TextBox 11"/>
          <p:cNvSpPr txBox="1">
            <a:spLocks noChangeArrowheads="1"/>
          </p:cNvSpPr>
          <p:nvPr/>
        </p:nvSpPr>
        <p:spPr bwMode="auto">
          <a:xfrm>
            <a:off x="467544" y="692696"/>
            <a:ext cx="7643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Calibri" pitchFamily="34" charset="0"/>
              </a:rPr>
              <a:t>  常</a:t>
            </a:r>
            <a:r>
              <a:rPr lang="zh-CN" altLang="en-US" sz="2400" b="1" dirty="0">
                <a:latin typeface="Calibri" pitchFamily="34" charset="0"/>
              </a:rPr>
              <a:t>系数线性</a:t>
            </a:r>
            <a:r>
              <a:rPr lang="zh-CN" altLang="en-US" sz="2400" b="1" dirty="0" smtClean="0">
                <a:latin typeface="Calibri" pitchFamily="34" charset="0"/>
              </a:rPr>
              <a:t>格式是</a:t>
            </a:r>
            <a:r>
              <a:rPr lang="zh-CN" altLang="en-US" sz="2400" b="1" dirty="0">
                <a:latin typeface="Calibri" pitchFamily="34" charset="0"/>
              </a:rPr>
              <a:t>守恒的</a:t>
            </a:r>
          </a:p>
        </p:txBody>
      </p:sp>
      <p:graphicFrame>
        <p:nvGraphicFramePr>
          <p:cNvPr id="8198" name="Object 7"/>
          <p:cNvGraphicFramePr>
            <a:graphicFrameLocks noChangeAspect="1"/>
          </p:cNvGraphicFramePr>
          <p:nvPr/>
        </p:nvGraphicFramePr>
        <p:xfrm>
          <a:off x="2483768" y="1916832"/>
          <a:ext cx="4506105" cy="576064"/>
        </p:xfrm>
        <a:graphic>
          <a:graphicData uri="http://schemas.openxmlformats.org/presentationml/2006/ole">
            <p:oleObj spid="_x0000_s102406" name="Equation" r:id="rId3" imgW="3377880" imgH="431640" progId="Equation.3">
              <p:embed/>
            </p:oleObj>
          </a:graphicData>
        </a:graphic>
      </p:graphicFrame>
      <p:sp>
        <p:nvSpPr>
          <p:cNvPr id="8213" name="TextBox 13"/>
          <p:cNvSpPr txBox="1">
            <a:spLocks noChangeArrowheads="1"/>
          </p:cNvSpPr>
          <p:nvPr/>
        </p:nvSpPr>
        <p:spPr bwMode="auto">
          <a:xfrm>
            <a:off x="755576" y="1556792"/>
            <a:ext cx="2571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例如，差分格式：</a:t>
            </a:r>
          </a:p>
        </p:txBody>
      </p:sp>
      <p:sp>
        <p:nvSpPr>
          <p:cNvPr id="8214" name="TextBox 14"/>
          <p:cNvSpPr txBox="1">
            <a:spLocks noChangeArrowheads="1"/>
          </p:cNvSpPr>
          <p:nvPr/>
        </p:nvSpPr>
        <p:spPr bwMode="auto">
          <a:xfrm>
            <a:off x="899592" y="2852936"/>
            <a:ext cx="1857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等价于</a:t>
            </a:r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2555776" y="3068960"/>
          <a:ext cx="1918609" cy="645666"/>
        </p:xfrm>
        <a:graphic>
          <a:graphicData uri="http://schemas.openxmlformats.org/presentationml/2006/ole">
            <p:oleObj spid="_x0000_s102407" name="Equation" r:id="rId4" imgW="1282680" imgH="431640" progId="Equation.3">
              <p:embed/>
            </p:oleObj>
          </a:graphicData>
        </a:graphic>
      </p:graphicFrame>
      <p:sp>
        <p:nvSpPr>
          <p:cNvPr id="8215" name="TextBox 16"/>
          <p:cNvSpPr txBox="1">
            <a:spLocks noChangeArrowheads="1"/>
          </p:cNvSpPr>
          <p:nvPr/>
        </p:nvSpPr>
        <p:spPr bwMode="auto">
          <a:xfrm>
            <a:off x="1763688" y="4581128"/>
            <a:ext cx="1571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其中</a:t>
            </a:r>
          </a:p>
        </p:txBody>
      </p:sp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p:oleObj spid="_x0000_s102408" name="Equation" r:id="rId5" imgW="114120" imgH="203040" progId="Equation.3">
              <p:embed/>
            </p:oleObj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2627783" y="3861048"/>
          <a:ext cx="4721811" cy="432048"/>
        </p:xfrm>
        <a:graphic>
          <a:graphicData uri="http://schemas.openxmlformats.org/presentationml/2006/ole">
            <p:oleObj spid="_x0000_s102409" name="Equation" r:id="rId6" imgW="2501640" imgH="228600" progId="Equation.3">
              <p:embed/>
            </p:oleObj>
          </a:graphicData>
        </a:graphic>
      </p:graphicFrame>
      <p:graphicFrame>
        <p:nvGraphicFramePr>
          <p:cNvPr id="8202" name="Object 12"/>
          <p:cNvGraphicFramePr>
            <a:graphicFrameLocks noChangeAspect="1"/>
          </p:cNvGraphicFramePr>
          <p:nvPr/>
        </p:nvGraphicFramePr>
        <p:xfrm>
          <a:off x="2915816" y="4581128"/>
          <a:ext cx="3751262" cy="357187"/>
        </p:xfrm>
        <a:graphic>
          <a:graphicData uri="http://schemas.openxmlformats.org/presentationml/2006/ole">
            <p:oleObj spid="_x0000_s102410" name="Equation" r:id="rId7" imgW="2133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Box 1"/>
          <p:cNvSpPr txBox="1">
            <a:spLocks noChangeArrowheads="1"/>
          </p:cNvSpPr>
          <p:nvPr/>
        </p:nvSpPr>
        <p:spPr bwMode="auto">
          <a:xfrm>
            <a:off x="539552" y="1124744"/>
            <a:ext cx="7500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</a:rPr>
              <a:t>1. 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</a:rPr>
              <a:t>显格式及隐格式</a:t>
            </a:r>
          </a:p>
        </p:txBody>
      </p:sp>
      <p:sp>
        <p:nvSpPr>
          <p:cNvPr id="7177" name="TextBox 2"/>
          <p:cNvSpPr txBox="1">
            <a:spLocks noChangeArrowheads="1"/>
          </p:cNvSpPr>
          <p:nvPr/>
        </p:nvSpPr>
        <p:spPr bwMode="auto">
          <a:xfrm>
            <a:off x="539522" y="1767665"/>
            <a:ext cx="59046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显格式： 无需解方程组就可直接计算</a:t>
            </a:r>
            <a:r>
              <a:rPr lang="en-US" altLang="zh-CN" sz="2000" b="1" dirty="0">
                <a:latin typeface="Calibri" pitchFamily="34" charset="0"/>
              </a:rPr>
              <a:t>n+1</a:t>
            </a:r>
            <a:r>
              <a:rPr lang="zh-CN" altLang="en-US" sz="2000" b="1" dirty="0">
                <a:latin typeface="Calibri" pitchFamily="34" charset="0"/>
              </a:rPr>
              <a:t>层的值；</a:t>
            </a:r>
            <a:endParaRPr lang="en-US" altLang="zh-CN" sz="2000" b="1" dirty="0">
              <a:latin typeface="Calibri" pitchFamily="34" charset="0"/>
            </a:endParaRPr>
          </a:p>
          <a:p>
            <a:r>
              <a:rPr lang="zh-CN" altLang="en-US" sz="2000" b="1" dirty="0">
                <a:latin typeface="Calibri" pitchFamily="34" charset="0"/>
              </a:rPr>
              <a:t>隐格式： 必须求解方程组才能计算</a:t>
            </a:r>
            <a:r>
              <a:rPr lang="en-US" altLang="zh-CN" sz="2000" b="1" dirty="0">
                <a:latin typeface="Calibri" pitchFamily="34" charset="0"/>
              </a:rPr>
              <a:t>n+1</a:t>
            </a:r>
            <a:r>
              <a:rPr lang="zh-CN" altLang="en-US" sz="2000" b="1" dirty="0">
                <a:latin typeface="Calibri" pitchFamily="34" charset="0"/>
              </a:rPr>
              <a:t>层的值</a:t>
            </a:r>
          </a:p>
        </p:txBody>
      </p:sp>
      <p:pic>
        <p:nvPicPr>
          <p:cNvPr id="7178" name="Object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556792"/>
            <a:ext cx="187801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Object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2060848"/>
            <a:ext cx="199231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18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1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2398" y="2696359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常用的显格式：</a:t>
            </a:r>
            <a:endParaRPr lang="zh-CN" altLang="en-US" b="1" dirty="0"/>
          </a:p>
        </p:txBody>
      </p:sp>
      <p:pic>
        <p:nvPicPr>
          <p:cNvPr id="32" name="Object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1224" y="2696359"/>
            <a:ext cx="10445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4520" name="Object 3"/>
          <p:cNvGraphicFramePr>
            <a:graphicFrameLocks noChangeAspect="1"/>
          </p:cNvGraphicFramePr>
          <p:nvPr/>
        </p:nvGraphicFramePr>
        <p:xfrm>
          <a:off x="2483768" y="3284984"/>
          <a:ext cx="1550987" cy="436563"/>
        </p:xfrm>
        <a:graphic>
          <a:graphicData uri="http://schemas.openxmlformats.org/presentationml/2006/ole">
            <p:oleObj spid="_x0000_s64520" name="Equation" r:id="rId6" imgW="1333440" imgH="380880" progId="Equation.3">
              <p:embed/>
            </p:oleObj>
          </a:graphicData>
        </a:graphic>
      </p:graphicFrame>
      <p:graphicFrame>
        <p:nvGraphicFramePr>
          <p:cNvPr id="64522" name="Object 8"/>
          <p:cNvGraphicFramePr>
            <a:graphicFrameLocks noChangeAspect="1"/>
          </p:cNvGraphicFramePr>
          <p:nvPr/>
        </p:nvGraphicFramePr>
        <p:xfrm>
          <a:off x="1242298" y="4581128"/>
          <a:ext cx="3678930" cy="1152128"/>
        </p:xfrm>
        <a:graphic>
          <a:graphicData uri="http://schemas.openxmlformats.org/presentationml/2006/ole">
            <p:oleObj spid="_x0000_s64522" name="Equation" r:id="rId7" imgW="2108160" imgH="660240" progId="Equation.3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644008" y="3284984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阶</a:t>
            </a:r>
            <a:r>
              <a:rPr lang="en-US" altLang="zh-CN" b="1" dirty="0" smtClean="0"/>
              <a:t>Euler</a:t>
            </a:r>
            <a:endParaRPr lang="zh-CN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724128" y="494116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阶</a:t>
            </a:r>
            <a:r>
              <a:rPr lang="en-US" altLang="zh-CN" b="1" dirty="0" smtClean="0"/>
              <a:t>R-K</a:t>
            </a:r>
            <a:r>
              <a:rPr lang="zh-CN" altLang="en-US" b="1" dirty="0" smtClean="0"/>
              <a:t>方法</a:t>
            </a:r>
            <a:endParaRPr lang="zh-CN" altLang="en-US" b="1" dirty="0"/>
          </a:p>
        </p:txBody>
      </p:sp>
      <p:graphicFrame>
        <p:nvGraphicFramePr>
          <p:cNvPr id="64523" name="Object 7"/>
          <p:cNvGraphicFramePr>
            <a:graphicFrameLocks noChangeAspect="1"/>
          </p:cNvGraphicFramePr>
          <p:nvPr/>
        </p:nvGraphicFramePr>
        <p:xfrm>
          <a:off x="899592" y="4005064"/>
          <a:ext cx="1016000" cy="534987"/>
        </p:xfrm>
        <a:graphic>
          <a:graphicData uri="http://schemas.openxmlformats.org/presentationml/2006/ole">
            <p:oleObj spid="_x0000_s64523" name="Equation" r:id="rId8" imgW="749160" imgH="39348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755576" y="260648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Calibri" pitchFamily="34" charset="0"/>
              </a:rPr>
              <a:t>§ 3.4   </a:t>
            </a:r>
            <a:r>
              <a:rPr lang="zh-CN" altLang="en-US" sz="2800" b="1" dirty="0" smtClean="0">
                <a:latin typeface="Calibri" pitchFamily="34" charset="0"/>
              </a:rPr>
              <a:t>时间离散</a:t>
            </a:r>
            <a:r>
              <a:rPr lang="en-US" altLang="zh-CN" sz="2800" b="1" dirty="0" smtClean="0">
                <a:latin typeface="Calibri" pitchFamily="34" charset="0"/>
              </a:rPr>
              <a:t> </a:t>
            </a:r>
            <a:endParaRPr lang="zh-CN" altLang="en-US" sz="2800" dirty="0"/>
          </a:p>
        </p:txBody>
      </p:sp>
      <p:graphicFrame>
        <p:nvGraphicFramePr>
          <p:cNvPr id="64524" name="Object 16"/>
          <p:cNvGraphicFramePr>
            <a:graphicFrameLocks noChangeAspect="1"/>
          </p:cNvGraphicFramePr>
          <p:nvPr/>
        </p:nvGraphicFramePr>
        <p:xfrm>
          <a:off x="6876256" y="260648"/>
          <a:ext cx="1173162" cy="500062"/>
        </p:xfrm>
        <a:graphic>
          <a:graphicData uri="http://schemas.openxmlformats.org/presentationml/2006/ole">
            <p:oleObj spid="_x0000_s64524" name="Equation" r:id="rId9" imgW="86328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285750" y="285750"/>
            <a:ext cx="6143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2. </a:t>
            </a:r>
            <a:r>
              <a:rPr lang="zh-CN" altLang="en-US" sz="2400" b="1" dirty="0" smtClean="0"/>
              <a:t> 时空独立离散 及耦合离散</a:t>
            </a:r>
            <a:endParaRPr lang="zh-CN" altLang="en-US" sz="2400" b="1" dirty="0"/>
          </a:p>
        </p:txBody>
      </p:sp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571500" y="857250"/>
            <a:ext cx="5357813" cy="12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 smtClean="0"/>
              <a:t>）独立离散法</a:t>
            </a:r>
            <a:r>
              <a:rPr lang="en-US" altLang="zh-CN" sz="2000" b="1" dirty="0" smtClean="0"/>
              <a:t>—— </a:t>
            </a:r>
            <a:r>
              <a:rPr lang="zh-CN" altLang="en-US" sz="2000" b="1" dirty="0" smtClean="0"/>
              <a:t>时间、空间导数独立离散</a:t>
            </a:r>
            <a:endParaRPr lang="en-US" altLang="zh-CN" sz="2000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5362" name="Object 16"/>
          <p:cNvGraphicFramePr>
            <a:graphicFrameLocks noChangeAspect="1"/>
          </p:cNvGraphicFramePr>
          <p:nvPr/>
        </p:nvGraphicFramePr>
        <p:xfrm>
          <a:off x="6948264" y="836712"/>
          <a:ext cx="1173163" cy="500063"/>
        </p:xfrm>
        <a:graphic>
          <a:graphicData uri="http://schemas.openxmlformats.org/presentationml/2006/ole">
            <p:oleObj spid="_x0000_s15362" name="Equation" r:id="rId3" imgW="863280" imgH="368280" progId="Equation.3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500166" y="1500174"/>
          <a:ext cx="1550987" cy="436563"/>
        </p:xfrm>
        <a:graphic>
          <a:graphicData uri="http://schemas.openxmlformats.org/presentationml/2006/ole">
            <p:oleObj spid="_x0000_s15363" name="Equation" r:id="rId4" imgW="1333440" imgH="38088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28728" y="2143116"/>
          <a:ext cx="1638300" cy="436562"/>
        </p:xfrm>
        <a:graphic>
          <a:graphicData uri="http://schemas.openxmlformats.org/presentationml/2006/ole">
            <p:oleObj spid="_x0000_s15364" name="Equation" r:id="rId5" imgW="1409400" imgH="380880" progId="Equation.3">
              <p:embed/>
            </p:oleObj>
          </a:graphicData>
        </a:graphic>
      </p:graphicFrame>
      <p:sp>
        <p:nvSpPr>
          <p:cNvPr id="15371" name="TextBox 7"/>
          <p:cNvSpPr txBox="1">
            <a:spLocks noChangeArrowheads="1"/>
          </p:cNvSpPr>
          <p:nvPr/>
        </p:nvSpPr>
        <p:spPr bwMode="auto">
          <a:xfrm>
            <a:off x="3857620" y="1500174"/>
            <a:ext cx="2928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阶</a:t>
            </a:r>
            <a:r>
              <a:rPr lang="en-US" altLang="zh-CN" b="1" dirty="0"/>
              <a:t>Euler</a:t>
            </a:r>
            <a:r>
              <a:rPr lang="zh-CN" altLang="en-US" b="1" dirty="0"/>
              <a:t>显格式</a:t>
            </a:r>
          </a:p>
        </p:txBody>
      </p:sp>
      <p:sp>
        <p:nvSpPr>
          <p:cNvPr id="15372" name="TextBox 8"/>
          <p:cNvSpPr txBox="1">
            <a:spLocks noChangeArrowheads="1"/>
          </p:cNvSpPr>
          <p:nvPr/>
        </p:nvSpPr>
        <p:spPr bwMode="auto">
          <a:xfrm>
            <a:off x="3786182" y="2143116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阶</a:t>
            </a:r>
            <a:r>
              <a:rPr lang="en-US" altLang="zh-CN" b="1" dirty="0"/>
              <a:t>Euler</a:t>
            </a:r>
            <a:r>
              <a:rPr lang="zh-CN" altLang="en-US" b="1" dirty="0"/>
              <a:t>隐格式</a:t>
            </a:r>
          </a:p>
        </p:txBody>
      </p:sp>
      <p:sp>
        <p:nvSpPr>
          <p:cNvPr id="15374" name="TextBox 11"/>
          <p:cNvSpPr txBox="1">
            <a:spLocks noChangeArrowheads="1"/>
          </p:cNvSpPr>
          <p:nvPr/>
        </p:nvSpPr>
        <p:spPr bwMode="auto">
          <a:xfrm>
            <a:off x="428596" y="2857496"/>
            <a:ext cx="3071807" cy="36988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（常用） </a:t>
            </a:r>
            <a:r>
              <a:rPr lang="en-US" altLang="zh-CN" b="1" dirty="0" err="1" smtClean="0"/>
              <a:t>Runge-Kutta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法</a:t>
            </a:r>
            <a:endParaRPr lang="zh-CN" altLang="en-US" b="1" dirty="0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14480" y="3714752"/>
          <a:ext cx="1016000" cy="534987"/>
        </p:xfrm>
        <a:graphic>
          <a:graphicData uri="http://schemas.openxmlformats.org/presentationml/2006/ole">
            <p:oleObj spid="_x0000_s15367" name="Equation" r:id="rId6" imgW="749160" imgH="393480" progId="Equation.3">
              <p:embed/>
            </p:oleObj>
          </a:graphicData>
        </a:graphic>
      </p:graphicFrame>
      <p:sp>
        <p:nvSpPr>
          <p:cNvPr id="15375" name="TextBox 13"/>
          <p:cNvSpPr txBox="1">
            <a:spLocks noChangeArrowheads="1"/>
          </p:cNvSpPr>
          <p:nvPr/>
        </p:nvSpPr>
        <p:spPr bwMode="auto">
          <a:xfrm>
            <a:off x="428625" y="4786313"/>
            <a:ext cx="4071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目前经常</a:t>
            </a:r>
            <a:r>
              <a:rPr lang="zh-CN" altLang="en-US" b="1" dirty="0"/>
              <a:t>使用的：</a:t>
            </a:r>
            <a:r>
              <a:rPr lang="en-US" altLang="zh-CN" b="1" dirty="0"/>
              <a:t>3</a:t>
            </a:r>
            <a:r>
              <a:rPr lang="zh-CN" altLang="en-US" b="1" dirty="0"/>
              <a:t>步</a:t>
            </a:r>
            <a:r>
              <a:rPr lang="en-US" altLang="zh-CN" b="1" dirty="0"/>
              <a:t>3</a:t>
            </a:r>
            <a:r>
              <a:rPr lang="zh-CN" altLang="en-US" b="1" dirty="0"/>
              <a:t>阶</a:t>
            </a:r>
            <a:r>
              <a:rPr lang="en-US" altLang="zh-CN" b="1" dirty="0"/>
              <a:t>TVD</a:t>
            </a:r>
            <a:r>
              <a:rPr lang="zh-CN" altLang="en-US" b="1" dirty="0"/>
              <a:t>型</a:t>
            </a:r>
            <a:r>
              <a:rPr lang="en-US" altLang="zh-CN" b="1" dirty="0"/>
              <a:t>R-K</a:t>
            </a:r>
            <a:endParaRPr lang="zh-CN" altLang="en-US" b="1" dirty="0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643438" y="4572008"/>
          <a:ext cx="2965450" cy="928688"/>
        </p:xfrm>
        <a:graphic>
          <a:graphicData uri="http://schemas.openxmlformats.org/presentationml/2006/ole">
            <p:oleObj spid="_x0000_s15368" name="Equation" r:id="rId7" imgW="2108160" imgH="660240" progId="Equation.3">
              <p:embed/>
            </p:oleObj>
          </a:graphicData>
        </a:graphic>
      </p:graphicFrame>
      <p:sp>
        <p:nvSpPr>
          <p:cNvPr id="15376" name="TextBox 15"/>
          <p:cNvSpPr txBox="1">
            <a:spLocks noChangeArrowheads="1"/>
          </p:cNvSpPr>
          <p:nvPr/>
        </p:nvSpPr>
        <p:spPr bwMode="auto">
          <a:xfrm>
            <a:off x="7812360" y="4653136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推荐！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602128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独立离散：  简便，易提升精度  （近年来常用）</a:t>
            </a:r>
            <a:endParaRPr lang="en-US" altLang="zh-CN" b="1" dirty="0" smtClean="0"/>
          </a:p>
          <a:p>
            <a:r>
              <a:rPr lang="zh-CN" altLang="en-US" b="1" dirty="0" smtClean="0"/>
              <a:t>耦合离散：  复杂，但效率较高   （早期常用）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28625" y="928688"/>
            <a:ext cx="2786063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a typeface="宋体" charset="-122"/>
              </a:rPr>
              <a:t>            </a:t>
            </a:r>
            <a:r>
              <a:rPr lang="zh-CN" altLang="en-US" b="1" dirty="0">
                <a:ea typeface="宋体" charset="-122"/>
              </a:rPr>
              <a:t>在某一点进行</a:t>
            </a:r>
            <a:endParaRPr lang="en-US" altLang="zh-CN" b="1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Taylor</a:t>
            </a:r>
            <a:r>
              <a:rPr lang="zh-CN" altLang="en-US" b="1" dirty="0">
                <a:ea typeface="宋体" charset="-122"/>
              </a:rPr>
              <a:t>展开，构造格式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6397" name="TextBox 1"/>
          <p:cNvSpPr txBox="1">
            <a:spLocks noChangeArrowheads="1"/>
          </p:cNvSpPr>
          <p:nvPr/>
        </p:nvSpPr>
        <p:spPr bwMode="auto">
          <a:xfrm>
            <a:off x="571500" y="428625"/>
            <a:ext cx="657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） 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空耦合离散</a:t>
            </a:r>
          </a:p>
        </p:txBody>
      </p:sp>
      <p:graphicFrame>
        <p:nvGraphicFramePr>
          <p:cNvPr id="16386" name="Object 16"/>
          <p:cNvGraphicFramePr>
            <a:graphicFrameLocks noChangeAspect="1"/>
          </p:cNvGraphicFramePr>
          <p:nvPr/>
        </p:nvGraphicFramePr>
        <p:xfrm>
          <a:off x="7358063" y="928688"/>
          <a:ext cx="1085850" cy="500062"/>
        </p:xfrm>
        <a:graphic>
          <a:graphicData uri="http://schemas.openxmlformats.org/presentationml/2006/ole">
            <p:oleObj spid="_x0000_s16386" name="Equation" r:id="rId3" imgW="799920" imgH="368280" progId="Equation.3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572000" y="1214438"/>
            <a:ext cx="16430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00563" y="642938"/>
            <a:ext cx="16430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0" name="TextBox 10"/>
          <p:cNvSpPr txBox="1">
            <a:spLocks noChangeArrowheads="1"/>
          </p:cNvSpPr>
          <p:nvPr/>
        </p:nvSpPr>
        <p:spPr bwMode="auto">
          <a:xfrm>
            <a:off x="3714750" y="4286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n+1</a:t>
            </a:r>
            <a:endParaRPr lang="zh-CN" altLang="en-US"/>
          </a:p>
        </p:txBody>
      </p:sp>
      <p:sp>
        <p:nvSpPr>
          <p:cNvPr id="16401" name="TextBox 11"/>
          <p:cNvSpPr txBox="1">
            <a:spLocks noChangeArrowheads="1"/>
          </p:cNvSpPr>
          <p:nvPr/>
        </p:nvSpPr>
        <p:spPr bwMode="auto">
          <a:xfrm>
            <a:off x="3714750" y="1000125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86375" y="5715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714875" y="5715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29313" y="5715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14875" y="11430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00750" y="11430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57813" y="1143000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408" name="TextBox 18"/>
          <p:cNvSpPr txBox="1">
            <a:spLocks noChangeArrowheads="1"/>
          </p:cNvSpPr>
          <p:nvPr/>
        </p:nvSpPr>
        <p:spPr bwMode="auto">
          <a:xfrm>
            <a:off x="4643438" y="1357313"/>
            <a:ext cx="2071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j-1      j         j+1</a:t>
            </a:r>
            <a:endParaRPr lang="zh-CN" altLang="en-US" dirty="0"/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500063" y="1000125"/>
          <a:ext cx="619125" cy="309563"/>
        </p:xfrm>
        <a:graphic>
          <a:graphicData uri="http://schemas.openxmlformats.org/presentationml/2006/ole">
            <p:oleObj spid="_x0000_s16387" name="Equation" r:id="rId4" imgW="380880" imgH="190440" progId="Equation.3">
              <p:embed/>
            </p:oleObj>
          </a:graphicData>
        </a:graphic>
      </p:graphicFrame>
      <p:sp>
        <p:nvSpPr>
          <p:cNvPr id="16409" name="TextBox 21"/>
          <p:cNvSpPr txBox="1">
            <a:spLocks noChangeArrowheads="1"/>
          </p:cNvSpPr>
          <p:nvPr/>
        </p:nvSpPr>
        <p:spPr bwMode="auto">
          <a:xfrm>
            <a:off x="642938" y="2571750"/>
            <a:ext cx="5500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蛙跳格式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7358063" y="214313"/>
          <a:ext cx="1173162" cy="500062"/>
        </p:xfrm>
        <a:graphic>
          <a:graphicData uri="http://schemas.openxmlformats.org/presentationml/2006/ole">
            <p:oleObj spid="_x0000_s16388" name="Equation" r:id="rId5" imgW="863280" imgH="368280" progId="Equation.3">
              <p:embed/>
            </p:oleObj>
          </a:graphicData>
        </a:graphic>
      </p:graphicFrame>
      <p:sp>
        <p:nvSpPr>
          <p:cNvPr id="164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1259632" y="3284984"/>
          <a:ext cx="2200275" cy="571500"/>
        </p:xfrm>
        <a:graphic>
          <a:graphicData uri="http://schemas.openxmlformats.org/presentationml/2006/ole">
            <p:oleObj spid="_x0000_s16389" name="Equation" r:id="rId6" imgW="1726451" imgH="444307" progId="Equation.3">
              <p:embed/>
            </p:oleObj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3929062" y="3568005"/>
            <a:ext cx="1358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 flipH="1" flipV="1">
            <a:off x="4108450" y="3604518"/>
            <a:ext cx="928687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3" name="TextBox 29"/>
          <p:cNvSpPr txBox="1">
            <a:spLocks noChangeArrowheads="1"/>
          </p:cNvSpPr>
          <p:nvPr/>
        </p:nvSpPr>
        <p:spPr bwMode="auto">
          <a:xfrm>
            <a:off x="4645025" y="3568005"/>
            <a:ext cx="571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n,j</a:t>
            </a:r>
            <a:endParaRPr lang="zh-CN" altLang="en-US" sz="1400"/>
          </a:p>
        </p:txBody>
      </p:sp>
      <p:sp>
        <p:nvSpPr>
          <p:cNvPr id="164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02150" y="306794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857625" y="349656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502150" y="3925193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145087" y="3496568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42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4" name="Object 18"/>
          <p:cNvGraphicFramePr>
            <a:graphicFrameLocks noChangeAspect="1"/>
          </p:cNvGraphicFramePr>
          <p:nvPr/>
        </p:nvGraphicFramePr>
        <p:xfrm>
          <a:off x="2123728" y="5013176"/>
          <a:ext cx="1819275" cy="461962"/>
        </p:xfrm>
        <a:graphic>
          <a:graphicData uri="http://schemas.openxmlformats.org/presentationml/2006/ole">
            <p:oleObj spid="_x0000_s16394" name="Equation" r:id="rId7" imgW="1536480" imgH="393480" progId="Equation.3">
              <p:embed/>
            </p:oleObj>
          </a:graphicData>
        </a:graphic>
      </p:graphicFrame>
      <p:sp>
        <p:nvSpPr>
          <p:cNvPr id="16427" name="TextBox 50"/>
          <p:cNvSpPr txBox="1">
            <a:spLocks noChangeArrowheads="1"/>
          </p:cNvSpPr>
          <p:nvPr/>
        </p:nvSpPr>
        <p:spPr bwMode="auto">
          <a:xfrm>
            <a:off x="899592" y="450912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err="1"/>
              <a:t>MacCormack</a:t>
            </a:r>
            <a:r>
              <a:rPr lang="zh-CN" altLang="en-US" b="1" dirty="0"/>
              <a:t>格式</a:t>
            </a:r>
          </a:p>
        </p:txBody>
      </p:sp>
      <p:sp>
        <p:nvSpPr>
          <p:cNvPr id="164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5" name="Object 20"/>
          <p:cNvGraphicFramePr>
            <a:graphicFrameLocks noChangeAspect="1"/>
          </p:cNvGraphicFramePr>
          <p:nvPr/>
        </p:nvGraphicFramePr>
        <p:xfrm>
          <a:off x="2123728" y="5661248"/>
          <a:ext cx="2378075" cy="390525"/>
        </p:xfrm>
        <a:graphic>
          <a:graphicData uri="http://schemas.openxmlformats.org/presentationml/2006/ole">
            <p:oleObj spid="_x0000_s16395" name="Equation" r:id="rId8" imgW="2374560" imgH="393480" progId="Equation.3">
              <p:embed/>
            </p:oleObj>
          </a:graphicData>
        </a:graphic>
      </p:graphicFrame>
      <p:graphicFrame>
        <p:nvGraphicFramePr>
          <p:cNvPr id="16396" name="Object 5"/>
          <p:cNvGraphicFramePr>
            <a:graphicFrameLocks noChangeAspect="1"/>
          </p:cNvGraphicFramePr>
          <p:nvPr/>
        </p:nvGraphicFramePr>
        <p:xfrm>
          <a:off x="3571868" y="1857364"/>
          <a:ext cx="2925843" cy="500066"/>
        </p:xfrm>
        <a:graphic>
          <a:graphicData uri="http://schemas.openxmlformats.org/presentationml/2006/ole">
            <p:oleObj spid="_x0000_s16396" name="Equation" r:id="rId9" imgW="2197080" imgH="380880" progId="Equation.3">
              <p:embed/>
            </p:oleObj>
          </a:graphicData>
        </a:graphic>
      </p:graphicFrame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642910" y="1928802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阶</a:t>
            </a:r>
            <a:r>
              <a:rPr lang="en-US" altLang="zh-CN" b="1" dirty="0"/>
              <a:t>Crank-Nicolson</a:t>
            </a:r>
            <a:r>
              <a:rPr lang="zh-CN" altLang="en-US" b="1" dirty="0"/>
              <a:t>格式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660232" y="4357124"/>
            <a:ext cx="221457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660232" y="3857058"/>
            <a:ext cx="2214578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60232" y="3356992"/>
            <a:ext cx="221457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88760" y="414281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874446" y="364274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n+1/2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017322" y="31426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n+1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6803140" y="4285686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660396" y="4285686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TextBox 18"/>
          <p:cNvSpPr txBox="1">
            <a:spLocks noChangeArrowheads="1"/>
          </p:cNvSpPr>
          <p:nvPr/>
        </p:nvSpPr>
        <p:spPr bwMode="auto">
          <a:xfrm>
            <a:off x="6588827" y="4428562"/>
            <a:ext cx="22859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j-1            j         j+1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8517652" y="4285686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231768" y="3785620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8160462" y="3785620"/>
            <a:ext cx="142875" cy="1444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660396" y="3285554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6" name="直接连接符 65"/>
          <p:cNvCxnSpPr>
            <a:stCxn id="60" idx="4"/>
          </p:cNvCxnSpPr>
          <p:nvPr/>
        </p:nvCxnSpPr>
        <p:spPr>
          <a:xfrm rot="5400000">
            <a:off x="7089685" y="4143603"/>
            <a:ext cx="427042" cy="15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7" idx="0"/>
            <a:endCxn id="62" idx="4"/>
          </p:cNvCxnSpPr>
          <p:nvPr/>
        </p:nvCxnSpPr>
        <p:spPr>
          <a:xfrm rot="5400000" flipH="1" flipV="1">
            <a:off x="7303999" y="3857851"/>
            <a:ext cx="855670" cy="15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6874578" y="3499868"/>
          <a:ext cx="388937" cy="604837"/>
        </p:xfrm>
        <a:graphic>
          <a:graphicData uri="http://schemas.openxmlformats.org/presentationml/2006/ole">
            <p:oleObj spid="_x0000_s16397" name="Equation" r:id="rId10" imgW="2919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176D9-669A-466C-B930-B7C2ECE3006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26635" name="TextBox 3"/>
          <p:cNvSpPr txBox="1">
            <a:spLocks noChangeArrowheads="1"/>
          </p:cNvSpPr>
          <p:nvPr/>
        </p:nvSpPr>
        <p:spPr bwMode="auto">
          <a:xfrm>
            <a:off x="357188" y="571500"/>
            <a:ext cx="3643312" cy="369888"/>
          </a:xfrm>
          <a:prstGeom prst="rect">
            <a:avLst/>
          </a:prstGeom>
          <a:solidFill>
            <a:srgbClr val="92D050">
              <a:alpha val="5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Lax-</a:t>
            </a:r>
            <a:r>
              <a:rPr lang="en-US" altLang="zh-CN" b="1" dirty="0" err="1"/>
              <a:t>Wendroff</a:t>
            </a:r>
            <a:r>
              <a:rPr lang="en-US" altLang="zh-CN" b="1" dirty="0"/>
              <a:t> </a:t>
            </a:r>
            <a:r>
              <a:rPr lang="zh-CN" altLang="en-US" b="1" dirty="0"/>
              <a:t>格式</a:t>
            </a:r>
          </a:p>
        </p:txBody>
      </p:sp>
      <p:graphicFrame>
        <p:nvGraphicFramePr>
          <p:cNvPr id="26626" name="Object 7"/>
          <p:cNvGraphicFramePr>
            <a:graphicFrameLocks noChangeAspect="1"/>
          </p:cNvGraphicFramePr>
          <p:nvPr/>
        </p:nvGraphicFramePr>
        <p:xfrm>
          <a:off x="2500313" y="1214423"/>
          <a:ext cx="4020566" cy="571516"/>
        </p:xfrm>
        <a:graphic>
          <a:graphicData uri="http://schemas.openxmlformats.org/presentationml/2006/ole">
            <p:oleObj spid="_x0000_s69634" name="Equation" r:id="rId3" imgW="2768400" imgH="393480" progId="Equation.3">
              <p:embed/>
            </p:oleObj>
          </a:graphicData>
        </a:graphic>
      </p:graphicFrame>
      <p:sp>
        <p:nvSpPr>
          <p:cNvPr id="26636" name="TextBox 5"/>
          <p:cNvSpPr txBox="1">
            <a:spLocks noChangeArrowheads="1"/>
          </p:cNvSpPr>
          <p:nvPr/>
        </p:nvSpPr>
        <p:spPr bwMode="auto">
          <a:xfrm>
            <a:off x="285750" y="1785938"/>
            <a:ext cx="1643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Taylor</a:t>
            </a:r>
            <a:r>
              <a:rPr lang="zh-CN" altLang="en-US" b="1"/>
              <a:t>展开，写出修正方程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915816" y="1844824"/>
            <a:ext cx="142429" cy="4320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33675" y="2205038"/>
          <a:ext cx="3398669" cy="575890"/>
        </p:xfrm>
        <a:graphic>
          <a:graphicData uri="http://schemas.openxmlformats.org/presentationml/2006/ole">
            <p:oleObj spid="_x0000_s69635" name="Equation" r:id="rId4" imgW="2171520" imgH="368280" progId="Equation.DSMT4">
              <p:embed/>
            </p:oleObj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3923929" y="1844824"/>
            <a:ext cx="1" cy="5040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60032" y="1785938"/>
            <a:ext cx="69156" cy="490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57688" y="500063"/>
          <a:ext cx="946150" cy="428625"/>
        </p:xfrm>
        <a:graphic>
          <a:graphicData uri="http://schemas.openxmlformats.org/presentationml/2006/ole">
            <p:oleObj spid="_x0000_s69636" name="Equation" r:id="rId5" imgW="812520" imgH="36828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3419872" y="2852936"/>
          <a:ext cx="2184400" cy="357187"/>
        </p:xfrm>
        <a:graphic>
          <a:graphicData uri="http://schemas.openxmlformats.org/presentationml/2006/ole">
            <p:oleObj spid="_x0000_s69637" name="Equation" r:id="rId6" imgW="1320480" imgH="215640" progId="Equation.3">
              <p:embed/>
            </p:oleObj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563888" y="3356992"/>
          <a:ext cx="1795463" cy="347663"/>
        </p:xfrm>
        <a:graphic>
          <a:graphicData uri="http://schemas.openxmlformats.org/presentationml/2006/ole">
            <p:oleObj spid="_x0000_s69638" name="Equation" r:id="rId7" imgW="1180800" imgH="228600" progId="Equation.DSMT4">
              <p:embed/>
            </p:oleObj>
          </a:graphicData>
        </a:graphic>
      </p:graphicFrame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3779912" y="3933056"/>
            <a:ext cx="1928813" cy="369888"/>
          </a:xfrm>
          <a:prstGeom prst="rect">
            <a:avLst/>
          </a:prstGeom>
          <a:solidFill>
            <a:srgbClr val="FFC0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时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空二阶精度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500063" y="4429125"/>
            <a:ext cx="8001000" cy="646113"/>
          </a:xfrm>
          <a:prstGeom prst="rect">
            <a:avLst/>
          </a:prstGeom>
          <a:solidFill>
            <a:srgbClr val="FFC000">
              <a:alpha val="4392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巧妙</a:t>
            </a:r>
            <a:r>
              <a:rPr lang="zh-CN" altLang="en-US" b="1" dirty="0">
                <a:solidFill>
                  <a:srgbClr val="FF0000"/>
                </a:solidFill>
              </a:rPr>
              <a:t>添加人工粘性</a:t>
            </a:r>
            <a:r>
              <a:rPr lang="zh-CN" altLang="en-US" b="1" dirty="0"/>
              <a:t>，不但</a:t>
            </a:r>
            <a:r>
              <a:rPr lang="zh-CN" altLang="en-US" b="1" dirty="0">
                <a:solidFill>
                  <a:srgbClr val="FF0000"/>
                </a:solidFill>
              </a:rPr>
              <a:t>克服了不稳定性</a:t>
            </a:r>
            <a:r>
              <a:rPr lang="zh-CN" altLang="en-US" b="1" dirty="0"/>
              <a:t>，而且抵消了时间误差，</a:t>
            </a:r>
            <a:r>
              <a:rPr lang="zh-CN" altLang="en-US" b="1" dirty="0">
                <a:solidFill>
                  <a:srgbClr val="FF0000"/>
                </a:solidFill>
              </a:rPr>
              <a:t>提高了时间精度</a:t>
            </a:r>
          </a:p>
        </p:txBody>
      </p:sp>
      <p:sp>
        <p:nvSpPr>
          <p:cNvPr id="26644" name="TextBox 22"/>
          <p:cNvSpPr txBox="1">
            <a:spLocks noChangeArrowheads="1"/>
          </p:cNvSpPr>
          <p:nvPr/>
        </p:nvSpPr>
        <p:spPr bwMode="auto">
          <a:xfrm>
            <a:off x="500063" y="5286375"/>
            <a:ext cx="3643312" cy="369888"/>
          </a:xfrm>
          <a:prstGeom prst="rect">
            <a:avLst/>
          </a:prstGeom>
          <a:solidFill>
            <a:srgbClr val="92D050">
              <a:alpha val="70195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类似方法： </a:t>
            </a:r>
            <a:r>
              <a:rPr lang="en-US" altLang="zh-CN" b="1"/>
              <a:t>Beam-Warming </a:t>
            </a:r>
            <a:r>
              <a:rPr lang="zh-CN" altLang="en-US" b="1"/>
              <a:t>格式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6858000" y="500063"/>
          <a:ext cx="1447800" cy="500062"/>
        </p:xfrm>
        <a:graphic>
          <a:graphicData uri="http://schemas.openxmlformats.org/presentationml/2006/ole">
            <p:oleObj spid="_x0000_s69639" name="Equation" r:id="rId8" imgW="1396800" imgH="482400" progId="Equation.3">
              <p:embed/>
            </p:oleObj>
          </a:graphicData>
        </a:graphic>
      </p:graphicFrame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6643688" y="1000125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人工粘性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5536413" y="1178703"/>
            <a:ext cx="285750" cy="214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86446" y="1142984"/>
            <a:ext cx="100012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571750" y="5929313"/>
          <a:ext cx="4049713" cy="500062"/>
        </p:xfrm>
        <a:graphic>
          <a:graphicData uri="http://schemas.openxmlformats.org/presentationml/2006/ole">
            <p:oleObj spid="_x0000_s69640" name="Equation" r:id="rId9" imgW="3187440" imgH="393480" progId="Equation.3">
              <p:embed/>
            </p:oleObj>
          </a:graphicData>
        </a:graphic>
      </p:graphicFrame>
      <p:sp>
        <p:nvSpPr>
          <p:cNvPr id="31" name="右箭头 30"/>
          <p:cNvSpPr/>
          <p:nvPr/>
        </p:nvSpPr>
        <p:spPr>
          <a:xfrm>
            <a:off x="3131840" y="4005064"/>
            <a:ext cx="571500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4214813" y="5643563"/>
            <a:ext cx="28575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500563" y="5643563"/>
            <a:ext cx="57150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1" name="TextBox 35"/>
          <p:cNvSpPr txBox="1">
            <a:spLocks noChangeArrowheads="1"/>
          </p:cNvSpPr>
          <p:nvPr/>
        </p:nvSpPr>
        <p:spPr bwMode="auto">
          <a:xfrm>
            <a:off x="5072063" y="542925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二阶精度迎风差分</a:t>
            </a:r>
          </a:p>
        </p:txBody>
      </p:sp>
      <p:cxnSp>
        <p:nvCxnSpPr>
          <p:cNvPr id="38" name="直接箭头连接符 37"/>
          <p:cNvCxnSpPr/>
          <p:nvPr/>
        </p:nvCxnSpPr>
        <p:spPr>
          <a:xfrm rot="10800000" flipV="1">
            <a:off x="6643688" y="6000750"/>
            <a:ext cx="428625" cy="214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072313" y="6000750"/>
            <a:ext cx="214312" cy="71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4" name="TextBox 40"/>
          <p:cNvSpPr txBox="1">
            <a:spLocks noChangeArrowheads="1"/>
          </p:cNvSpPr>
          <p:nvPr/>
        </p:nvSpPr>
        <p:spPr bwMode="auto">
          <a:xfrm>
            <a:off x="7358063" y="5786438"/>
            <a:ext cx="1643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人工粘性，且提高时间精度</a:t>
            </a:r>
          </a:p>
        </p:txBody>
      </p:sp>
      <p:sp>
        <p:nvSpPr>
          <p:cNvPr id="26657" name="TextBox 33"/>
          <p:cNvSpPr txBox="1">
            <a:spLocks noChangeArrowheads="1"/>
          </p:cNvSpPr>
          <p:nvPr/>
        </p:nvSpPr>
        <p:spPr bwMode="auto">
          <a:xfrm>
            <a:off x="7092280" y="3140968"/>
            <a:ext cx="1571625" cy="646112"/>
          </a:xfrm>
          <a:prstGeom prst="rect">
            <a:avLst/>
          </a:prstGeom>
          <a:solidFill>
            <a:srgbClr val="00B050">
              <a:alpha val="3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特点： 全离散、时刻耦合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3131840" y="2204864"/>
            <a:ext cx="288032" cy="57606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499992" y="2204864"/>
            <a:ext cx="288032" cy="57606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/>
          <p:cNvSpPr txBox="1">
            <a:spLocks noChangeArrowheads="1"/>
          </p:cNvSpPr>
          <p:nvPr/>
        </p:nvSpPr>
        <p:spPr bwMode="auto">
          <a:xfrm>
            <a:off x="357188" y="1285875"/>
            <a:ext cx="8572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传统计算方法：</a:t>
            </a:r>
            <a:r>
              <a:rPr lang="en-US" altLang="zh-CN" b="1">
                <a:latin typeface="Calibri" pitchFamily="34" charset="0"/>
              </a:rPr>
              <a:t>   </a:t>
            </a:r>
            <a:r>
              <a:rPr lang="zh-CN" altLang="en-US" b="1">
                <a:latin typeface="Calibri" pitchFamily="34" charset="0"/>
              </a:rPr>
              <a:t>有限差分法， </a:t>
            </a:r>
            <a:r>
              <a:rPr lang="en-US" altLang="zh-CN" b="1">
                <a:latin typeface="Calibri" pitchFamily="34" charset="0"/>
              </a:rPr>
              <a:t>  </a:t>
            </a:r>
            <a:r>
              <a:rPr lang="zh-CN" altLang="en-US" b="1">
                <a:latin typeface="Calibri" pitchFamily="34" charset="0"/>
              </a:rPr>
              <a:t>有限体积法 ， 有限元法， </a:t>
            </a:r>
            <a:r>
              <a:rPr lang="en-US" altLang="zh-CN" b="1">
                <a:latin typeface="Calibri" pitchFamily="34" charset="0"/>
              </a:rPr>
              <a:t> </a:t>
            </a:r>
            <a:r>
              <a:rPr lang="zh-CN" altLang="en-US" b="1">
                <a:latin typeface="Calibri" pitchFamily="34" charset="0"/>
              </a:rPr>
              <a:t>谱方法（谱元法）等；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最近发展的方法</a:t>
            </a:r>
            <a:r>
              <a:rPr lang="en-US" altLang="zh-CN" b="1">
                <a:latin typeface="Calibri" pitchFamily="34" charset="0"/>
              </a:rPr>
              <a:t>:   </a:t>
            </a:r>
            <a:r>
              <a:rPr lang="zh-CN" altLang="en-US" b="1">
                <a:latin typeface="Calibri" pitchFamily="34" charset="0"/>
              </a:rPr>
              <a:t>基于粒子的算法（格子</a:t>
            </a:r>
            <a:r>
              <a:rPr lang="en-US" altLang="zh-CN" b="1">
                <a:latin typeface="Calibri" pitchFamily="34" charset="0"/>
              </a:rPr>
              <a:t>-Boltzmann, BGK</a:t>
            </a:r>
            <a:r>
              <a:rPr lang="zh-CN" altLang="en-US" b="1">
                <a:latin typeface="Calibri" pitchFamily="34" charset="0"/>
              </a:rPr>
              <a:t>），无网格</a:t>
            </a:r>
            <a:r>
              <a:rPr lang="en-US" altLang="zh-CN" b="1">
                <a:latin typeface="Calibri" pitchFamily="34" charset="0"/>
              </a:rPr>
              <a:t> </a:t>
            </a:r>
            <a:endParaRPr lang="zh-CN" altLang="en-US" b="1">
              <a:latin typeface="Calibri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63" y="2357438"/>
          <a:ext cx="81439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786053"/>
                <a:gridCol w="2071731"/>
                <a:gridCol w="185738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适用范围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有限差分法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简单成熟，可构造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高精度</a:t>
                      </a:r>
                      <a:r>
                        <a:rPr lang="zh-CN" altLang="en-US" b="1" dirty="0" smtClean="0"/>
                        <a:t>格式</a:t>
                      </a:r>
                      <a:endParaRPr lang="zh-CN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处理复杂网格不够灵活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相对简单外形的高精度计算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有限体积法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r>
                        <a:rPr lang="zh-CN" altLang="en-US" b="1" dirty="0" smtClean="0"/>
                        <a:t>，可处理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复杂网格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不易提高精度（二阶以上方法复杂）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复杂外形的工程计算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有限元法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基于变分原理，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守恒性好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对于复杂方程处理困难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多用于固体力学等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谱方法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精度高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外形、边界条件简单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简单外形的高精度计算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粒子类方法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算法简单，可处理</a:t>
                      </a:r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复杂外形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精度不易提高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复杂外形的工程计算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68" name="矩形 5"/>
          <p:cNvSpPr>
            <a:spLocks noChangeArrowheads="1"/>
          </p:cNvSpPr>
          <p:nvPr/>
        </p:nvSpPr>
        <p:spPr bwMode="auto">
          <a:xfrm>
            <a:off x="2357438" y="214313"/>
            <a:ext cx="41921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alibri" pitchFamily="34" charset="0"/>
              </a:rPr>
              <a:t>      第三讲   有限差分法（</a:t>
            </a:r>
            <a:r>
              <a:rPr lang="en-US" altLang="zh-CN" sz="2400" b="1" dirty="0">
                <a:latin typeface="Calibri" pitchFamily="34" charset="0"/>
              </a:rPr>
              <a:t>1</a:t>
            </a:r>
            <a:r>
              <a:rPr lang="zh-CN" altLang="en-US" sz="2400" b="1" dirty="0" smtClean="0">
                <a:latin typeface="Calibri" pitchFamily="34" charset="0"/>
              </a:rPr>
              <a:t>）  </a:t>
            </a:r>
            <a:endParaRPr lang="zh-CN" altLang="en-US" sz="2400" dirty="0">
              <a:latin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2B829-0D66-405B-AC7D-0D0E0C41434E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Copyright by Li </a:t>
            </a:r>
            <a:r>
              <a:rPr lang="en-US" altLang="zh-CN" dirty="0" err="1"/>
              <a:t>Xinliang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TextBox 1"/>
          <p:cNvSpPr txBox="1">
            <a:spLocks noChangeArrowheads="1"/>
          </p:cNvSpPr>
          <p:nvPr/>
        </p:nvSpPr>
        <p:spPr bwMode="auto">
          <a:xfrm>
            <a:off x="357188" y="1428750"/>
            <a:ext cx="828675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 1</a:t>
            </a:r>
            <a:r>
              <a:rPr lang="zh-CN" altLang="en-US" sz="2400">
                <a:latin typeface="Calibri" pitchFamily="34" charset="0"/>
              </a:rPr>
              <a:t>）</a:t>
            </a:r>
            <a:r>
              <a:rPr lang="en-US" altLang="zh-CN" sz="2400">
                <a:latin typeface="Calibri" pitchFamily="34" charset="0"/>
              </a:rPr>
              <a:t> </a:t>
            </a:r>
            <a:r>
              <a:rPr lang="zh-CN" altLang="en-US" sz="2400" b="1">
                <a:latin typeface="Calibri" pitchFamily="34" charset="0"/>
              </a:rPr>
              <a:t>相容性：</a:t>
            </a:r>
            <a:endParaRPr lang="zh-CN" altLang="en-US" sz="2400">
              <a:latin typeface="Calibri" pitchFamily="34" charset="0"/>
            </a:endParaRPr>
          </a:p>
          <a:p>
            <a:r>
              <a:rPr lang="zh-CN" altLang="en-US" sz="2000" b="1">
                <a:latin typeface="Calibri" pitchFamily="34" charset="0"/>
              </a:rPr>
              <a:t>     当差分方程中 ，时间与空间步长均趋近于</a:t>
            </a:r>
            <a:r>
              <a:rPr lang="en-US" altLang="zh-CN" sz="2000" b="1">
                <a:latin typeface="Calibri" pitchFamily="34" charset="0"/>
              </a:rPr>
              <a:t>0 </a:t>
            </a:r>
            <a:r>
              <a:rPr lang="zh-CN" altLang="en-US" sz="2000" b="1">
                <a:latin typeface="Calibri" pitchFamily="34" charset="0"/>
              </a:rPr>
              <a:t>时，差分方程的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截断误差</a:t>
            </a:r>
            <a:r>
              <a:rPr lang="zh-CN" altLang="en-US" sz="2000" b="1">
                <a:latin typeface="Calibri" pitchFamily="34" charset="0"/>
              </a:rPr>
              <a:t>也趋近于</a:t>
            </a:r>
            <a:r>
              <a:rPr lang="en-US" altLang="zh-CN" sz="2000" b="1">
                <a:latin typeface="Calibri" pitchFamily="34" charset="0"/>
              </a:rPr>
              <a:t>0</a:t>
            </a:r>
            <a:r>
              <a:rPr lang="zh-CN" altLang="en-US" sz="2000" b="1">
                <a:latin typeface="Calibri" pitchFamily="34" charset="0"/>
              </a:rPr>
              <a:t>，则称差分方程与原微分方程是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相容</a:t>
            </a:r>
            <a:r>
              <a:rPr lang="zh-CN" altLang="en-US" sz="2000" b="1">
                <a:latin typeface="Calibri" pitchFamily="34" charset="0"/>
              </a:rPr>
              <a:t>的。</a:t>
            </a:r>
            <a:endParaRPr lang="zh-CN" altLang="en-US" sz="2000">
              <a:latin typeface="Calibri" pitchFamily="34" charset="0"/>
            </a:endParaRPr>
          </a:p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421" name="TextBox 9"/>
          <p:cNvSpPr txBox="1">
            <a:spLocks noChangeArrowheads="1"/>
          </p:cNvSpPr>
          <p:nvPr/>
        </p:nvSpPr>
        <p:spPr bwMode="auto">
          <a:xfrm>
            <a:off x="857250" y="142875"/>
            <a:ext cx="6286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Calibri" pitchFamily="34" charset="0"/>
              </a:rPr>
              <a:t>§ </a:t>
            </a:r>
            <a:r>
              <a:rPr lang="en-US" altLang="zh-CN" sz="2400" b="1" dirty="0" smtClean="0">
                <a:latin typeface="Calibri" pitchFamily="34" charset="0"/>
              </a:rPr>
              <a:t>3.5  </a:t>
            </a:r>
            <a:r>
              <a:rPr lang="zh-CN" altLang="en-US" sz="2400" b="1" dirty="0" smtClean="0">
                <a:latin typeface="Calibri" pitchFamily="34" charset="0"/>
              </a:rPr>
              <a:t>差分方程的稳定性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17422" name="TextBox 1"/>
          <p:cNvSpPr txBox="1">
            <a:spLocks noChangeArrowheads="1"/>
          </p:cNvSpPr>
          <p:nvPr/>
        </p:nvSpPr>
        <p:spPr bwMode="auto">
          <a:xfrm>
            <a:off x="500063" y="2714625"/>
            <a:ext cx="55006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）收敛性：</a:t>
            </a:r>
          </a:p>
        </p:txBody>
      </p:sp>
      <p:graphicFrame>
        <p:nvGraphicFramePr>
          <p:cNvPr id="17410" name="Object 1"/>
          <p:cNvGraphicFramePr>
            <a:graphicFrameLocks noChangeAspect="1"/>
          </p:cNvGraphicFramePr>
          <p:nvPr/>
        </p:nvGraphicFramePr>
        <p:xfrm>
          <a:off x="1643063" y="3857625"/>
          <a:ext cx="1481137" cy="428625"/>
        </p:xfrm>
        <a:graphic>
          <a:graphicData uri="http://schemas.openxmlformats.org/presentationml/2006/ole">
            <p:oleObj spid="_x0000_s17410" name="Equation" r:id="rId3" imgW="965160" imgH="279360" progId="Equation.3">
              <p:embed/>
            </p:oleObj>
          </a:graphicData>
        </a:graphic>
      </p:graphicFrame>
      <p:sp>
        <p:nvSpPr>
          <p:cNvPr id="17423" name="TextBox 5"/>
          <p:cNvSpPr txBox="1">
            <a:spLocks noChangeArrowheads="1"/>
          </p:cNvSpPr>
          <p:nvPr/>
        </p:nvSpPr>
        <p:spPr bwMode="auto">
          <a:xfrm>
            <a:off x="571500" y="5786438"/>
            <a:ext cx="171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L2 </a:t>
            </a:r>
            <a:r>
              <a:rPr lang="zh-CN" altLang="en-US">
                <a:latin typeface="Calibri" pitchFamily="34" charset="0"/>
              </a:rPr>
              <a:t>模：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560513" y="5715000"/>
          <a:ext cx="1333500" cy="444500"/>
        </p:xfrm>
        <a:graphic>
          <a:graphicData uri="http://schemas.openxmlformats.org/presentationml/2006/ole">
            <p:oleObj spid="_x0000_s17411" name="Equation" r:id="rId4" imgW="1333440" imgH="444240" progId="Equation.3">
              <p:embed/>
            </p:oleObj>
          </a:graphicData>
        </a:graphic>
      </p:graphicFrame>
      <p:sp>
        <p:nvSpPr>
          <p:cNvPr id="17424" name="TextBox 8"/>
          <p:cNvSpPr txBox="1">
            <a:spLocks noChangeArrowheads="1"/>
          </p:cNvSpPr>
          <p:nvPr/>
        </p:nvSpPr>
        <p:spPr bwMode="auto">
          <a:xfrm>
            <a:off x="4286250" y="592931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 </a:t>
            </a:r>
            <a:r>
              <a:rPr lang="zh-CN" altLang="en-US">
                <a:latin typeface="Calibri" pitchFamily="34" charset="0"/>
              </a:rPr>
              <a:t>模：</a:t>
            </a: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5060950" y="5929313"/>
          <a:ext cx="1028700" cy="268287"/>
        </p:xfrm>
        <a:graphic>
          <a:graphicData uri="http://schemas.openxmlformats.org/presentationml/2006/ole">
            <p:oleObj spid="_x0000_s17412" name="Equation" r:id="rId5" imgW="1028520" imgH="266400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357688" y="6000750"/>
          <a:ext cx="190500" cy="203200"/>
        </p:xfrm>
        <a:graphic>
          <a:graphicData uri="http://schemas.openxmlformats.org/presentationml/2006/ole">
            <p:oleObj spid="_x0000_s17413" name="Equation" r:id="rId6" imgW="190440" imgH="203040" progId="Equation.3">
              <p:embed/>
            </p:oleObj>
          </a:graphicData>
        </a:graphic>
      </p:graphicFrame>
      <p:graphicFrame>
        <p:nvGraphicFramePr>
          <p:cNvPr id="17414" name="Object 20"/>
          <p:cNvGraphicFramePr>
            <a:graphicFrameLocks noChangeAspect="1"/>
          </p:cNvGraphicFramePr>
          <p:nvPr/>
        </p:nvGraphicFramePr>
        <p:xfrm>
          <a:off x="1560513" y="6215063"/>
          <a:ext cx="1119187" cy="395287"/>
        </p:xfrm>
        <a:graphic>
          <a:graphicData uri="http://schemas.openxmlformats.org/presentationml/2006/ole">
            <p:oleObj spid="_x0000_s17414" name="Equation" r:id="rId7" imgW="1117440" imgH="393480" progId="Equation.3">
              <p:embed/>
            </p:oleObj>
          </a:graphicData>
        </a:graphic>
      </p:graphicFrame>
      <p:graphicFrame>
        <p:nvGraphicFramePr>
          <p:cNvPr id="17415" name="Object 22"/>
          <p:cNvGraphicFramePr>
            <a:graphicFrameLocks noChangeAspect="1"/>
          </p:cNvGraphicFramePr>
          <p:nvPr/>
        </p:nvGraphicFramePr>
        <p:xfrm>
          <a:off x="5072063" y="6286500"/>
          <a:ext cx="977900" cy="293688"/>
        </p:xfrm>
        <a:graphic>
          <a:graphicData uri="http://schemas.openxmlformats.org/presentationml/2006/ole">
            <p:oleObj spid="_x0000_s17415" name="Equation" r:id="rId8" imgW="977760" imgH="291960" progId="Equation.3">
              <p:embed/>
            </p:oleObj>
          </a:graphicData>
        </a:graphic>
      </p:graphicFrame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59C500-3233-4569-A5D4-72A35E638E76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17426" name="矩形 21"/>
          <p:cNvSpPr>
            <a:spLocks noChangeArrowheads="1"/>
          </p:cNvSpPr>
          <p:nvPr/>
        </p:nvSpPr>
        <p:spPr bwMode="auto">
          <a:xfrm>
            <a:off x="571500" y="3143250"/>
            <a:ext cx="8215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     当时间与空间步长均趋近于</a:t>
            </a:r>
            <a:r>
              <a:rPr lang="en-US" altLang="zh-CN" sz="2000" b="1">
                <a:latin typeface="Calibri" pitchFamily="34" charset="0"/>
              </a:rPr>
              <a:t>0 </a:t>
            </a:r>
            <a:r>
              <a:rPr lang="zh-CN" altLang="en-US" sz="2000" b="1">
                <a:latin typeface="Calibri" pitchFamily="34" charset="0"/>
              </a:rPr>
              <a:t>时，差分方程的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解</a:t>
            </a:r>
            <a:r>
              <a:rPr lang="zh-CN" altLang="en-US" sz="2000" b="1">
                <a:latin typeface="Calibri" pitchFamily="34" charset="0"/>
              </a:rPr>
              <a:t>趋近于微分方程的解，则称差分方程的解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收敛</a:t>
            </a:r>
            <a:r>
              <a:rPr lang="zh-CN" altLang="en-US" sz="2000" b="1">
                <a:latin typeface="Calibri" pitchFamily="34" charset="0"/>
              </a:rPr>
              <a:t>于原微分方程的解。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7427" name="TextBox 22"/>
          <p:cNvSpPr txBox="1">
            <a:spLocks noChangeArrowheads="1"/>
          </p:cNvSpPr>
          <p:nvPr/>
        </p:nvSpPr>
        <p:spPr bwMode="auto">
          <a:xfrm>
            <a:off x="571500" y="4286250"/>
            <a:ext cx="600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注意！  方程互相趋近            解互相趋近</a:t>
            </a:r>
          </a:p>
        </p:txBody>
      </p:sp>
      <p:sp>
        <p:nvSpPr>
          <p:cNvPr id="24" name="不等于号 23"/>
          <p:cNvSpPr/>
          <p:nvPr/>
        </p:nvSpPr>
        <p:spPr>
          <a:xfrm>
            <a:off x="3786188" y="4357688"/>
            <a:ext cx="642937" cy="285750"/>
          </a:xfrm>
          <a:prstGeom prst="mathNotEqual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29" name="TextBox 24"/>
          <p:cNvSpPr txBox="1">
            <a:spLocks noChangeArrowheads="1"/>
          </p:cNvSpPr>
          <p:nvPr/>
        </p:nvSpPr>
        <p:spPr bwMode="auto">
          <a:xfrm>
            <a:off x="6286500" y="4357688"/>
            <a:ext cx="2643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（</a:t>
            </a:r>
            <a:r>
              <a:rPr lang="zh-CN" altLang="en-US" b="1">
                <a:latin typeface="Calibri" pitchFamily="34" charset="0"/>
              </a:rPr>
              <a:t>多值性、奇异性 </a:t>
            </a:r>
            <a:r>
              <a:rPr lang="en-US" altLang="zh-CN" b="1">
                <a:latin typeface="Calibri" pitchFamily="34" charset="0"/>
              </a:rPr>
              <a:t>……</a:t>
            </a:r>
            <a:r>
              <a:rPr lang="zh-CN" altLang="en-US">
                <a:latin typeface="Calibri" pitchFamily="34" charset="0"/>
              </a:rPr>
              <a:t>）</a:t>
            </a:r>
          </a:p>
        </p:txBody>
      </p:sp>
      <p:graphicFrame>
        <p:nvGraphicFramePr>
          <p:cNvPr id="17416" name="Object 16"/>
          <p:cNvGraphicFramePr>
            <a:graphicFrameLocks noChangeAspect="1"/>
          </p:cNvGraphicFramePr>
          <p:nvPr/>
        </p:nvGraphicFramePr>
        <p:xfrm>
          <a:off x="6500813" y="5429250"/>
          <a:ext cx="2057400" cy="357188"/>
        </p:xfrm>
        <a:graphic>
          <a:graphicData uri="http://schemas.openxmlformats.org/presentationml/2006/ole">
            <p:oleObj spid="_x0000_s17416" name="Equation" r:id="rId9" imgW="1536480" imgH="266400" progId="Equation.3">
              <p:embed/>
            </p:oleObj>
          </a:graphicData>
        </a:graphic>
      </p:graphicFrame>
      <p:sp>
        <p:nvSpPr>
          <p:cNvPr id="17430" name="TextBox 26"/>
          <p:cNvSpPr txBox="1">
            <a:spLocks noChangeArrowheads="1"/>
          </p:cNvSpPr>
          <p:nvPr/>
        </p:nvSpPr>
        <p:spPr bwMode="auto">
          <a:xfrm>
            <a:off x="7215188" y="5429250"/>
            <a:ext cx="92868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 b="1">
                <a:latin typeface="Calibri" pitchFamily="34" charset="0"/>
              </a:rPr>
              <a:t>不一定等于</a:t>
            </a:r>
          </a:p>
        </p:txBody>
      </p:sp>
      <p:sp>
        <p:nvSpPr>
          <p:cNvPr id="17431" name="TextBox 27"/>
          <p:cNvSpPr txBox="1">
            <a:spLocks noChangeArrowheads="1"/>
          </p:cNvSpPr>
          <p:nvPr/>
        </p:nvSpPr>
        <p:spPr bwMode="auto">
          <a:xfrm>
            <a:off x="6429375" y="5786438"/>
            <a:ext cx="2571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Calibri" pitchFamily="34" charset="0"/>
              </a:rPr>
              <a:t>只有连续函数才满足</a:t>
            </a:r>
          </a:p>
        </p:txBody>
      </p:sp>
      <p:sp>
        <p:nvSpPr>
          <p:cNvPr id="29" name="矩形 28"/>
          <p:cNvSpPr/>
          <p:nvPr/>
        </p:nvSpPr>
        <p:spPr>
          <a:xfrm>
            <a:off x="6357938" y="4929188"/>
            <a:ext cx="2428875" cy="1357312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33" name="TextBox 29"/>
          <p:cNvSpPr txBox="1">
            <a:spLocks noChangeArrowheads="1"/>
          </p:cNvSpPr>
          <p:nvPr/>
        </p:nvSpPr>
        <p:spPr bwMode="auto">
          <a:xfrm>
            <a:off x="1000125" y="4929188"/>
            <a:ext cx="5072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      （根据</a:t>
            </a:r>
            <a:r>
              <a:rPr lang="en-US" altLang="zh-CN" b="1">
                <a:latin typeface="Calibri" pitchFamily="34" charset="0"/>
              </a:rPr>
              <a:t>Lax</a:t>
            </a:r>
            <a:r>
              <a:rPr lang="zh-CN" altLang="en-US" b="1">
                <a:latin typeface="Calibri" pitchFamily="34" charset="0"/>
              </a:rPr>
              <a:t>等价定理，只有稳定性条件满足的情况下，方程趋近才能保证解趋近）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2357438" y="1357313"/>
            <a:ext cx="2071687" cy="428625"/>
          </a:xfrm>
          <a:prstGeom prst="wedgeRoundRectCallout">
            <a:avLst/>
          </a:prstGeom>
          <a:solidFill>
            <a:srgbClr val="FFC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35" name="TextBox 33"/>
          <p:cNvSpPr txBox="1">
            <a:spLocks noChangeArrowheads="1"/>
          </p:cNvSpPr>
          <p:nvPr/>
        </p:nvSpPr>
        <p:spPr bwMode="auto">
          <a:xfrm>
            <a:off x="2357438" y="1428750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Calibri" pitchFamily="34" charset="0"/>
              </a:rPr>
              <a:t>含义： 方程趋近</a:t>
            </a:r>
          </a:p>
        </p:txBody>
      </p:sp>
      <p:sp>
        <p:nvSpPr>
          <p:cNvPr id="35" name="圆角矩形标注 34"/>
          <p:cNvSpPr/>
          <p:nvPr/>
        </p:nvSpPr>
        <p:spPr>
          <a:xfrm>
            <a:off x="2500313" y="2643188"/>
            <a:ext cx="3000375" cy="428625"/>
          </a:xfrm>
          <a:prstGeom prst="wedgeRoundRectCallout">
            <a:avLst/>
          </a:prstGeom>
          <a:solidFill>
            <a:srgbClr val="FFC000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37" name="TextBox 35"/>
          <p:cNvSpPr txBox="1">
            <a:spLocks noChangeArrowheads="1"/>
          </p:cNvSpPr>
          <p:nvPr/>
        </p:nvSpPr>
        <p:spPr bwMode="auto">
          <a:xfrm>
            <a:off x="2643188" y="2714625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latin typeface="Calibri" pitchFamily="34" charset="0"/>
              </a:rPr>
              <a:t>含义： 解趋近（更强）</a:t>
            </a:r>
          </a:p>
        </p:txBody>
      </p:sp>
      <p:graphicFrame>
        <p:nvGraphicFramePr>
          <p:cNvPr id="17417" name="Object 17"/>
          <p:cNvGraphicFramePr>
            <a:graphicFrameLocks noChangeAspect="1"/>
          </p:cNvGraphicFramePr>
          <p:nvPr/>
        </p:nvGraphicFramePr>
        <p:xfrm>
          <a:off x="3892550" y="3929063"/>
          <a:ext cx="931863" cy="298450"/>
        </p:xfrm>
        <a:graphic>
          <a:graphicData uri="http://schemas.openxmlformats.org/presentationml/2006/ole">
            <p:oleObj spid="_x0000_s17417" name="Equation" r:id="rId10" imgW="634680" imgH="203040" progId="Equation.3">
              <p:embed/>
            </p:oleObj>
          </a:graphicData>
        </a:graphic>
      </p:graphicFrame>
      <p:sp>
        <p:nvSpPr>
          <p:cNvPr id="17438" name="TextBox 37"/>
          <p:cNvSpPr txBox="1">
            <a:spLocks noChangeArrowheads="1"/>
          </p:cNvSpPr>
          <p:nvPr/>
        </p:nvSpPr>
        <p:spPr bwMode="auto">
          <a:xfrm>
            <a:off x="4929188" y="3857625"/>
            <a:ext cx="3500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分别为差分方程和微分方程的解</a:t>
            </a:r>
          </a:p>
        </p:txBody>
      </p:sp>
      <p:sp>
        <p:nvSpPr>
          <p:cNvPr id="17439" name="TextBox 30"/>
          <p:cNvSpPr txBox="1">
            <a:spLocks noChangeArrowheads="1"/>
          </p:cNvSpPr>
          <p:nvPr/>
        </p:nvSpPr>
        <p:spPr bwMode="auto">
          <a:xfrm>
            <a:off x="357188" y="785813"/>
            <a:ext cx="6429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1. </a:t>
            </a:r>
            <a:r>
              <a:rPr lang="zh-CN" altLang="en-US" sz="2400" b="1">
                <a:latin typeface="Calibri" pitchFamily="34" charset="0"/>
              </a:rPr>
              <a:t>相容、收敛、稳定性与</a:t>
            </a:r>
            <a:r>
              <a:rPr lang="en-US" altLang="zh-CN" sz="2400" b="1">
                <a:latin typeface="Calibri" pitchFamily="34" charset="0"/>
              </a:rPr>
              <a:t>Lax</a:t>
            </a:r>
            <a:r>
              <a:rPr lang="zh-CN" altLang="en-US" sz="2400" b="1">
                <a:latin typeface="Calibri" pitchFamily="34" charset="0"/>
              </a:rPr>
              <a:t>等价定理</a:t>
            </a:r>
          </a:p>
        </p:txBody>
      </p:sp>
      <p:sp>
        <p:nvSpPr>
          <p:cNvPr id="17440" name="TextBox 31"/>
          <p:cNvSpPr txBox="1">
            <a:spLocks noChangeArrowheads="1"/>
          </p:cNvSpPr>
          <p:nvPr/>
        </p:nvSpPr>
        <p:spPr bwMode="auto">
          <a:xfrm>
            <a:off x="6429375" y="5000625"/>
            <a:ext cx="1357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相似的例子：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4214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3</a:t>
            </a:r>
            <a:r>
              <a:rPr lang="zh-CN" altLang="en-US" sz="2400" b="1">
                <a:latin typeface="Calibri" pitchFamily="34" charset="0"/>
              </a:rPr>
              <a:t>） 稳定性</a:t>
            </a:r>
            <a:r>
              <a:rPr lang="zh-CN" altLang="en-US" sz="2400">
                <a:latin typeface="Calibri" pitchFamily="34" charset="0"/>
              </a:rPr>
              <a:t>：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6000750" y="1071563"/>
          <a:ext cx="866775" cy="304800"/>
        </p:xfrm>
        <a:graphic>
          <a:graphicData uri="http://schemas.openxmlformats.org/presentationml/2006/ole">
            <p:oleObj spid="_x0000_s18434" name="Equation" r:id="rId3" imgW="863225" imgH="304668" progId="Equation.3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2500313" y="1357313"/>
          <a:ext cx="866775" cy="304800"/>
        </p:xfrm>
        <a:graphic>
          <a:graphicData uri="http://schemas.openxmlformats.org/presentationml/2006/ole">
            <p:oleObj spid="_x0000_s18435" name="Equation" r:id="rId4" imgW="863225" imgH="304668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071688" y="1857375"/>
          <a:ext cx="4003675" cy="500063"/>
        </p:xfrm>
        <a:graphic>
          <a:graphicData uri="http://schemas.openxmlformats.org/presentationml/2006/ole">
            <p:oleObj spid="_x0000_s18436" name="Equation" r:id="rId5" imgW="2133360" imgH="266400" progId="Equation.3">
              <p:embed/>
            </p:oleObj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85750" y="1000125"/>
            <a:ext cx="8858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sz="2000" b="1">
                <a:latin typeface="Times New Roman" pitchFamily="18" charset="0"/>
                <a:cs typeface="Times New Roman" pitchFamily="18" charset="0"/>
              </a:rPr>
              <a:t>定义：称差分方程的初值问题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是稳定的，如果当              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做够小时，存在于               无关的常数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使得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0" hangingPunct="0"/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zh-CN" altLang="en-US" sz="2000">
              <a:latin typeface="Calibri" pitchFamily="34" charset="0"/>
            </a:endParaRPr>
          </a:p>
        </p:txBody>
      </p:sp>
      <p:sp>
        <p:nvSpPr>
          <p:cNvPr id="18440" name="矩形 16"/>
          <p:cNvSpPr>
            <a:spLocks noChangeArrowheads="1"/>
          </p:cNvSpPr>
          <p:nvPr/>
        </p:nvSpPr>
        <p:spPr bwMode="auto">
          <a:xfrm>
            <a:off x="357188" y="2643188"/>
            <a:ext cx="80724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含义： 在差分方程的求解过程中，如果引入的误差随时间的增长有界，则称差分方程是稳定的。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1CF7A-2199-4599-AD59-29ED91DFF27D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18443" name="TextBox 12"/>
          <p:cNvSpPr txBox="1">
            <a:spLocks noChangeArrowheads="1"/>
          </p:cNvSpPr>
          <p:nvPr/>
        </p:nvSpPr>
        <p:spPr bwMode="auto">
          <a:xfrm>
            <a:off x="428625" y="3571875"/>
            <a:ext cx="7858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4</a:t>
            </a:r>
            <a:r>
              <a:rPr lang="zh-CN" altLang="en-US" sz="2400" b="1">
                <a:latin typeface="Calibri" pitchFamily="34" charset="0"/>
              </a:rPr>
              <a:t>） </a:t>
            </a:r>
            <a:r>
              <a:rPr lang="en-US" altLang="zh-CN" sz="2400" b="1">
                <a:latin typeface="Calibri" pitchFamily="34" charset="0"/>
              </a:rPr>
              <a:t>Lax </a:t>
            </a:r>
            <a:r>
              <a:rPr lang="zh-CN" altLang="en-US" sz="2400" b="1">
                <a:latin typeface="Calibri" pitchFamily="34" charset="0"/>
              </a:rPr>
              <a:t>等价定理</a:t>
            </a:r>
          </a:p>
        </p:txBody>
      </p:sp>
      <p:sp>
        <p:nvSpPr>
          <p:cNvPr id="18444" name="TextBox 12"/>
          <p:cNvSpPr txBox="1">
            <a:spLocks noChangeArrowheads="1"/>
          </p:cNvSpPr>
          <p:nvPr/>
        </p:nvSpPr>
        <p:spPr bwMode="auto">
          <a:xfrm>
            <a:off x="714375" y="4071938"/>
            <a:ext cx="7858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       </a:t>
            </a:r>
            <a:r>
              <a:rPr lang="zh-CN" altLang="en-US" sz="2000" b="1">
                <a:latin typeface="Calibri" pitchFamily="34" charset="0"/>
              </a:rPr>
              <a:t>如果微分方程的初边问题是适定的，差分方程是相容的，则差分方程解的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收敛性</a:t>
            </a:r>
            <a:r>
              <a:rPr lang="zh-CN" altLang="en-US" sz="2000" b="1">
                <a:latin typeface="Calibri" pitchFamily="34" charset="0"/>
              </a:rPr>
              <a:t>与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稳定性</a:t>
            </a:r>
            <a:r>
              <a:rPr lang="zh-CN" altLang="en-US" sz="2000" b="1">
                <a:latin typeface="Calibri" pitchFamily="34" charset="0"/>
              </a:rPr>
              <a:t>是等价的。</a:t>
            </a:r>
          </a:p>
        </p:txBody>
      </p:sp>
      <p:sp>
        <p:nvSpPr>
          <p:cNvPr id="18445" name="TextBox 13"/>
          <p:cNvSpPr txBox="1">
            <a:spLocks noChangeArrowheads="1"/>
          </p:cNvSpPr>
          <p:nvPr/>
        </p:nvSpPr>
        <p:spPr bwMode="auto">
          <a:xfrm>
            <a:off x="571500" y="4929188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含义： 如果微分方程不出问题（适定），差分方程性质好（稳定），则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方程逼近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就可保证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解逼近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。</a:t>
            </a:r>
            <a:endParaRPr lang="en-US" altLang="zh-CN" sz="2000" b="1">
              <a:solidFill>
                <a:srgbClr val="0000CC"/>
              </a:solidFill>
              <a:latin typeface="Calibri" pitchFamily="34" charset="0"/>
            </a:endParaRPr>
          </a:p>
          <a:p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     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如果方程逼近就可以导致解逼近，则差分方程的性质肯定好（稳定）</a:t>
            </a:r>
            <a:endParaRPr lang="en-US" altLang="zh-CN" sz="2000" b="1">
              <a:solidFill>
                <a:srgbClr val="0000CC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714875" y="1857375"/>
            <a:ext cx="3143250" cy="1714500"/>
          </a:xfrm>
          <a:prstGeom prst="rect">
            <a:avLst/>
          </a:prstGeom>
          <a:solidFill>
            <a:srgbClr val="FFC0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93" name="TextBox 45"/>
          <p:cNvSpPr txBox="1">
            <a:spLocks noChangeArrowheads="1"/>
          </p:cNvSpPr>
          <p:nvPr/>
        </p:nvSpPr>
        <p:spPr bwMode="auto">
          <a:xfrm>
            <a:off x="5214938" y="4357688"/>
            <a:ext cx="3500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                    </a:t>
            </a:r>
            <a:r>
              <a:rPr lang="zh-CN" altLang="en-US" b="1" dirty="0">
                <a:latin typeface="Calibri" pitchFamily="34" charset="0"/>
              </a:rPr>
              <a:t>通常为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复数</a:t>
            </a:r>
            <a:r>
              <a:rPr lang="zh-CN" altLang="en-US" b="1" dirty="0">
                <a:latin typeface="Calibri" pitchFamily="34" charset="0"/>
              </a:rPr>
              <a:t>； 可反映振幅及相位；</a:t>
            </a:r>
          </a:p>
        </p:txBody>
      </p:sp>
      <p:sp>
        <p:nvSpPr>
          <p:cNvPr id="19470" name="TextBox 2"/>
          <p:cNvSpPr txBox="1">
            <a:spLocks noChangeArrowheads="1"/>
          </p:cNvSpPr>
          <p:nvPr/>
        </p:nvSpPr>
        <p:spPr bwMode="auto">
          <a:xfrm>
            <a:off x="428625" y="142875"/>
            <a:ext cx="7715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2.  </a:t>
            </a:r>
            <a:r>
              <a:rPr lang="zh-CN" altLang="en-US" sz="2400" b="1">
                <a:latin typeface="Calibri" pitchFamily="34" charset="0"/>
              </a:rPr>
              <a:t>差分格式稳定性分析方法</a:t>
            </a:r>
            <a:r>
              <a:rPr lang="en-US" altLang="zh-CN" sz="2400" b="1">
                <a:latin typeface="Calibri" pitchFamily="34" charset="0"/>
              </a:rPr>
              <a:t> 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194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929188" y="3000375"/>
          <a:ext cx="2420937" cy="500063"/>
        </p:xfrm>
        <a:graphic>
          <a:graphicData uri="http://schemas.openxmlformats.org/presentationml/2006/ole">
            <p:oleObj spid="_x0000_s19458" name="Equation" r:id="rId3" imgW="1790640" imgH="368280" progId="Equation.3">
              <p:embed/>
            </p:oleObj>
          </a:graphicData>
        </a:graphic>
      </p:graphicFrame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285750" y="642938"/>
            <a:ext cx="8715375" cy="120015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Fourier</a:t>
            </a:r>
            <a:r>
              <a:rPr lang="zh-CN" altLang="en-US" b="1" dirty="0">
                <a:latin typeface="+mn-lt"/>
                <a:ea typeface="+mn-ea"/>
              </a:rPr>
              <a:t>分析</a:t>
            </a:r>
            <a:r>
              <a:rPr lang="zh-CN" altLang="en-US" b="1" dirty="0" smtClean="0">
                <a:latin typeface="+mn-lt"/>
                <a:ea typeface="+mn-ea"/>
              </a:rPr>
              <a:t>法 （针对线性系统）：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   </a:t>
            </a:r>
            <a:r>
              <a:rPr lang="zh-CN" altLang="en-US" b="1" dirty="0">
                <a:latin typeface="+mn-lt"/>
                <a:ea typeface="+mn-ea"/>
              </a:rPr>
              <a:t>基本思想： 初始时刻引入单波扰动，考虑其随时间的变化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   </a:t>
            </a:r>
            <a:r>
              <a:rPr lang="zh-CN" altLang="en-US" b="1" dirty="0">
                <a:latin typeface="+mn-lt"/>
                <a:ea typeface="+mn-ea"/>
              </a:rPr>
              <a:t>原理： 任何扰动都可认为是单波扰动的叠加； 线性情况下不同波之间独立发展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    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引入单波扰动，带入差分方程，如果其振幅放大，则不稳定；否则稳定</a:t>
            </a:r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4857750" y="2214563"/>
          <a:ext cx="2009775" cy="508000"/>
        </p:xfrm>
        <a:graphic>
          <a:graphicData uri="http://schemas.openxmlformats.org/presentationml/2006/ole">
            <p:oleObj spid="_x0000_s19459" name="Equation" r:id="rId4" imgW="1460160" imgH="368280" progId="Equation.3">
              <p:embed/>
            </p:oleObj>
          </a:graphicData>
        </a:graphic>
      </p:graphicFrame>
      <p:sp>
        <p:nvSpPr>
          <p:cNvPr id="194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4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00250" y="2500313"/>
          <a:ext cx="1125538" cy="420687"/>
        </p:xfrm>
        <a:graphic>
          <a:graphicData uri="http://schemas.openxmlformats.org/presentationml/2006/ole">
            <p:oleObj spid="_x0000_s19460" name="Equation" r:id="rId5" imgW="685800" imgH="253800" progId="Equation.3">
              <p:embed/>
            </p:oleObj>
          </a:graphicData>
        </a:graphic>
      </p:graphicFrame>
      <p:sp>
        <p:nvSpPr>
          <p:cNvPr id="19475" name="TextBox 11"/>
          <p:cNvSpPr txBox="1">
            <a:spLocks noChangeArrowheads="1"/>
          </p:cNvSpPr>
          <p:nvPr/>
        </p:nvSpPr>
        <p:spPr bwMode="auto">
          <a:xfrm>
            <a:off x="357188" y="2357438"/>
            <a:ext cx="1643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引入单波扰动</a:t>
            </a:r>
            <a:r>
              <a:rPr lang="zh-CN" altLang="en-US">
                <a:latin typeface="Calibri" pitchFamily="34" charset="0"/>
              </a:rPr>
              <a:t>：</a:t>
            </a:r>
          </a:p>
        </p:txBody>
      </p:sp>
      <p:sp>
        <p:nvSpPr>
          <p:cNvPr id="1947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78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928688" y="4000500"/>
          <a:ext cx="2174875" cy="300038"/>
        </p:xfrm>
        <a:graphic>
          <a:graphicData uri="http://schemas.openxmlformats.org/presentationml/2006/ole">
            <p:oleObj spid="_x0000_s19461" name="Equation" r:id="rId6" imgW="1562040" imgH="215640" progId="Equation.3">
              <p:embed/>
            </p:oleObj>
          </a:graphicData>
        </a:graphic>
      </p:graphicFrame>
      <p:sp>
        <p:nvSpPr>
          <p:cNvPr id="19479" name="TextBox 21"/>
          <p:cNvSpPr txBox="1">
            <a:spLocks noChangeArrowheads="1"/>
          </p:cNvSpPr>
          <p:nvPr/>
        </p:nvSpPr>
        <p:spPr bwMode="auto">
          <a:xfrm>
            <a:off x="428625" y="3571875"/>
            <a:ext cx="235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解出放大因子：</a:t>
            </a:r>
          </a:p>
        </p:txBody>
      </p:sp>
      <p:sp>
        <p:nvSpPr>
          <p:cNvPr id="1948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8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82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9462" name="Object 9"/>
          <p:cNvGraphicFramePr>
            <a:graphicFrameLocks noChangeAspect="1"/>
          </p:cNvGraphicFramePr>
          <p:nvPr/>
        </p:nvGraphicFramePr>
        <p:xfrm>
          <a:off x="865188" y="4357688"/>
          <a:ext cx="2333625" cy="354012"/>
        </p:xfrm>
        <a:graphic>
          <a:graphicData uri="http://schemas.openxmlformats.org/presentationml/2006/ole">
            <p:oleObj spid="_x0000_s19462" name="Equation" r:id="rId7" imgW="1676160" imgH="253800" progId="Equation.3">
              <p:embed/>
            </p:oleObj>
          </a:graphicData>
        </a:graphic>
      </p:graphicFrame>
      <p:graphicFrame>
        <p:nvGraphicFramePr>
          <p:cNvPr id="19463" name="Object 10"/>
          <p:cNvGraphicFramePr>
            <a:graphicFrameLocks noChangeAspect="1"/>
          </p:cNvGraphicFramePr>
          <p:nvPr/>
        </p:nvGraphicFramePr>
        <p:xfrm>
          <a:off x="1500188" y="5500688"/>
          <a:ext cx="785812" cy="249237"/>
        </p:xfrm>
        <a:graphic>
          <a:graphicData uri="http://schemas.openxmlformats.org/presentationml/2006/ole">
            <p:oleObj spid="_x0000_s19463" name="Equation" r:id="rId8" imgW="520560" imgH="164880" progId="Equation.3">
              <p:embed/>
            </p:oleObj>
          </a:graphicData>
        </a:graphic>
      </p:graphicFrame>
      <p:sp>
        <p:nvSpPr>
          <p:cNvPr id="194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484" name="Rectangle 13"/>
          <p:cNvSpPr>
            <a:spLocks noChangeArrowheads="1"/>
          </p:cNvSpPr>
          <p:nvPr/>
        </p:nvSpPr>
        <p:spPr bwMode="auto">
          <a:xfrm>
            <a:off x="0" y="1847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3774D-9E9D-4EE5-80D6-0F6E7A636323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357563" y="2857500"/>
            <a:ext cx="64293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4" name="Object 32"/>
          <p:cNvGraphicFramePr>
            <a:graphicFrameLocks noChangeAspect="1"/>
          </p:cNvGraphicFramePr>
          <p:nvPr/>
        </p:nvGraphicFramePr>
        <p:xfrm>
          <a:off x="1785918" y="2928934"/>
          <a:ext cx="2645495" cy="500063"/>
        </p:xfrm>
        <a:graphic>
          <a:graphicData uri="http://schemas.openxmlformats.org/presentationml/2006/ole">
            <p:oleObj spid="_x0000_s19464" name="Equation" r:id="rId9" imgW="2082600" imgH="393480" progId="Equation.3">
              <p:embed/>
            </p:oleObj>
          </a:graphicData>
        </a:graphic>
      </p:graphicFrame>
      <p:graphicFrame>
        <p:nvGraphicFramePr>
          <p:cNvPr id="19465" name="Object 33"/>
          <p:cNvGraphicFramePr>
            <a:graphicFrameLocks noChangeAspect="1"/>
          </p:cNvGraphicFramePr>
          <p:nvPr/>
        </p:nvGraphicFramePr>
        <p:xfrm>
          <a:off x="3000375" y="4786313"/>
          <a:ext cx="460375" cy="285750"/>
        </p:xfrm>
        <a:graphic>
          <a:graphicData uri="http://schemas.openxmlformats.org/presentationml/2006/ole">
            <p:oleObj spid="_x0000_s19465" name="Equation" r:id="rId10" imgW="368280" imgH="228600" progId="Equation.3">
              <p:embed/>
            </p:oleObj>
          </a:graphicData>
        </a:graphic>
      </p:graphicFrame>
      <p:cxnSp>
        <p:nvCxnSpPr>
          <p:cNvPr id="39" name="直接箭头连接符 38"/>
          <p:cNvCxnSpPr/>
          <p:nvPr/>
        </p:nvCxnSpPr>
        <p:spPr>
          <a:xfrm rot="5400000">
            <a:off x="1784350" y="5286375"/>
            <a:ext cx="28733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9" name="TextBox 39"/>
          <p:cNvSpPr txBox="1">
            <a:spLocks noChangeArrowheads="1"/>
          </p:cNvSpPr>
          <p:nvPr/>
        </p:nvSpPr>
        <p:spPr bwMode="auto">
          <a:xfrm>
            <a:off x="500063" y="4714875"/>
            <a:ext cx="3357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稳定性条件：对所有 </a:t>
            </a:r>
            <a:r>
              <a:rPr lang="en-US" altLang="zh-CN" b="1">
                <a:latin typeface="Symbol" pitchFamily="18" charset="2"/>
              </a:rPr>
              <a:t>a</a:t>
            </a:r>
            <a:endParaRPr lang="zh-CN" altLang="en-US" b="1">
              <a:latin typeface="Symbol" pitchFamily="18" charset="2"/>
            </a:endParaRPr>
          </a:p>
        </p:txBody>
      </p:sp>
      <p:sp>
        <p:nvSpPr>
          <p:cNvPr id="19490" name="TextBox 41"/>
          <p:cNvSpPr txBox="1">
            <a:spLocks noChangeArrowheads="1"/>
          </p:cNvSpPr>
          <p:nvPr/>
        </p:nvSpPr>
        <p:spPr bwMode="auto">
          <a:xfrm>
            <a:off x="3143250" y="2428875"/>
            <a:ext cx="171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带入差分方程</a:t>
            </a:r>
          </a:p>
        </p:txBody>
      </p:sp>
      <p:sp>
        <p:nvSpPr>
          <p:cNvPr id="19491" name="TextBox 42"/>
          <p:cNvSpPr txBox="1">
            <a:spLocks noChangeArrowheads="1"/>
          </p:cNvSpPr>
          <p:nvPr/>
        </p:nvSpPr>
        <p:spPr bwMode="auto">
          <a:xfrm>
            <a:off x="285750" y="2000250"/>
            <a:ext cx="407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例</a:t>
            </a:r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： 考察右式给出差分格式的稳定性</a:t>
            </a:r>
          </a:p>
        </p:txBody>
      </p:sp>
      <p:sp>
        <p:nvSpPr>
          <p:cNvPr id="19492" name="TextBox 43"/>
          <p:cNvSpPr txBox="1">
            <a:spLocks noChangeArrowheads="1"/>
          </p:cNvSpPr>
          <p:nvPr/>
        </p:nvSpPr>
        <p:spPr bwMode="auto">
          <a:xfrm>
            <a:off x="5143500" y="385762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一些注解</a:t>
            </a:r>
            <a:r>
              <a:rPr lang="zh-CN" altLang="en-US">
                <a:latin typeface="Calibri" pitchFamily="34" charset="0"/>
              </a:rPr>
              <a:t>：</a:t>
            </a:r>
          </a:p>
        </p:txBody>
      </p:sp>
      <p:graphicFrame>
        <p:nvGraphicFramePr>
          <p:cNvPr id="19466" name="Object 34"/>
          <p:cNvGraphicFramePr>
            <a:graphicFrameLocks noChangeAspect="1"/>
          </p:cNvGraphicFramePr>
          <p:nvPr/>
        </p:nvGraphicFramePr>
        <p:xfrm>
          <a:off x="5357818" y="4429132"/>
          <a:ext cx="901700" cy="280988"/>
        </p:xfrm>
        <a:graphic>
          <a:graphicData uri="http://schemas.openxmlformats.org/presentationml/2006/ole">
            <p:oleObj spid="_x0000_s19466" name="Equation" r:id="rId11" imgW="647640" imgH="203040" progId="Equation.3">
              <p:embed/>
            </p:oleObj>
          </a:graphicData>
        </a:graphic>
      </p:graphicFrame>
      <p:graphicFrame>
        <p:nvGraphicFramePr>
          <p:cNvPr id="19467" name="Object 35"/>
          <p:cNvGraphicFramePr>
            <a:graphicFrameLocks noChangeAspect="1"/>
          </p:cNvGraphicFramePr>
          <p:nvPr/>
        </p:nvGraphicFramePr>
        <p:xfrm>
          <a:off x="2786063" y="5500688"/>
          <a:ext cx="906462" cy="214312"/>
        </p:xfrm>
        <a:graphic>
          <a:graphicData uri="http://schemas.openxmlformats.org/presentationml/2006/ole">
            <p:oleObj spid="_x0000_s19467" name="Equation" r:id="rId12" imgW="698400" imgH="164880" progId="Equation.3">
              <p:embed/>
            </p:oleObj>
          </a:graphicData>
        </a:graphic>
      </p:graphicFrame>
      <p:sp>
        <p:nvSpPr>
          <p:cNvPr id="19494" name="TextBox 48"/>
          <p:cNvSpPr txBox="1">
            <a:spLocks noChangeArrowheads="1"/>
          </p:cNvSpPr>
          <p:nvPr/>
        </p:nvSpPr>
        <p:spPr bwMode="auto">
          <a:xfrm>
            <a:off x="2928938" y="5429250"/>
            <a:ext cx="2428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                </a:t>
            </a:r>
            <a:r>
              <a:rPr lang="zh-CN" altLang="en-US" b="1">
                <a:latin typeface="Calibri" pitchFamily="34" charset="0"/>
              </a:rPr>
              <a:t>称为库朗数</a:t>
            </a:r>
          </a:p>
        </p:txBody>
      </p:sp>
      <p:sp>
        <p:nvSpPr>
          <p:cNvPr id="19495" name="TextBox 49"/>
          <p:cNvSpPr txBox="1">
            <a:spLocks noChangeArrowheads="1"/>
          </p:cNvSpPr>
          <p:nvPr/>
        </p:nvSpPr>
        <p:spPr bwMode="auto">
          <a:xfrm>
            <a:off x="285750" y="5429250"/>
            <a:ext cx="1214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稳定条件：</a:t>
            </a:r>
          </a:p>
        </p:txBody>
      </p:sp>
      <p:graphicFrame>
        <p:nvGraphicFramePr>
          <p:cNvPr id="19468" name="Object 37"/>
          <p:cNvGraphicFramePr>
            <a:graphicFrameLocks noChangeAspect="1"/>
          </p:cNvGraphicFramePr>
          <p:nvPr/>
        </p:nvGraphicFramePr>
        <p:xfrm>
          <a:off x="5072021" y="5072062"/>
          <a:ext cx="857292" cy="285763"/>
        </p:xfrm>
        <a:graphic>
          <a:graphicData uri="http://schemas.openxmlformats.org/presentationml/2006/ole">
            <p:oleObj spid="_x0000_s19468" name="Equation" r:id="rId13" imgW="495000" imgH="164880" progId="Equation.3">
              <p:embed/>
            </p:oleObj>
          </a:graphicData>
        </a:graphic>
      </p:graphicFrame>
      <p:sp>
        <p:nvSpPr>
          <p:cNvPr id="19496" name="TextBox 51"/>
          <p:cNvSpPr txBox="1">
            <a:spLocks noChangeArrowheads="1"/>
          </p:cNvSpPr>
          <p:nvPr/>
        </p:nvSpPr>
        <p:spPr bwMode="auto">
          <a:xfrm>
            <a:off x="5857884" y="5072074"/>
            <a:ext cx="221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有效波数</a:t>
            </a:r>
            <a:endParaRPr lang="en-US" altLang="zh-CN" b="1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19469" name="Object 38"/>
          <p:cNvGraphicFramePr>
            <a:graphicFrameLocks noChangeAspect="1"/>
          </p:cNvGraphicFramePr>
          <p:nvPr/>
        </p:nvGraphicFramePr>
        <p:xfrm>
          <a:off x="714348" y="6072206"/>
          <a:ext cx="1071562" cy="214313"/>
        </p:xfrm>
        <a:graphic>
          <a:graphicData uri="http://schemas.openxmlformats.org/presentationml/2006/ole">
            <p:oleObj spid="_x0000_s19469" name="Equation" r:id="rId14" imgW="825480" imgH="164880" progId="Equation.3">
              <p:embed/>
            </p:oleObj>
          </a:graphicData>
        </a:graphic>
      </p:graphicFrame>
      <p:sp>
        <p:nvSpPr>
          <p:cNvPr id="19497" name="TextBox 53"/>
          <p:cNvSpPr txBox="1">
            <a:spLocks noChangeArrowheads="1"/>
          </p:cNvSpPr>
          <p:nvPr/>
        </p:nvSpPr>
        <p:spPr bwMode="auto">
          <a:xfrm>
            <a:off x="1928794" y="6000768"/>
            <a:ext cx="2714625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  </a:t>
            </a:r>
            <a:r>
              <a:rPr lang="zh-CN" altLang="en-US" b="1" dirty="0">
                <a:latin typeface="Calibri" pitchFamily="34" charset="0"/>
              </a:rPr>
              <a:t>一个波里面的网格点数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715008" y="6286520"/>
            <a:ext cx="29289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 43"/>
          <p:cNvSpPr/>
          <p:nvPr/>
        </p:nvSpPr>
        <p:spPr>
          <a:xfrm>
            <a:off x="6083430" y="5764491"/>
            <a:ext cx="2362986" cy="915971"/>
          </a:xfrm>
          <a:custGeom>
            <a:avLst/>
            <a:gdLst>
              <a:gd name="connsiteX0" fmla="*/ 6285 w 2362986"/>
              <a:gd name="connsiteY0" fmla="*/ 523187 h 915971"/>
              <a:gd name="connsiteX1" fmla="*/ 53419 w 2362986"/>
              <a:gd name="connsiteY1" fmla="*/ 476053 h 915971"/>
              <a:gd name="connsiteX2" fmla="*/ 326797 w 2362986"/>
              <a:gd name="connsiteY2" fmla="*/ 70701 h 915971"/>
              <a:gd name="connsiteX3" fmla="*/ 1146929 w 2362986"/>
              <a:gd name="connsiteY3" fmla="*/ 843699 h 915971"/>
              <a:gd name="connsiteX4" fmla="*/ 1524001 w 2362986"/>
              <a:gd name="connsiteY4" fmla="*/ 504334 h 915971"/>
              <a:gd name="connsiteX5" fmla="*/ 1797378 w 2362986"/>
              <a:gd name="connsiteY5" fmla="*/ 51847 h 915971"/>
              <a:gd name="connsiteX6" fmla="*/ 2362986 w 2362986"/>
              <a:gd name="connsiteY6" fmla="*/ 815418 h 9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986" h="915971">
                <a:moveTo>
                  <a:pt x="6285" y="523187"/>
                </a:moveTo>
                <a:cubicBezTo>
                  <a:pt x="3142" y="537327"/>
                  <a:pt x="0" y="551467"/>
                  <a:pt x="53419" y="476053"/>
                </a:cubicBezTo>
                <a:cubicBezTo>
                  <a:pt x="106838" y="400639"/>
                  <a:pt x="144545" y="9427"/>
                  <a:pt x="326797" y="70701"/>
                </a:cubicBezTo>
                <a:cubicBezTo>
                  <a:pt x="509049" y="131975"/>
                  <a:pt x="947395" y="771427"/>
                  <a:pt x="1146929" y="843699"/>
                </a:cubicBezTo>
                <a:cubicBezTo>
                  <a:pt x="1346463" y="915971"/>
                  <a:pt x="1415593" y="636309"/>
                  <a:pt x="1524001" y="504334"/>
                </a:cubicBezTo>
                <a:cubicBezTo>
                  <a:pt x="1632409" y="372359"/>
                  <a:pt x="1657547" y="0"/>
                  <a:pt x="1797378" y="51847"/>
                </a:cubicBezTo>
                <a:cubicBezTo>
                  <a:pt x="1937209" y="103694"/>
                  <a:pt x="2150097" y="459556"/>
                  <a:pt x="2362986" y="81541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072198" y="607220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429388" y="5857892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715140" y="6143644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000892" y="6429396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286644" y="6500834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500958" y="6286520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000760" y="5715016"/>
            <a:ext cx="1500198" cy="15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38"/>
          <p:cNvGraphicFramePr>
            <a:graphicFrameLocks noChangeAspect="1"/>
          </p:cNvGraphicFramePr>
          <p:nvPr/>
        </p:nvGraphicFramePr>
        <p:xfrm>
          <a:off x="6572264" y="5786454"/>
          <a:ext cx="1071563" cy="214312"/>
        </p:xfrm>
        <a:graphic>
          <a:graphicData uri="http://schemas.openxmlformats.org/presentationml/2006/ole">
            <p:oleObj spid="_x0000_s19470" name="Equation" r:id="rId15" imgW="825480" imgH="164880" progId="Equation.3">
              <p:embed/>
            </p:oleObj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00034" y="635795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Points Per Wavelength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D8233-7E8A-4101-A851-5461632E76B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2057" name="TextBox 1"/>
          <p:cNvSpPr txBox="1">
            <a:spLocks noChangeArrowheads="1"/>
          </p:cNvSpPr>
          <p:nvPr/>
        </p:nvSpPr>
        <p:spPr bwMode="auto">
          <a:xfrm>
            <a:off x="1071563" y="214313"/>
            <a:ext cx="65008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 smtClean="0">
                <a:latin typeface="Calibri" pitchFamily="34" charset="0"/>
              </a:rPr>
              <a:t>§3.6  </a:t>
            </a:r>
            <a:r>
              <a:rPr lang="zh-CN" altLang="en-US" sz="2400" b="1" dirty="0">
                <a:latin typeface="Calibri" pitchFamily="34" charset="0"/>
              </a:rPr>
              <a:t>差分格式</a:t>
            </a:r>
            <a:r>
              <a:rPr lang="zh-CN" altLang="en-US" sz="2400" b="1" dirty="0" smtClean="0">
                <a:latin typeface="Calibri" pitchFamily="34" charset="0"/>
              </a:rPr>
              <a:t>的分辨率及色散</a:t>
            </a:r>
            <a:r>
              <a:rPr lang="en-US" altLang="zh-CN" sz="2400" b="1" dirty="0" smtClean="0">
                <a:latin typeface="Calibri" pitchFamily="34" charset="0"/>
              </a:rPr>
              <a:t>/</a:t>
            </a:r>
            <a:r>
              <a:rPr lang="zh-CN" altLang="en-US" sz="2400" b="1" dirty="0" smtClean="0">
                <a:latin typeface="Calibri" pitchFamily="34" charset="0"/>
              </a:rPr>
              <a:t>耗散误差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2058" name="TextBox 4"/>
          <p:cNvSpPr txBox="1">
            <a:spLocks noChangeArrowheads="1"/>
          </p:cNvSpPr>
          <p:nvPr/>
        </p:nvSpPr>
        <p:spPr bwMode="auto">
          <a:xfrm>
            <a:off x="357188" y="1000125"/>
            <a:ext cx="4286250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/>
              <a:t>概念</a:t>
            </a:r>
            <a:r>
              <a:rPr lang="en-US" altLang="zh-CN" sz="2400" b="1" dirty="0" smtClean="0"/>
              <a:t>1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</a:rPr>
              <a:t>精度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/>
              <a:t>vs. </a:t>
            </a:r>
            <a:r>
              <a:rPr lang="zh-CN" altLang="en-US" sz="2400" b="1" dirty="0">
                <a:solidFill>
                  <a:srgbClr val="0000FF"/>
                </a:solidFill>
              </a:rPr>
              <a:t>分辨率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143125" y="1571625"/>
            <a:ext cx="285750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143375" y="1500188"/>
            <a:ext cx="571500" cy="3571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9"/>
          <p:cNvSpPr txBox="1">
            <a:spLocks noChangeArrowheads="1"/>
          </p:cNvSpPr>
          <p:nvPr/>
        </p:nvSpPr>
        <p:spPr bwMode="auto">
          <a:xfrm>
            <a:off x="1143000" y="1857375"/>
            <a:ext cx="242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描述 </a:t>
            </a:r>
            <a:r>
              <a:rPr lang="zh-CN" altLang="en-US" b="1">
                <a:solidFill>
                  <a:srgbClr val="0000FF"/>
                </a:solidFill>
              </a:rPr>
              <a:t>网格充分密集</a:t>
            </a:r>
            <a:r>
              <a:rPr lang="zh-CN" altLang="en-US" b="1"/>
              <a:t>时差分格式的误差特性</a:t>
            </a:r>
          </a:p>
        </p:txBody>
      </p:sp>
      <p:sp>
        <p:nvSpPr>
          <p:cNvPr id="2062" name="TextBox 10"/>
          <p:cNvSpPr txBox="1">
            <a:spLocks noChangeArrowheads="1"/>
          </p:cNvSpPr>
          <p:nvPr/>
        </p:nvSpPr>
        <p:spPr bwMode="auto">
          <a:xfrm>
            <a:off x="3929063" y="1857375"/>
            <a:ext cx="2571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描述</a:t>
            </a:r>
            <a:r>
              <a:rPr lang="zh-CN" altLang="en-US" b="1">
                <a:solidFill>
                  <a:srgbClr val="0000FF"/>
                </a:solidFill>
              </a:rPr>
              <a:t>网格有</a:t>
            </a:r>
            <a:r>
              <a:rPr lang="zh-CN" altLang="en-US" b="1"/>
              <a:t>限的情况下，差分格式的误差特性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50" y="2928938"/>
          <a:ext cx="4214813" cy="609600"/>
        </p:xfrm>
        <a:graphic>
          <a:graphicData uri="http://schemas.openxmlformats.org/presentationml/2006/ole">
            <p:oleObj spid="_x0000_s111618" name="Equation" r:id="rId3" imgW="3517560" imgH="507960" progId="Equation.DSMT4">
              <p:embed/>
            </p:oleObj>
          </a:graphicData>
        </a:graphic>
      </p:graphicFrame>
      <p:cxnSp>
        <p:nvCxnSpPr>
          <p:cNvPr id="14" name="直接箭头连接符 13"/>
          <p:cNvCxnSpPr/>
          <p:nvPr/>
        </p:nvCxnSpPr>
        <p:spPr>
          <a:xfrm rot="5400000">
            <a:off x="4929187" y="2714626"/>
            <a:ext cx="214313" cy="214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43500" y="2714625"/>
            <a:ext cx="9286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Box 16"/>
          <p:cNvSpPr txBox="1">
            <a:spLocks noChangeArrowheads="1"/>
          </p:cNvSpPr>
          <p:nvPr/>
        </p:nvSpPr>
        <p:spPr bwMode="auto">
          <a:xfrm>
            <a:off x="6143625" y="257175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阶精度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00125" y="3714750"/>
          <a:ext cx="3581400" cy="633413"/>
        </p:xfrm>
        <a:graphic>
          <a:graphicData uri="http://schemas.openxmlformats.org/presentationml/2006/ole">
            <p:oleObj spid="_x0000_s111619" name="Equation" r:id="rId4" imgW="2730240" imgH="48240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28688" y="4357688"/>
          <a:ext cx="3749675" cy="660400"/>
        </p:xfrm>
        <a:graphic>
          <a:graphicData uri="http://schemas.openxmlformats.org/presentationml/2006/ole">
            <p:oleObj spid="_x0000_s111620" name="Equation" r:id="rId5" imgW="2743200" imgH="482400" progId="Equation.DSMT4">
              <p:embed/>
            </p:oleObj>
          </a:graphicData>
        </a:graphic>
      </p:graphicFrame>
      <p:sp>
        <p:nvSpPr>
          <p:cNvPr id="2066" name="TextBox 21"/>
          <p:cNvSpPr txBox="1">
            <a:spLocks noChangeArrowheads="1"/>
          </p:cNvSpPr>
          <p:nvPr/>
        </p:nvSpPr>
        <p:spPr bwMode="auto">
          <a:xfrm>
            <a:off x="3643313" y="51435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误差</a:t>
            </a:r>
          </a:p>
        </p:txBody>
      </p:sp>
      <p:sp>
        <p:nvSpPr>
          <p:cNvPr id="2067" name="TextBox 24"/>
          <p:cNvSpPr txBox="1">
            <a:spLocks noChangeArrowheads="1"/>
          </p:cNvSpPr>
          <p:nvPr/>
        </p:nvSpPr>
        <p:spPr bwMode="auto">
          <a:xfrm>
            <a:off x="5000625" y="378618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4</a:t>
            </a:r>
            <a:r>
              <a:rPr lang="zh-CN" altLang="en-US" b="1"/>
              <a:t>阶精度</a:t>
            </a:r>
          </a:p>
        </p:txBody>
      </p:sp>
      <p:sp>
        <p:nvSpPr>
          <p:cNvPr id="21" name="矩形 20"/>
          <p:cNvSpPr/>
          <p:nvPr/>
        </p:nvSpPr>
        <p:spPr>
          <a:xfrm>
            <a:off x="3286125" y="3714750"/>
            <a:ext cx="1428750" cy="1428750"/>
          </a:xfrm>
          <a:prstGeom prst="rect">
            <a:avLst/>
          </a:prstGeom>
          <a:solidFill>
            <a:srgbClr val="FFFF00">
              <a:alpha val="0"/>
            </a:srgbClr>
          </a:solidFill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0" y="3857625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格式</a:t>
            </a: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0" y="435768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格式</a:t>
            </a:r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4929188" y="4572000"/>
            <a:ext cx="1214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zh-CN" altLang="en-US" b="1"/>
              <a:t>阶精度</a:t>
            </a:r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285750" y="5500688"/>
            <a:ext cx="6286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显然：       足够小的情况下， 格式</a:t>
            </a:r>
            <a:r>
              <a:rPr lang="en-US" altLang="zh-CN" b="1"/>
              <a:t>1</a:t>
            </a:r>
            <a:r>
              <a:rPr lang="zh-CN" altLang="en-US" b="1"/>
              <a:t>误差更小</a:t>
            </a:r>
            <a:endParaRPr lang="en-US" altLang="zh-CN" b="1"/>
          </a:p>
          <a:p>
            <a:r>
              <a:rPr lang="zh-CN" altLang="en-US" b="1"/>
              <a:t>                 并非足够小的情况下，格式</a:t>
            </a:r>
            <a:r>
              <a:rPr lang="en-US" altLang="zh-CN" b="1"/>
              <a:t>2 </a:t>
            </a:r>
            <a:r>
              <a:rPr lang="zh-CN" altLang="en-US" b="1"/>
              <a:t>有可能误差更小</a:t>
            </a: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71563" y="5572125"/>
          <a:ext cx="260350" cy="214313"/>
        </p:xfrm>
        <a:graphic>
          <a:graphicData uri="http://schemas.openxmlformats.org/presentationml/2006/ole">
            <p:oleObj spid="_x0000_s111621" name="Equation" r:id="rId6" imgW="215640" imgH="177480" progId="Equation.DSMT4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071563" y="5857875"/>
          <a:ext cx="260350" cy="214313"/>
        </p:xfrm>
        <a:graphic>
          <a:graphicData uri="http://schemas.openxmlformats.org/presentationml/2006/ole">
            <p:oleObj spid="_x0000_s111622" name="Equation" r:id="rId7" imgW="215640" imgH="177480" progId="Equation.DSMT4">
              <p:embed/>
            </p:oleObj>
          </a:graphicData>
        </a:graphic>
      </p:graphicFrame>
      <p:cxnSp>
        <p:nvCxnSpPr>
          <p:cNvPr id="38" name="直接箭头连接符 37"/>
          <p:cNvCxnSpPr/>
          <p:nvPr/>
        </p:nvCxnSpPr>
        <p:spPr>
          <a:xfrm flipV="1">
            <a:off x="6072188" y="5572125"/>
            <a:ext cx="928687" cy="71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TextBox 38"/>
          <p:cNvSpPr txBox="1">
            <a:spLocks noChangeArrowheads="1"/>
          </p:cNvSpPr>
          <p:nvPr/>
        </p:nvSpPr>
        <p:spPr bwMode="auto">
          <a:xfrm>
            <a:off x="7143750" y="5357813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精度特性</a:t>
            </a: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429375" y="6072188"/>
            <a:ext cx="785813" cy="142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TextBox 41"/>
          <p:cNvSpPr txBox="1">
            <a:spLocks noChangeArrowheads="1"/>
          </p:cNvSpPr>
          <p:nvPr/>
        </p:nvSpPr>
        <p:spPr bwMode="auto">
          <a:xfrm>
            <a:off x="7429500" y="600075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分辨率特性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A7813-2DF5-49A9-990F-2B75B75F3F8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3083" name="TextBox 3"/>
          <p:cNvSpPr txBox="1">
            <a:spLocks noChangeArrowheads="1"/>
          </p:cNvSpPr>
          <p:nvPr/>
        </p:nvSpPr>
        <p:spPr bwMode="auto">
          <a:xfrm>
            <a:off x="357188" y="428625"/>
            <a:ext cx="3643312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/>
              <a:t>概念</a:t>
            </a:r>
            <a:r>
              <a:rPr lang="en-US" altLang="zh-CN" sz="2400" b="1" dirty="0" smtClean="0"/>
              <a:t>2</a:t>
            </a:r>
            <a:r>
              <a:rPr lang="zh-CN" altLang="en-US" sz="2400" b="1" dirty="0"/>
              <a:t>：  有效</a:t>
            </a:r>
            <a:r>
              <a:rPr lang="zh-CN" altLang="en-US" sz="2400" b="1" dirty="0" smtClean="0"/>
              <a:t>网格分辨率</a:t>
            </a:r>
            <a:endParaRPr lang="zh-CN" altLang="en-US" sz="2400" b="1" dirty="0"/>
          </a:p>
        </p:txBody>
      </p:sp>
      <p:sp>
        <p:nvSpPr>
          <p:cNvPr id="3084" name="TextBox 4"/>
          <p:cNvSpPr txBox="1">
            <a:spLocks noChangeArrowheads="1"/>
          </p:cNvSpPr>
          <p:nvPr/>
        </p:nvSpPr>
        <p:spPr bwMode="auto">
          <a:xfrm>
            <a:off x="500063" y="1214438"/>
            <a:ext cx="392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目的： 计算差分      ，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357438" y="1214438"/>
          <a:ext cx="228600" cy="393700"/>
        </p:xfrm>
        <a:graphic>
          <a:graphicData uri="http://schemas.openxmlformats.org/presentationml/2006/ole">
            <p:oleObj spid="_x0000_s112642" name="Equation" r:id="rId3" imgW="228600" imgH="39348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857500" y="1357313"/>
          <a:ext cx="660400" cy="203200"/>
        </p:xfrm>
        <a:graphic>
          <a:graphicData uri="http://schemas.openxmlformats.org/presentationml/2006/ole">
            <p:oleObj spid="_x0000_s112643" name="Equation" r:id="rId4" imgW="660240" imgH="203040" progId="Equation.DSMT4">
              <p:embed/>
            </p:oleObj>
          </a:graphicData>
        </a:graphic>
      </p:graphicFrame>
      <p:sp>
        <p:nvSpPr>
          <p:cNvPr id="3085" name="TextBox 7"/>
          <p:cNvSpPr txBox="1">
            <a:spLocks noChangeArrowheads="1"/>
          </p:cNvSpPr>
          <p:nvPr/>
        </p:nvSpPr>
        <p:spPr bwMode="auto">
          <a:xfrm>
            <a:off x="500063" y="2000250"/>
            <a:ext cx="2357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Case 1</a:t>
            </a:r>
            <a:endParaRPr lang="zh-CN" altLang="en-US" b="1"/>
          </a:p>
        </p:txBody>
      </p:sp>
      <p:pic>
        <p:nvPicPr>
          <p:cNvPr id="308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8" y="428625"/>
            <a:ext cx="4471987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8" y="2428875"/>
            <a:ext cx="4500562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500188" y="2000250"/>
          <a:ext cx="1889125" cy="585788"/>
        </p:xfrm>
        <a:graphic>
          <a:graphicData uri="http://schemas.openxmlformats.org/presentationml/2006/ole">
            <p:oleObj spid="_x0000_s112644" name="Equation" r:id="rId7" imgW="1269720" imgH="393480" progId="Equation.DSMT4">
              <p:embed/>
            </p:oleObj>
          </a:graphicData>
        </a:graphic>
      </p:graphicFrame>
      <p:sp>
        <p:nvSpPr>
          <p:cNvPr id="3088" name="TextBox 11"/>
          <p:cNvSpPr txBox="1">
            <a:spLocks noChangeArrowheads="1"/>
          </p:cNvSpPr>
          <p:nvPr/>
        </p:nvSpPr>
        <p:spPr bwMode="auto">
          <a:xfrm>
            <a:off x="500063" y="2714625"/>
            <a:ext cx="1071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Case 2</a:t>
            </a:r>
            <a:endParaRPr lang="zh-CN" altLang="en-US" b="1"/>
          </a:p>
        </p:txBody>
      </p:sp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1500188" y="2714625"/>
          <a:ext cx="1758950" cy="514350"/>
        </p:xfrm>
        <a:graphic>
          <a:graphicData uri="http://schemas.openxmlformats.org/presentationml/2006/ole">
            <p:oleObj spid="_x0000_s112645" name="Equation" r:id="rId8" imgW="1346040" imgH="393480" progId="Equation.DSMT4">
              <p:embed/>
            </p:oleObj>
          </a:graphicData>
        </a:graphic>
      </p:graphicFrame>
      <p:sp>
        <p:nvSpPr>
          <p:cNvPr id="3089" name="TextBox 13"/>
          <p:cNvSpPr txBox="1">
            <a:spLocks noChangeArrowheads="1"/>
          </p:cNvSpPr>
          <p:nvPr/>
        </p:nvSpPr>
        <p:spPr bwMode="auto">
          <a:xfrm>
            <a:off x="1571625" y="3357563"/>
            <a:ext cx="2357438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网格点数增加了一倍，</a:t>
            </a:r>
            <a:endParaRPr lang="en-US" altLang="zh-CN" b="1"/>
          </a:p>
          <a:p>
            <a:r>
              <a:rPr lang="zh-CN" altLang="en-US" b="1"/>
              <a:t>但问题也复杂了一倍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>
            <a:off x="427038" y="3786188"/>
            <a:ext cx="8588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TextBox 16"/>
          <p:cNvSpPr txBox="1">
            <a:spLocks noChangeArrowheads="1"/>
          </p:cNvSpPr>
          <p:nvPr/>
        </p:nvSpPr>
        <p:spPr bwMode="auto">
          <a:xfrm>
            <a:off x="428625" y="4357688"/>
            <a:ext cx="40719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用同一差分格式计算，两种工况</a:t>
            </a:r>
            <a:r>
              <a:rPr lang="zh-CN" altLang="en-US" b="1">
                <a:solidFill>
                  <a:srgbClr val="FF0000"/>
                </a:solidFill>
              </a:rPr>
              <a:t>误差完全相同</a:t>
            </a:r>
            <a:r>
              <a:rPr lang="zh-CN" altLang="en-US" b="1"/>
              <a:t>。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43608" y="5085184"/>
            <a:ext cx="1" cy="288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19"/>
          <p:cNvSpPr txBox="1">
            <a:spLocks noChangeArrowheads="1"/>
          </p:cNvSpPr>
          <p:nvPr/>
        </p:nvSpPr>
        <p:spPr bwMode="auto">
          <a:xfrm>
            <a:off x="395536" y="5445224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有效网格点数</a:t>
            </a:r>
            <a:r>
              <a:rPr lang="zh-CN" altLang="en-US" b="1" dirty="0"/>
              <a:t>： 一个波长里面的网格点数 （</a:t>
            </a:r>
            <a:r>
              <a:rPr lang="en-US" altLang="zh-CN" b="1" dirty="0"/>
              <a:t>PPW: Point per Wavelength)</a:t>
            </a:r>
            <a:endParaRPr lang="zh-CN" altLang="en-US" b="1" dirty="0"/>
          </a:p>
        </p:txBody>
      </p:sp>
      <p:graphicFrame>
        <p:nvGraphicFramePr>
          <p:cNvPr id="3078" name="Object 8"/>
          <p:cNvGraphicFramePr>
            <a:graphicFrameLocks noChangeAspect="1"/>
          </p:cNvGraphicFramePr>
          <p:nvPr/>
        </p:nvGraphicFramePr>
        <p:xfrm>
          <a:off x="5572125" y="4572000"/>
          <a:ext cx="2428875" cy="661988"/>
        </p:xfrm>
        <a:graphic>
          <a:graphicData uri="http://schemas.openxmlformats.org/presentationml/2006/ole">
            <p:oleObj spid="_x0000_s112646" name="Equation" r:id="rId9" imgW="1447560" imgH="393480" progId="Equation.DSMT4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7288213" y="5073650"/>
            <a:ext cx="20091" cy="2995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9" name="Object 10"/>
          <p:cNvGraphicFramePr>
            <a:graphicFrameLocks noChangeAspect="1"/>
          </p:cNvGraphicFramePr>
          <p:nvPr/>
        </p:nvGraphicFramePr>
        <p:xfrm>
          <a:off x="6089207" y="5445224"/>
          <a:ext cx="1981643" cy="520601"/>
        </p:xfrm>
        <a:graphic>
          <a:graphicData uri="http://schemas.openxmlformats.org/presentationml/2006/ole">
            <p:oleObj spid="_x0000_s112647" name="Equation" r:id="rId10" imgW="1498320" imgH="393480" progId="Equation.DSMT4">
              <p:embed/>
            </p:oleObj>
          </a:graphicData>
        </a:graphic>
      </p:graphicFrame>
      <p:graphicFrame>
        <p:nvGraphicFramePr>
          <p:cNvPr id="3080" name="Object 11"/>
          <p:cNvGraphicFramePr>
            <a:graphicFrameLocks noChangeAspect="1"/>
          </p:cNvGraphicFramePr>
          <p:nvPr/>
        </p:nvGraphicFramePr>
        <p:xfrm>
          <a:off x="827584" y="6309320"/>
          <a:ext cx="1106122" cy="360040"/>
        </p:xfrm>
        <a:graphic>
          <a:graphicData uri="http://schemas.openxmlformats.org/presentationml/2006/ole">
            <p:oleObj spid="_x0000_s112648" name="Equation" r:id="rId11" imgW="545760" imgH="177480" progId="Equation.DSMT4">
              <p:embed/>
            </p:oleObj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2267744" y="6525344"/>
            <a:ext cx="357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6" name="TextBox 28"/>
          <p:cNvSpPr txBox="1">
            <a:spLocks noChangeArrowheads="1"/>
          </p:cNvSpPr>
          <p:nvPr/>
        </p:nvSpPr>
        <p:spPr bwMode="auto">
          <a:xfrm>
            <a:off x="2771800" y="6309320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有效波数</a:t>
            </a:r>
          </a:p>
        </p:txBody>
      </p:sp>
      <p:sp>
        <p:nvSpPr>
          <p:cNvPr id="3097" name="TextBox 29"/>
          <p:cNvSpPr txBox="1">
            <a:spLocks noChangeArrowheads="1"/>
          </p:cNvSpPr>
          <p:nvPr/>
        </p:nvSpPr>
        <p:spPr bwMode="auto">
          <a:xfrm>
            <a:off x="7072313" y="5000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个点</a:t>
            </a:r>
          </a:p>
        </p:txBody>
      </p:sp>
      <p:sp>
        <p:nvSpPr>
          <p:cNvPr id="3098" name="TextBox 30"/>
          <p:cNvSpPr txBox="1">
            <a:spLocks noChangeArrowheads="1"/>
          </p:cNvSpPr>
          <p:nvPr/>
        </p:nvSpPr>
        <p:spPr bwMode="auto">
          <a:xfrm>
            <a:off x="7572375" y="250031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20</a:t>
            </a:r>
            <a:r>
              <a:rPr lang="zh-CN" altLang="en-US"/>
              <a:t>个点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357188" y="500063"/>
            <a:ext cx="3643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1. </a:t>
            </a:r>
            <a:r>
              <a:rPr lang="zh-CN" altLang="en-US" sz="2400" b="1">
                <a:latin typeface="Calibri" pitchFamily="34" charset="0"/>
              </a:rPr>
              <a:t>耗散与色散误差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90D9A-B04B-4674-B3ED-6523CA14C8B1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048500" y="222250"/>
          <a:ext cx="1100138" cy="730250"/>
        </p:xfrm>
        <a:graphic>
          <a:graphicData uri="http://schemas.openxmlformats.org/presentationml/2006/ole">
            <p:oleObj spid="_x0000_s113666" name="Equation" r:id="rId3" imgW="863280" imgH="571320" progId="Equation.3">
              <p:embed/>
            </p:oleObj>
          </a:graphicData>
        </a:graphic>
      </p:graphicFrame>
      <p:sp>
        <p:nvSpPr>
          <p:cNvPr id="4105" name="TextBox 11"/>
          <p:cNvSpPr txBox="1">
            <a:spLocks noChangeArrowheads="1"/>
          </p:cNvSpPr>
          <p:nvPr/>
        </p:nvSpPr>
        <p:spPr bwMode="auto">
          <a:xfrm>
            <a:off x="4000500" y="1500188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精确解</a:t>
            </a:r>
          </a:p>
        </p:txBody>
      </p:sp>
      <p:sp>
        <p:nvSpPr>
          <p:cNvPr id="4106" name="TextBox 12"/>
          <p:cNvSpPr txBox="1">
            <a:spLocks noChangeArrowheads="1"/>
          </p:cNvSpPr>
          <p:nvPr/>
        </p:nvSpPr>
        <p:spPr bwMode="auto">
          <a:xfrm>
            <a:off x="3857625" y="2571750"/>
            <a:ext cx="1071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1</a:t>
            </a:r>
            <a:r>
              <a:rPr lang="zh-CN" altLang="en-US">
                <a:latin typeface="Calibri" pitchFamily="34" charset="0"/>
              </a:rPr>
              <a:t>阶迎风</a:t>
            </a:r>
          </a:p>
        </p:txBody>
      </p:sp>
      <p:pic>
        <p:nvPicPr>
          <p:cNvPr id="410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6025" y="5162550"/>
            <a:ext cx="41179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19"/>
          <p:cNvSpPr txBox="1">
            <a:spLocks noChangeArrowheads="1"/>
          </p:cNvSpPr>
          <p:nvPr/>
        </p:nvSpPr>
        <p:spPr bwMode="auto">
          <a:xfrm>
            <a:off x="4000500" y="371475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2</a:t>
            </a:r>
            <a:r>
              <a:rPr lang="zh-CN" altLang="en-US">
                <a:latin typeface="Calibri" pitchFamily="34" charset="0"/>
              </a:rPr>
              <a:t>阶迎风</a:t>
            </a:r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3071813" y="4857750"/>
          <a:ext cx="1727200" cy="228600"/>
        </p:xfrm>
        <a:graphic>
          <a:graphicData uri="http://schemas.openxmlformats.org/presentationml/2006/ole">
            <p:oleObj spid="_x0000_s113667" name="Equation" r:id="rId5" imgW="1726920" imgH="228600" progId="Equation.3">
              <p:embed/>
            </p:oleObj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3643313" y="3000375"/>
          <a:ext cx="1092200" cy="228600"/>
        </p:xfrm>
        <a:graphic>
          <a:graphicData uri="http://schemas.openxmlformats.org/presentationml/2006/ole">
            <p:oleObj spid="_x0000_s113668" name="Equation" r:id="rId6" imgW="1091880" imgH="228600" progId="Equation.3">
              <p:embed/>
            </p:oleObj>
          </a:graphicData>
        </a:graphic>
      </p:graphicFrame>
      <p:sp>
        <p:nvSpPr>
          <p:cNvPr id="4109" name="TextBox 22"/>
          <p:cNvSpPr txBox="1">
            <a:spLocks noChangeArrowheads="1"/>
          </p:cNvSpPr>
          <p:nvPr/>
        </p:nvSpPr>
        <p:spPr bwMode="auto">
          <a:xfrm>
            <a:off x="285750" y="1571625"/>
            <a:ext cx="3071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数值实验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4101" name="Object 18"/>
          <p:cNvGraphicFramePr>
            <a:graphicFrameLocks noChangeAspect="1"/>
          </p:cNvGraphicFramePr>
          <p:nvPr/>
        </p:nvGraphicFramePr>
        <p:xfrm>
          <a:off x="357188" y="2000250"/>
          <a:ext cx="2992437" cy="1022350"/>
        </p:xfrm>
        <a:graphic>
          <a:graphicData uri="http://schemas.openxmlformats.org/presentationml/2006/ole">
            <p:oleObj spid="_x0000_s113669" name="Equation" r:id="rId7" imgW="2349360" imgH="799920" progId="Equation.DSMT4">
              <p:embed/>
            </p:oleObj>
          </a:graphicData>
        </a:graphic>
      </p:graphicFrame>
      <p:sp>
        <p:nvSpPr>
          <p:cNvPr id="4110" name="TextBox 18"/>
          <p:cNvSpPr txBox="1">
            <a:spLocks noChangeArrowheads="1"/>
          </p:cNvSpPr>
          <p:nvPr/>
        </p:nvSpPr>
        <p:spPr bwMode="auto">
          <a:xfrm>
            <a:off x="214313" y="3429000"/>
            <a:ext cx="41433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>
                <a:latin typeface="Calibri" pitchFamily="34" charset="0"/>
              </a:rPr>
              <a:t>时间推进： 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步</a:t>
            </a:r>
            <a:r>
              <a:rPr lang="en-US" altLang="zh-CN" b="1">
                <a:latin typeface="Calibri" pitchFamily="34" charset="0"/>
              </a:rPr>
              <a:t>TVD</a:t>
            </a:r>
            <a:r>
              <a:rPr lang="zh-CN" altLang="en-US" b="1">
                <a:latin typeface="Calibri" pitchFamily="34" charset="0"/>
              </a:rPr>
              <a:t>型</a:t>
            </a:r>
            <a:r>
              <a:rPr lang="en-US" altLang="zh-CN" b="1">
                <a:latin typeface="Calibri" pitchFamily="34" charset="0"/>
              </a:rPr>
              <a:t>Runge-Kutta, </a:t>
            </a:r>
            <a:r>
              <a:rPr lang="zh-CN" altLang="en-US" b="1">
                <a:latin typeface="Calibri" pitchFamily="34" charset="0"/>
              </a:rPr>
              <a:t>且时间步长足够小（误差忽略）</a:t>
            </a:r>
            <a:endParaRPr lang="en-US" altLang="zh-CN" b="1">
              <a:latin typeface="Calibri" pitchFamily="34" charset="0"/>
            </a:endParaRPr>
          </a:p>
          <a:p>
            <a:endParaRPr lang="en-US" altLang="zh-CN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>
                <a:latin typeface="Calibri" pitchFamily="34" charset="0"/>
              </a:rPr>
              <a:t>空间离散： </a:t>
            </a:r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阶及</a:t>
            </a:r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阶迎风格式 （</a:t>
            </a:r>
            <a:r>
              <a:rPr lang="en-US" altLang="zh-CN" b="1">
                <a:latin typeface="Calibri" pitchFamily="34" charset="0"/>
              </a:rPr>
              <a:t>20</a:t>
            </a:r>
            <a:r>
              <a:rPr lang="zh-CN" altLang="en-US" b="1">
                <a:latin typeface="Calibri" pitchFamily="34" charset="0"/>
              </a:rPr>
              <a:t>个网格点）</a:t>
            </a:r>
          </a:p>
        </p:txBody>
      </p:sp>
      <p:sp>
        <p:nvSpPr>
          <p:cNvPr id="4111" name="TextBox 19"/>
          <p:cNvSpPr txBox="1">
            <a:spLocks noChangeArrowheads="1"/>
          </p:cNvSpPr>
          <p:nvPr/>
        </p:nvSpPr>
        <p:spPr bwMode="auto">
          <a:xfrm>
            <a:off x="214313" y="5286375"/>
            <a:ext cx="4572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实验观察到的现象</a:t>
            </a:r>
            <a:r>
              <a:rPr lang="en-US" altLang="zh-CN" b="1">
                <a:latin typeface="Calibri" pitchFamily="34" charset="0"/>
              </a:rPr>
              <a:t>—— </a:t>
            </a:r>
            <a:r>
              <a:rPr lang="zh-CN" altLang="en-US" b="1">
                <a:latin typeface="Calibri" pitchFamily="34" charset="0"/>
              </a:rPr>
              <a:t> 两类误差：</a:t>
            </a:r>
            <a:endParaRPr lang="en-US" altLang="zh-CN" b="1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>
                <a:latin typeface="Calibri" pitchFamily="34" charset="0"/>
              </a:rPr>
              <a:t>   </a:t>
            </a:r>
            <a:r>
              <a:rPr lang="zh-CN" altLang="en-US">
                <a:latin typeface="Calibri" pitchFamily="34" charset="0"/>
              </a:rPr>
              <a:t>  </a:t>
            </a:r>
            <a:r>
              <a:rPr lang="zh-CN" altLang="en-US" sz="2400" b="1">
                <a:latin typeface="Calibri" pitchFamily="34" charset="0"/>
              </a:rPr>
              <a:t>振幅误差</a:t>
            </a:r>
            <a:endParaRPr lang="en-US" altLang="zh-CN" sz="2400" b="1"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b="1">
                <a:latin typeface="Calibri" pitchFamily="34" charset="0"/>
              </a:rPr>
              <a:t>   </a:t>
            </a:r>
            <a:r>
              <a:rPr lang="zh-CN" altLang="en-US" sz="2400" b="1">
                <a:latin typeface="Calibri" pitchFamily="34" charset="0"/>
              </a:rPr>
              <a:t>相位误差 （波速误差）</a:t>
            </a:r>
            <a:r>
              <a:rPr lang="en-US" altLang="zh-CN" sz="2400" b="1">
                <a:latin typeface="Calibri" pitchFamily="34" charset="0"/>
              </a:rPr>
              <a:t>            </a:t>
            </a:r>
            <a:endParaRPr lang="zh-CN" altLang="en-US" sz="2400" b="1">
              <a:latin typeface="Calibri" pitchFamily="34" charset="0"/>
            </a:endParaRPr>
          </a:p>
        </p:txBody>
      </p:sp>
      <p:pic>
        <p:nvPicPr>
          <p:cNvPr id="4112" name="图片 19" descr="Lec3-convection_exact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6313" y="1071563"/>
            <a:ext cx="4357687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图片 20" descr="Lec3-convection_1stupwind.gi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6313" y="2571750"/>
            <a:ext cx="4357687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图片 21" descr="Lec3-convection_2ndupwind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86313" y="4000500"/>
            <a:ext cx="4357687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39552" y="4437112"/>
            <a:ext cx="35283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的实部应当为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 虚部应当为</a:t>
            </a:r>
            <a:endParaRPr lang="zh-CN" altLang="en-US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B4F84-A641-4928-B2CD-91BD231461C5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2606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上述现象误差源分析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5298" name="Object 18"/>
          <p:cNvGraphicFramePr>
            <a:graphicFrameLocks noChangeAspect="1"/>
          </p:cNvGraphicFramePr>
          <p:nvPr/>
        </p:nvGraphicFramePr>
        <p:xfrm>
          <a:off x="1403648" y="1196752"/>
          <a:ext cx="1117302" cy="579197"/>
        </p:xfrm>
        <a:graphic>
          <a:graphicData uri="http://schemas.openxmlformats.org/presentationml/2006/ole">
            <p:oleObj spid="_x0000_s114690" name="Equation" r:id="rId3" imgW="711000" imgH="368280" progId="Equation.DSMT4">
              <p:embed/>
            </p:oleObj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691680" y="836712"/>
            <a:ext cx="36004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1720" y="836712"/>
            <a:ext cx="8640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3326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误差可忽略（高阶格式，步长充分小）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195736" y="1124744"/>
            <a:ext cx="792088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87824" y="1124744"/>
            <a:ext cx="1152128" cy="7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1052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误差源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20608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差分误差对方程（解）误差的影响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04664"/>
            <a:ext cx="3851920" cy="158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292080" y="2492896"/>
            <a:ext cx="370676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</a:rPr>
              <a:t>半离散分析： 假设时间推进是精确的，仅分析空间离散带来的误差（难度小、常用）</a:t>
            </a:r>
            <a:endParaRPr lang="en-US" altLang="zh-CN" b="1" dirty="0">
              <a:solidFill>
                <a:srgbClr val="0000CC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CC"/>
                </a:solidFill>
                <a:latin typeface="Calibri" pitchFamily="34" charset="0"/>
              </a:rPr>
              <a:t>全离散分析： 同时分析时、空离散的误差 （难度大）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619672" y="2708920"/>
          <a:ext cx="1155700" cy="428625"/>
        </p:xfrm>
        <a:graphic>
          <a:graphicData uri="http://schemas.openxmlformats.org/presentationml/2006/ole">
            <p:oleObj spid="_x0000_s114691" name="Equation" r:id="rId5" imgW="685800" imgH="253800" progId="Equation.3">
              <p:embed/>
            </p:oleObj>
          </a:graphicData>
        </a:graphic>
      </p:graphicFrame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251520" y="270892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假设对于：</a:t>
            </a: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827585" y="3212976"/>
            <a:ext cx="57606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有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1691680" y="3140968"/>
          <a:ext cx="1450975" cy="639762"/>
        </p:xfrm>
        <a:graphic>
          <a:graphicData uri="http://schemas.openxmlformats.org/presentationml/2006/ole">
            <p:oleObj spid="_x0000_s114692" name="Equation" r:id="rId6" imgW="825480" imgH="393480" progId="Equation.3">
              <p:embed/>
            </p:oleObj>
          </a:graphicData>
        </a:graphic>
      </p:graphicFrame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5148064" y="4077072"/>
            <a:ext cx="3571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隐含假设</a:t>
            </a:r>
            <a:r>
              <a:rPr lang="en-US" altLang="zh-CN" b="1" dirty="0">
                <a:latin typeface="Calibri" pitchFamily="34" charset="0"/>
              </a:rPr>
              <a:t>: </a:t>
            </a:r>
            <a:r>
              <a:rPr lang="zh-CN" altLang="en-US" b="1" dirty="0">
                <a:latin typeface="Calibri" pitchFamily="34" charset="0"/>
              </a:rPr>
              <a:t>线性差分格式 </a:t>
            </a:r>
            <a:endParaRPr lang="en-US" altLang="zh-CN" b="1" dirty="0">
              <a:latin typeface="Calibri" pitchFamily="34" charset="0"/>
            </a:endParaRPr>
          </a:p>
          <a:p>
            <a:r>
              <a:rPr lang="en-US" altLang="zh-CN" b="1" dirty="0">
                <a:latin typeface="Calibri" pitchFamily="34" charset="0"/>
              </a:rPr>
              <a:t> </a:t>
            </a:r>
            <a:r>
              <a:rPr lang="zh-CN" altLang="en-US" b="1" dirty="0">
                <a:latin typeface="Calibri" pitchFamily="34" charset="0"/>
              </a:rPr>
              <a:t>非线性系统作用于单波，会产生多个谐波 </a:t>
            </a:r>
          </a:p>
        </p:txBody>
      </p:sp>
      <p:graphicFrame>
        <p:nvGraphicFramePr>
          <p:cNvPr id="55301" name="Object 18"/>
          <p:cNvGraphicFramePr>
            <a:graphicFrameLocks noChangeAspect="1"/>
          </p:cNvGraphicFramePr>
          <p:nvPr/>
        </p:nvGraphicFramePr>
        <p:xfrm>
          <a:off x="467544" y="5157192"/>
          <a:ext cx="3009900" cy="1022350"/>
        </p:xfrm>
        <a:graphic>
          <a:graphicData uri="http://schemas.openxmlformats.org/presentationml/2006/ole">
            <p:oleObj spid="_x0000_s114693" name="Equation" r:id="rId7" imgW="2361960" imgH="799920" progId="Equation.DSMT4">
              <p:embed/>
            </p:oleObj>
          </a:graphicData>
        </a:graphic>
      </p:graphicFrame>
      <p:graphicFrame>
        <p:nvGraphicFramePr>
          <p:cNvPr id="55302" name="Object 3"/>
          <p:cNvGraphicFramePr>
            <a:graphicFrameLocks noChangeAspect="1"/>
          </p:cNvGraphicFramePr>
          <p:nvPr/>
        </p:nvGraphicFramePr>
        <p:xfrm>
          <a:off x="5652120" y="5661248"/>
          <a:ext cx="2373313" cy="357187"/>
        </p:xfrm>
        <a:graphic>
          <a:graphicData uri="http://schemas.openxmlformats.org/presentationml/2006/ole">
            <p:oleObj spid="_x0000_s114694" name="Equation" r:id="rId8" imgW="1434960" imgH="215640" progId="Equation.DSMT4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3635896" y="5805264"/>
            <a:ext cx="15841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53732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精确解</a:t>
            </a:r>
            <a:endParaRPr lang="zh-CN" altLang="en-US" dirty="0"/>
          </a:p>
        </p:txBody>
      </p:sp>
      <p:graphicFrame>
        <p:nvGraphicFramePr>
          <p:cNvPr id="55303" name="Object 23"/>
          <p:cNvGraphicFramePr>
            <a:graphicFrameLocks noChangeAspect="1"/>
          </p:cNvGraphicFramePr>
          <p:nvPr/>
        </p:nvGraphicFramePr>
        <p:xfrm>
          <a:off x="3114675" y="4005263"/>
          <a:ext cx="1382713" cy="357187"/>
        </p:xfrm>
        <a:graphic>
          <a:graphicData uri="http://schemas.openxmlformats.org/presentationml/2006/ole">
            <p:oleObj spid="_x0000_s114695" name="Equation" r:id="rId9" imgW="787320" imgH="20304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23528" y="40050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精确差分格式（谱方法）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graphicFrame>
        <p:nvGraphicFramePr>
          <p:cNvPr id="55304" name="Object 23"/>
          <p:cNvGraphicFramePr>
            <a:graphicFrameLocks noChangeAspect="1"/>
          </p:cNvGraphicFramePr>
          <p:nvPr/>
        </p:nvGraphicFramePr>
        <p:xfrm>
          <a:off x="539552" y="4437112"/>
          <a:ext cx="223838" cy="357188"/>
        </p:xfrm>
        <a:graphic>
          <a:graphicData uri="http://schemas.openxmlformats.org/presentationml/2006/ole">
            <p:oleObj spid="_x0000_s114696" name="Equation" r:id="rId10" imgW="126720" imgH="203040" progId="Equation.DSMT4">
              <p:embed/>
            </p:oleObj>
          </a:graphicData>
        </a:graphic>
      </p:graphicFrame>
      <p:graphicFrame>
        <p:nvGraphicFramePr>
          <p:cNvPr id="55305" name="Object 23"/>
          <p:cNvGraphicFramePr>
            <a:graphicFrameLocks noChangeAspect="1"/>
          </p:cNvGraphicFramePr>
          <p:nvPr/>
        </p:nvGraphicFramePr>
        <p:xfrm>
          <a:off x="3851920" y="4509120"/>
          <a:ext cx="246062" cy="244475"/>
        </p:xfrm>
        <a:graphic>
          <a:graphicData uri="http://schemas.openxmlformats.org/presentationml/2006/ole">
            <p:oleObj spid="_x0000_s114697" name="Equation" r:id="rId11" imgW="139680" imgH="139680" progId="Equation.DSMT4">
              <p:embed/>
            </p:oleObj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H="1">
            <a:off x="2699792" y="3068960"/>
            <a:ext cx="432048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31840" y="3068960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3888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修正波数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ABF1-00B2-41A5-944D-E56854A80C82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6163" name="TextBox 3"/>
          <p:cNvSpPr txBox="1">
            <a:spLocks noChangeArrowheads="1"/>
          </p:cNvSpPr>
          <p:nvPr/>
        </p:nvSpPr>
        <p:spPr bwMode="auto">
          <a:xfrm>
            <a:off x="571500" y="500063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令：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514475" y="571500"/>
          <a:ext cx="1184275" cy="303213"/>
        </p:xfrm>
        <a:graphic>
          <a:graphicData uri="http://schemas.openxmlformats.org/presentationml/2006/ole">
            <p:oleObj spid="_x0000_s115714" name="Equation" r:id="rId3" imgW="990360" imgH="2538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133475" y="1143000"/>
          <a:ext cx="2019300" cy="357188"/>
        </p:xfrm>
        <a:graphic>
          <a:graphicData uri="http://schemas.openxmlformats.org/presentationml/2006/ole">
            <p:oleObj spid="_x0000_s115715" name="Equation" r:id="rId4" imgW="1434960" imgH="253800" progId="Equation.DSMT4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5400000">
            <a:off x="1892300" y="963613"/>
            <a:ext cx="214313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5" name="TextBox 9"/>
          <p:cNvSpPr txBox="1">
            <a:spLocks noChangeArrowheads="1"/>
          </p:cNvSpPr>
          <p:nvPr/>
        </p:nvSpPr>
        <p:spPr bwMode="auto">
          <a:xfrm>
            <a:off x="214313" y="1785938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（</a:t>
            </a:r>
            <a:r>
              <a:rPr lang="en-US" altLang="zh-CN">
                <a:latin typeface="Calibri" pitchFamily="34" charset="0"/>
              </a:rPr>
              <a:t>1</a:t>
            </a:r>
            <a:r>
              <a:rPr lang="zh-CN" altLang="en-US">
                <a:latin typeface="Calibri" pitchFamily="34" charset="0"/>
              </a:rPr>
              <a:t>）式化为：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928813" y="1714500"/>
          <a:ext cx="2079625" cy="439738"/>
        </p:xfrm>
        <a:graphic>
          <a:graphicData uri="http://schemas.openxmlformats.org/presentationml/2006/ole">
            <p:oleObj spid="_x0000_s115716" name="Equation" r:id="rId5" imgW="1739880" imgH="368280" progId="Equation.3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 rot="5400000">
            <a:off x="2142332" y="1642269"/>
            <a:ext cx="28575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>
            <a:off x="1715294" y="2356644"/>
            <a:ext cx="2857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435100" y="2500313"/>
          <a:ext cx="1547813" cy="439737"/>
        </p:xfrm>
        <a:graphic>
          <a:graphicData uri="http://schemas.openxmlformats.org/presentationml/2006/ole">
            <p:oleObj spid="_x0000_s115717" name="Equation" r:id="rId6" imgW="1295280" imgH="368280" progId="Equation.3">
              <p:embed/>
            </p:oleObj>
          </a:graphicData>
        </a:graphic>
      </p:graphicFrame>
      <p:sp>
        <p:nvSpPr>
          <p:cNvPr id="6168" name="TextBox 15"/>
          <p:cNvSpPr txBox="1">
            <a:spLocks noChangeArrowheads="1"/>
          </p:cNvSpPr>
          <p:nvPr/>
        </p:nvSpPr>
        <p:spPr bwMode="auto">
          <a:xfrm>
            <a:off x="5072063" y="642938"/>
            <a:ext cx="3929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“半离散化”： 空间导数差分计算，时间方程（常微）精确计算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29188" y="500063"/>
            <a:ext cx="4071937" cy="928687"/>
          </a:xfrm>
          <a:prstGeom prst="round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572419" y="3071019"/>
            <a:ext cx="2857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343025" y="3214688"/>
          <a:ext cx="1500188" cy="344487"/>
        </p:xfrm>
        <a:graphic>
          <a:graphicData uri="http://schemas.openxmlformats.org/presentationml/2006/ole">
            <p:oleObj spid="_x0000_s115718" name="Equation" r:id="rId7" imgW="990360" imgH="228600" progId="Equation.3">
              <p:embed/>
            </p:oleObj>
          </a:graphicData>
        </a:graphic>
      </p:graphicFrame>
      <p:cxnSp>
        <p:nvCxnSpPr>
          <p:cNvPr id="21" name="直接箭头连接符 20"/>
          <p:cNvCxnSpPr/>
          <p:nvPr/>
        </p:nvCxnSpPr>
        <p:spPr>
          <a:xfrm rot="5400000">
            <a:off x="1572419" y="3642519"/>
            <a:ext cx="2857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50888" y="3857625"/>
          <a:ext cx="2928937" cy="428625"/>
        </p:xfrm>
        <a:graphic>
          <a:graphicData uri="http://schemas.openxmlformats.org/presentationml/2006/ole">
            <p:oleObj spid="_x0000_s115719" name="Equation" r:id="rId8" imgW="1904760" imgH="27936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921125" y="3357563"/>
          <a:ext cx="1122363" cy="285750"/>
        </p:xfrm>
        <a:graphic>
          <a:graphicData uri="http://schemas.openxmlformats.org/presentationml/2006/ole">
            <p:oleObj spid="_x0000_s115720" name="Equation" r:id="rId9" imgW="799920" imgH="203040" progId="Equation.3">
              <p:embed/>
            </p:oleObj>
          </a:graphicData>
        </a:graphic>
      </p:graphicFrame>
      <p:sp>
        <p:nvSpPr>
          <p:cNvPr id="6172" name="TextBox 23"/>
          <p:cNvSpPr txBox="1">
            <a:spLocks noChangeArrowheads="1"/>
          </p:cNvSpPr>
          <p:nvPr/>
        </p:nvSpPr>
        <p:spPr bwMode="auto">
          <a:xfrm>
            <a:off x="3357563" y="3357563"/>
            <a:ext cx="3286125" cy="369887"/>
          </a:xfrm>
          <a:prstGeom prst="rect">
            <a:avLst/>
          </a:prstGeom>
          <a:solidFill>
            <a:srgbClr val="FFFF00">
              <a:alpha val="1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如果                  ， 无误差</a:t>
            </a:r>
          </a:p>
        </p:txBody>
      </p:sp>
      <p:cxnSp>
        <p:nvCxnSpPr>
          <p:cNvPr id="26" name="直接箭头连接符 25"/>
          <p:cNvCxnSpPr>
            <a:stCxn id="6172" idx="1"/>
          </p:cNvCxnSpPr>
          <p:nvPr/>
        </p:nvCxnSpPr>
        <p:spPr>
          <a:xfrm rot="10800000" flipV="1">
            <a:off x="3214688" y="3541713"/>
            <a:ext cx="142875" cy="3159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TextBox 26"/>
          <p:cNvSpPr txBox="1">
            <a:spLocks noChangeArrowheads="1"/>
          </p:cNvSpPr>
          <p:nvPr/>
        </p:nvSpPr>
        <p:spPr bwMode="auto">
          <a:xfrm>
            <a:off x="0" y="4429125"/>
            <a:ext cx="3929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分析      （修正波数）与误差的关系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642938" y="4429125"/>
          <a:ext cx="214312" cy="311150"/>
        </p:xfrm>
        <a:graphic>
          <a:graphicData uri="http://schemas.openxmlformats.org/presentationml/2006/ole">
            <p:oleObj spid="_x0000_s115721" name="Equation" r:id="rId10" imgW="139680" imgH="203040" progId="Equation.3">
              <p:embed/>
            </p:oleObj>
          </a:graphicData>
        </a:graphic>
      </p:graphicFrame>
      <p:graphicFrame>
        <p:nvGraphicFramePr>
          <p:cNvPr id="6154" name="Object 24"/>
          <p:cNvGraphicFramePr>
            <a:graphicFrameLocks noChangeAspect="1"/>
          </p:cNvGraphicFramePr>
          <p:nvPr/>
        </p:nvGraphicFramePr>
        <p:xfrm>
          <a:off x="857250" y="4857750"/>
          <a:ext cx="809625" cy="285750"/>
        </p:xfrm>
        <a:graphic>
          <a:graphicData uri="http://schemas.openxmlformats.org/presentationml/2006/ole">
            <p:oleObj spid="_x0000_s115722" name="Equation" r:id="rId11" imgW="647640" imgH="228600" progId="Equation.3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71500" y="5286375"/>
          <a:ext cx="3560763" cy="481013"/>
        </p:xfrm>
        <a:graphic>
          <a:graphicData uri="http://schemas.openxmlformats.org/presentationml/2006/ole">
            <p:oleObj spid="_x0000_s115723" name="Equation" r:id="rId12" imgW="1879560" imgH="253800" progId="Equation.3">
              <p:embed/>
            </p:oleObj>
          </a:graphicData>
        </a:graphic>
      </p:graphicFrame>
      <p:sp>
        <p:nvSpPr>
          <p:cNvPr id="19483" name="TextBox 26"/>
          <p:cNvSpPr txBox="1">
            <a:spLocks noChangeArrowheads="1"/>
          </p:cNvSpPr>
          <p:nvPr/>
        </p:nvSpPr>
        <p:spPr bwMode="auto">
          <a:xfrm>
            <a:off x="3857625" y="4071938"/>
            <a:ext cx="5286375" cy="126206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n-lt"/>
                <a:ea typeface="+mn-ea"/>
              </a:rPr>
              <a:t>     </a:t>
            </a:r>
            <a:r>
              <a:rPr lang="zh-CN" altLang="en-US" b="1" dirty="0">
                <a:latin typeface="+mn-lt"/>
                <a:ea typeface="+mn-ea"/>
              </a:rPr>
              <a:t>理想情况：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 </a:t>
            </a:r>
            <a:r>
              <a:rPr lang="zh-CN" altLang="en-US" sz="2000" b="1" dirty="0">
                <a:latin typeface="+mn-lt"/>
                <a:ea typeface="+mn-ea"/>
              </a:rPr>
              <a:t>的误差导致解的幅值误差</a:t>
            </a:r>
            <a:r>
              <a:rPr lang="en-US" altLang="zh-CN" sz="2000" b="1" dirty="0">
                <a:latin typeface="+mn-lt"/>
                <a:ea typeface="+mn-ea"/>
              </a:rPr>
              <a:t>—— </a:t>
            </a:r>
            <a:r>
              <a:rPr lang="zh-CN" altLang="en-US" sz="2000" b="1" dirty="0">
                <a:latin typeface="+mn-lt"/>
                <a:ea typeface="+mn-ea"/>
              </a:rPr>
              <a:t>耗散误差</a:t>
            </a:r>
            <a:endParaRPr lang="en-US" altLang="zh-CN" sz="2000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  </a:t>
            </a:r>
            <a:r>
              <a:rPr lang="zh-CN" altLang="en-US" sz="2000" b="1" dirty="0">
                <a:latin typeface="+mn-lt"/>
                <a:ea typeface="+mn-ea"/>
              </a:rPr>
              <a:t>的误差导致解传播速度的误差</a:t>
            </a:r>
            <a:r>
              <a:rPr lang="en-US" altLang="zh-CN" sz="2000" b="1" dirty="0">
                <a:latin typeface="+mn-lt"/>
                <a:ea typeface="+mn-ea"/>
              </a:rPr>
              <a:t>—— </a:t>
            </a:r>
            <a:r>
              <a:rPr lang="zh-CN" altLang="en-US" sz="2000" b="1" dirty="0">
                <a:latin typeface="+mn-lt"/>
                <a:ea typeface="+mn-ea"/>
              </a:rPr>
              <a:t>色散误差</a:t>
            </a:r>
          </a:p>
        </p:txBody>
      </p:sp>
      <p:graphicFrame>
        <p:nvGraphicFramePr>
          <p:cNvPr id="6156" name="Object 26"/>
          <p:cNvGraphicFramePr>
            <a:graphicFrameLocks noChangeAspect="1"/>
          </p:cNvGraphicFramePr>
          <p:nvPr/>
        </p:nvGraphicFramePr>
        <p:xfrm>
          <a:off x="5643563" y="4143375"/>
          <a:ext cx="1227137" cy="285750"/>
        </p:xfrm>
        <a:graphic>
          <a:graphicData uri="http://schemas.openxmlformats.org/presentationml/2006/ole">
            <p:oleObj spid="_x0000_s115724" name="Equation" r:id="rId13" imgW="876240" imgH="203040" progId="Equation.3">
              <p:embed/>
            </p:oleObj>
          </a:graphicData>
        </a:graphic>
      </p:graphicFrame>
      <p:graphicFrame>
        <p:nvGraphicFramePr>
          <p:cNvPr id="6157" name="Object 28"/>
          <p:cNvGraphicFramePr>
            <a:graphicFrameLocks noChangeAspect="1"/>
          </p:cNvGraphicFramePr>
          <p:nvPr/>
        </p:nvGraphicFramePr>
        <p:xfrm>
          <a:off x="3857625" y="4643438"/>
          <a:ext cx="212725" cy="285750"/>
        </p:xfrm>
        <a:graphic>
          <a:graphicData uri="http://schemas.openxmlformats.org/presentationml/2006/ole">
            <p:oleObj spid="_x0000_s115725" name="Equation" r:id="rId14" imgW="152280" imgH="203040" progId="Equation.3">
              <p:embed/>
            </p:oleObj>
          </a:graphicData>
        </a:graphic>
      </p:graphicFrame>
      <p:graphicFrame>
        <p:nvGraphicFramePr>
          <p:cNvPr id="6158" name="Object 30"/>
          <p:cNvGraphicFramePr>
            <a:graphicFrameLocks noChangeAspect="1"/>
          </p:cNvGraphicFramePr>
          <p:nvPr/>
        </p:nvGraphicFramePr>
        <p:xfrm>
          <a:off x="3857625" y="5000625"/>
          <a:ext cx="195263" cy="285750"/>
        </p:xfrm>
        <a:graphic>
          <a:graphicData uri="http://schemas.openxmlformats.org/presentationml/2006/ole">
            <p:oleObj spid="_x0000_s115726" name="Equation" r:id="rId15" imgW="139680" imgH="203040" progId="Equation.3">
              <p:embed/>
            </p:oleObj>
          </a:graphicData>
        </a:graphic>
      </p:graphicFrame>
      <p:graphicFrame>
        <p:nvGraphicFramePr>
          <p:cNvPr id="6159" name="Object 21"/>
          <p:cNvGraphicFramePr>
            <a:graphicFrameLocks noChangeAspect="1"/>
          </p:cNvGraphicFramePr>
          <p:nvPr/>
        </p:nvGraphicFramePr>
        <p:xfrm>
          <a:off x="5743575" y="1970088"/>
          <a:ext cx="1155700" cy="428625"/>
        </p:xfrm>
        <a:graphic>
          <a:graphicData uri="http://schemas.openxmlformats.org/presentationml/2006/ole">
            <p:oleObj spid="_x0000_s115727" name="Equation" r:id="rId16" imgW="685800" imgH="253800" progId="Equation.3">
              <p:embed/>
            </p:oleObj>
          </a:graphicData>
        </a:graphic>
      </p:graphicFrame>
      <p:sp>
        <p:nvSpPr>
          <p:cNvPr id="6176" name="TextBox 28"/>
          <p:cNvSpPr txBox="1">
            <a:spLocks noChangeArrowheads="1"/>
          </p:cNvSpPr>
          <p:nvPr/>
        </p:nvSpPr>
        <p:spPr bwMode="auto">
          <a:xfrm>
            <a:off x="4814888" y="1755775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假设对于：</a:t>
            </a:r>
          </a:p>
        </p:txBody>
      </p:sp>
      <p:sp>
        <p:nvSpPr>
          <p:cNvPr id="6177" name="TextBox 29"/>
          <p:cNvSpPr txBox="1">
            <a:spLocks noChangeArrowheads="1"/>
          </p:cNvSpPr>
          <p:nvPr/>
        </p:nvSpPr>
        <p:spPr bwMode="auto">
          <a:xfrm>
            <a:off x="6815138" y="1755775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有</a:t>
            </a:r>
          </a:p>
        </p:txBody>
      </p:sp>
      <p:graphicFrame>
        <p:nvGraphicFramePr>
          <p:cNvPr id="6160" name="Object 22"/>
          <p:cNvGraphicFramePr>
            <a:graphicFrameLocks noChangeAspect="1"/>
          </p:cNvGraphicFramePr>
          <p:nvPr/>
        </p:nvGraphicFramePr>
        <p:xfrm>
          <a:off x="7072313" y="1785938"/>
          <a:ext cx="1450975" cy="639762"/>
        </p:xfrm>
        <a:graphic>
          <a:graphicData uri="http://schemas.openxmlformats.org/presentationml/2006/ole">
            <p:oleObj spid="_x0000_s115728" name="Equation" r:id="rId17" imgW="825480" imgH="393480" progId="Equation.3">
              <p:embed/>
            </p:oleObj>
          </a:graphicData>
        </a:graphic>
      </p:graphicFrame>
      <p:sp>
        <p:nvSpPr>
          <p:cNvPr id="35" name="圆角矩形 34"/>
          <p:cNvSpPr/>
          <p:nvPr/>
        </p:nvSpPr>
        <p:spPr>
          <a:xfrm>
            <a:off x="4814888" y="1755775"/>
            <a:ext cx="4071937" cy="714375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79512" y="1166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差分误差与方程解误差的关系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14375" y="4357688"/>
            <a:ext cx="3857625" cy="64611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             </a:t>
            </a:r>
            <a:r>
              <a:rPr lang="zh-CN" altLang="en-US" b="1" dirty="0">
                <a:latin typeface="+mn-lt"/>
                <a:ea typeface="+mn-ea"/>
              </a:rPr>
              <a:t>反映了一个波内的点数。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PPW  </a:t>
            </a:r>
            <a:r>
              <a:rPr lang="zh-CN" altLang="en-US" b="1" dirty="0">
                <a:latin typeface="+mn-lt"/>
                <a:ea typeface="+mn-ea"/>
              </a:rPr>
              <a:t>（波内的点数）</a:t>
            </a:r>
            <a:r>
              <a:rPr lang="en-US" altLang="zh-CN" b="1" dirty="0">
                <a:latin typeface="+mn-lt"/>
                <a:ea typeface="+mn-ea"/>
              </a:rPr>
              <a:t>= 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FAD40-F41E-40FC-ACEB-21BE85341FEC}" type="slidenum">
              <a:rPr lang="zh-CN" altLang="en-US"/>
              <a:pPr>
                <a:defRPr/>
              </a:pPr>
              <a:t>38</a:t>
            </a:fld>
            <a:endParaRPr lang="zh-CN" altLang="en-US"/>
          </a:p>
        </p:txBody>
      </p:sp>
      <p:graphicFrame>
        <p:nvGraphicFramePr>
          <p:cNvPr id="7170" name="Object 21"/>
          <p:cNvGraphicFramePr>
            <a:graphicFrameLocks noChangeAspect="1"/>
          </p:cNvGraphicFramePr>
          <p:nvPr/>
        </p:nvGraphicFramePr>
        <p:xfrm>
          <a:off x="1428750" y="785813"/>
          <a:ext cx="1155700" cy="428625"/>
        </p:xfrm>
        <a:graphic>
          <a:graphicData uri="http://schemas.openxmlformats.org/presentationml/2006/ole">
            <p:oleObj spid="_x0000_s116738" name="Equation" r:id="rId3" imgW="685800" imgH="253800" progId="Equation.3">
              <p:embed/>
            </p:oleObj>
          </a:graphicData>
        </a:graphic>
      </p:graphicFrame>
      <p:graphicFrame>
        <p:nvGraphicFramePr>
          <p:cNvPr id="7171" name="Object 22"/>
          <p:cNvGraphicFramePr>
            <a:graphicFrameLocks noChangeAspect="1"/>
          </p:cNvGraphicFramePr>
          <p:nvPr/>
        </p:nvGraphicFramePr>
        <p:xfrm>
          <a:off x="2857500" y="642938"/>
          <a:ext cx="1450975" cy="639762"/>
        </p:xfrm>
        <a:graphic>
          <a:graphicData uri="http://schemas.openxmlformats.org/presentationml/2006/ole">
            <p:oleObj spid="_x0000_s116739" name="Equation" r:id="rId4" imgW="825480" imgH="39348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29188" y="428625"/>
            <a:ext cx="3929062" cy="7080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+mn-lt"/>
                <a:ea typeface="+mn-ea"/>
              </a:rPr>
              <a:t>耗散、色散误差分别由修正波数</a:t>
            </a:r>
            <a:endParaRPr lang="en-US" altLang="zh-CN" sz="2000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+mn-lt"/>
                <a:ea typeface="+mn-ea"/>
              </a:rPr>
              <a:t>的实部和虚部决定。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8643938" y="500063"/>
          <a:ext cx="214312" cy="311150"/>
        </p:xfrm>
        <a:graphic>
          <a:graphicData uri="http://schemas.openxmlformats.org/presentationml/2006/ole">
            <p:oleObj spid="_x0000_s116740" name="Equation" r:id="rId5" imgW="139680" imgH="203040" progId="Equation.3">
              <p:embed/>
            </p:oleObj>
          </a:graphicData>
        </a:graphic>
      </p:graphicFrame>
      <p:sp>
        <p:nvSpPr>
          <p:cNvPr id="7187" name="TextBox 13"/>
          <p:cNvSpPr txBox="1">
            <a:spLocks noChangeArrowheads="1"/>
          </p:cNvSpPr>
          <p:nvPr/>
        </p:nvSpPr>
        <p:spPr bwMode="auto">
          <a:xfrm>
            <a:off x="428624" y="214313"/>
            <a:ext cx="38553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</a:rPr>
              <a:t>2 </a:t>
            </a:r>
            <a:r>
              <a:rPr lang="zh-CN" altLang="en-US" sz="2000" b="1" dirty="0" smtClean="0">
                <a:latin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</a:rPr>
              <a:t>修正</a:t>
            </a:r>
            <a:r>
              <a:rPr lang="zh-CN" altLang="en-US" sz="2000" b="1" dirty="0" smtClean="0">
                <a:latin typeface="Calibri" pitchFamily="34" charset="0"/>
              </a:rPr>
              <a:t>波数及</a:t>
            </a:r>
            <a:r>
              <a:rPr lang="en-US" altLang="zh-CN" sz="2000" b="1" dirty="0" smtClean="0">
                <a:latin typeface="Calibri" pitchFamily="34" charset="0"/>
              </a:rPr>
              <a:t>Fourier</a:t>
            </a:r>
            <a:r>
              <a:rPr lang="zh-CN" altLang="en-US" sz="2000" b="1" dirty="0" smtClean="0">
                <a:latin typeface="Calibri" pitchFamily="34" charset="0"/>
              </a:rPr>
              <a:t>分析</a:t>
            </a:r>
            <a:endParaRPr lang="zh-CN" altLang="en-US" sz="2000" b="1" dirty="0">
              <a:latin typeface="Calibri" pitchFamily="34" charset="0"/>
            </a:endParaRPr>
          </a:p>
        </p:txBody>
      </p:sp>
      <p:sp>
        <p:nvSpPr>
          <p:cNvPr id="7188" name="TextBox 14"/>
          <p:cNvSpPr txBox="1">
            <a:spLocks noChangeArrowheads="1"/>
          </p:cNvSpPr>
          <p:nvPr/>
        </p:nvSpPr>
        <p:spPr bwMode="auto">
          <a:xfrm>
            <a:off x="428625" y="1571625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含义： 反应波数（谱）空间内差分的误差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865313" y="2133600"/>
          <a:ext cx="1711325" cy="577850"/>
        </p:xfrm>
        <a:graphic>
          <a:graphicData uri="http://schemas.openxmlformats.org/presentationml/2006/ole">
            <p:oleObj spid="_x0000_s116741" name="Equation" r:id="rId6" imgW="1015920" imgH="342720" progId="Equation.3">
              <p:embed/>
            </p:oleObj>
          </a:graphicData>
        </a:graphic>
      </p:graphicFrame>
      <p:sp>
        <p:nvSpPr>
          <p:cNvPr id="7189" name="TextBox 16"/>
          <p:cNvSpPr txBox="1">
            <a:spLocks noChangeArrowheads="1"/>
          </p:cNvSpPr>
          <p:nvPr/>
        </p:nvSpPr>
        <p:spPr bwMode="auto">
          <a:xfrm>
            <a:off x="571500" y="22145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任意函数：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14750" y="2428875"/>
            <a:ext cx="9286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629150" y="2143125"/>
          <a:ext cx="1882775" cy="577850"/>
        </p:xfrm>
        <a:graphic>
          <a:graphicData uri="http://schemas.openxmlformats.org/presentationml/2006/ole">
            <p:oleObj spid="_x0000_s116742" name="Equation" r:id="rId7" imgW="1117440" imgH="342720" progId="Equation.3">
              <p:embed/>
            </p:oleObj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6500813" y="2500313"/>
            <a:ext cx="57150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8625" y="642938"/>
            <a:ext cx="4286250" cy="714375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93" name="TextBox 22"/>
          <p:cNvSpPr txBox="1">
            <a:spLocks noChangeArrowheads="1"/>
          </p:cNvSpPr>
          <p:nvPr/>
        </p:nvSpPr>
        <p:spPr bwMode="auto">
          <a:xfrm>
            <a:off x="571500" y="785813"/>
            <a:ext cx="714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定义：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265988" y="2214563"/>
          <a:ext cx="827087" cy="392112"/>
        </p:xfrm>
        <a:graphic>
          <a:graphicData uri="http://schemas.openxmlformats.org/presentationml/2006/ole">
            <p:oleObj spid="_x0000_s116743" name="Equation" r:id="rId8" imgW="507960" imgH="241200" progId="Equation.3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3571875" y="2643188"/>
            <a:ext cx="928688" cy="571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5" name="TextBox 26"/>
          <p:cNvSpPr txBox="1">
            <a:spLocks noChangeArrowheads="1"/>
          </p:cNvSpPr>
          <p:nvPr/>
        </p:nvSpPr>
        <p:spPr bwMode="auto">
          <a:xfrm>
            <a:off x="3571875" y="2000250"/>
            <a:ext cx="1714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求导数，精确解</a:t>
            </a:r>
          </a:p>
        </p:txBody>
      </p:sp>
      <p:sp>
        <p:nvSpPr>
          <p:cNvPr id="7196" name="TextBox 27"/>
          <p:cNvSpPr txBox="1">
            <a:spLocks noChangeArrowheads="1"/>
          </p:cNvSpPr>
          <p:nvPr/>
        </p:nvSpPr>
        <p:spPr bwMode="auto">
          <a:xfrm>
            <a:off x="3929063" y="2714625"/>
            <a:ext cx="1000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Calibri" pitchFamily="34" charset="0"/>
              </a:rPr>
              <a:t>差分解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437063" y="3071813"/>
          <a:ext cx="2589212" cy="577850"/>
        </p:xfrm>
        <a:graphic>
          <a:graphicData uri="http://schemas.openxmlformats.org/presentationml/2006/ole">
            <p:oleObj spid="_x0000_s116744" name="Equation" r:id="rId9" imgW="1536480" imgH="342720" progId="Equation.3">
              <p:embed/>
            </p:oleObj>
          </a:graphicData>
        </a:graphic>
      </p:graphicFrame>
      <p:cxnSp>
        <p:nvCxnSpPr>
          <p:cNvPr id="32" name="直接箭头连接符 31"/>
          <p:cNvCxnSpPr/>
          <p:nvPr/>
        </p:nvCxnSpPr>
        <p:spPr>
          <a:xfrm>
            <a:off x="7072313" y="3286125"/>
            <a:ext cx="50006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7643813" y="3000375"/>
          <a:ext cx="1033462" cy="639763"/>
        </p:xfrm>
        <a:graphic>
          <a:graphicData uri="http://schemas.openxmlformats.org/presentationml/2006/ole">
            <p:oleObj spid="_x0000_s116745" name="Equation" r:id="rId10" imgW="634680" imgH="393480" progId="Equation.3">
              <p:embed/>
            </p:oleObj>
          </a:graphicData>
        </a:graphic>
      </p:graphicFrame>
      <p:sp>
        <p:nvSpPr>
          <p:cNvPr id="7198" name="TextBox 33"/>
          <p:cNvSpPr txBox="1">
            <a:spLocks noChangeArrowheads="1"/>
          </p:cNvSpPr>
          <p:nvPr/>
        </p:nvSpPr>
        <p:spPr bwMode="auto">
          <a:xfrm>
            <a:off x="357188" y="3429000"/>
            <a:ext cx="8501062" cy="708025"/>
          </a:xfrm>
          <a:prstGeom prst="rect">
            <a:avLst/>
          </a:prstGeom>
          <a:solidFill>
            <a:srgbClr val="FFFF00">
              <a:alpha val="27843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alibri" pitchFamily="34" charset="0"/>
              </a:rPr>
              <a:t>Fourier </a:t>
            </a:r>
            <a:r>
              <a:rPr lang="zh-CN" altLang="en-US" sz="2000" b="1" dirty="0">
                <a:latin typeface="Calibri" pitchFamily="34" charset="0"/>
              </a:rPr>
              <a:t>分析的任务</a:t>
            </a:r>
            <a:endParaRPr lang="en-US" altLang="zh-CN" sz="2000" b="1" dirty="0">
              <a:latin typeface="Calibri" pitchFamily="34" charset="0"/>
            </a:endParaRPr>
          </a:p>
          <a:p>
            <a:r>
              <a:rPr lang="zh-CN" altLang="en-US" sz="2000" b="1" dirty="0">
                <a:latin typeface="Calibri" pitchFamily="34" charset="0"/>
              </a:rPr>
              <a:t>计算出         ，并考差其</a:t>
            </a:r>
            <a:r>
              <a:rPr lang="zh-CN" altLang="en-US" sz="2000" b="1" dirty="0" smtClean="0">
                <a:latin typeface="Calibri" pitchFamily="34" charset="0"/>
              </a:rPr>
              <a:t>与                    </a:t>
            </a:r>
            <a:r>
              <a:rPr lang="zh-CN" altLang="en-US" sz="2000" b="1" dirty="0">
                <a:latin typeface="Calibri" pitchFamily="34" charset="0"/>
              </a:rPr>
              <a:t>的逼近程度。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428750" y="3786188"/>
          <a:ext cx="246063" cy="357187"/>
        </p:xfrm>
        <a:graphic>
          <a:graphicData uri="http://schemas.openxmlformats.org/presentationml/2006/ole">
            <p:oleObj spid="_x0000_s116746" name="Equation" r:id="rId11" imgW="139680" imgH="203040" progId="Equation.3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357563" y="3786188"/>
          <a:ext cx="1071562" cy="307975"/>
        </p:xfrm>
        <a:graphic>
          <a:graphicData uri="http://schemas.openxmlformats.org/presentationml/2006/ole">
            <p:oleObj spid="_x0000_s116747" name="Equation" r:id="rId12" imgW="571320" imgH="164880" progId="Equation.3">
              <p:embed/>
            </p:oleObj>
          </a:graphicData>
        </a:graphic>
      </p:graphicFrame>
      <p:sp>
        <p:nvSpPr>
          <p:cNvPr id="7199" name="TextBox 36"/>
          <p:cNvSpPr txBox="1">
            <a:spLocks noChangeArrowheads="1"/>
          </p:cNvSpPr>
          <p:nvPr/>
        </p:nvSpPr>
        <p:spPr bwMode="auto">
          <a:xfrm>
            <a:off x="500063" y="5143500"/>
            <a:ext cx="75009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sz="2000" b="1">
                <a:latin typeface="Calibri" pitchFamily="34" charset="0"/>
              </a:rPr>
              <a:t> 考察格式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分辨率（</a:t>
            </a:r>
            <a:r>
              <a:rPr lang="en-US" altLang="zh-CN" sz="2000" b="1">
                <a:solidFill>
                  <a:srgbClr val="FF0000"/>
                </a:solidFill>
                <a:latin typeface="Calibri" pitchFamily="34" charset="0"/>
              </a:rPr>
              <a:t>resolution</a:t>
            </a:r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）</a:t>
            </a:r>
            <a:r>
              <a:rPr lang="zh-CN" altLang="en-US" sz="2000" b="1">
                <a:latin typeface="Calibri" pitchFamily="34" charset="0"/>
              </a:rPr>
              <a:t>的重要指标</a:t>
            </a:r>
            <a:endParaRPr lang="en-US" altLang="zh-CN" sz="2000" b="1">
              <a:latin typeface="Calibri" pitchFamily="34" charset="0"/>
            </a:endParaRPr>
          </a:p>
          <a:p>
            <a:r>
              <a:rPr lang="en-US" altLang="zh-CN" sz="2000" b="1">
                <a:latin typeface="Calibri" pitchFamily="34" charset="0"/>
              </a:rPr>
              <a:t>    </a:t>
            </a:r>
            <a:r>
              <a:rPr lang="zh-CN" altLang="en-US" b="1">
                <a:latin typeface="Calibri" pitchFamily="34" charset="0"/>
              </a:rPr>
              <a:t>精度： 反映               时的情况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    </a:t>
            </a:r>
            <a:r>
              <a:rPr lang="zh-CN" altLang="en-US" b="1">
                <a:latin typeface="Calibri" pitchFamily="34" charset="0"/>
              </a:rPr>
              <a:t>分辨率：网格点数很少（例如波里面只有</a:t>
            </a:r>
            <a:r>
              <a:rPr lang="en-US" altLang="zh-CN" b="1">
                <a:latin typeface="Calibri" pitchFamily="34" charset="0"/>
              </a:rPr>
              <a:t>6</a:t>
            </a:r>
            <a:r>
              <a:rPr lang="zh-CN" altLang="en-US" b="1">
                <a:latin typeface="Calibri" pitchFamily="34" charset="0"/>
              </a:rPr>
              <a:t>个点）时的性能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对于多尺度问题，分辨率更重要。   牺牲精度，提高分辨率</a:t>
            </a:r>
          </a:p>
          <a:p>
            <a:endParaRPr lang="zh-CN" altLang="en-US" sz="2000" b="1">
              <a:latin typeface="Calibri" pitchFamily="34" charset="0"/>
            </a:endParaRPr>
          </a:p>
        </p:txBody>
      </p:sp>
      <p:graphicFrame>
        <p:nvGraphicFramePr>
          <p:cNvPr id="7180" name="Object 28"/>
          <p:cNvGraphicFramePr>
            <a:graphicFrameLocks noChangeAspect="1"/>
          </p:cNvGraphicFramePr>
          <p:nvPr/>
        </p:nvGraphicFramePr>
        <p:xfrm>
          <a:off x="2071688" y="5572125"/>
          <a:ext cx="593725" cy="214313"/>
        </p:xfrm>
        <a:graphic>
          <a:graphicData uri="http://schemas.openxmlformats.org/presentationml/2006/ole">
            <p:oleObj spid="_x0000_s116748" name="Equation" r:id="rId13" imgW="457200" imgH="164880" progId="Equation.3">
              <p:embed/>
            </p:oleObj>
          </a:graphicData>
        </a:graphic>
      </p:graphicFrame>
      <p:graphicFrame>
        <p:nvGraphicFramePr>
          <p:cNvPr id="7181" name="Object 29"/>
          <p:cNvGraphicFramePr>
            <a:graphicFrameLocks noChangeAspect="1"/>
          </p:cNvGraphicFramePr>
          <p:nvPr/>
        </p:nvGraphicFramePr>
        <p:xfrm>
          <a:off x="785813" y="4357688"/>
          <a:ext cx="857250" cy="285750"/>
        </p:xfrm>
        <a:graphic>
          <a:graphicData uri="http://schemas.openxmlformats.org/presentationml/2006/ole">
            <p:oleObj spid="_x0000_s116749" name="Equation" r:id="rId14" imgW="495000" imgH="164880" progId="Equation.3">
              <p:embed/>
            </p:oleObj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5643563" y="4857750"/>
            <a:ext cx="278606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6319838" y="4433888"/>
            <a:ext cx="741362" cy="885825"/>
          </a:xfrm>
          <a:custGeom>
            <a:avLst/>
            <a:gdLst>
              <a:gd name="connsiteX0" fmla="*/ 0 w 742384"/>
              <a:gd name="connsiteY0" fmla="*/ 428531 h 887239"/>
              <a:gd name="connsiteX1" fmla="*/ 162962 w 742384"/>
              <a:gd name="connsiteY1" fmla="*/ 66392 h 887239"/>
              <a:gd name="connsiteX2" fmla="*/ 615635 w 742384"/>
              <a:gd name="connsiteY2" fmla="*/ 826883 h 887239"/>
              <a:gd name="connsiteX3" fmla="*/ 742384 w 742384"/>
              <a:gd name="connsiteY3" fmla="*/ 428531 h 887239"/>
              <a:gd name="connsiteX4" fmla="*/ 742384 w 742384"/>
              <a:gd name="connsiteY4" fmla="*/ 428531 h 88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384" h="887239">
                <a:moveTo>
                  <a:pt x="0" y="428531"/>
                </a:moveTo>
                <a:cubicBezTo>
                  <a:pt x="30178" y="214265"/>
                  <a:pt x="60356" y="0"/>
                  <a:pt x="162962" y="66392"/>
                </a:cubicBezTo>
                <a:cubicBezTo>
                  <a:pt x="265568" y="132784"/>
                  <a:pt x="519065" y="766527"/>
                  <a:pt x="615635" y="826883"/>
                </a:cubicBezTo>
                <a:cubicBezTo>
                  <a:pt x="712205" y="887239"/>
                  <a:pt x="742384" y="428531"/>
                  <a:pt x="742384" y="428531"/>
                </a:cubicBezTo>
                <a:lnTo>
                  <a:pt x="742384" y="428531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286500" y="478631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357938" y="4500563"/>
            <a:ext cx="71437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572250" y="464343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15125" y="4929188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58000" y="51435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000875" y="5072063"/>
            <a:ext cx="71438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15125" y="4221088"/>
            <a:ext cx="2428875" cy="584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latin typeface="+mn-lt"/>
                <a:ea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</a:rPr>
              <a:t>优秀的差分格式，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</a:rPr>
              <a:t>个波长里面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</a:rPr>
              <a:t>个点 即可</a:t>
            </a:r>
          </a:p>
        </p:txBody>
      </p:sp>
      <p:graphicFrame>
        <p:nvGraphicFramePr>
          <p:cNvPr id="7182" name="Object 30"/>
          <p:cNvGraphicFramePr>
            <a:graphicFrameLocks noChangeAspect="1"/>
          </p:cNvGraphicFramePr>
          <p:nvPr/>
        </p:nvGraphicFramePr>
        <p:xfrm>
          <a:off x="3357563" y="4643438"/>
          <a:ext cx="642937" cy="279400"/>
        </p:xfrm>
        <a:graphic>
          <a:graphicData uri="http://schemas.openxmlformats.org/presentationml/2006/ole">
            <p:oleObj spid="_x0000_s116750" name="Equation" r:id="rId15" imgW="380880" imgH="164880" progId="Equation.3">
              <p:embed/>
            </p:oleObj>
          </a:graphicData>
        </a:graphic>
      </p:graphicFrame>
      <p:sp>
        <p:nvSpPr>
          <p:cNvPr id="7209" name="TextBox 44"/>
          <p:cNvSpPr txBox="1">
            <a:spLocks noChangeArrowheads="1"/>
          </p:cNvSpPr>
          <p:nvPr/>
        </p:nvSpPr>
        <p:spPr bwMode="auto">
          <a:xfrm>
            <a:off x="6286500" y="142875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Calibri" pitchFamily="34" charset="0"/>
              </a:rPr>
              <a:t>精度             分辨率</a:t>
            </a:r>
          </a:p>
        </p:txBody>
      </p:sp>
      <p:sp>
        <p:nvSpPr>
          <p:cNvPr id="46" name="不等于号 45"/>
          <p:cNvSpPr/>
          <p:nvPr/>
        </p:nvSpPr>
        <p:spPr>
          <a:xfrm>
            <a:off x="7072313" y="1500188"/>
            <a:ext cx="571500" cy="214312"/>
          </a:xfrm>
          <a:prstGeom prst="mathNotEqual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E37E5-EE2F-4032-928B-213D2B9A25F9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8208" name="TextBox 3"/>
          <p:cNvSpPr txBox="1">
            <a:spLocks noChangeArrowheads="1"/>
          </p:cNvSpPr>
          <p:nvPr/>
        </p:nvSpPr>
        <p:spPr bwMode="auto">
          <a:xfrm>
            <a:off x="285750" y="357188"/>
            <a:ext cx="5072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>
                <a:latin typeface="Calibri" pitchFamily="34" charset="0"/>
              </a:rPr>
              <a:t>如何计算修正波数？</a:t>
            </a:r>
          </a:p>
        </p:txBody>
      </p:sp>
      <p:graphicFrame>
        <p:nvGraphicFramePr>
          <p:cNvPr id="8194" name="Object 21"/>
          <p:cNvGraphicFramePr>
            <a:graphicFrameLocks noChangeAspect="1"/>
          </p:cNvGraphicFramePr>
          <p:nvPr/>
        </p:nvGraphicFramePr>
        <p:xfrm>
          <a:off x="5214938" y="428625"/>
          <a:ext cx="1155700" cy="428625"/>
        </p:xfrm>
        <a:graphic>
          <a:graphicData uri="http://schemas.openxmlformats.org/presentationml/2006/ole">
            <p:oleObj spid="_x0000_s117762" name="Equation" r:id="rId3" imgW="685800" imgH="253800" progId="Equation.3">
              <p:embed/>
            </p:oleObj>
          </a:graphicData>
        </a:graphic>
      </p:graphicFrame>
      <p:graphicFrame>
        <p:nvGraphicFramePr>
          <p:cNvPr id="8195" name="Object 22"/>
          <p:cNvGraphicFramePr>
            <a:graphicFrameLocks noChangeAspect="1"/>
          </p:cNvGraphicFramePr>
          <p:nvPr/>
        </p:nvGraphicFramePr>
        <p:xfrm>
          <a:off x="6643688" y="285750"/>
          <a:ext cx="1450975" cy="639763"/>
        </p:xfrm>
        <a:graphic>
          <a:graphicData uri="http://schemas.openxmlformats.org/presentationml/2006/ole">
            <p:oleObj spid="_x0000_s117763" name="Equation" r:id="rId4" imgW="825480" imgH="39348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4214813" y="285750"/>
            <a:ext cx="4286250" cy="714375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210" name="TextBox 22"/>
          <p:cNvSpPr txBox="1">
            <a:spLocks noChangeArrowheads="1"/>
          </p:cNvSpPr>
          <p:nvPr/>
        </p:nvSpPr>
        <p:spPr bwMode="auto">
          <a:xfrm>
            <a:off x="4357688" y="4286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定义：</a:t>
            </a:r>
          </a:p>
        </p:txBody>
      </p:sp>
      <p:sp>
        <p:nvSpPr>
          <p:cNvPr id="8211" name="TextBox 8"/>
          <p:cNvSpPr txBox="1">
            <a:spLocks noChangeArrowheads="1"/>
          </p:cNvSpPr>
          <p:nvPr/>
        </p:nvSpPr>
        <p:spPr bwMode="auto">
          <a:xfrm>
            <a:off x="500063" y="1000125"/>
            <a:ext cx="350043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zh-CN" altLang="en-US" sz="2000" b="1" dirty="0">
                <a:latin typeface="Calibri" pitchFamily="34" charset="0"/>
              </a:rPr>
              <a:t>方法</a:t>
            </a:r>
            <a:r>
              <a:rPr lang="en-US" altLang="zh-CN" sz="2000" b="1" dirty="0">
                <a:latin typeface="Calibri" pitchFamily="34" charset="0"/>
              </a:rPr>
              <a:t>1. </a:t>
            </a:r>
            <a:r>
              <a:rPr lang="zh-CN" altLang="en-US" sz="2000" b="1" dirty="0">
                <a:latin typeface="Calibri" pitchFamily="34" charset="0"/>
              </a:rPr>
              <a:t>理论计算</a:t>
            </a:r>
            <a:endParaRPr lang="en-US" altLang="zh-CN" sz="2000" b="1" dirty="0">
              <a:latin typeface="Calibri" pitchFamily="34" charset="0"/>
            </a:endParaRPr>
          </a:p>
          <a:p>
            <a:r>
              <a:rPr lang="en-US" altLang="zh-CN" b="1" dirty="0">
                <a:latin typeface="Calibri" pitchFamily="34" charset="0"/>
              </a:rPr>
              <a:t> </a:t>
            </a:r>
            <a:r>
              <a:rPr lang="zh-CN" altLang="en-US" b="1" dirty="0">
                <a:latin typeface="Calibri" pitchFamily="34" charset="0"/>
              </a:rPr>
              <a:t>根据差分具体表达式及定义计算</a:t>
            </a:r>
          </a:p>
        </p:txBody>
      </p:sp>
      <p:sp>
        <p:nvSpPr>
          <p:cNvPr id="8212" name="TextBox 9"/>
          <p:cNvSpPr txBox="1">
            <a:spLocks noChangeArrowheads="1"/>
          </p:cNvSpPr>
          <p:nvPr/>
        </p:nvSpPr>
        <p:spPr bwMode="auto">
          <a:xfrm>
            <a:off x="500063" y="1785938"/>
            <a:ext cx="2428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例</a:t>
            </a:r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：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14438" y="1928813"/>
          <a:ext cx="1214437" cy="506412"/>
        </p:xfrm>
        <a:graphic>
          <a:graphicData uri="http://schemas.openxmlformats.org/presentationml/2006/ole">
            <p:oleObj spid="_x0000_s117764" name="Equation" r:id="rId5" imgW="914400" imgH="380880" progId="Equation.3">
              <p:embed/>
            </p:oleObj>
          </a:graphicData>
        </a:graphic>
      </p:graphicFrame>
      <p:sp>
        <p:nvSpPr>
          <p:cNvPr id="8213" name="TextBox 11"/>
          <p:cNvSpPr txBox="1">
            <a:spLocks noChangeArrowheads="1"/>
          </p:cNvSpPr>
          <p:nvPr/>
        </p:nvSpPr>
        <p:spPr bwMode="auto">
          <a:xfrm>
            <a:off x="571500" y="2500313"/>
            <a:ext cx="1000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令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285875" y="2571750"/>
          <a:ext cx="642938" cy="314325"/>
        </p:xfrm>
        <a:graphic>
          <a:graphicData uri="http://schemas.openxmlformats.org/presentationml/2006/ole">
            <p:oleObj spid="_x0000_s117765" name="Equation" r:id="rId6" imgW="520560" imgH="253800" progId="Equation.3">
              <p:embed/>
            </p:oleObj>
          </a:graphicData>
        </a:graphic>
      </p:graphicFrame>
      <p:sp>
        <p:nvSpPr>
          <p:cNvPr id="8214" name="TextBox 13"/>
          <p:cNvSpPr txBox="1">
            <a:spLocks noChangeArrowheads="1"/>
          </p:cNvSpPr>
          <p:nvPr/>
        </p:nvSpPr>
        <p:spPr bwMode="auto">
          <a:xfrm>
            <a:off x="2214563" y="2500313"/>
            <a:ext cx="928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则：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86063" y="2643188"/>
          <a:ext cx="4668837" cy="523875"/>
        </p:xfrm>
        <a:graphic>
          <a:graphicData uri="http://schemas.openxmlformats.org/presentationml/2006/ole">
            <p:oleObj spid="_x0000_s117766" name="Equation" r:id="rId7" imgW="3517560" imgH="393480" progId="Equation.3">
              <p:embed/>
            </p:oleObj>
          </a:graphicData>
        </a:graphic>
      </p:graphicFrame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7643813" y="2000250"/>
          <a:ext cx="857250" cy="285750"/>
        </p:xfrm>
        <a:graphic>
          <a:graphicData uri="http://schemas.openxmlformats.org/presentationml/2006/ole">
            <p:oleObj spid="_x0000_s117767" name="Equation" r:id="rId8" imgW="495000" imgH="164880" progId="Equation.3">
              <p:embed/>
            </p:oleObj>
          </a:graphicData>
        </a:graphic>
      </p:graphicFrame>
      <p:sp>
        <p:nvSpPr>
          <p:cNvPr id="8215" name="TextBox 18"/>
          <p:cNvSpPr txBox="1">
            <a:spLocks noChangeArrowheads="1"/>
          </p:cNvSpPr>
          <p:nvPr/>
        </p:nvSpPr>
        <p:spPr bwMode="auto">
          <a:xfrm>
            <a:off x="714375" y="3286125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于是：</a:t>
            </a:r>
          </a:p>
        </p:txBody>
      </p:sp>
      <p:graphicFrame>
        <p:nvGraphicFramePr>
          <p:cNvPr id="8200" name="Object 9"/>
          <p:cNvGraphicFramePr>
            <a:graphicFrameLocks noChangeAspect="1"/>
          </p:cNvGraphicFramePr>
          <p:nvPr/>
        </p:nvGraphicFramePr>
        <p:xfrm>
          <a:off x="1571625" y="3500438"/>
          <a:ext cx="2270125" cy="285750"/>
        </p:xfrm>
        <a:graphic>
          <a:graphicData uri="http://schemas.openxmlformats.org/presentationml/2006/ole">
            <p:oleObj spid="_x0000_s117768" name="Equation" r:id="rId9" imgW="1815840" imgH="228600" progId="Equation.3">
              <p:embed/>
            </p:oleObj>
          </a:graphicData>
        </a:graphic>
      </p:graphicFrame>
      <p:sp>
        <p:nvSpPr>
          <p:cNvPr id="8216" name="TextBox 20"/>
          <p:cNvSpPr txBox="1">
            <a:spLocks noChangeArrowheads="1"/>
          </p:cNvSpPr>
          <p:nvPr/>
        </p:nvSpPr>
        <p:spPr bwMode="auto">
          <a:xfrm>
            <a:off x="2928938" y="2000250"/>
            <a:ext cx="2143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阶迎风</a:t>
            </a:r>
          </a:p>
        </p:txBody>
      </p:sp>
      <p:graphicFrame>
        <p:nvGraphicFramePr>
          <p:cNvPr id="8201" name="Object 10"/>
          <p:cNvGraphicFramePr>
            <a:graphicFrameLocks noChangeAspect="1"/>
          </p:cNvGraphicFramePr>
          <p:nvPr/>
        </p:nvGraphicFramePr>
        <p:xfrm>
          <a:off x="4572000" y="3500438"/>
          <a:ext cx="1549400" cy="203200"/>
        </p:xfrm>
        <a:graphic>
          <a:graphicData uri="http://schemas.openxmlformats.org/presentationml/2006/ole">
            <p:oleObj spid="_x0000_s117769" name="Equation" r:id="rId10" imgW="1549080" imgH="203040" progId="Equation.3">
              <p:embed/>
            </p:oleObj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3929063" y="3571875"/>
            <a:ext cx="42862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TextBox 25"/>
          <p:cNvSpPr txBox="1">
            <a:spLocks noChangeArrowheads="1"/>
          </p:cNvSpPr>
          <p:nvPr/>
        </p:nvSpPr>
        <p:spPr bwMode="auto">
          <a:xfrm>
            <a:off x="642938" y="407193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例</a:t>
            </a:r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：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428750" y="4214813"/>
          <a:ext cx="2897188" cy="357187"/>
        </p:xfrm>
        <a:graphic>
          <a:graphicData uri="http://schemas.openxmlformats.org/presentationml/2006/ole">
            <p:oleObj spid="_x0000_s117770" name="Equation" r:id="rId11" imgW="1854000" imgH="228600" progId="Equation.3">
              <p:embed/>
            </p:oleObj>
          </a:graphicData>
        </a:graphic>
      </p:graphicFrame>
      <p:sp>
        <p:nvSpPr>
          <p:cNvPr id="8219" name="TextBox 27"/>
          <p:cNvSpPr txBox="1">
            <a:spLocks noChangeArrowheads="1"/>
          </p:cNvSpPr>
          <p:nvPr/>
        </p:nvSpPr>
        <p:spPr bwMode="auto">
          <a:xfrm>
            <a:off x="4500563" y="4214813"/>
            <a:ext cx="2143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阶迎风</a:t>
            </a:r>
          </a:p>
        </p:txBody>
      </p:sp>
      <p:graphicFrame>
        <p:nvGraphicFramePr>
          <p:cNvPr id="8203" name="Object 12"/>
          <p:cNvGraphicFramePr>
            <a:graphicFrameLocks noChangeAspect="1"/>
          </p:cNvGraphicFramePr>
          <p:nvPr/>
        </p:nvGraphicFramePr>
        <p:xfrm>
          <a:off x="1517650" y="4714875"/>
          <a:ext cx="3657600" cy="523875"/>
        </p:xfrm>
        <a:graphic>
          <a:graphicData uri="http://schemas.openxmlformats.org/presentationml/2006/ole">
            <p:oleObj spid="_x0000_s117771" name="Equation" r:id="rId12" imgW="2755800" imgH="393480" progId="Equation.3">
              <p:embed/>
            </p:oleObj>
          </a:graphicData>
        </a:graphic>
      </p:graphicFrame>
      <p:graphicFrame>
        <p:nvGraphicFramePr>
          <p:cNvPr id="8204" name="Object 13"/>
          <p:cNvGraphicFramePr>
            <a:graphicFrameLocks noChangeAspect="1"/>
          </p:cNvGraphicFramePr>
          <p:nvPr/>
        </p:nvGraphicFramePr>
        <p:xfrm>
          <a:off x="1841500" y="5357813"/>
          <a:ext cx="1730375" cy="285750"/>
        </p:xfrm>
        <a:graphic>
          <a:graphicData uri="http://schemas.openxmlformats.org/presentationml/2006/ole">
            <p:oleObj spid="_x0000_s117772" name="Equation" r:id="rId13" imgW="1384200" imgH="228600" progId="Equation.3">
              <p:embed/>
            </p:oleObj>
          </a:graphicData>
        </a:graphic>
      </p:graphicFrame>
      <p:graphicFrame>
        <p:nvGraphicFramePr>
          <p:cNvPr id="8205" name="Object 14"/>
          <p:cNvGraphicFramePr>
            <a:graphicFrameLocks noChangeAspect="1"/>
          </p:cNvGraphicFramePr>
          <p:nvPr/>
        </p:nvGraphicFramePr>
        <p:xfrm>
          <a:off x="1868488" y="5786438"/>
          <a:ext cx="3187700" cy="203200"/>
        </p:xfrm>
        <a:graphic>
          <a:graphicData uri="http://schemas.openxmlformats.org/presentationml/2006/ole">
            <p:oleObj spid="_x0000_s117773" name="Equation" r:id="rId14" imgW="31874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428604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Calibri" pitchFamily="34" charset="0"/>
              </a:rPr>
              <a:t>§ </a:t>
            </a:r>
            <a:r>
              <a:rPr lang="en-US" altLang="zh-CN" sz="2400" b="1" dirty="0" smtClean="0"/>
              <a:t>3.1  </a:t>
            </a:r>
            <a:r>
              <a:rPr lang="zh-CN" altLang="en-US" sz="2400" b="1" dirty="0" smtClean="0"/>
              <a:t>差分法基本概念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4546" y="3643314"/>
          <a:ext cx="1357322" cy="618779"/>
        </p:xfrm>
        <a:graphic>
          <a:graphicData uri="http://schemas.openxmlformats.org/presentationml/2006/ole">
            <p:oleObj spid="_x0000_s38914" name="Equation" r:id="rId3" imgW="86328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4076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 差分的基本功能：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计算导数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" name="组合 45"/>
          <p:cNvGrpSpPr>
            <a:grpSpLocks/>
          </p:cNvGrpSpPr>
          <p:nvPr/>
        </p:nvGrpSpPr>
        <p:grpSpPr bwMode="auto">
          <a:xfrm>
            <a:off x="4427984" y="1844824"/>
            <a:ext cx="3000375" cy="428625"/>
            <a:chOff x="1857356" y="2214554"/>
            <a:chExt cx="3000397" cy="42862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857356" y="2587619"/>
              <a:ext cx="2357455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2285984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786050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86116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86182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Calibri" pitchFamily="34" charset="0"/>
                </a:rPr>
                <a:t>…  j-2         j-1      </a:t>
              </a:r>
              <a:r>
                <a:rPr lang="en-US" altLang="zh-CN" sz="1400" dirty="0" smtClean="0">
                  <a:latin typeface="Calibri" pitchFamily="34" charset="0"/>
                </a:rPr>
                <a:t>   </a:t>
              </a:r>
              <a:r>
                <a:rPr lang="en-US" altLang="zh-CN" sz="1400" dirty="0">
                  <a:latin typeface="Calibri" pitchFamily="34" charset="0"/>
                </a:rPr>
                <a:t>j  </a:t>
              </a:r>
              <a:r>
                <a:rPr lang="en-US" altLang="zh-CN" sz="1400" dirty="0" smtClean="0">
                  <a:latin typeface="Calibri" pitchFamily="34" charset="0"/>
                </a:rPr>
                <a:t>       </a:t>
              </a:r>
              <a:r>
                <a:rPr lang="en-US" altLang="zh-CN" sz="1400" dirty="0">
                  <a:latin typeface="Calibri" pitchFamily="34" charset="0"/>
                </a:rPr>
                <a:t>j+1  …</a:t>
              </a:r>
              <a:endParaRPr lang="zh-CN" altLang="en-US" sz="1400" dirty="0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15616" y="2708920"/>
            <a:ext cx="564360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已知（一维均匀网格上的）函数分布，计算其导数值</a:t>
            </a:r>
            <a:endParaRPr lang="zh-CN" altLang="en-US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001024" y="1500174"/>
          <a:ext cx="368302" cy="538288"/>
        </p:xfrm>
        <a:graphic>
          <a:graphicData uri="http://schemas.openxmlformats.org/presentationml/2006/ole">
            <p:oleObj spid="_x0000_s38915" name="Equation" r:id="rId4" imgW="164880" imgH="241200" progId="Equation.DSMT4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 rot="5400000">
            <a:off x="7930380" y="2356636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812360" y="2780928"/>
          <a:ext cx="962025" cy="1019175"/>
        </p:xfrm>
        <a:graphic>
          <a:graphicData uri="http://schemas.openxmlformats.org/presentationml/2006/ole">
            <p:oleObj spid="_x0000_s38916" name="Equation" r:id="rId5" imgW="431640" imgH="457200" progId="Equation.DSMT4">
              <p:embed/>
            </p:oleObj>
          </a:graphicData>
        </a:graphic>
      </p:graphicFrame>
      <p:cxnSp>
        <p:nvCxnSpPr>
          <p:cNvPr id="19" name="直接连接符 18"/>
          <p:cNvCxnSpPr/>
          <p:nvPr/>
        </p:nvCxnSpPr>
        <p:spPr>
          <a:xfrm rot="5400000">
            <a:off x="2893207" y="4393413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000364" y="4500570"/>
            <a:ext cx="235745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500694" y="4143380"/>
          <a:ext cx="606889" cy="642942"/>
        </p:xfrm>
        <a:graphic>
          <a:graphicData uri="http://schemas.openxmlformats.org/presentationml/2006/ole">
            <p:oleObj spid="_x0000_s38917" name="Equation" r:id="rId6" imgW="431640" imgH="457200" progId="Equation.DSMT4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14744" y="3857628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计算出离散点上的导数值</a:t>
            </a:r>
            <a:endParaRPr lang="zh-CN" altLang="en-US" b="1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86512" y="4500570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00892" y="4214818"/>
            <a:ext cx="200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时间积分，计算出下一时刻的值</a:t>
            </a:r>
            <a:endParaRPr lang="zh-CN" altLang="en-US" b="1" dirty="0"/>
          </a:p>
        </p:txBody>
      </p:sp>
      <p:graphicFrame>
        <p:nvGraphicFramePr>
          <p:cNvPr id="38918" name="Object 12"/>
          <p:cNvGraphicFramePr>
            <a:graphicFrameLocks noChangeAspect="1"/>
          </p:cNvGraphicFramePr>
          <p:nvPr/>
        </p:nvGraphicFramePr>
        <p:xfrm>
          <a:off x="2411760" y="5157192"/>
          <a:ext cx="3233737" cy="604837"/>
        </p:xfrm>
        <a:graphic>
          <a:graphicData uri="http://schemas.openxmlformats.org/presentationml/2006/ole">
            <p:oleObj spid="_x0000_s38918" name="Equation" r:id="rId7" imgW="2514600" imgH="469800" progId="Equation.3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1560" y="465313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最简单的差分格式：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83568" y="616530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多维方程的差分法：  维数分裂</a:t>
            </a:r>
            <a:endParaRPr lang="zh-CN" altLang="en-US" sz="24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5868143" y="6093296"/>
          <a:ext cx="1741201" cy="491108"/>
        </p:xfrm>
        <a:graphic>
          <a:graphicData uri="http://schemas.openxmlformats.org/presentationml/2006/ole">
            <p:oleObj spid="_x0000_s38919" name="Equation" r:id="rId8" imgW="1485720" imgH="419040" progId="Equation.DSMT4">
              <p:embed/>
            </p:oleObj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6516216" y="5661248"/>
            <a:ext cx="14401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7020272" y="5733256"/>
            <a:ext cx="144016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8224" y="5301208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沿各自方向一维离散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5B867-AFC1-480C-9C62-10ECED9B2845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9232" name="TextBox 6"/>
          <p:cNvSpPr txBox="1">
            <a:spLocks noChangeArrowheads="1"/>
          </p:cNvSpPr>
          <p:nvPr/>
        </p:nvSpPr>
        <p:spPr bwMode="auto">
          <a:xfrm>
            <a:off x="500063" y="1214438"/>
            <a:ext cx="571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方法</a:t>
            </a:r>
            <a:r>
              <a:rPr lang="en-US" altLang="zh-CN" sz="2000" b="1">
                <a:latin typeface="Calibri" pitchFamily="34" charset="0"/>
              </a:rPr>
              <a:t>2</a:t>
            </a:r>
            <a:r>
              <a:rPr lang="zh-CN" altLang="en-US" sz="2000" b="1">
                <a:latin typeface="Calibri" pitchFamily="34" charset="0"/>
              </a:rPr>
              <a:t>： 数值计算</a:t>
            </a:r>
          </a:p>
        </p:txBody>
      </p:sp>
      <p:graphicFrame>
        <p:nvGraphicFramePr>
          <p:cNvPr id="9218" name="Object 21"/>
          <p:cNvGraphicFramePr>
            <a:graphicFrameLocks noChangeAspect="1"/>
          </p:cNvGraphicFramePr>
          <p:nvPr/>
        </p:nvGraphicFramePr>
        <p:xfrm>
          <a:off x="5214938" y="428625"/>
          <a:ext cx="1155700" cy="428625"/>
        </p:xfrm>
        <a:graphic>
          <a:graphicData uri="http://schemas.openxmlformats.org/presentationml/2006/ole">
            <p:oleObj spid="_x0000_s118786" name="Equation" r:id="rId3" imgW="685800" imgH="253800" progId="Equation.3">
              <p:embed/>
            </p:oleObj>
          </a:graphicData>
        </a:graphic>
      </p:graphicFrame>
      <p:graphicFrame>
        <p:nvGraphicFramePr>
          <p:cNvPr id="9219" name="Object 22"/>
          <p:cNvGraphicFramePr>
            <a:graphicFrameLocks noChangeAspect="1"/>
          </p:cNvGraphicFramePr>
          <p:nvPr/>
        </p:nvGraphicFramePr>
        <p:xfrm>
          <a:off x="6643688" y="285750"/>
          <a:ext cx="1450975" cy="639763"/>
        </p:xfrm>
        <a:graphic>
          <a:graphicData uri="http://schemas.openxmlformats.org/presentationml/2006/ole">
            <p:oleObj spid="_x0000_s118787" name="Equation" r:id="rId4" imgW="825480" imgH="393480" progId="Equation.3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214813" y="285750"/>
            <a:ext cx="4286250" cy="714375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34" name="TextBox 22"/>
          <p:cNvSpPr txBox="1">
            <a:spLocks noChangeArrowheads="1"/>
          </p:cNvSpPr>
          <p:nvPr/>
        </p:nvSpPr>
        <p:spPr bwMode="auto">
          <a:xfrm>
            <a:off x="4357688" y="42862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定义：</a:t>
            </a:r>
          </a:p>
        </p:txBody>
      </p:sp>
      <p:sp>
        <p:nvSpPr>
          <p:cNvPr id="9235" name="TextBox 11"/>
          <p:cNvSpPr txBox="1">
            <a:spLocks noChangeArrowheads="1"/>
          </p:cNvSpPr>
          <p:nvPr/>
        </p:nvSpPr>
        <p:spPr bwMode="auto">
          <a:xfrm>
            <a:off x="571500" y="2214563"/>
            <a:ext cx="5715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Step 1</a:t>
            </a:r>
            <a:r>
              <a:rPr lang="zh-CN" altLang="en-US" b="1" dirty="0">
                <a:latin typeface="Calibri" pitchFamily="34" charset="0"/>
              </a:rPr>
              <a:t>）选取计算域</a:t>
            </a:r>
            <a:r>
              <a:rPr lang="en-US" altLang="zh-CN" b="1" dirty="0">
                <a:latin typeface="Calibri" pitchFamily="34" charset="0"/>
              </a:rPr>
              <a:t>[0,2</a:t>
            </a:r>
            <a:r>
              <a:rPr lang="en-US" altLang="zh-CN" b="1" dirty="0">
                <a:latin typeface="Symbol" pitchFamily="18" charset="2"/>
              </a:rPr>
              <a:t>p</a:t>
            </a:r>
            <a:r>
              <a:rPr lang="en-US" altLang="zh-CN" b="1" dirty="0">
                <a:latin typeface="Calibri" pitchFamily="34" charset="0"/>
              </a:rPr>
              <a:t>],  </a:t>
            </a:r>
            <a:r>
              <a:rPr lang="zh-CN" altLang="en-US" b="1" dirty="0">
                <a:latin typeface="Calibri" pitchFamily="34" charset="0"/>
              </a:rPr>
              <a:t>计算网格（</a:t>
            </a:r>
            <a:r>
              <a:rPr lang="zh-CN" altLang="en-US" b="1" dirty="0" smtClean="0">
                <a:latin typeface="Calibri" pitchFamily="34" charset="0"/>
              </a:rPr>
              <a:t>例如</a:t>
            </a:r>
            <a:r>
              <a:rPr lang="en-US" altLang="zh-CN" b="1" dirty="0" smtClean="0">
                <a:latin typeface="Calibri" pitchFamily="34" charset="0"/>
              </a:rPr>
              <a:t>1001</a:t>
            </a:r>
            <a:r>
              <a:rPr lang="zh-CN" altLang="en-US" b="1" dirty="0" smtClean="0">
                <a:latin typeface="Calibri" pitchFamily="34" charset="0"/>
              </a:rPr>
              <a:t>）</a:t>
            </a:r>
            <a:endParaRPr lang="en-US" altLang="zh-CN" b="1" dirty="0">
              <a:latin typeface="Calibri" pitchFamily="34" charset="0"/>
            </a:endParaRPr>
          </a:p>
          <a:p>
            <a:endParaRPr lang="en-US" altLang="zh-CN" b="1" dirty="0">
              <a:latin typeface="Calibri" pitchFamily="34" charset="0"/>
            </a:endParaRPr>
          </a:p>
          <a:p>
            <a:r>
              <a:rPr lang="en-US" altLang="zh-CN" b="1" dirty="0">
                <a:latin typeface="Calibri" pitchFamily="34" charset="0"/>
              </a:rPr>
              <a:t>Step 2</a:t>
            </a:r>
            <a:r>
              <a:rPr lang="zh-CN" altLang="en-US" b="1" dirty="0">
                <a:latin typeface="Calibri" pitchFamily="34" charset="0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Calibri" pitchFamily="34" charset="0"/>
              </a:rPr>
              <a:t>给定波数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 k</a:t>
            </a:r>
            <a:r>
              <a:rPr lang="en-US" altLang="zh-CN" b="1" dirty="0">
                <a:latin typeface="Calibri" pitchFamily="34" charset="0"/>
              </a:rPr>
              <a:t>, </a:t>
            </a:r>
            <a:r>
              <a:rPr lang="zh-CN" altLang="en-US" b="1" dirty="0">
                <a:latin typeface="Calibri" pitchFamily="34" charset="0"/>
              </a:rPr>
              <a:t>生成函数值</a:t>
            </a:r>
            <a:endParaRPr lang="en-US" altLang="zh-CN" b="1" dirty="0">
              <a:latin typeface="Calibri" pitchFamily="34" charset="0"/>
            </a:endParaRPr>
          </a:p>
          <a:p>
            <a:endParaRPr lang="en-US" altLang="zh-CN" b="1" dirty="0">
              <a:latin typeface="Calibri" pitchFamily="34" charset="0"/>
            </a:endParaRPr>
          </a:p>
          <a:p>
            <a:r>
              <a:rPr lang="en-US" altLang="zh-CN" b="1" dirty="0">
                <a:latin typeface="Calibri" pitchFamily="34" charset="0"/>
              </a:rPr>
              <a:t>Step 3) </a:t>
            </a:r>
            <a:r>
              <a:rPr lang="zh-CN" altLang="en-US" b="1" dirty="0">
                <a:latin typeface="Calibri" pitchFamily="34" charset="0"/>
              </a:rPr>
              <a:t>调用差分子程序，得到导数值</a:t>
            </a:r>
            <a:endParaRPr lang="en-US" altLang="zh-CN" b="1" dirty="0">
              <a:latin typeface="Calibri" pitchFamily="34" charset="0"/>
            </a:endParaRPr>
          </a:p>
          <a:p>
            <a:endParaRPr lang="en-US" altLang="zh-CN" b="1" dirty="0">
              <a:latin typeface="Calibri" pitchFamily="34" charset="0"/>
            </a:endParaRPr>
          </a:p>
          <a:p>
            <a:r>
              <a:rPr lang="en-US" altLang="zh-CN" b="1" dirty="0">
                <a:latin typeface="Calibri" pitchFamily="34" charset="0"/>
              </a:rPr>
              <a:t>Step 4)      </a:t>
            </a:r>
            <a:r>
              <a:rPr lang="zh-CN" altLang="en-US" b="1" dirty="0">
                <a:latin typeface="Calibri" pitchFamily="34" charset="0"/>
              </a:rPr>
              <a:t>通过</a:t>
            </a:r>
            <a:r>
              <a:rPr lang="en-US" altLang="zh-CN" b="1" dirty="0">
                <a:latin typeface="Calibri" pitchFamily="34" charset="0"/>
              </a:rPr>
              <a:t>Fourier</a:t>
            </a:r>
            <a:r>
              <a:rPr lang="zh-CN" altLang="en-US" b="1" dirty="0">
                <a:latin typeface="Calibri" pitchFamily="34" charset="0"/>
              </a:rPr>
              <a:t>反变换，得到谱：</a:t>
            </a:r>
          </a:p>
        </p:txBody>
      </p:sp>
      <p:sp>
        <p:nvSpPr>
          <p:cNvPr id="9236" name="TextBox 12"/>
          <p:cNvSpPr txBox="1">
            <a:spLocks noChangeArrowheads="1"/>
          </p:cNvSpPr>
          <p:nvPr/>
        </p:nvSpPr>
        <p:spPr bwMode="auto">
          <a:xfrm>
            <a:off x="571500" y="1714500"/>
            <a:ext cx="5500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假设已有求差分的子程序（黑箱，已知是线性的）</a:t>
            </a:r>
          </a:p>
        </p:txBody>
      </p:sp>
      <p:sp>
        <p:nvSpPr>
          <p:cNvPr id="14" name="矩形 13"/>
          <p:cNvSpPr/>
          <p:nvPr/>
        </p:nvSpPr>
        <p:spPr>
          <a:xfrm>
            <a:off x="6715125" y="1571625"/>
            <a:ext cx="785813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58000" y="1643063"/>
          <a:ext cx="357188" cy="439737"/>
        </p:xfrm>
        <a:graphic>
          <a:graphicData uri="http://schemas.openxmlformats.org/presentationml/2006/ole">
            <p:oleObj spid="_x0000_s118788" name="Equation" r:id="rId5" imgW="164880" imgH="203040" progId="Equation.3">
              <p:embed/>
            </p:oleObj>
          </a:graphicData>
        </a:graphic>
      </p:graphicFrame>
      <p:sp>
        <p:nvSpPr>
          <p:cNvPr id="9238" name="TextBox 15"/>
          <p:cNvSpPr txBox="1">
            <a:spLocks noChangeArrowheads="1"/>
          </p:cNvSpPr>
          <p:nvPr/>
        </p:nvSpPr>
        <p:spPr bwMode="auto">
          <a:xfrm>
            <a:off x="6786563" y="2071688"/>
            <a:ext cx="714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线性</a:t>
            </a:r>
            <a:endParaRPr lang="en-US" altLang="zh-CN">
              <a:latin typeface="Calibri" pitchFamily="34" charset="0"/>
            </a:endParaRPr>
          </a:p>
          <a:p>
            <a:r>
              <a:rPr lang="zh-CN" altLang="en-US">
                <a:latin typeface="Calibri" pitchFamily="34" charset="0"/>
              </a:rPr>
              <a:t>黑箱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15063" y="1928813"/>
            <a:ext cx="500062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572375" y="1928813"/>
            <a:ext cx="571500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6143625" y="1571625"/>
          <a:ext cx="285750" cy="395288"/>
        </p:xfrm>
        <a:graphic>
          <a:graphicData uri="http://schemas.openxmlformats.org/presentationml/2006/ole">
            <p:oleObj spid="_x0000_s118789" name="Equation" r:id="rId6" imgW="164880" imgH="228600" progId="Equation.3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8625" y="142875"/>
            <a:ext cx="3500438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强调：研究</a:t>
            </a:r>
            <a:r>
              <a:rPr lang="en-US" altLang="zh-CN" dirty="0">
                <a:latin typeface="+mn-lt"/>
                <a:ea typeface="+mn-ea"/>
              </a:rPr>
              <a:t>CFD</a:t>
            </a:r>
            <a:r>
              <a:rPr lang="zh-CN" altLang="en-US" dirty="0">
                <a:latin typeface="+mn-lt"/>
                <a:ea typeface="+mn-ea"/>
              </a:rPr>
              <a:t>本身，不能只使用理论手段，还要用数值手段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7612063" y="1500188"/>
          <a:ext cx="922337" cy="395287"/>
        </p:xfrm>
        <a:graphic>
          <a:graphicData uri="http://schemas.openxmlformats.org/presentationml/2006/ole">
            <p:oleObj spid="_x0000_s118790" name="Equation" r:id="rId7" imgW="533160" imgH="22860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357688" y="2714625"/>
          <a:ext cx="2214562" cy="400050"/>
        </p:xfrm>
        <a:graphic>
          <a:graphicData uri="http://schemas.openxmlformats.org/presentationml/2006/ole">
            <p:oleObj spid="_x0000_s118791" name="Equation" r:id="rId8" imgW="1409400" imgH="253800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714875" y="3286125"/>
          <a:ext cx="1800225" cy="395288"/>
        </p:xfrm>
        <a:graphic>
          <a:graphicData uri="http://schemas.openxmlformats.org/presentationml/2006/ole">
            <p:oleObj spid="_x0000_s118792" name="Equation" r:id="rId9" imgW="1041120" imgH="22860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072063" y="3714750"/>
          <a:ext cx="1757362" cy="746125"/>
        </p:xfrm>
        <a:graphic>
          <a:graphicData uri="http://schemas.openxmlformats.org/presentationml/2006/ole">
            <p:oleObj spid="_x0000_s118793" name="Equation" r:id="rId10" imgW="1015920" imgH="431640" progId="Equation.3">
              <p:embed/>
            </p:oleObj>
          </a:graphicData>
        </a:graphic>
      </p:graphicFrame>
      <p:sp>
        <p:nvSpPr>
          <p:cNvPr id="9242" name="TextBox 27"/>
          <p:cNvSpPr txBox="1">
            <a:spLocks noChangeArrowheads="1"/>
          </p:cNvSpPr>
          <p:nvPr/>
        </p:nvSpPr>
        <p:spPr bwMode="auto">
          <a:xfrm>
            <a:off x="1714500" y="4429125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根据修正波数的定义， 有</a:t>
            </a:r>
          </a:p>
        </p:txBody>
      </p:sp>
      <p:graphicFrame>
        <p:nvGraphicFramePr>
          <p:cNvPr id="9226" name="Object 12"/>
          <p:cNvGraphicFramePr>
            <a:graphicFrameLocks noChangeAspect="1"/>
          </p:cNvGraphicFramePr>
          <p:nvPr/>
        </p:nvGraphicFramePr>
        <p:xfrm>
          <a:off x="4572000" y="4429125"/>
          <a:ext cx="833438" cy="357188"/>
        </p:xfrm>
        <a:graphic>
          <a:graphicData uri="http://schemas.openxmlformats.org/presentationml/2006/ole">
            <p:oleObj spid="_x0000_s118794" name="Equation" r:id="rId11" imgW="533160" imgH="228600" progId="Equation.3">
              <p:embed/>
            </p:oleObj>
          </a:graphicData>
        </a:graphic>
      </p:graphicFrame>
      <p:sp>
        <p:nvSpPr>
          <p:cNvPr id="9243" name="TextBox 25"/>
          <p:cNvSpPr txBox="1">
            <a:spLocks noChangeArrowheads="1"/>
          </p:cNvSpPr>
          <p:nvPr/>
        </p:nvSpPr>
        <p:spPr bwMode="auto">
          <a:xfrm>
            <a:off x="642938" y="5000625"/>
            <a:ext cx="7786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Step 5)  </a:t>
            </a:r>
            <a:r>
              <a:rPr lang="zh-CN" altLang="en-US" b="1">
                <a:latin typeface="Calibri" pitchFamily="34" charset="0"/>
              </a:rPr>
              <a:t>改变</a:t>
            </a:r>
            <a:r>
              <a:rPr lang="en-US" altLang="zh-CN" b="1">
                <a:latin typeface="Calibri" pitchFamily="34" charset="0"/>
              </a:rPr>
              <a:t>k</a:t>
            </a:r>
            <a:r>
              <a:rPr lang="zh-CN" altLang="en-US" b="1">
                <a:latin typeface="Calibri" pitchFamily="34" charset="0"/>
              </a:rPr>
              <a:t>的值，重复</a:t>
            </a:r>
            <a:r>
              <a:rPr lang="en-US" altLang="zh-CN" b="1">
                <a:latin typeface="Calibri" pitchFamily="34" charset="0"/>
              </a:rPr>
              <a:t>2-5</a:t>
            </a:r>
            <a:r>
              <a:rPr lang="zh-CN" altLang="en-US" b="1">
                <a:latin typeface="Calibri" pitchFamily="34" charset="0"/>
              </a:rPr>
              <a:t>， 得到          对于         的依赖关系。画图</a:t>
            </a:r>
          </a:p>
        </p:txBody>
      </p:sp>
      <p:graphicFrame>
        <p:nvGraphicFramePr>
          <p:cNvPr id="9227" name="Object 13"/>
          <p:cNvGraphicFramePr>
            <a:graphicFrameLocks noChangeAspect="1"/>
          </p:cNvGraphicFramePr>
          <p:nvPr/>
        </p:nvGraphicFramePr>
        <p:xfrm>
          <a:off x="4572000" y="5000625"/>
          <a:ext cx="219075" cy="317500"/>
        </p:xfrm>
        <a:graphic>
          <a:graphicData uri="http://schemas.openxmlformats.org/presentationml/2006/ole">
            <p:oleObj spid="_x0000_s118795" name="Equation" r:id="rId12" imgW="139680" imgH="203040" progId="Equation.3">
              <p:embed/>
            </p:oleObj>
          </a:graphicData>
        </a:graphic>
      </p:graphicFrame>
      <p:graphicFrame>
        <p:nvGraphicFramePr>
          <p:cNvPr id="9228" name="Object 14"/>
          <p:cNvGraphicFramePr>
            <a:graphicFrameLocks noChangeAspect="1"/>
          </p:cNvGraphicFramePr>
          <p:nvPr/>
        </p:nvGraphicFramePr>
        <p:xfrm>
          <a:off x="4114800" y="3327400"/>
          <a:ext cx="914400" cy="203200"/>
        </p:xfrm>
        <a:graphic>
          <a:graphicData uri="http://schemas.openxmlformats.org/presentationml/2006/ole">
            <p:oleObj spid="_x0000_s118796" name="Equation" r:id="rId13" imgW="114120" imgH="203040" progId="Equation.3">
              <p:embed/>
            </p:oleObj>
          </a:graphicData>
        </a:graphic>
      </p:graphicFrame>
      <p:graphicFrame>
        <p:nvGraphicFramePr>
          <p:cNvPr id="9229" name="Object 15"/>
          <p:cNvGraphicFramePr>
            <a:graphicFrameLocks noChangeAspect="1"/>
          </p:cNvGraphicFramePr>
          <p:nvPr/>
        </p:nvGraphicFramePr>
        <p:xfrm>
          <a:off x="5286375" y="5072063"/>
          <a:ext cx="330200" cy="214312"/>
        </p:xfrm>
        <a:graphic>
          <a:graphicData uri="http://schemas.openxmlformats.org/presentationml/2006/ole">
            <p:oleObj spid="_x0000_s118797" name="Equation" r:id="rId14" imgW="253800" imgH="16488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0063" y="5715000"/>
            <a:ext cx="7929562" cy="64611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b="1" dirty="0">
                <a:latin typeface="+mn-lt"/>
                <a:ea typeface="+mn-ea"/>
              </a:rPr>
              <a:t>非线性情况会产生高次谐波，造成 </a:t>
            </a:r>
            <a:r>
              <a:rPr lang="en-US" altLang="zh-CN" b="1" dirty="0">
                <a:latin typeface="+mn-lt"/>
                <a:ea typeface="+mn-ea"/>
              </a:rPr>
              <a:t>step 4 </a:t>
            </a:r>
            <a:r>
              <a:rPr lang="zh-CN" altLang="en-US" b="1" dirty="0">
                <a:latin typeface="+mn-lt"/>
                <a:ea typeface="+mn-ea"/>
              </a:rPr>
              <a:t>中隐含的假设无法成立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  </a:t>
            </a:r>
            <a:r>
              <a:rPr lang="zh-CN" altLang="en-US" b="1" dirty="0">
                <a:latin typeface="+mn-lt"/>
                <a:ea typeface="+mn-ea"/>
              </a:rPr>
              <a:t>将</a:t>
            </a:r>
            <a:r>
              <a:rPr lang="en-US" altLang="zh-CN" b="1" dirty="0">
                <a:latin typeface="+mn-lt"/>
                <a:ea typeface="+mn-ea"/>
              </a:rPr>
              <a:t>Fourier</a:t>
            </a:r>
            <a:r>
              <a:rPr lang="zh-CN" altLang="en-US" b="1" dirty="0">
                <a:latin typeface="+mn-lt"/>
                <a:ea typeface="+mn-ea"/>
              </a:rPr>
              <a:t>分析手段拓展到非线性系统</a:t>
            </a:r>
            <a:r>
              <a:rPr lang="en-US" altLang="zh-CN" b="1" dirty="0">
                <a:latin typeface="+mn-lt"/>
                <a:ea typeface="+mn-ea"/>
                <a:sym typeface="Wingdings" pitchFamily="2" charset="2"/>
              </a:rPr>
              <a:t> </a:t>
            </a:r>
            <a:r>
              <a:rPr lang="zh-CN" altLang="en-US" b="1" dirty="0">
                <a:latin typeface="+mn-lt"/>
                <a:ea typeface="+mn-ea"/>
                <a:sym typeface="Wingdings" pitchFamily="2" charset="2"/>
              </a:rPr>
              <a:t>需要研究的课题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6643688" y="3071813"/>
            <a:ext cx="2071687" cy="92868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/>
              <a:t>仅提取波数为</a:t>
            </a:r>
            <a:r>
              <a:rPr lang="en-US" altLang="zh-CN" sz="1400" b="1" dirty="0" smtClean="0"/>
              <a:t>k</a:t>
            </a:r>
            <a:r>
              <a:rPr lang="zh-CN" altLang="en-US" sz="1400" b="1" dirty="0" smtClean="0"/>
              <a:t>的波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BB45E-8F00-4542-8B92-8290EFCADB10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1024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0"/>
            <a:ext cx="378618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3" y="142875"/>
            <a:ext cx="3786187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27"/>
          <p:cNvSpPr txBox="1">
            <a:spLocks noChangeArrowheads="1"/>
          </p:cNvSpPr>
          <p:nvPr/>
        </p:nvSpPr>
        <p:spPr bwMode="auto">
          <a:xfrm>
            <a:off x="571500" y="3643313"/>
            <a:ext cx="33575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中心差分格式的色散特性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0</a:t>
            </a:r>
            <a:r>
              <a:rPr lang="zh-CN" altLang="en-US" b="1">
                <a:latin typeface="Calibri" pitchFamily="34" charset="0"/>
              </a:rPr>
              <a:t>： 精确解；  </a:t>
            </a:r>
            <a:r>
              <a:rPr lang="en-US" altLang="zh-CN" b="1">
                <a:latin typeface="Calibri" pitchFamily="34" charset="0"/>
              </a:rPr>
              <a:t>1 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阶普通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6</a:t>
            </a:r>
            <a:r>
              <a:rPr lang="zh-CN" altLang="en-US" b="1">
                <a:latin typeface="Calibri" pitchFamily="34" charset="0"/>
              </a:rPr>
              <a:t>阶普通； 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：</a:t>
            </a:r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阶紧致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6</a:t>
            </a:r>
            <a:r>
              <a:rPr lang="zh-CN" altLang="en-US" b="1">
                <a:latin typeface="Calibri" pitchFamily="34" charset="0"/>
              </a:rPr>
              <a:t>阶紧致； </a:t>
            </a:r>
            <a:r>
              <a:rPr lang="en-US" altLang="zh-CN" b="1">
                <a:latin typeface="Calibri" pitchFamily="34" charset="0"/>
              </a:rPr>
              <a:t>5</a:t>
            </a:r>
            <a:r>
              <a:rPr lang="zh-CN" altLang="en-US" b="1">
                <a:latin typeface="Calibri" pitchFamily="34" charset="0"/>
              </a:rPr>
              <a:t>：</a:t>
            </a:r>
            <a:r>
              <a:rPr lang="en-US" altLang="zh-CN" b="1">
                <a:latin typeface="Calibri" pitchFamily="34" charset="0"/>
              </a:rPr>
              <a:t>6</a:t>
            </a:r>
            <a:r>
              <a:rPr lang="zh-CN" altLang="en-US" b="1">
                <a:latin typeface="Calibri" pitchFamily="34" charset="0"/>
              </a:rPr>
              <a:t>阶超紧致</a:t>
            </a:r>
          </a:p>
        </p:txBody>
      </p:sp>
      <p:sp>
        <p:nvSpPr>
          <p:cNvPr id="10250" name="TextBox 28"/>
          <p:cNvSpPr txBox="1">
            <a:spLocks noChangeArrowheads="1"/>
          </p:cNvSpPr>
          <p:nvPr/>
        </p:nvSpPr>
        <p:spPr bwMode="auto">
          <a:xfrm>
            <a:off x="4714875" y="3714750"/>
            <a:ext cx="37861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迎风差分格式的色散特性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0</a:t>
            </a:r>
            <a:r>
              <a:rPr lang="zh-CN" altLang="en-US" b="1">
                <a:latin typeface="Calibri" pitchFamily="34" charset="0"/>
              </a:rPr>
              <a:t>： 精确解，        </a:t>
            </a:r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阶迎风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5</a:t>
            </a:r>
            <a:r>
              <a:rPr lang="zh-CN" altLang="en-US" b="1">
                <a:latin typeface="Calibri" pitchFamily="34" charset="0"/>
              </a:rPr>
              <a:t>阶迎风偏心   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阶迎风紧致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5</a:t>
            </a:r>
            <a:r>
              <a:rPr lang="zh-CN" altLang="en-US" b="1">
                <a:latin typeface="Calibri" pitchFamily="34" charset="0"/>
              </a:rPr>
              <a:t>阶迎风紧致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10800000" flipV="1">
            <a:off x="7858125" y="2857500"/>
            <a:ext cx="357188" cy="21431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215313" y="2857500"/>
            <a:ext cx="428625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5400000">
            <a:off x="7072313" y="4429125"/>
            <a:ext cx="3144838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0800000">
            <a:off x="8286750" y="6000750"/>
            <a:ext cx="357188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43375" y="5643563"/>
            <a:ext cx="4071938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        每个波长里面</a:t>
            </a:r>
            <a:r>
              <a:rPr lang="en-US" altLang="zh-CN" b="1" dirty="0">
                <a:latin typeface="+mn-lt"/>
                <a:ea typeface="+mn-ea"/>
              </a:rPr>
              <a:t>2</a:t>
            </a:r>
            <a:r>
              <a:rPr lang="zh-CN" altLang="en-US" b="1" dirty="0">
                <a:latin typeface="+mn-lt"/>
                <a:ea typeface="+mn-ea"/>
              </a:rPr>
              <a:t>个网格点， 谱方法的分辨率， 差分法分辨率的极限（只有无穷阶精度才能达到）</a:t>
            </a:r>
          </a:p>
        </p:txBody>
      </p:sp>
      <p:graphicFrame>
        <p:nvGraphicFramePr>
          <p:cNvPr id="10242" name="Object 23"/>
          <p:cNvGraphicFramePr>
            <a:graphicFrameLocks noChangeAspect="1"/>
          </p:cNvGraphicFramePr>
          <p:nvPr/>
        </p:nvGraphicFramePr>
        <p:xfrm>
          <a:off x="4143375" y="5715000"/>
          <a:ext cx="557213" cy="211138"/>
        </p:xfrm>
        <a:graphic>
          <a:graphicData uri="http://schemas.openxmlformats.org/presentationml/2006/ole">
            <p:oleObj spid="_x0000_s119810" name="Equation" r:id="rId5" imgW="368280" imgH="139680" progId="Equation.3">
              <p:embed/>
            </p:oleObj>
          </a:graphicData>
        </a:graphic>
      </p:graphicFrame>
      <p:graphicFrame>
        <p:nvGraphicFramePr>
          <p:cNvPr id="10243" name="Object 24"/>
          <p:cNvGraphicFramePr>
            <a:graphicFrameLocks noChangeAspect="1"/>
          </p:cNvGraphicFramePr>
          <p:nvPr/>
        </p:nvGraphicFramePr>
        <p:xfrm>
          <a:off x="4429125" y="5072063"/>
          <a:ext cx="2862263" cy="500062"/>
        </p:xfrm>
        <a:graphic>
          <a:graphicData uri="http://schemas.openxmlformats.org/presentationml/2006/ole">
            <p:oleObj spid="_x0000_s119811" name="Equation" r:id="rId6" imgW="2108160" imgH="368280" progId="Equation.3">
              <p:embed/>
            </p:oleObj>
          </a:graphicData>
        </a:graphic>
      </p:graphicFrame>
      <p:pic>
        <p:nvPicPr>
          <p:cNvPr id="10256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4438" y="4841875"/>
            <a:ext cx="22415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142875" y="5214938"/>
            <a:ext cx="1214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20</a:t>
            </a:r>
            <a:r>
              <a:rPr lang="zh-CN" altLang="en-US" b="1">
                <a:latin typeface="Calibri" pitchFamily="34" charset="0"/>
              </a:rPr>
              <a:t>阶超紧致格式</a:t>
            </a:r>
            <a:r>
              <a:rPr lang="en-US" altLang="zh-CN" b="1">
                <a:latin typeface="Calibri" pitchFamily="34" charset="0"/>
              </a:rPr>
              <a:t>—— </a:t>
            </a:r>
            <a:r>
              <a:rPr lang="zh-CN" altLang="en-US" b="1">
                <a:latin typeface="Calibri" pitchFamily="34" charset="0"/>
              </a:rPr>
              <a:t>接近谱方法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B7D8F-4969-4CA9-B19D-FEB4A88D442A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5" y="0"/>
            <a:ext cx="450056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4429125" y="3214688"/>
            <a:ext cx="3571875" cy="1587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29125" y="3357563"/>
            <a:ext cx="3571875" cy="1587"/>
          </a:xfrm>
          <a:prstGeom prst="line">
            <a:avLst/>
          </a:prstGeom>
          <a:ln w="22225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4500563" y="3929063"/>
            <a:ext cx="3571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不同差分格式的色散误差曲线</a:t>
            </a:r>
          </a:p>
        </p:txBody>
      </p:sp>
      <p:pic>
        <p:nvPicPr>
          <p:cNvPr id="11273" name="图片 8" descr="第二章（1）.tif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4750"/>
            <a:ext cx="457041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86313" y="4572000"/>
            <a:ext cx="4071937" cy="1016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+mn-lt"/>
                <a:ea typeface="+mn-ea"/>
              </a:rPr>
              <a:t>结论： 要求分辨率相同的情况下，</a:t>
            </a:r>
            <a:endParaRPr lang="en-US" altLang="zh-CN" sz="2000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lt"/>
                <a:ea typeface="+mn-ea"/>
              </a:rPr>
              <a:t>   </a:t>
            </a:r>
            <a:r>
              <a:rPr lang="zh-CN" altLang="en-US" sz="2000" b="1" dirty="0">
                <a:latin typeface="+mn-lt"/>
                <a:ea typeface="+mn-ea"/>
              </a:rPr>
              <a:t>采用高阶格式可放宽空间网格步长，从而减少计算量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4875" y="5715000"/>
            <a:ext cx="3786188" cy="3698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重要方向： 高分辨率差分格式</a:t>
            </a:r>
          </a:p>
        </p:txBody>
      </p:sp>
      <p:sp>
        <p:nvSpPr>
          <p:cNvPr id="11276" name="TextBox 11"/>
          <p:cNvSpPr txBox="1">
            <a:spLocks noChangeArrowheads="1"/>
          </p:cNvSpPr>
          <p:nvPr/>
        </p:nvSpPr>
        <p:spPr bwMode="auto">
          <a:xfrm>
            <a:off x="571500" y="357188"/>
            <a:ext cx="2928938" cy="1477962"/>
          </a:xfrm>
          <a:prstGeom prst="rect">
            <a:avLst/>
          </a:prstGeom>
          <a:solidFill>
            <a:srgbClr val="FFFF00">
              <a:alpha val="1803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0</a:t>
            </a:r>
            <a:r>
              <a:rPr lang="zh-CN" altLang="en-US" b="1">
                <a:latin typeface="Calibri" pitchFamily="34" charset="0"/>
              </a:rPr>
              <a:t>： 精确解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1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2</a:t>
            </a:r>
            <a:r>
              <a:rPr lang="zh-CN" altLang="en-US" b="1">
                <a:latin typeface="Calibri" pitchFamily="34" charset="0"/>
              </a:rPr>
              <a:t>阶迎风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2:   3</a:t>
            </a:r>
            <a:r>
              <a:rPr lang="zh-CN" altLang="en-US" b="1">
                <a:latin typeface="Calibri" pitchFamily="34" charset="0"/>
              </a:rPr>
              <a:t>阶迎风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3</a:t>
            </a:r>
            <a:r>
              <a:rPr lang="zh-CN" altLang="en-US" b="1">
                <a:latin typeface="Calibri" pitchFamily="34" charset="0"/>
              </a:rPr>
              <a:t>阶迎风紧致</a:t>
            </a:r>
            <a:endParaRPr lang="en-US" altLang="zh-CN" b="1">
              <a:latin typeface="Calibri" pitchFamily="34" charset="0"/>
            </a:endParaRPr>
          </a:p>
          <a:p>
            <a:r>
              <a:rPr lang="en-US" altLang="zh-CN" b="1">
                <a:latin typeface="Calibri" pitchFamily="34" charset="0"/>
              </a:rPr>
              <a:t>4</a:t>
            </a:r>
            <a:r>
              <a:rPr lang="zh-CN" altLang="en-US" b="1">
                <a:latin typeface="Calibri" pitchFamily="34" charset="0"/>
              </a:rPr>
              <a:t>： </a:t>
            </a:r>
            <a:r>
              <a:rPr lang="en-US" altLang="zh-CN" b="1">
                <a:latin typeface="Calibri" pitchFamily="34" charset="0"/>
              </a:rPr>
              <a:t>5</a:t>
            </a:r>
            <a:r>
              <a:rPr lang="zh-CN" altLang="en-US" b="1">
                <a:latin typeface="Calibri" pitchFamily="34" charset="0"/>
              </a:rPr>
              <a:t>阶迎风紧致</a:t>
            </a:r>
          </a:p>
        </p:txBody>
      </p:sp>
      <p:sp>
        <p:nvSpPr>
          <p:cNvPr id="11277" name="TextBox 12"/>
          <p:cNvSpPr txBox="1">
            <a:spLocks noChangeArrowheads="1"/>
          </p:cNvSpPr>
          <p:nvPr/>
        </p:nvSpPr>
        <p:spPr bwMode="auto">
          <a:xfrm>
            <a:off x="214313" y="2786063"/>
            <a:ext cx="39290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 指定误差要求的情况下，不同差分格式能模拟的最大</a:t>
            </a:r>
            <a:r>
              <a:rPr lang="en-US" altLang="zh-CN" b="1">
                <a:latin typeface="Symbol" pitchFamily="18" charset="2"/>
              </a:rPr>
              <a:t>a  (a   </a:t>
            </a:r>
            <a:r>
              <a:rPr lang="zh-CN" altLang="en-US" b="1">
                <a:latin typeface="Symbol" pitchFamily="18" charset="2"/>
              </a:rPr>
              <a:t>越大，所需网格越少）</a:t>
            </a:r>
            <a:r>
              <a:rPr lang="en-US" altLang="zh-CN" b="1">
                <a:latin typeface="Symbol" pitchFamily="18" charset="2"/>
              </a:rPr>
              <a:t>   </a:t>
            </a:r>
            <a:endParaRPr lang="zh-CN" altLang="en-US" b="1">
              <a:latin typeface="Symbol" pitchFamily="18" charset="2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00188" y="3429000"/>
          <a:ext cx="1120775" cy="223838"/>
        </p:xfrm>
        <a:graphic>
          <a:graphicData uri="http://schemas.openxmlformats.org/presentationml/2006/ole">
            <p:oleObj spid="_x0000_s120834" name="Equation" r:id="rId5" imgW="8254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图片 1" descr="文档 2.tiff"/>
          <p:cNvPicPr>
            <a:picLocks noChangeAspect="1"/>
          </p:cNvPicPr>
          <p:nvPr/>
        </p:nvPicPr>
        <p:blipFill>
          <a:blip r:embed="rId3" cstate="print"/>
          <a:srcRect l="11700" t="6250" r="5807" b="11186"/>
          <a:stretch>
            <a:fillRect/>
          </a:stretch>
        </p:blipFill>
        <p:spPr bwMode="auto">
          <a:xfrm>
            <a:off x="4214813" y="0"/>
            <a:ext cx="4786312" cy="677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2"/>
          <p:cNvSpPr txBox="1">
            <a:spLocks noChangeArrowheads="1"/>
          </p:cNvSpPr>
          <p:nvPr/>
        </p:nvSpPr>
        <p:spPr bwMode="auto">
          <a:xfrm>
            <a:off x="285750" y="428625"/>
            <a:ext cx="3929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附录： 部分差分格式</a:t>
            </a:r>
          </a:p>
        </p:txBody>
      </p: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785813" y="1285875"/>
            <a:ext cx="3071812" cy="465138"/>
            <a:chOff x="1857356" y="2214554"/>
            <a:chExt cx="3071836" cy="46519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57356" y="2587661"/>
              <a:ext cx="2357455" cy="15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285984" y="2571784"/>
              <a:ext cx="71438" cy="71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786050" y="2571784"/>
              <a:ext cx="71439" cy="71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117" y="2571784"/>
              <a:ext cx="107951" cy="10796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786183" y="2571784"/>
              <a:ext cx="71439" cy="7144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09" name="TextBox 32"/>
            <p:cNvSpPr txBox="1">
              <a:spLocks noChangeArrowheads="1"/>
            </p:cNvSpPr>
            <p:nvPr/>
          </p:nvSpPr>
          <p:spPr bwMode="auto">
            <a:xfrm>
              <a:off x="2000234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Calibri" pitchFamily="34" charset="0"/>
                </a:rPr>
                <a:t>…  j-2        j-1        j        j+1  …</a:t>
              </a:r>
              <a:endParaRPr lang="zh-CN" altLang="en-US" sz="1400">
                <a:latin typeface="Calibri" pitchFamily="34" charset="0"/>
              </a:endParaRPr>
            </a:p>
          </p:txBody>
        </p:sp>
      </p:grp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143000" y="1928813"/>
          <a:ext cx="1036638" cy="469900"/>
        </p:xfrm>
        <a:graphic>
          <a:graphicData uri="http://schemas.openxmlformats.org/presentationml/2006/ole">
            <p:oleObj spid="_x0000_s121858" name="Equation" r:id="rId4" imgW="812520" imgH="368280" progId="Equation.3">
              <p:embed/>
            </p:oleObj>
          </a:graphicData>
        </a:graphic>
      </p:graphicFrame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0" y="3214688"/>
            <a:ext cx="3929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/>
              <a:t>表中的迎风差分格式均针对 </a:t>
            </a:r>
            <a:r>
              <a:rPr lang="en-US" altLang="zh-CN" b="1">
                <a:solidFill>
                  <a:srgbClr val="FF0000"/>
                </a:solidFill>
              </a:rPr>
              <a:t>a&gt;0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297" name="TextBox 12"/>
          <p:cNvSpPr txBox="1">
            <a:spLocks noChangeArrowheads="1"/>
          </p:cNvSpPr>
          <p:nvPr/>
        </p:nvSpPr>
        <p:spPr bwMode="auto">
          <a:xfrm>
            <a:off x="285750" y="3571875"/>
            <a:ext cx="3857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当</a:t>
            </a:r>
            <a:r>
              <a:rPr lang="en-US" altLang="zh-CN" b="1">
                <a:solidFill>
                  <a:srgbClr val="FF0000"/>
                </a:solidFill>
              </a:rPr>
              <a:t>a&lt;0</a:t>
            </a:r>
            <a:r>
              <a:rPr lang="zh-CN" altLang="en-US"/>
              <a:t>时， 需把下标的“</a:t>
            </a:r>
            <a:r>
              <a:rPr lang="en-US" altLang="zh-CN"/>
              <a:t>j+k” </a:t>
            </a:r>
            <a:r>
              <a:rPr lang="zh-CN" altLang="en-US"/>
              <a:t>换成</a:t>
            </a:r>
            <a:endParaRPr lang="en-US" altLang="zh-CN"/>
          </a:p>
          <a:p>
            <a:r>
              <a:rPr lang="zh-CN" altLang="en-US"/>
              <a:t>“</a:t>
            </a:r>
            <a:r>
              <a:rPr lang="en-US" altLang="zh-CN"/>
              <a:t>j-k</a:t>
            </a:r>
            <a:r>
              <a:rPr lang="zh-CN" altLang="en-US"/>
              <a:t>” （例如把</a:t>
            </a:r>
            <a:r>
              <a:rPr lang="en-US" altLang="zh-CN"/>
              <a:t>j+2 </a:t>
            </a:r>
            <a:r>
              <a:rPr lang="zh-CN" altLang="en-US"/>
              <a:t>换成</a:t>
            </a:r>
            <a:r>
              <a:rPr lang="en-US" altLang="zh-CN"/>
              <a:t>j-2, </a:t>
            </a:r>
            <a:r>
              <a:rPr lang="zh-CN" altLang="en-US"/>
              <a:t>把</a:t>
            </a:r>
            <a:r>
              <a:rPr lang="en-US" altLang="zh-CN"/>
              <a:t>j-1</a:t>
            </a:r>
            <a:r>
              <a:rPr lang="zh-CN" altLang="en-US"/>
              <a:t>换成</a:t>
            </a:r>
            <a:r>
              <a:rPr lang="en-US" altLang="zh-CN"/>
              <a:t>j+1);  </a:t>
            </a:r>
            <a:r>
              <a:rPr lang="zh-CN" altLang="en-US"/>
              <a:t>并在表达式前加上“</a:t>
            </a:r>
            <a:r>
              <a:rPr lang="en-US" altLang="zh-CN"/>
              <a:t>-</a:t>
            </a:r>
            <a:r>
              <a:rPr lang="zh-CN" altLang="en-US"/>
              <a:t>”号。</a:t>
            </a:r>
            <a:endParaRPr lang="en-US" altLang="zh-CN"/>
          </a:p>
          <a:p>
            <a:r>
              <a:rPr lang="zh-CN" altLang="en-US"/>
              <a:t>例：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57250" y="1071563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15"/>
          <p:cNvSpPr txBox="1">
            <a:spLocks noChangeArrowheads="1"/>
          </p:cNvSpPr>
          <p:nvPr/>
        </p:nvSpPr>
        <p:spPr bwMode="auto">
          <a:xfrm>
            <a:off x="285750" y="2428875"/>
            <a:ext cx="3714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/>
              <a:t>迎风偏斜格式： 上游的基架点更多些 （或上游权重更大）</a:t>
            </a:r>
          </a:p>
        </p:txBody>
      </p:sp>
      <p:sp>
        <p:nvSpPr>
          <p:cNvPr id="12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85750" y="4929188"/>
          <a:ext cx="3571875" cy="439737"/>
        </p:xfrm>
        <a:graphic>
          <a:graphicData uri="http://schemas.openxmlformats.org/presentationml/2006/ole">
            <p:oleObj spid="_x0000_s121859" name="Equation" r:id="rId5" imgW="2070000" imgH="228600" progId="Equation.3">
              <p:embed/>
            </p:oleObj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142875" y="5857875"/>
          <a:ext cx="3989388" cy="428625"/>
        </p:xfrm>
        <a:graphic>
          <a:graphicData uri="http://schemas.openxmlformats.org/presentationml/2006/ole">
            <p:oleObj spid="_x0000_s121860" name="Equation" r:id="rId6" imgW="2158920" imgH="228600" progId="Equation.3">
              <p:embed/>
            </p:oleObj>
          </a:graphicData>
        </a:graphic>
      </p:graphicFrame>
      <p:sp>
        <p:nvSpPr>
          <p:cNvPr id="20" name="下箭头 19"/>
          <p:cNvSpPr/>
          <p:nvPr/>
        </p:nvSpPr>
        <p:spPr>
          <a:xfrm>
            <a:off x="1571625" y="5357813"/>
            <a:ext cx="285750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18FB8-CC47-417E-A82A-C8ED82A9D345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2068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  </a:t>
            </a:r>
            <a:r>
              <a:rPr lang="zh-CN" altLang="en-US" sz="2400" b="1" dirty="0" smtClean="0"/>
              <a:t>格式的分辨率优化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26876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基本思路：   牺牲精度、提高分辨率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916832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1.   </a:t>
            </a:r>
            <a:r>
              <a:rPr lang="zh-CN" altLang="en-US" sz="2000" b="1" dirty="0" smtClean="0"/>
              <a:t>确定导数的网格基架点；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Step 2.   </a:t>
            </a:r>
            <a:r>
              <a:rPr lang="zh-CN" altLang="en-US" sz="2000" b="1" dirty="0" smtClean="0"/>
              <a:t>设定格式精度， 给出约束方程；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31409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精度小于最高精度， 有自由参数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789040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3.  </a:t>
            </a:r>
            <a:r>
              <a:rPr lang="zh-CN" altLang="en-US" sz="2000" b="1" dirty="0" smtClean="0"/>
              <a:t>给出色散、耗散曲线及可分辨的最高波数；</a:t>
            </a:r>
            <a:endParaRPr lang="zh-CN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443711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4.  </a:t>
            </a:r>
            <a:r>
              <a:rPr lang="zh-CN" altLang="en-US" sz="2000" b="1" dirty="0" smtClean="0"/>
              <a:t> 调整自由参数，提升波数分辨率；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Box 1"/>
          <p:cNvSpPr txBox="1">
            <a:spLocks noChangeArrowheads="1"/>
          </p:cNvSpPr>
          <p:nvPr/>
        </p:nvSpPr>
        <p:spPr bwMode="auto">
          <a:xfrm>
            <a:off x="428625" y="357188"/>
            <a:ext cx="7643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作业题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3.1</a:t>
            </a:r>
            <a:r>
              <a:rPr lang="zh-CN" altLang="en-US" sz="2000" b="1" dirty="0">
                <a:solidFill>
                  <a:srgbClr val="FF0000"/>
                </a:solidFill>
              </a:rPr>
              <a:t>： 构造高分辨率差分格式，并进行理论分析及数值实验 </a:t>
            </a:r>
          </a:p>
        </p:txBody>
      </p:sp>
      <p:sp>
        <p:nvSpPr>
          <p:cNvPr id="32775" name="TextBox 2"/>
          <p:cNvSpPr txBox="1">
            <a:spLocks noChangeArrowheads="1"/>
          </p:cNvSpPr>
          <p:nvPr/>
        </p:nvSpPr>
        <p:spPr bwMode="auto">
          <a:xfrm>
            <a:off x="714375" y="1071563"/>
            <a:ext cx="157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针对单波方程</a:t>
            </a:r>
            <a:r>
              <a:rPr lang="zh-CN" altLang="en-US"/>
              <a:t>：</a:t>
            </a:r>
          </a:p>
        </p:txBody>
      </p:sp>
      <p:graphicFrame>
        <p:nvGraphicFramePr>
          <p:cNvPr id="32770" name="Object 7"/>
          <p:cNvGraphicFramePr>
            <a:graphicFrameLocks noChangeAspect="1"/>
          </p:cNvGraphicFramePr>
          <p:nvPr/>
        </p:nvGraphicFramePr>
        <p:xfrm>
          <a:off x="2428875" y="1071563"/>
          <a:ext cx="906463" cy="469900"/>
        </p:xfrm>
        <a:graphic>
          <a:graphicData uri="http://schemas.openxmlformats.org/presentationml/2006/ole">
            <p:oleObj spid="_x0000_s124930" name="Equation" r:id="rId3" imgW="711000" imgH="368280" progId="Equation.3">
              <p:embed/>
            </p:oleObj>
          </a:graphicData>
        </a:graphic>
      </p:graphicFrame>
      <p:sp>
        <p:nvSpPr>
          <p:cNvPr id="32776" name="TextBox 4"/>
          <p:cNvSpPr txBox="1">
            <a:spLocks noChangeArrowheads="1"/>
          </p:cNvSpPr>
          <p:nvPr/>
        </p:nvSpPr>
        <p:spPr bwMode="auto">
          <a:xfrm>
            <a:off x="323528" y="1700808"/>
            <a:ext cx="764381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 smtClean="0"/>
              <a:t>     对于</a:t>
            </a:r>
            <a:r>
              <a:rPr lang="zh-CN" altLang="en-US" b="1" dirty="0"/>
              <a:t>空间导数，构造出一种不超过</a:t>
            </a:r>
            <a:r>
              <a:rPr lang="en-US" altLang="zh-CN" b="1" dirty="0"/>
              <a:t>6</a:t>
            </a:r>
            <a:r>
              <a:rPr lang="zh-CN" altLang="en-US" b="1" dirty="0"/>
              <a:t>点</a:t>
            </a:r>
            <a:r>
              <a:rPr lang="zh-CN" altLang="en-US" b="1" dirty="0" smtClean="0"/>
              <a:t>格式，要求能够分辨的波数范围尽量宽；</a:t>
            </a:r>
            <a:endParaRPr lang="en-US" altLang="zh-CN" b="1" dirty="0" smtClean="0"/>
          </a:p>
          <a:p>
            <a:r>
              <a:rPr lang="zh-CN" altLang="en-US" b="1" dirty="0" smtClean="0"/>
              <a:t>     </a:t>
            </a:r>
            <a:endParaRPr lang="en-US" altLang="zh-CN" b="1" dirty="0" smtClean="0"/>
          </a:p>
          <a:p>
            <a:r>
              <a:rPr lang="en-US" altLang="zh-CN" b="1" dirty="0" smtClean="0"/>
              <a:t>    1) </a:t>
            </a:r>
            <a:r>
              <a:rPr lang="zh-CN" altLang="en-US" b="1" dirty="0" smtClean="0"/>
              <a:t>  给出差分的具体表达式，说明构造格式的阶数，并给出的精度验证；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zh-CN" altLang="en-US" b="1" dirty="0" smtClean="0"/>
              <a:t>进行</a:t>
            </a:r>
            <a:r>
              <a:rPr lang="en-US" altLang="zh-CN" b="1" dirty="0"/>
              <a:t>Fourier</a:t>
            </a:r>
            <a:r>
              <a:rPr lang="zh-CN" altLang="en-US" b="1" dirty="0"/>
              <a:t>误差分析，画出</a:t>
            </a:r>
            <a:r>
              <a:rPr lang="en-US" altLang="zh-CN" b="1" dirty="0" err="1"/>
              <a:t>kr,ki</a:t>
            </a:r>
            <a:r>
              <a:rPr lang="zh-CN" altLang="en-US" b="1" dirty="0"/>
              <a:t>的曲线。</a:t>
            </a:r>
            <a:endParaRPr lang="en-US" altLang="zh-CN" b="1" dirty="0"/>
          </a:p>
          <a:p>
            <a:endParaRPr lang="zh-CN" altLang="en-US" b="1" dirty="0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436096" y="3645024"/>
          <a:ext cx="3378200" cy="431800"/>
        </p:xfrm>
        <a:graphic>
          <a:graphicData uri="http://schemas.openxmlformats.org/presentationml/2006/ole">
            <p:oleObj spid="_x0000_s124931" name="Equation" r:id="rId4" imgW="3377880" imgH="431640" progId="Equation.3">
              <p:embed/>
            </p:oleObj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436096" y="4221088"/>
          <a:ext cx="3390900" cy="431800"/>
        </p:xfrm>
        <a:graphic>
          <a:graphicData uri="http://schemas.openxmlformats.org/presentationml/2006/ole">
            <p:oleObj spid="_x0000_s124932" name="Equation" r:id="rId5" imgW="3390840" imgH="431640" progId="Equation.3">
              <p:embed/>
            </p:oleObj>
          </a:graphicData>
        </a:graphic>
      </p:graphicFrame>
      <p:sp>
        <p:nvSpPr>
          <p:cNvPr id="32777" name="TextBox 7"/>
          <p:cNvSpPr txBox="1">
            <a:spLocks noChangeArrowheads="1"/>
          </p:cNvSpPr>
          <p:nvPr/>
        </p:nvSpPr>
        <p:spPr bwMode="auto">
          <a:xfrm>
            <a:off x="5364088" y="3356992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形如：</a:t>
            </a:r>
          </a:p>
        </p:txBody>
      </p:sp>
      <p:sp>
        <p:nvSpPr>
          <p:cNvPr id="32778" name="TextBox 8"/>
          <p:cNvSpPr txBox="1">
            <a:spLocks noChangeArrowheads="1"/>
          </p:cNvSpPr>
          <p:nvPr/>
        </p:nvSpPr>
        <p:spPr bwMode="auto">
          <a:xfrm>
            <a:off x="5501258" y="3862189"/>
            <a:ext cx="3071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32779" name="TextBox 9"/>
          <p:cNvSpPr txBox="1">
            <a:spLocks noChangeArrowheads="1"/>
          </p:cNvSpPr>
          <p:nvPr/>
        </p:nvSpPr>
        <p:spPr bwMode="auto">
          <a:xfrm>
            <a:off x="611560" y="4077072"/>
            <a:ext cx="400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 进行</a:t>
            </a:r>
            <a:r>
              <a:rPr lang="zh-CN" altLang="en-US" b="1" dirty="0"/>
              <a:t>如下数值验证：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691680" y="4581128"/>
          <a:ext cx="1665287" cy="730250"/>
        </p:xfrm>
        <a:graphic>
          <a:graphicData uri="http://schemas.openxmlformats.org/presentationml/2006/ole">
            <p:oleObj spid="_x0000_s124933" name="Equation" r:id="rId6" imgW="1307880" imgH="571320" progId="Equation.3">
              <p:embed/>
            </p:oleObj>
          </a:graphicData>
        </a:graphic>
      </p:graphicFrame>
      <p:sp>
        <p:nvSpPr>
          <p:cNvPr id="32780" name="TextBox 11"/>
          <p:cNvSpPr txBox="1">
            <a:spLocks noChangeArrowheads="1"/>
          </p:cNvSpPr>
          <p:nvPr/>
        </p:nvSpPr>
        <p:spPr bwMode="auto">
          <a:xfrm>
            <a:off x="755576" y="5373216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空间采用</a:t>
            </a:r>
            <a:r>
              <a:rPr lang="en-US" altLang="zh-CN" b="1" dirty="0"/>
              <a:t>20</a:t>
            </a:r>
            <a:r>
              <a:rPr lang="zh-CN" altLang="en-US" b="1" dirty="0"/>
              <a:t>个网格点，采用新构造的差分格式离散；时间推进采用</a:t>
            </a:r>
            <a:r>
              <a:rPr lang="en-US" altLang="zh-CN" b="1" dirty="0"/>
              <a:t>3</a:t>
            </a:r>
            <a:r>
              <a:rPr lang="zh-CN" altLang="en-US" b="1" dirty="0"/>
              <a:t>步</a:t>
            </a:r>
            <a:r>
              <a:rPr lang="en-US" altLang="zh-CN" b="1" dirty="0" err="1"/>
              <a:t>Runge-Kutta</a:t>
            </a:r>
            <a:r>
              <a:rPr lang="zh-CN" altLang="en-US" b="1" dirty="0"/>
              <a:t>方法，时间步长可足够小（例如</a:t>
            </a:r>
            <a:r>
              <a:rPr lang="en-US" altLang="zh-CN" b="1" dirty="0"/>
              <a:t>0.01</a:t>
            </a:r>
            <a:r>
              <a:rPr lang="zh-CN" altLang="en-US" b="1" dirty="0"/>
              <a:t>）。给出</a:t>
            </a:r>
            <a:r>
              <a:rPr lang="en-US" altLang="zh-CN" b="1" dirty="0"/>
              <a:t>t=20,50</a:t>
            </a:r>
            <a:r>
              <a:rPr lang="zh-CN" altLang="en-US" b="1" dirty="0"/>
              <a:t>两个时刻的数值解，与精确解比较（画图），并给出数值解的</a:t>
            </a:r>
            <a:r>
              <a:rPr lang="en-US" altLang="zh-CN" b="1" dirty="0"/>
              <a:t>L2</a:t>
            </a:r>
            <a:r>
              <a:rPr lang="zh-CN" altLang="en-US" b="1" dirty="0"/>
              <a:t>模误差。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42F03-AB97-47B2-8864-C182BE6C6B0F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Box 1"/>
          <p:cNvSpPr txBox="1">
            <a:spLocks noChangeArrowheads="1"/>
          </p:cNvSpPr>
          <p:nvPr/>
        </p:nvSpPr>
        <p:spPr bwMode="auto">
          <a:xfrm>
            <a:off x="357188" y="500063"/>
            <a:ext cx="62865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提示：</a:t>
            </a:r>
            <a:endParaRPr lang="en-US" altLang="zh-CN"/>
          </a:p>
          <a:p>
            <a:r>
              <a:rPr lang="en-US" altLang="zh-CN"/>
              <a:t>     1. </a:t>
            </a:r>
            <a:r>
              <a:rPr lang="zh-CN" altLang="en-US"/>
              <a:t>如不使用优化技术，则格式构造方法简单，</a:t>
            </a:r>
            <a:r>
              <a:rPr lang="en-US" altLang="zh-CN"/>
              <a:t> Taylor</a:t>
            </a:r>
            <a:r>
              <a:rPr lang="zh-CN" altLang="en-US"/>
              <a:t>展开后解代数方程组即可。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2. </a:t>
            </a:r>
            <a:r>
              <a:rPr lang="zh-CN" altLang="en-US"/>
              <a:t>建议尝试使用优化技术</a:t>
            </a:r>
            <a:endParaRPr lang="en-US" altLang="zh-CN"/>
          </a:p>
          <a:p>
            <a:r>
              <a:rPr lang="en-US" altLang="zh-CN"/>
              <a:t>    </a:t>
            </a:r>
            <a:endParaRPr lang="zh-CN" alt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71688" y="2428875"/>
          <a:ext cx="3937000" cy="503238"/>
        </p:xfrm>
        <a:graphic>
          <a:graphicData uri="http://schemas.openxmlformats.org/presentationml/2006/ole">
            <p:oleObj spid="_x0000_s125954" name="Equation" r:id="rId3" imgW="3377880" imgH="431640" progId="Equation.3">
              <p:embed/>
            </p:oleObj>
          </a:graphicData>
        </a:graphic>
      </p:graphicFrame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928688" y="2071688"/>
            <a:ext cx="3857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例： 假设格式形式如下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357188" y="2928938"/>
            <a:ext cx="850106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如果要求其有</a:t>
            </a:r>
            <a:r>
              <a:rPr lang="en-US" altLang="zh-CN"/>
              <a:t>5</a:t>
            </a:r>
            <a:r>
              <a:rPr lang="zh-CN" altLang="en-US"/>
              <a:t>阶精度，则通过</a:t>
            </a:r>
            <a:r>
              <a:rPr lang="en-US" altLang="zh-CN"/>
              <a:t>Taylor</a:t>
            </a:r>
            <a:r>
              <a:rPr lang="zh-CN" altLang="en-US"/>
              <a:t>展开可得到</a:t>
            </a:r>
            <a:r>
              <a:rPr lang="en-US" altLang="zh-CN"/>
              <a:t>6</a:t>
            </a:r>
            <a:r>
              <a:rPr lang="zh-CN" altLang="en-US"/>
              <a:t>个方程，</a:t>
            </a:r>
            <a:r>
              <a:rPr lang="en-US" altLang="zh-CN"/>
              <a:t>6</a:t>
            </a:r>
            <a:r>
              <a:rPr lang="zh-CN" altLang="en-US"/>
              <a:t>个系数可直接解出。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我们要求其有</a:t>
            </a:r>
            <a:r>
              <a:rPr lang="en-US" altLang="zh-CN"/>
              <a:t>4</a:t>
            </a:r>
            <a:r>
              <a:rPr lang="zh-CN" altLang="en-US"/>
              <a:t>阶精度（当然</a:t>
            </a:r>
            <a:r>
              <a:rPr lang="en-US" altLang="zh-CN"/>
              <a:t>3</a:t>
            </a:r>
            <a:r>
              <a:rPr lang="zh-CN" altLang="en-US"/>
              <a:t>阶，</a:t>
            </a:r>
            <a:r>
              <a:rPr lang="en-US" altLang="zh-CN"/>
              <a:t>2</a:t>
            </a:r>
            <a:r>
              <a:rPr lang="zh-CN" altLang="en-US"/>
              <a:t>阶也可），于是</a:t>
            </a:r>
            <a:r>
              <a:rPr lang="en-US" altLang="zh-CN"/>
              <a:t>Taylor</a:t>
            </a:r>
            <a:r>
              <a:rPr lang="zh-CN" altLang="en-US"/>
              <a:t>展开只能提供</a:t>
            </a:r>
            <a:r>
              <a:rPr lang="en-US" altLang="zh-CN"/>
              <a:t>5</a:t>
            </a:r>
            <a:r>
              <a:rPr lang="zh-CN" altLang="en-US"/>
              <a:t>个方程。</a:t>
            </a:r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个未知数（</a:t>
            </a:r>
            <a:r>
              <a:rPr lang="en-US" altLang="zh-CN"/>
              <a:t>a1-a6</a:t>
            </a:r>
            <a:r>
              <a:rPr lang="zh-CN" altLang="en-US"/>
              <a:t>）， </a:t>
            </a:r>
            <a:r>
              <a:rPr lang="en-US" altLang="zh-CN"/>
              <a:t>5</a:t>
            </a:r>
            <a:r>
              <a:rPr lang="zh-CN" altLang="en-US"/>
              <a:t>个方程； 有</a:t>
            </a:r>
            <a:r>
              <a:rPr lang="en-US" altLang="zh-CN"/>
              <a:t>1</a:t>
            </a:r>
            <a:r>
              <a:rPr lang="zh-CN" altLang="en-US"/>
              <a:t>个自由参数。 调整这个自由参数，使得</a:t>
            </a:r>
            <a:r>
              <a:rPr lang="en-US" altLang="zh-CN"/>
              <a:t>kr,ki</a:t>
            </a:r>
            <a:r>
              <a:rPr lang="zh-CN" altLang="en-US"/>
              <a:t>曲线最为理想。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如何调整？ </a:t>
            </a:r>
            <a:endParaRPr lang="en-US" altLang="zh-CN"/>
          </a:p>
          <a:p>
            <a:r>
              <a:rPr lang="en-US" altLang="zh-CN"/>
              <a:t>               1) </a:t>
            </a:r>
            <a:r>
              <a:rPr lang="zh-CN" altLang="en-US"/>
              <a:t>可以人工调整，观察</a:t>
            </a:r>
            <a:r>
              <a:rPr lang="en-US" altLang="zh-CN"/>
              <a:t>kr,ki</a:t>
            </a:r>
            <a:r>
              <a:rPr lang="zh-CN" altLang="en-US"/>
              <a:t>曲线，选取满意的。</a:t>
            </a:r>
            <a:endParaRPr lang="en-US" altLang="zh-CN"/>
          </a:p>
          <a:p>
            <a:r>
              <a:rPr lang="en-US" altLang="zh-CN"/>
              <a:t>               2</a:t>
            </a:r>
            <a:r>
              <a:rPr lang="zh-CN" altLang="en-US"/>
              <a:t>）可自动调整，设立一个优化目标函数。 例如</a:t>
            </a:r>
            <a:endParaRPr lang="en-US" altLang="zh-CN"/>
          </a:p>
          <a:p>
            <a:r>
              <a:rPr lang="en-US" altLang="zh-CN"/>
              <a:t>                      </a:t>
            </a:r>
            <a:r>
              <a:rPr lang="zh-CN" altLang="en-US"/>
              <a:t>调整自由参数，使得该目标函数取最大值。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思路：牺牲精度，提高分辨率 </a:t>
            </a:r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6286500" y="4929188"/>
          <a:ext cx="1949450" cy="285750"/>
        </p:xfrm>
        <a:graphic>
          <a:graphicData uri="http://schemas.openxmlformats.org/presentationml/2006/ole">
            <p:oleObj spid="_x0000_s125955" name="Equation" r:id="rId4" imgW="1473120" imgH="215640" progId="Equation.3">
              <p:embed/>
            </p:oleObj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1C8DF-6D41-45D7-AD10-6060DDE72C6D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928670"/>
            <a:ext cx="515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作业题</a:t>
            </a:r>
            <a:r>
              <a:rPr lang="en-US" altLang="zh-CN" b="1" dirty="0" smtClean="0">
                <a:solidFill>
                  <a:srgbClr val="FF0000"/>
                </a:solidFill>
              </a:rPr>
              <a:t>3.2       </a:t>
            </a:r>
            <a:r>
              <a:rPr lang="zh-CN" altLang="en-US" b="1" dirty="0" smtClean="0"/>
              <a:t>对如下单波方程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aphicFrame>
        <p:nvGraphicFramePr>
          <p:cNvPr id="93186" name="Object 1"/>
          <p:cNvGraphicFramePr>
            <a:graphicFrameLocks noChangeAspect="1"/>
          </p:cNvGraphicFramePr>
          <p:nvPr/>
        </p:nvGraphicFramePr>
        <p:xfrm>
          <a:off x="2071670" y="1500174"/>
          <a:ext cx="2220913" cy="542925"/>
        </p:xfrm>
        <a:graphic>
          <a:graphicData uri="http://schemas.openxmlformats.org/presentationml/2006/ole">
            <p:oleObj spid="_x0000_s93186" name="Equation" r:id="rId3" imgW="1612800" imgH="39348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24" y="221455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构建的差分格式如下：</a:t>
            </a:r>
            <a:endParaRPr lang="zh-CN" altLang="en-US" b="1" dirty="0"/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1878013" y="2768600"/>
          <a:ext cx="2952750" cy="534988"/>
        </p:xfrm>
        <a:graphic>
          <a:graphicData uri="http://schemas.openxmlformats.org/presentationml/2006/ole">
            <p:oleObj spid="_x0000_s93187" name="Equation" r:id="rId4" imgW="2184120" imgH="3934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8662" y="3714752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试利用</a:t>
            </a:r>
            <a:r>
              <a:rPr lang="en-US" altLang="zh-CN" b="1" dirty="0" smtClean="0"/>
              <a:t>Fourier</a:t>
            </a:r>
            <a:r>
              <a:rPr lang="zh-CN" altLang="en-US" b="1" dirty="0" smtClean="0"/>
              <a:t>方法，分析其稳定性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E5F9F-7752-4F66-B648-F83DDD709D50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571500" y="1928813"/>
            <a:ext cx="121443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流体力学</a:t>
            </a:r>
          </a:p>
        </p:txBody>
      </p:sp>
      <p:sp>
        <p:nvSpPr>
          <p:cNvPr id="5" name="矩形 4"/>
          <p:cNvSpPr/>
          <p:nvPr/>
        </p:nvSpPr>
        <p:spPr>
          <a:xfrm>
            <a:off x="357188" y="1785938"/>
            <a:ext cx="1357312" cy="128587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58" name="TextBox 12"/>
          <p:cNvSpPr txBox="1">
            <a:spLocks noChangeArrowheads="1"/>
          </p:cNvSpPr>
          <p:nvPr/>
        </p:nvSpPr>
        <p:spPr bwMode="auto">
          <a:xfrm>
            <a:off x="2714625" y="928688"/>
            <a:ext cx="2000250" cy="461962"/>
          </a:xfrm>
          <a:prstGeom prst="rect">
            <a:avLst/>
          </a:prstGeom>
          <a:solidFill>
            <a:srgbClr val="FFC000">
              <a:alpha val="3294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理论研究</a:t>
            </a:r>
          </a:p>
        </p:txBody>
      </p:sp>
      <p:sp>
        <p:nvSpPr>
          <p:cNvPr id="23559" name="TextBox 14"/>
          <p:cNvSpPr txBox="1">
            <a:spLocks noChangeArrowheads="1"/>
          </p:cNvSpPr>
          <p:nvPr/>
        </p:nvSpPr>
        <p:spPr bwMode="auto">
          <a:xfrm>
            <a:off x="2786063" y="2000250"/>
            <a:ext cx="1428750" cy="461963"/>
          </a:xfrm>
          <a:prstGeom prst="rect">
            <a:avLst/>
          </a:prstGeom>
          <a:solidFill>
            <a:srgbClr val="FFC000">
              <a:alpha val="3411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实验研究</a:t>
            </a:r>
          </a:p>
        </p:txBody>
      </p:sp>
      <p:sp>
        <p:nvSpPr>
          <p:cNvPr id="23560" name="TextBox 16"/>
          <p:cNvSpPr txBox="1">
            <a:spLocks noChangeArrowheads="1"/>
          </p:cNvSpPr>
          <p:nvPr/>
        </p:nvSpPr>
        <p:spPr bwMode="auto">
          <a:xfrm>
            <a:off x="2786063" y="3286125"/>
            <a:ext cx="1714500" cy="461963"/>
          </a:xfrm>
          <a:prstGeom prst="rect">
            <a:avLst/>
          </a:prstGeom>
          <a:solidFill>
            <a:srgbClr val="FFC000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数值研究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rot="5400000" flipH="1" flipV="1">
            <a:off x="2036763" y="3749675"/>
            <a:ext cx="64293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>
            <a:off x="2357438" y="4071938"/>
            <a:ext cx="2071687" cy="1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TextBox 22"/>
          <p:cNvSpPr txBox="1">
            <a:spLocks noChangeArrowheads="1"/>
          </p:cNvSpPr>
          <p:nvPr/>
        </p:nvSpPr>
        <p:spPr bwMode="auto">
          <a:xfrm>
            <a:off x="4429125" y="4000500"/>
            <a:ext cx="1928813" cy="923925"/>
          </a:xfrm>
          <a:prstGeom prst="rect">
            <a:avLst/>
          </a:prstGeom>
          <a:solidFill>
            <a:srgbClr val="92D050">
              <a:alpha val="5607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Calibri" pitchFamily="34" charset="0"/>
              </a:rPr>
              <a:t>   </a:t>
            </a:r>
            <a:r>
              <a:rPr lang="zh-CN" altLang="en-US" b="1">
                <a:latin typeface="Calibri" pitchFamily="34" charset="0"/>
              </a:rPr>
              <a:t>计算流体力学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（数值计算技术、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计算方法研究）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72250" y="2428875"/>
            <a:ext cx="2571750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理论研究：</a:t>
            </a:r>
            <a:endParaRPr lang="en-US" altLang="zh-CN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格式推导、 稳定性分析，精度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误差分析，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……</a:t>
            </a:r>
            <a:endParaRPr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565" name="TextBox 41"/>
          <p:cNvSpPr txBox="1">
            <a:spLocks noChangeArrowheads="1"/>
          </p:cNvSpPr>
          <p:nvPr/>
        </p:nvSpPr>
        <p:spPr bwMode="auto">
          <a:xfrm>
            <a:off x="6858000" y="4214813"/>
            <a:ext cx="2071688" cy="12001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实验研究：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</a:rPr>
              <a:t>数值实验， 采用实际问题考核方法的正确性</a:t>
            </a:r>
          </a:p>
        </p:txBody>
      </p:sp>
      <p:cxnSp>
        <p:nvCxnSpPr>
          <p:cNvPr id="47" name="直接箭头连接符 46"/>
          <p:cNvCxnSpPr/>
          <p:nvPr/>
        </p:nvCxnSpPr>
        <p:spPr>
          <a:xfrm rot="10800000" flipV="1">
            <a:off x="1785938" y="1285875"/>
            <a:ext cx="785812" cy="4286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10800000">
            <a:off x="1857375" y="2286000"/>
            <a:ext cx="85725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3560" idx="1"/>
          </p:cNvCxnSpPr>
          <p:nvPr/>
        </p:nvCxnSpPr>
        <p:spPr>
          <a:xfrm rot="10800000">
            <a:off x="1857375" y="3000375"/>
            <a:ext cx="928688" cy="51593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9" name="TextBox 53"/>
          <p:cNvSpPr txBox="1">
            <a:spLocks noChangeArrowheads="1"/>
          </p:cNvSpPr>
          <p:nvPr/>
        </p:nvSpPr>
        <p:spPr bwMode="auto">
          <a:xfrm>
            <a:off x="1857375" y="5500688"/>
            <a:ext cx="6357938" cy="646112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数值研究：</a:t>
            </a:r>
            <a:endParaRPr lang="en-US" altLang="zh-CN" b="1">
              <a:latin typeface="Calibri" pitchFamily="34" charset="0"/>
            </a:endParaRPr>
          </a:p>
          <a:p>
            <a:r>
              <a:rPr lang="zh-CN" altLang="en-US" b="1">
                <a:latin typeface="Calibri" pitchFamily="34" charset="0"/>
              </a:rPr>
              <a:t>采用数值计算推导格式、考察精度</a:t>
            </a:r>
            <a:r>
              <a:rPr lang="en-US" altLang="zh-CN" b="1">
                <a:latin typeface="Calibri" pitchFamily="34" charset="0"/>
              </a:rPr>
              <a:t>/</a:t>
            </a:r>
            <a:r>
              <a:rPr lang="zh-CN" altLang="en-US" b="1">
                <a:latin typeface="Calibri" pitchFamily="34" charset="0"/>
              </a:rPr>
              <a:t>稳定性</a:t>
            </a:r>
            <a:r>
              <a:rPr lang="en-US" altLang="zh-CN" b="1">
                <a:latin typeface="Calibri" pitchFamily="34" charset="0"/>
              </a:rPr>
              <a:t>/</a:t>
            </a:r>
            <a:r>
              <a:rPr lang="zh-CN" altLang="en-US" b="1">
                <a:latin typeface="Calibri" pitchFamily="34" charset="0"/>
              </a:rPr>
              <a:t>分辨率</a:t>
            </a:r>
            <a:r>
              <a:rPr lang="en-US" altLang="zh-CN" b="1">
                <a:latin typeface="Calibri" pitchFamily="34" charset="0"/>
              </a:rPr>
              <a:t>……</a:t>
            </a:r>
            <a:endParaRPr lang="zh-CN" altLang="en-US" b="1">
              <a:latin typeface="Calibri" pitchFamily="34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rot="5400000" flipH="1" flipV="1">
            <a:off x="4786312" y="5214938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5929313" y="3286125"/>
            <a:ext cx="857250" cy="4286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10800000">
            <a:off x="6357938" y="4643438"/>
            <a:ext cx="428625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63"/>
          <p:cNvSpPr txBox="1">
            <a:spLocks noChangeArrowheads="1"/>
          </p:cNvSpPr>
          <p:nvPr/>
        </p:nvSpPr>
        <p:spPr bwMode="auto">
          <a:xfrm>
            <a:off x="5357813" y="214313"/>
            <a:ext cx="3357562" cy="9239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“计算流体力学”作为一个学科， 其研究手段依然包括理论、实验及数值模拟。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EE70A1-93D6-4EF1-8E32-56EAD4E74FEB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3078" name="TextBox 3"/>
          <p:cNvSpPr txBox="1">
            <a:spLocks noChangeArrowheads="1"/>
          </p:cNvSpPr>
          <p:nvPr/>
        </p:nvSpPr>
        <p:spPr bwMode="auto">
          <a:xfrm>
            <a:off x="357188" y="428625"/>
            <a:ext cx="3571875" cy="461963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Calibri" pitchFamily="34" charset="0"/>
              </a:rPr>
              <a:t>研究</a:t>
            </a:r>
            <a:r>
              <a:rPr lang="en-US" altLang="zh-CN" sz="2400" b="1">
                <a:latin typeface="Calibri" pitchFamily="34" charset="0"/>
              </a:rPr>
              <a:t>CFD</a:t>
            </a:r>
            <a:r>
              <a:rPr lang="zh-CN" altLang="en-US" sz="2400" b="1">
                <a:latin typeface="Calibri" pitchFamily="34" charset="0"/>
              </a:rPr>
              <a:t>的计算手段</a:t>
            </a:r>
          </a:p>
        </p:txBody>
      </p:sp>
      <p:sp>
        <p:nvSpPr>
          <p:cNvPr id="3079" name="TextBox 4"/>
          <p:cNvSpPr txBox="1">
            <a:spLocks noChangeArrowheads="1"/>
          </p:cNvSpPr>
          <p:nvPr/>
        </p:nvSpPr>
        <p:spPr bwMode="auto">
          <a:xfrm>
            <a:off x="642938" y="1143000"/>
            <a:ext cx="314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Calibri" pitchFamily="34" charset="0"/>
              </a:rPr>
              <a:t>例： 差分格式构造</a:t>
            </a:r>
          </a:p>
        </p:txBody>
      </p:sp>
      <p:sp>
        <p:nvSpPr>
          <p:cNvPr id="3080" name="TextBox 5"/>
          <p:cNvSpPr txBox="1">
            <a:spLocks noChangeArrowheads="1"/>
          </p:cNvSpPr>
          <p:nvPr/>
        </p:nvSpPr>
        <p:spPr bwMode="auto">
          <a:xfrm>
            <a:off x="1000125" y="1643063"/>
            <a:ext cx="414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理论方法： 手工推导系数（工作量大）</a:t>
            </a:r>
          </a:p>
        </p:txBody>
      </p:sp>
      <p:sp>
        <p:nvSpPr>
          <p:cNvPr id="3081" name="TextBox 6"/>
          <p:cNvSpPr txBox="1">
            <a:spLocks noChangeArrowheads="1"/>
          </p:cNvSpPr>
          <p:nvPr/>
        </p:nvSpPr>
        <p:spPr bwMode="auto">
          <a:xfrm>
            <a:off x="1000125" y="2143125"/>
            <a:ext cx="4929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 </a:t>
            </a:r>
            <a:r>
              <a:rPr lang="zh-CN" altLang="en-US" b="1">
                <a:latin typeface="Calibri" pitchFamily="34" charset="0"/>
              </a:rPr>
              <a:t>数值方法： 通过数值手段推导系数</a:t>
            </a:r>
          </a:p>
        </p:txBody>
      </p:sp>
      <p:graphicFrame>
        <p:nvGraphicFramePr>
          <p:cNvPr id="3074" name="Object 13"/>
          <p:cNvGraphicFramePr>
            <a:graphicFrameLocks noChangeAspect="1"/>
          </p:cNvGraphicFramePr>
          <p:nvPr/>
        </p:nvGraphicFramePr>
        <p:xfrm>
          <a:off x="1785938" y="3071813"/>
          <a:ext cx="3249612" cy="579437"/>
        </p:xfrm>
        <a:graphic>
          <a:graphicData uri="http://schemas.openxmlformats.org/presentationml/2006/ole">
            <p:oleObj spid="_x0000_s3074" name="Equation" r:id="rId3" imgW="2184120" imgH="431640" progId="Equation.3">
              <p:embed/>
            </p:oleObj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/>
        </p:nvGraphicFramePr>
        <p:xfrm>
          <a:off x="1785938" y="2571750"/>
          <a:ext cx="3311525" cy="571500"/>
        </p:xfrm>
        <a:graphic>
          <a:graphicData uri="http://schemas.openxmlformats.org/presentationml/2006/ole">
            <p:oleObj spid="_x0000_s3075" name="Equation" r:id="rId4" imgW="2501640" imgH="431640" progId="Equation.3">
              <p:embed/>
            </p:oleObj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000625" y="2928938"/>
            <a:ext cx="857250" cy="3571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extBox 11"/>
          <p:cNvSpPr txBox="1">
            <a:spLocks noChangeArrowheads="1"/>
          </p:cNvSpPr>
          <p:nvPr/>
        </p:nvSpPr>
        <p:spPr bwMode="auto">
          <a:xfrm>
            <a:off x="5929313" y="2643188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Calibri" pitchFamily="34" charset="0"/>
              </a:rPr>
              <a:t>数值求解，获得系数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125" y="3643313"/>
            <a:ext cx="5143500" cy="9239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+mn-lt"/>
                <a:ea typeface="+mn-ea"/>
              </a:rPr>
              <a:t> 格式优化；</a:t>
            </a:r>
            <a:endParaRPr lang="en-US" altLang="zh-CN" b="1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</a:t>
            </a:r>
            <a:r>
              <a:rPr lang="zh-CN" altLang="en-US" b="1" dirty="0">
                <a:latin typeface="+mn-lt"/>
                <a:ea typeface="+mn-ea"/>
              </a:rPr>
              <a:t>通过数值计算手段进行 </a:t>
            </a:r>
            <a:r>
              <a:rPr lang="en-US" altLang="zh-CN" b="1" dirty="0">
                <a:latin typeface="+mn-lt"/>
                <a:ea typeface="+mn-ea"/>
              </a:rPr>
              <a:t>Fourier</a:t>
            </a:r>
            <a:r>
              <a:rPr lang="zh-CN" altLang="en-US" b="1" dirty="0">
                <a:latin typeface="+mn-lt"/>
                <a:ea typeface="+mn-ea"/>
              </a:rPr>
              <a:t>分析</a:t>
            </a:r>
            <a:r>
              <a:rPr lang="en-US" altLang="zh-CN" b="1" dirty="0">
                <a:latin typeface="+mn-lt"/>
                <a:ea typeface="+mn-ea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atin typeface="+mn-lt"/>
                <a:ea typeface="+mn-ea"/>
              </a:rPr>
              <a:t> …… </a:t>
            </a:r>
            <a:r>
              <a:rPr lang="zh-CN" altLang="en-US" b="1" dirty="0">
                <a:latin typeface="+mn-lt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66"/>
          <p:cNvSpPr/>
          <p:nvPr/>
        </p:nvSpPr>
        <p:spPr>
          <a:xfrm>
            <a:off x="6000760" y="928670"/>
            <a:ext cx="1714512" cy="714380"/>
          </a:xfrm>
          <a:prstGeom prst="ellipse">
            <a:avLst/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0" name="TextBox 5"/>
          <p:cNvSpPr txBox="1">
            <a:spLocks noChangeArrowheads="1"/>
          </p:cNvSpPr>
          <p:nvPr/>
        </p:nvSpPr>
        <p:spPr bwMode="auto">
          <a:xfrm>
            <a:off x="467544" y="332656"/>
            <a:ext cx="2776392" cy="4619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1.  </a:t>
            </a:r>
            <a:r>
              <a:rPr lang="zh-CN" altLang="en-US" sz="2400" b="1" dirty="0" smtClean="0">
                <a:latin typeface="Calibri" pitchFamily="34" charset="0"/>
              </a:rPr>
              <a:t>构建差分格式</a:t>
            </a:r>
            <a:endParaRPr lang="zh-CN" altLang="en-US" sz="2400" b="1" dirty="0">
              <a:latin typeface="Calibri" pitchFamily="34" charset="0"/>
            </a:endParaRPr>
          </a:p>
        </p:txBody>
      </p:sp>
      <p:sp>
        <p:nvSpPr>
          <p:cNvPr id="41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1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2EC72-DED4-40E5-9936-946FC3D8C7D0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by Li Xinliang</a:t>
            </a:r>
            <a:endParaRPr lang="zh-CN" altLang="en-US"/>
          </a:p>
        </p:txBody>
      </p:sp>
      <p:grpSp>
        <p:nvGrpSpPr>
          <p:cNvPr id="41" name="组合 45"/>
          <p:cNvGrpSpPr>
            <a:grpSpLocks/>
          </p:cNvGrpSpPr>
          <p:nvPr/>
        </p:nvGrpSpPr>
        <p:grpSpPr bwMode="auto">
          <a:xfrm>
            <a:off x="5929322" y="1000108"/>
            <a:ext cx="3000375" cy="428625"/>
            <a:chOff x="1857356" y="2214554"/>
            <a:chExt cx="3000397" cy="428628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857356" y="2587619"/>
              <a:ext cx="2357455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285984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786050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286116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86182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Calibri" pitchFamily="34" charset="0"/>
                </a:rPr>
                <a:t>…  j-2         j-1      </a:t>
              </a:r>
              <a:r>
                <a:rPr lang="en-US" altLang="zh-CN" sz="1400" dirty="0" smtClean="0">
                  <a:latin typeface="Calibri" pitchFamily="34" charset="0"/>
                </a:rPr>
                <a:t>   </a:t>
              </a:r>
              <a:r>
                <a:rPr lang="en-US" altLang="zh-CN" sz="1400" dirty="0">
                  <a:latin typeface="Calibri" pitchFamily="34" charset="0"/>
                </a:rPr>
                <a:t>j  </a:t>
              </a:r>
              <a:r>
                <a:rPr lang="en-US" altLang="zh-CN" sz="1400" dirty="0" smtClean="0">
                  <a:latin typeface="Calibri" pitchFamily="34" charset="0"/>
                </a:rPr>
                <a:t>       </a:t>
              </a:r>
              <a:r>
                <a:rPr lang="en-US" altLang="zh-CN" sz="1400" dirty="0">
                  <a:latin typeface="Calibri" pitchFamily="34" charset="0"/>
                </a:rPr>
                <a:t>j+1  …</a:t>
              </a:r>
              <a:endParaRPr lang="zh-CN" altLang="en-US" sz="1400" dirty="0">
                <a:latin typeface="Calibri" pitchFamily="34" charset="0"/>
              </a:endParaRPr>
            </a:p>
          </p:txBody>
        </p:sp>
      </p:grpSp>
      <p:cxnSp>
        <p:nvCxnSpPr>
          <p:cNvPr id="55" name="直接箭头连接符 54"/>
          <p:cNvCxnSpPr>
            <a:endCxn id="50" idx="0"/>
          </p:cNvCxnSpPr>
          <p:nvPr/>
        </p:nvCxnSpPr>
        <p:spPr>
          <a:xfrm rot="5400000">
            <a:off x="7375938" y="732212"/>
            <a:ext cx="357188" cy="1786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7643834" y="214290"/>
          <a:ext cx="472003" cy="500042"/>
        </p:xfrm>
        <a:graphic>
          <a:graphicData uri="http://schemas.openxmlformats.org/presentationml/2006/ole">
            <p:oleObj spid="_x0000_s4108" name="Equation" r:id="rId3" imgW="431640" imgH="457200" progId="Equation.DSMT4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67544" y="980728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</a:t>
            </a:r>
            <a:r>
              <a:rPr lang="zh-CN" altLang="en-US" sz="2000" b="1" dirty="0" smtClean="0"/>
              <a:t>已知均匀网格点上物理量的分布为      ， 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试给出导数在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点值        的表达式。</a:t>
            </a:r>
            <a:endParaRPr lang="zh-CN" altLang="en-US" sz="2000" b="1" dirty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43808" y="1340768"/>
          <a:ext cx="285752" cy="303070"/>
        </p:xfrm>
        <a:graphic>
          <a:graphicData uri="http://schemas.openxmlformats.org/presentationml/2006/ole">
            <p:oleObj spid="_x0000_s4109" name="Equation" r:id="rId4" imgW="431640" imgH="457200" progId="Equation.DSMT4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4644008" y="980728"/>
          <a:ext cx="393393" cy="360610"/>
        </p:xfrm>
        <a:graphic>
          <a:graphicData uri="http://schemas.openxmlformats.org/presentationml/2006/ole">
            <p:oleObj spid="_x0000_s4110" name="Equation" r:id="rId5" imgW="304560" imgH="27936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827014" y="2629502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 1:  </a:t>
            </a:r>
            <a:r>
              <a:rPr lang="zh-CN" altLang="en-US" sz="2000" b="1" dirty="0" smtClean="0"/>
              <a:t>确定基架点（</a:t>
            </a:r>
            <a:r>
              <a:rPr lang="en-US" altLang="zh-CN" sz="2000" b="1" dirty="0" smtClean="0"/>
              <a:t>Stencil</a:t>
            </a:r>
            <a:r>
              <a:rPr lang="zh-CN" altLang="en-US" sz="2000" b="1" dirty="0" smtClean="0"/>
              <a:t>） 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43608" y="3140968"/>
            <a:ext cx="5184576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差分基架点：计算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点导数需要使用的点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根据计算量、精度需求等要求而定</a:t>
            </a:r>
            <a:endParaRPr lang="zh-CN" alt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643702" y="2071678"/>
            <a:ext cx="21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例： 使用</a:t>
            </a:r>
            <a:endParaRPr lang="en-US" altLang="zh-CN" b="1" dirty="0" smtClean="0"/>
          </a:p>
          <a:p>
            <a:r>
              <a:rPr lang="en-US" altLang="zh-CN" b="1" dirty="0" smtClean="0"/>
              <a:t>j-2, j-1, j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个点上信息计算</a:t>
            </a:r>
            <a:endParaRPr lang="zh-CN" altLang="en-US" b="1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8572528" y="2643182"/>
          <a:ext cx="285750" cy="303213"/>
        </p:xfrm>
        <a:graphic>
          <a:graphicData uri="http://schemas.openxmlformats.org/presentationml/2006/ole">
            <p:oleObj spid="_x0000_s4111" name="Equation" r:id="rId6" imgW="431640" imgH="457200" progId="Equation.DSMT4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55576" y="436510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Step2: </a:t>
            </a:r>
            <a:r>
              <a:rPr lang="zh-CN" altLang="en-US" sz="2000" b="1" dirty="0" smtClean="0"/>
              <a:t>写成待定系数形式</a:t>
            </a:r>
            <a:endParaRPr lang="zh-CN" altLang="en-US" sz="2000" b="1" dirty="0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2339752" y="4941168"/>
          <a:ext cx="3529903" cy="674862"/>
        </p:xfrm>
        <a:graphic>
          <a:graphicData uri="http://schemas.openxmlformats.org/presentationml/2006/ole">
            <p:oleObj spid="_x0000_s4112" name="Equation" r:id="rId7" imgW="2400120" imgH="457200" progId="Equation.DSMT4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9552" y="1916832"/>
            <a:ext cx="547260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： </a:t>
            </a:r>
            <a:r>
              <a:rPr lang="en-US" altLang="zh-CN" sz="2400" b="1" dirty="0" smtClean="0"/>
              <a:t>Taylor</a:t>
            </a:r>
            <a:r>
              <a:rPr lang="zh-CN" altLang="en-US" sz="2400" b="1" dirty="0" smtClean="0"/>
              <a:t>展开法 （待定系数法）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495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Step3: </a:t>
            </a:r>
            <a:r>
              <a:rPr lang="zh-CN" altLang="en-US" sz="2000" b="1" dirty="0" smtClean="0"/>
              <a:t>利用</a:t>
            </a:r>
            <a:r>
              <a:rPr lang="en-US" altLang="zh-CN" sz="2000" b="1" dirty="0" smtClean="0"/>
              <a:t>Taylor</a:t>
            </a:r>
            <a:r>
              <a:rPr lang="zh-CN" altLang="en-US" sz="2000" b="1" dirty="0" smtClean="0"/>
              <a:t>展开，确定系数</a:t>
            </a:r>
            <a:endParaRPr lang="zh-CN" altLang="en-US" sz="2000" b="1" dirty="0"/>
          </a:p>
        </p:txBody>
      </p:sp>
      <p:grpSp>
        <p:nvGrpSpPr>
          <p:cNvPr id="11" name="组合 45"/>
          <p:cNvGrpSpPr>
            <a:grpSpLocks/>
          </p:cNvGrpSpPr>
          <p:nvPr/>
        </p:nvGrpSpPr>
        <p:grpSpPr bwMode="auto">
          <a:xfrm>
            <a:off x="5857884" y="500042"/>
            <a:ext cx="3000375" cy="428625"/>
            <a:chOff x="1857356" y="2214554"/>
            <a:chExt cx="3000397" cy="42862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857356" y="2587619"/>
              <a:ext cx="2357455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2285984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786050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286116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86182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Calibri" pitchFamily="34" charset="0"/>
                </a:rPr>
                <a:t>…  j-2         j-1      </a:t>
              </a:r>
              <a:r>
                <a:rPr lang="en-US" altLang="zh-CN" sz="1400" dirty="0" smtClean="0">
                  <a:latin typeface="Calibri" pitchFamily="34" charset="0"/>
                </a:rPr>
                <a:t>   </a:t>
              </a:r>
              <a:r>
                <a:rPr lang="en-US" altLang="zh-CN" sz="1400" dirty="0">
                  <a:latin typeface="Calibri" pitchFamily="34" charset="0"/>
                </a:rPr>
                <a:t>j  </a:t>
              </a:r>
              <a:r>
                <a:rPr lang="en-US" altLang="zh-CN" sz="1400" dirty="0" smtClean="0">
                  <a:latin typeface="Calibri" pitchFamily="34" charset="0"/>
                </a:rPr>
                <a:t>       </a:t>
              </a:r>
              <a:r>
                <a:rPr lang="en-US" altLang="zh-CN" sz="1400" dirty="0">
                  <a:latin typeface="Calibri" pitchFamily="34" charset="0"/>
                </a:rPr>
                <a:t>j+1  …</a:t>
              </a:r>
              <a:endParaRPr lang="zh-CN" altLang="en-US" sz="1400" dirty="0">
                <a:latin typeface="Calibri" pitchFamily="34" charset="0"/>
              </a:endParaRPr>
            </a:p>
          </p:txBody>
        </p:sp>
      </p:grp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1357290" y="2000240"/>
          <a:ext cx="4394200" cy="508000"/>
        </p:xfrm>
        <a:graphic>
          <a:graphicData uri="http://schemas.openxmlformats.org/presentationml/2006/ole">
            <p:oleObj spid="_x0000_s39939" name="Equation" r:id="rId3" imgW="4394160" imgH="50796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357290" y="1357298"/>
          <a:ext cx="4635500" cy="508000"/>
        </p:xfrm>
        <a:graphic>
          <a:graphicData uri="http://schemas.openxmlformats.org/presentationml/2006/ole">
            <p:oleObj spid="_x0000_s39940" name="Equation" r:id="rId4" imgW="4635360" imgH="507960" progId="Equation.DSMT4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946150" y="2714625"/>
          <a:ext cx="3197225" cy="3317875"/>
        </p:xfrm>
        <a:graphic>
          <a:graphicData uri="http://schemas.openxmlformats.org/presentationml/2006/ole">
            <p:oleObj spid="_x0000_s39941" name="Equation" r:id="rId5" imgW="2158920" imgH="2234880" progId="Equation.DSMT4">
              <p:embed/>
            </p:oleObj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714876" y="3429000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57158" y="214290"/>
          <a:ext cx="2989263" cy="571500"/>
        </p:xfrm>
        <a:graphic>
          <a:graphicData uri="http://schemas.openxmlformats.org/presentationml/2006/ole">
            <p:oleObj spid="_x0000_s39942" name="Equation" r:id="rId6" imgW="2400120" imgH="457200" progId="Equation.DSMT4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714348" y="3429000"/>
            <a:ext cx="3571900" cy="71438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857884" y="2786058"/>
          <a:ext cx="1500198" cy="1009749"/>
        </p:xfrm>
        <a:graphic>
          <a:graphicData uri="http://schemas.openxmlformats.org/presentationml/2006/ole">
            <p:oleObj spid="_x0000_s39943" name="Equation" r:id="rId7" imgW="1320480" imgH="888840" progId="Equation.DSMT4">
              <p:embed/>
            </p:oleObj>
          </a:graphicData>
        </a:graphic>
      </p:graphicFrame>
      <p:cxnSp>
        <p:nvCxnSpPr>
          <p:cNvPr id="28" name="直接箭头连接符 27"/>
          <p:cNvCxnSpPr/>
          <p:nvPr/>
        </p:nvCxnSpPr>
        <p:spPr>
          <a:xfrm rot="5400000">
            <a:off x="6357950" y="4071942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819775" y="4429125"/>
          <a:ext cx="1943100" cy="393700"/>
        </p:xfrm>
        <a:graphic>
          <a:graphicData uri="http://schemas.openxmlformats.org/presentationml/2006/ole">
            <p:oleObj spid="_x0000_s39944" name="Equation" r:id="rId8" imgW="1942920" imgH="393480" progId="Equation.DSMT4">
              <p:embed/>
            </p:oleObj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4286248" y="5214950"/>
          <a:ext cx="4716727" cy="683336"/>
        </p:xfrm>
        <a:graphic>
          <a:graphicData uri="http://schemas.openxmlformats.org/presentationml/2006/ole">
            <p:oleObj spid="_x0000_s39945" name="Equation" r:id="rId9" imgW="3517560" imgH="507960" progId="Equation.DSMT4">
              <p:embed/>
            </p:oleObj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5143504" y="5929330"/>
            <a:ext cx="571504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43372" y="621508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差分格式</a:t>
            </a:r>
            <a:endParaRPr lang="zh-CN" altLang="en-US" b="1" dirty="0"/>
          </a:p>
        </p:txBody>
      </p:sp>
      <p:cxnSp>
        <p:nvCxnSpPr>
          <p:cNvPr id="37" name="直接箭头连接符 36"/>
          <p:cNvCxnSpPr/>
          <p:nvPr/>
        </p:nvCxnSpPr>
        <p:spPr>
          <a:xfrm rot="5400000" flipH="1" flipV="1">
            <a:off x="7715272" y="5857892"/>
            <a:ext cx="357190" cy="3571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15140" y="621508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截断误差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9388" y="1500174"/>
            <a:ext cx="250033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计算差分格式系数的小程序，流体中文网下载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5857884" y="500042"/>
            <a:ext cx="3000375" cy="428625"/>
            <a:chOff x="1857356" y="2214554"/>
            <a:chExt cx="3000397" cy="42862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857356" y="2587619"/>
              <a:ext cx="2890601" cy="3561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2285984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786050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286116" y="2571743"/>
              <a:ext cx="71439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786182" y="2571743"/>
              <a:ext cx="71438" cy="7143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1928795" y="2214554"/>
              <a:ext cx="29289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Calibri" pitchFamily="34" charset="0"/>
                </a:rPr>
                <a:t>…  j-2         j-1      </a:t>
              </a:r>
              <a:r>
                <a:rPr lang="en-US" altLang="zh-CN" sz="1400" dirty="0" smtClean="0">
                  <a:latin typeface="Calibri" pitchFamily="34" charset="0"/>
                </a:rPr>
                <a:t>   </a:t>
              </a:r>
              <a:r>
                <a:rPr lang="en-US" altLang="zh-CN" sz="1400" dirty="0">
                  <a:latin typeface="Calibri" pitchFamily="34" charset="0"/>
                </a:rPr>
                <a:t>j  </a:t>
              </a:r>
              <a:r>
                <a:rPr lang="en-US" altLang="zh-CN" sz="1400" dirty="0" smtClean="0">
                  <a:latin typeface="Calibri" pitchFamily="34" charset="0"/>
                </a:rPr>
                <a:t>       </a:t>
              </a:r>
              <a:r>
                <a:rPr lang="en-US" altLang="zh-CN" sz="1400" dirty="0">
                  <a:latin typeface="Calibri" pitchFamily="34" charset="0"/>
                </a:rPr>
                <a:t>j+1  …</a:t>
              </a:r>
              <a:endParaRPr lang="zh-CN" altLang="en-US" sz="1400" dirty="0">
                <a:latin typeface="Calibri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方法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： 多项式逼近法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126876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如图，已知函数</a:t>
            </a:r>
            <a:r>
              <a:rPr lang="en-US" altLang="zh-CN" sz="2000" b="1" dirty="0" smtClean="0"/>
              <a:t>u(x) </a:t>
            </a:r>
            <a:r>
              <a:rPr lang="zh-CN" altLang="en-US" sz="2000" b="1" dirty="0" smtClean="0"/>
              <a:t>在 </a:t>
            </a:r>
            <a:r>
              <a:rPr lang="en-US" altLang="zh-CN" sz="2000" b="1" dirty="0" smtClean="0"/>
              <a:t>j-2, j-1,j, j+1 </a:t>
            </a:r>
            <a:r>
              <a:rPr lang="zh-CN" altLang="en-US" sz="2000" b="1" dirty="0" smtClean="0"/>
              <a:t>四个点上的值分别为</a:t>
            </a:r>
            <a:r>
              <a:rPr lang="en-US" altLang="zh-CN" sz="2000" b="1" dirty="0" smtClean="0"/>
              <a:t>:                    </a:t>
            </a:r>
            <a:r>
              <a:rPr lang="zh-CN" altLang="en-US" sz="2000" b="1" dirty="0" smtClean="0"/>
              <a:t>， 试计算        的近似值。 </a:t>
            </a:r>
            <a:endParaRPr lang="zh-CN" altLang="en-US" sz="20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27238" y="1628775"/>
          <a:ext cx="1169987" cy="287338"/>
        </p:xfrm>
        <a:graphic>
          <a:graphicData uri="http://schemas.openxmlformats.org/presentationml/2006/ole">
            <p:oleObj spid="_x0000_s105474" name="Equation" r:id="rId3" imgW="927000" imgH="22860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499992" y="1556792"/>
          <a:ext cx="393700" cy="431800"/>
        </p:xfrm>
        <a:graphic>
          <a:graphicData uri="http://schemas.openxmlformats.org/presentationml/2006/ole">
            <p:oleObj spid="_x0000_s105475" name="Equation" r:id="rId4" imgW="393480" imgH="431640" progId="Equation.DSMT4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604448" y="692696"/>
          <a:ext cx="114300" cy="127000"/>
        </p:xfrm>
        <a:graphic>
          <a:graphicData uri="http://schemas.openxmlformats.org/presentationml/2006/ole">
            <p:oleObj spid="_x0000_s105476" name="Equation" r:id="rId5" imgW="114120" imgH="12672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105477" name="Equation" r:id="rId6" imgW="114120" imgH="164880" progId="Equation.DSMT4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55576" y="2348880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a. </a:t>
            </a:r>
            <a:r>
              <a:rPr lang="zh-CN" altLang="en-US" sz="2000" b="1" dirty="0" smtClean="0"/>
              <a:t>假设</a:t>
            </a:r>
            <a:r>
              <a:rPr lang="en-US" altLang="zh-CN" sz="2000" b="1" dirty="0" smtClean="0"/>
              <a:t>u(x) </a:t>
            </a:r>
            <a:r>
              <a:rPr lang="zh-CN" altLang="en-US" sz="2000" b="1" dirty="0" smtClean="0"/>
              <a:t>在该区间呈多项式函数分布：</a:t>
            </a:r>
            <a:endParaRPr lang="zh-CN" altLang="en-US" sz="20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547664" y="2852936"/>
          <a:ext cx="2350850" cy="360040"/>
        </p:xfrm>
        <a:graphic>
          <a:graphicData uri="http://schemas.openxmlformats.org/presentationml/2006/ole">
            <p:oleObj spid="_x0000_s105478" name="Equation" r:id="rId7" imgW="1409400" imgH="215640" progId="Equation.DSMT4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7236295" y="188640"/>
          <a:ext cx="672075" cy="288032"/>
        </p:xfrm>
        <a:graphic>
          <a:graphicData uri="http://schemas.openxmlformats.org/presentationml/2006/ole">
            <p:oleObj spid="_x0000_s105479" name="Equation" r:id="rId8" imgW="533160" imgH="228600" progId="Equation.DSMT4">
              <p:embed/>
            </p:oleObj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31832" y="1052736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均匀网格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335699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b. </a:t>
            </a:r>
            <a:r>
              <a:rPr lang="zh-CN" altLang="en-US" sz="2000" b="1" dirty="0" smtClean="0"/>
              <a:t>利用已知条件（已知点上的值），定出上式系数</a:t>
            </a:r>
            <a:endParaRPr lang="zh-CN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40050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c. </a:t>
            </a:r>
            <a:r>
              <a:rPr lang="zh-CN" altLang="en-US" sz="2000" b="1" dirty="0" smtClean="0"/>
              <a:t>计算导数</a:t>
            </a:r>
            <a:endParaRPr lang="zh-CN" altLang="en-US" sz="2000" b="1" dirty="0"/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2644775" y="3878263"/>
          <a:ext cx="1884363" cy="614362"/>
        </p:xfrm>
        <a:graphic>
          <a:graphicData uri="http://schemas.openxmlformats.org/presentationml/2006/ole">
            <p:oleObj spid="_x0000_s105480" name="Equation" r:id="rId9" imgW="1130040" imgH="368280" progId="Equation.DSMT4">
              <p:embed/>
            </p:oleObj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331640" y="4653136"/>
          <a:ext cx="2673350" cy="614362"/>
        </p:xfrm>
        <a:graphic>
          <a:graphicData uri="http://schemas.openxmlformats.org/presentationml/2006/ole">
            <p:oleObj spid="_x0000_s105483" name="Equation" r:id="rId10" imgW="1993680" imgH="457200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83568" y="57332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可以利用</a:t>
            </a:r>
            <a:r>
              <a:rPr lang="en-US" altLang="zh-CN" b="1" dirty="0" err="1" smtClean="0"/>
              <a:t>Langrange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多项式插值公式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0152" y="5229200"/>
            <a:ext cx="273630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该方法也适合于非均匀网格，</a:t>
            </a:r>
            <a:r>
              <a:rPr lang="zh-CN" altLang="en-US" b="1" dirty="0" smtClean="0"/>
              <a:t>甚至</a:t>
            </a:r>
            <a:r>
              <a:rPr lang="zh-CN" altLang="en-US" b="1" dirty="0" smtClean="0"/>
              <a:t>非结构</a:t>
            </a:r>
            <a:r>
              <a:rPr lang="zh-CN" altLang="en-US" b="1" dirty="0" smtClean="0"/>
              <a:t>网格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TextBox 1"/>
          <p:cNvSpPr txBox="1">
            <a:spLocks noChangeArrowheads="1"/>
          </p:cNvSpPr>
          <p:nvPr/>
        </p:nvSpPr>
        <p:spPr bwMode="auto">
          <a:xfrm>
            <a:off x="323528" y="260648"/>
            <a:ext cx="6000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</a:rPr>
              <a:t>.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</a:rPr>
              <a:t> 差分格式的精度</a:t>
            </a:r>
            <a:endParaRPr lang="zh-CN" altLang="en-US" sz="24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785918" y="1571612"/>
          <a:ext cx="4716463" cy="682625"/>
        </p:xfrm>
        <a:graphic>
          <a:graphicData uri="http://schemas.openxmlformats.org/presentationml/2006/ole">
            <p:oleObj spid="_x0000_s5132" name="Equation" r:id="rId3" imgW="3517560" imgH="507960" progId="Equation.DSMT4">
              <p:embed/>
            </p:oleObj>
          </a:graphicData>
        </a:graphic>
      </p:graphicFrame>
      <p:sp>
        <p:nvSpPr>
          <p:cNvPr id="53" name="矩形 52"/>
          <p:cNvSpPr/>
          <p:nvPr/>
        </p:nvSpPr>
        <p:spPr>
          <a:xfrm>
            <a:off x="2500298" y="1500174"/>
            <a:ext cx="1928826" cy="857256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572000" y="1500174"/>
            <a:ext cx="2000264" cy="857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785918" y="264318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导数</a:t>
            </a:r>
            <a:r>
              <a:rPr lang="en-US" altLang="zh-CN" sz="2400" b="1" dirty="0" smtClean="0"/>
              <a:t>= </a:t>
            </a:r>
            <a:r>
              <a:rPr lang="zh-CN" altLang="en-US" sz="2400" b="1" dirty="0" smtClean="0"/>
              <a:t>差分 </a:t>
            </a:r>
            <a:r>
              <a:rPr lang="en-US" altLang="zh-CN" sz="2400" b="1" dirty="0" smtClean="0"/>
              <a:t>+</a:t>
            </a:r>
            <a:r>
              <a:rPr lang="zh-CN" altLang="en-US" sz="2400" b="1" dirty="0" smtClean="0"/>
              <a:t>截断误差</a:t>
            </a:r>
            <a:endParaRPr lang="zh-CN" alt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00694" y="271462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截断误差</a:t>
            </a:r>
            <a:r>
              <a:rPr lang="en-US" altLang="zh-CN" dirty="0" smtClean="0"/>
              <a:t>= </a:t>
            </a:r>
            <a:endParaRPr lang="zh-CN" altLang="en-US" dirty="0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6786578" y="2643182"/>
          <a:ext cx="881069" cy="428628"/>
        </p:xfrm>
        <a:graphic>
          <a:graphicData uri="http://schemas.openxmlformats.org/presentationml/2006/ole">
            <p:oleObj spid="_x0000_s5133" name="Equation" r:id="rId4" imgW="469800" imgH="228600" progId="Equation.3">
              <p:embed/>
            </p:oleObj>
          </a:graphicData>
        </a:graphic>
      </p:graphicFrame>
      <p:cxnSp>
        <p:nvCxnSpPr>
          <p:cNvPr id="65" name="直接箭头连接符 64"/>
          <p:cNvCxnSpPr/>
          <p:nvPr/>
        </p:nvCxnSpPr>
        <p:spPr>
          <a:xfrm rot="5400000" flipH="1" flipV="1">
            <a:off x="7179487" y="2178835"/>
            <a:ext cx="500066" cy="2857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29520" y="14287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阶</a:t>
            </a:r>
            <a:r>
              <a:rPr lang="zh-CN" altLang="en-US" b="1" dirty="0" smtClean="0"/>
              <a:t>精度</a:t>
            </a:r>
            <a:endParaRPr lang="zh-CN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28662" y="3429000"/>
            <a:ext cx="457203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给定一个差分格式，如何判断精度？</a:t>
            </a:r>
            <a:endParaRPr lang="zh-CN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28662" y="4071942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：  理论推导</a:t>
            </a:r>
            <a:r>
              <a:rPr lang="en-US" altLang="zh-CN" b="1" dirty="0" smtClean="0">
                <a:sym typeface="Wingdings" pitchFamily="2" charset="2"/>
              </a:rPr>
              <a:t>: Taylor</a:t>
            </a:r>
            <a:r>
              <a:rPr lang="zh-CN" altLang="en-US" b="1" dirty="0" smtClean="0">
                <a:sym typeface="Wingdings" pitchFamily="2" charset="2"/>
              </a:rPr>
              <a:t>展开，计算截断误差项 （非线性格式推导困难）</a:t>
            </a:r>
            <a:endParaRPr lang="zh-CN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00100" y="485776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： 数值实验</a:t>
            </a:r>
            <a:endParaRPr lang="zh-CN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71538" y="5357826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给定一测试函数（可精确求导），计算误差对网格尺度的依赖关系</a:t>
            </a:r>
            <a:endParaRPr lang="zh-CN" altLang="en-US" b="1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000760" y="6286520"/>
            <a:ext cx="264320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rot="5400000" flipH="1" flipV="1">
            <a:off x="5250661" y="5536421"/>
            <a:ext cx="150019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8215338" y="6286520"/>
          <a:ext cx="558801" cy="261938"/>
        </p:xfrm>
        <a:graphic>
          <a:graphicData uri="http://schemas.openxmlformats.org/presentationml/2006/ole">
            <p:oleObj spid="_x0000_s5134" name="Equation" r:id="rId5" imgW="406080" imgH="190440" progId="Equation.3">
              <p:embed/>
            </p:oleObj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6072198" y="4643446"/>
          <a:ext cx="509466" cy="236538"/>
        </p:xfrm>
        <a:graphic>
          <a:graphicData uri="http://schemas.openxmlformats.org/presentationml/2006/ole">
            <p:oleObj spid="_x0000_s5135" name="Equation" r:id="rId6" imgW="355320" imgH="164880" progId="Equation.3">
              <p:embed/>
            </p:oleObj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1142976" y="6072206"/>
          <a:ext cx="1160868" cy="357190"/>
        </p:xfrm>
        <a:graphic>
          <a:graphicData uri="http://schemas.openxmlformats.org/presentationml/2006/ole">
            <p:oleObj spid="_x0000_s5136" name="Equation" r:id="rId7" imgW="660240" imgH="203040" progId="Equation.3">
              <p:embed/>
            </p:oleObj>
          </a:graphicData>
        </a:graphic>
      </p:graphicFrame>
      <p:cxnSp>
        <p:nvCxnSpPr>
          <p:cNvPr id="79" name="直接箭头连接符 78"/>
          <p:cNvCxnSpPr/>
          <p:nvPr/>
        </p:nvCxnSpPr>
        <p:spPr>
          <a:xfrm>
            <a:off x="2500298" y="6286520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3286116" y="6143644"/>
          <a:ext cx="2122488" cy="290513"/>
        </p:xfrm>
        <a:graphic>
          <a:graphicData uri="http://schemas.openxmlformats.org/presentationml/2006/ole">
            <p:oleObj spid="_x0000_s5137" name="Equation" r:id="rId8" imgW="1206360" imgH="164880" progId="Equation.3">
              <p:embed/>
            </p:oleObj>
          </a:graphicData>
        </a:graphic>
      </p:graphicFrame>
      <p:cxnSp>
        <p:nvCxnSpPr>
          <p:cNvPr id="81" name="直接连接符 80"/>
          <p:cNvCxnSpPr/>
          <p:nvPr/>
        </p:nvCxnSpPr>
        <p:spPr>
          <a:xfrm flipV="1">
            <a:off x="6357950" y="5000636"/>
            <a:ext cx="1071570" cy="857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500958" y="47148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 = </a:t>
            </a:r>
            <a:r>
              <a:rPr lang="zh-CN" altLang="en-US" dirty="0" smtClean="0"/>
              <a:t>斜率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4208" y="6206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精度与分辨率的关系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88024" y="10527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截断误差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0"/>
          <p:cNvSpPr txBox="1">
            <a:spLocks noChangeArrowheads="1"/>
          </p:cNvSpPr>
          <p:nvPr/>
        </p:nvSpPr>
        <p:spPr bwMode="auto">
          <a:xfrm>
            <a:off x="251520" y="18864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</a:rPr>
              <a:t>差分方程的修正方程</a:t>
            </a:r>
          </a:p>
        </p:txBody>
      </p:sp>
      <p:sp>
        <p:nvSpPr>
          <p:cNvPr id="6148" name="TextBox 11"/>
          <p:cNvSpPr txBox="1">
            <a:spLocks noChangeArrowheads="1"/>
          </p:cNvSpPr>
          <p:nvPr/>
        </p:nvSpPr>
        <p:spPr bwMode="auto">
          <a:xfrm>
            <a:off x="571472" y="714356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itchFamily="34" charset="0"/>
              </a:rPr>
              <a:t>修正方程</a:t>
            </a:r>
            <a:r>
              <a:rPr lang="en-US" altLang="zh-CN" sz="2000" b="1" dirty="0">
                <a:latin typeface="Calibri" pitchFamily="34" charset="0"/>
              </a:rPr>
              <a:t>—— </a:t>
            </a:r>
            <a:r>
              <a:rPr lang="zh-CN" altLang="en-US" sz="2000" b="1" dirty="0">
                <a:latin typeface="Calibri" pitchFamily="34" charset="0"/>
              </a:rPr>
              <a:t>差分方程准确逼近（无误差逼近）的方程</a:t>
            </a:r>
          </a:p>
        </p:txBody>
      </p:sp>
      <p:pic>
        <p:nvPicPr>
          <p:cNvPr id="6149" name="Object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571744"/>
            <a:ext cx="10445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Object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3143248"/>
            <a:ext cx="187801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0" name="TextBox 33"/>
          <p:cNvSpPr txBox="1">
            <a:spLocks noChangeArrowheads="1"/>
          </p:cNvSpPr>
          <p:nvPr/>
        </p:nvSpPr>
        <p:spPr bwMode="auto">
          <a:xfrm>
            <a:off x="642910" y="1214422"/>
            <a:ext cx="32146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微分方程</a:t>
            </a:r>
            <a:r>
              <a:rPr lang="en-US" altLang="zh-CN" b="1" dirty="0">
                <a:latin typeface="Calibri" pitchFamily="34" charset="0"/>
              </a:rPr>
              <a:t>=</a:t>
            </a:r>
            <a:r>
              <a:rPr lang="zh-CN" altLang="en-US" b="1" dirty="0">
                <a:latin typeface="Calibri" pitchFamily="34" charset="0"/>
              </a:rPr>
              <a:t>差分方程</a:t>
            </a:r>
            <a:r>
              <a:rPr lang="en-US" altLang="zh-CN" b="1" dirty="0">
                <a:latin typeface="Calibri" pitchFamily="34" charset="0"/>
              </a:rPr>
              <a:t>+</a:t>
            </a:r>
            <a:r>
              <a:rPr lang="zh-CN" altLang="en-US" b="1" dirty="0">
                <a:latin typeface="Calibri" pitchFamily="34" charset="0"/>
              </a:rPr>
              <a:t>截断误差</a:t>
            </a:r>
          </a:p>
        </p:txBody>
      </p:sp>
      <p:sp>
        <p:nvSpPr>
          <p:cNvPr id="6163" name="TextBox 37"/>
          <p:cNvSpPr txBox="1">
            <a:spLocks noChangeArrowheads="1"/>
          </p:cNvSpPr>
          <p:nvPr/>
        </p:nvSpPr>
        <p:spPr bwMode="auto">
          <a:xfrm>
            <a:off x="500034" y="1785926"/>
            <a:ext cx="5572164" cy="40011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    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</a:rPr>
              <a:t>差分方程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</a:rPr>
              <a:t>=</a:t>
            </a:r>
            <a:r>
              <a:rPr lang="zh-CN" altLang="en-US" sz="2000" b="1" dirty="0">
                <a:solidFill>
                  <a:srgbClr val="0000CC"/>
                </a:solidFill>
                <a:latin typeface="Calibri" pitchFamily="34" charset="0"/>
              </a:rPr>
              <a:t>微分方程</a:t>
            </a:r>
            <a:r>
              <a:rPr lang="en-US" altLang="zh-CN" sz="2000" b="1" dirty="0">
                <a:solidFill>
                  <a:srgbClr val="0000CC"/>
                </a:solidFill>
                <a:latin typeface="Calibri" pitchFamily="34" charset="0"/>
              </a:rPr>
              <a:t>-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</a:rPr>
              <a:t>截断误差 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</a:rPr>
              <a:t>= </a:t>
            </a: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</a:rPr>
              <a:t>修正方程</a:t>
            </a:r>
            <a:endParaRPr lang="en-US" altLang="zh-CN" sz="2000" b="1" dirty="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61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17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92263" y="4581525"/>
          <a:ext cx="2811462" cy="669925"/>
        </p:xfrm>
        <a:graphic>
          <a:graphicData uri="http://schemas.openxmlformats.org/presentationml/2006/ole">
            <p:oleObj spid="_x0000_s6146" name="Equation" r:id="rId5" imgW="1765080" imgH="41904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14348" y="257174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例： 微分方程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285852" y="314324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的差分方程为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86380" y="321468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试计算其修正方程。</a:t>
            </a:r>
            <a:endParaRPr lang="zh-CN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57224" y="392906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思路： 先计算单个差分格式的截断误差，再计算差分方程的误差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2843808" y="4653136"/>
            <a:ext cx="1728192" cy="642942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732240" y="4581128"/>
            <a:ext cx="1224136" cy="642942"/>
          </a:xfrm>
          <a:prstGeom prst="rect">
            <a:avLst/>
          </a:prstGeom>
          <a:solidFill>
            <a:schemeClr val="accent1">
              <a:alpha val="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标注 17"/>
          <p:cNvSpPr/>
          <p:nvPr/>
        </p:nvSpPr>
        <p:spPr>
          <a:xfrm>
            <a:off x="6143636" y="1285860"/>
            <a:ext cx="2786082" cy="11430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逼近差分方程的微分方程</a:t>
            </a:r>
            <a:endParaRPr lang="zh-CN" alt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7584" y="60212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假设差分方程是准确的，寻找逼近其的微分方程</a:t>
            </a:r>
            <a:r>
              <a:rPr lang="en-US" altLang="zh-CN" b="1" dirty="0" smtClean="0">
                <a:solidFill>
                  <a:srgbClr val="FF0000"/>
                </a:solidFill>
              </a:rPr>
              <a:t>—— </a:t>
            </a:r>
            <a:r>
              <a:rPr lang="zh-CN" altLang="en-US" b="1" dirty="0" smtClean="0">
                <a:solidFill>
                  <a:srgbClr val="FF0000"/>
                </a:solidFill>
              </a:rPr>
              <a:t>“逆向思维”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26088" y="4581525"/>
          <a:ext cx="2301875" cy="573088"/>
        </p:xfrm>
        <a:graphic>
          <a:graphicData uri="http://schemas.openxmlformats.org/presentationml/2006/ole">
            <p:oleObj spid="_x0000_s6147" name="Equation" r:id="rId6" imgW="1688760" imgH="41904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211960" y="2708920"/>
          <a:ext cx="432048" cy="216024"/>
        </p:xfrm>
        <a:graphic>
          <a:graphicData uri="http://schemas.openxmlformats.org/presentationml/2006/ole">
            <p:oleObj spid="_x0000_s6148" name="Equation" r:id="rId7" imgW="33012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3898</Words>
  <Application>Microsoft Office PowerPoint</Application>
  <PresentationFormat>全屏显示(4:3)</PresentationFormat>
  <Paragraphs>599</Paragraphs>
  <Slides>49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Office 主题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</dc:creator>
  <cp:lastModifiedBy>dell</cp:lastModifiedBy>
  <cp:revision>210</cp:revision>
  <dcterms:created xsi:type="dcterms:W3CDTF">2010-04-01T13:23:44Z</dcterms:created>
  <dcterms:modified xsi:type="dcterms:W3CDTF">2019-03-10T10:50:40Z</dcterms:modified>
</cp:coreProperties>
</file>