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6" r:id="rId2"/>
    <p:sldId id="435" r:id="rId3"/>
    <p:sldId id="434" r:id="rId4"/>
    <p:sldId id="436" r:id="rId5"/>
    <p:sldId id="399" r:id="rId6"/>
    <p:sldId id="400" r:id="rId7"/>
    <p:sldId id="401" r:id="rId8"/>
    <p:sldId id="402" r:id="rId9"/>
    <p:sldId id="403" r:id="rId10"/>
    <p:sldId id="43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3" r:id="rId20"/>
    <p:sldId id="438" r:id="rId21"/>
    <p:sldId id="439" r:id="rId22"/>
    <p:sldId id="440" r:id="rId23"/>
    <p:sldId id="441" r:id="rId24"/>
    <p:sldId id="414" r:id="rId25"/>
    <p:sldId id="415" r:id="rId26"/>
    <p:sldId id="412" r:id="rId27"/>
    <p:sldId id="416" r:id="rId28"/>
    <p:sldId id="417" r:id="rId29"/>
    <p:sldId id="418" r:id="rId30"/>
    <p:sldId id="419" r:id="rId31"/>
    <p:sldId id="420" r:id="rId32"/>
    <p:sldId id="421" r:id="rId33"/>
    <p:sldId id="425" r:id="rId34"/>
    <p:sldId id="426" r:id="rId35"/>
    <p:sldId id="427" r:id="rId36"/>
    <p:sldId id="428" r:id="rId37"/>
    <p:sldId id="429" r:id="rId38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1.wmf"/><Relationship Id="rId7" Type="http://schemas.openxmlformats.org/officeDocument/2006/relationships/image" Target="../media/image6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55.w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0.wmf"/><Relationship Id="rId7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59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1.wmf"/><Relationship Id="rId1" Type="http://schemas.openxmlformats.org/officeDocument/2006/relationships/image" Target="../media/image72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57.wmf"/><Relationship Id="rId2" Type="http://schemas.openxmlformats.org/officeDocument/2006/relationships/image" Target="../media/image71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71.wmf"/><Relationship Id="rId1" Type="http://schemas.openxmlformats.org/officeDocument/2006/relationships/image" Target="../media/image89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9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7.wmf"/><Relationship Id="rId7" Type="http://schemas.openxmlformats.org/officeDocument/2006/relationships/image" Target="../media/image83.wmf"/><Relationship Id="rId2" Type="http://schemas.openxmlformats.org/officeDocument/2006/relationships/image" Target="../media/image71.wmf"/><Relationship Id="rId1" Type="http://schemas.openxmlformats.org/officeDocument/2006/relationships/image" Target="../media/image72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3.wmf"/><Relationship Id="rId4" Type="http://schemas.openxmlformats.org/officeDocument/2006/relationships/image" Target="../media/image118.wmf"/><Relationship Id="rId9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133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2.wmf"/><Relationship Id="rId17" Type="http://schemas.openxmlformats.org/officeDocument/2006/relationships/image" Target="../media/image137.wmf"/><Relationship Id="rId2" Type="http://schemas.openxmlformats.org/officeDocument/2006/relationships/image" Target="../media/image125.wmf"/><Relationship Id="rId16" Type="http://schemas.openxmlformats.org/officeDocument/2006/relationships/image" Target="../media/image136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5.wmf"/><Relationship Id="rId10" Type="http://schemas.openxmlformats.org/officeDocument/2006/relationships/image" Target="../media/image77.wmf"/><Relationship Id="rId4" Type="http://schemas.openxmlformats.org/officeDocument/2006/relationships/image" Target="../media/image127.wmf"/><Relationship Id="rId9" Type="http://schemas.openxmlformats.org/officeDocument/2006/relationships/image" Target="../media/image76.wmf"/><Relationship Id="rId14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43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6.wmf"/><Relationship Id="rId2" Type="http://schemas.openxmlformats.org/officeDocument/2006/relationships/image" Target="../media/image149.wmf"/><Relationship Id="rId1" Type="http://schemas.openxmlformats.org/officeDocument/2006/relationships/image" Target="../media/image145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7.wmf"/><Relationship Id="rId7" Type="http://schemas.openxmlformats.org/officeDocument/2006/relationships/image" Target="../media/image158.wmf"/><Relationship Id="rId12" Type="http://schemas.openxmlformats.org/officeDocument/2006/relationships/image" Target="../media/image175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4.wmf"/><Relationship Id="rId5" Type="http://schemas.openxmlformats.org/officeDocument/2006/relationships/image" Target="../media/image169.wmf"/><Relationship Id="rId10" Type="http://schemas.openxmlformats.org/officeDocument/2006/relationships/image" Target="../media/image173.wmf"/><Relationship Id="rId4" Type="http://schemas.openxmlformats.org/officeDocument/2006/relationships/image" Target="../media/image168.wmf"/><Relationship Id="rId9" Type="http://schemas.openxmlformats.org/officeDocument/2006/relationships/image" Target="../media/image17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85.wmf"/><Relationship Id="rId3" Type="http://schemas.openxmlformats.org/officeDocument/2006/relationships/image" Target="../media/image179.wmf"/><Relationship Id="rId7" Type="http://schemas.openxmlformats.org/officeDocument/2006/relationships/image" Target="../media/image158.wmf"/><Relationship Id="rId12" Type="http://schemas.openxmlformats.org/officeDocument/2006/relationships/image" Target="../media/image184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3.wmf"/><Relationship Id="rId5" Type="http://schemas.openxmlformats.org/officeDocument/2006/relationships/image" Target="../media/image181.wmf"/><Relationship Id="rId10" Type="http://schemas.openxmlformats.org/officeDocument/2006/relationships/image" Target="../media/image172.wmf"/><Relationship Id="rId4" Type="http://schemas.openxmlformats.org/officeDocument/2006/relationships/image" Target="../media/image180.wmf"/><Relationship Id="rId9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Relationship Id="rId14" Type="http://schemas.openxmlformats.org/officeDocument/2006/relationships/image" Target="../media/image19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0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8625-9939-4232-8DCA-F2BB120DB932}" type="datetimeFigureOut">
              <a:rPr lang="zh-CN" altLang="en-US" smtClean="0"/>
              <a:pPr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B3E1C-F440-4F83-A1D7-E85D705BF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BB0FADF-F562-40F8-AE75-1DF199299250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006" y="3371809"/>
            <a:ext cx="8188606" cy="319452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3376765-A9C1-49A9-82F0-BA39E7A14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4E31304-A583-4A88-985B-CCBC182E354B}" type="slidenum">
              <a:rPr lang="zh-CN" altLang="en-US" smtClean="0"/>
              <a:pPr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2887-0EB6-496E-B4E7-657C60855C62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00582-1C41-4BCC-B57A-499EDFEF7E34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49CFC-2288-4752-A7F4-683A6AB89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58CD1-5D1D-419E-99A8-132EE31FEBF1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B9F2A-369D-43F9-83E2-13AD3870B1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B88A-EAFC-454D-85CA-D996BB74E5F1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347C-D839-4E28-B245-2A209C674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ABBEC-C19D-4AB6-9A48-17EFCF37D1D1}" type="datetime1">
              <a:rPr lang="zh-CN" altLang="en-US"/>
              <a:pPr>
                <a:defRPr/>
              </a:pPr>
              <a:t>2019/3/18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E337-0BC8-4067-8538-0BFB058AD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8659-D991-465B-BFE7-2E95244B4A77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DC384-9ACC-47EA-82C4-319D4EBF1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BFFA4-B569-4C1F-8152-94DE4154DA1E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C21-EAB0-4AC2-AD1A-55C439ED7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08E9-266A-408B-A19E-9F94F8DC2CA1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62EE-58B0-4FDE-8918-4FBE6308F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F2E0F-2857-49FD-9328-41F614C280A1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81BD-43B2-48D3-AA02-3D12E82B9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EA9A1-1BAB-4BA5-B0FB-6045028ED9A4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A351D-8FFE-4E6F-93DB-D43DDE71F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00063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44F4F-7AD7-4E99-861F-05A871A9ADA6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4325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8D5D5-D5C2-4002-99BE-40BA4D01D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615CD-E8A7-4CE9-8FF3-79AFC66CFF62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1CD3A-B56E-4FEF-AF95-22FB8E461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FAB7A-ACA2-42BC-9D55-FD534344CB2A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71BF5-88AD-4AD3-8B11-7267D59B9A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F4E562-9AFC-422C-8A41-5AECBD2BCA5D}" type="datetime1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666487-BF19-4D52-AB2A-97BC5BAEF1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7" r:id="rId7"/>
    <p:sldLayoutId id="2147484173" r:id="rId8"/>
    <p:sldLayoutId id="2147484174" r:id="rId9"/>
    <p:sldLayoutId id="2147484175" r:id="rId10"/>
    <p:sldLayoutId id="2147484176" r:id="rId11"/>
    <p:sldLayoutId id="214748417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n.baidu.com/s/1slfC5Y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oleObject" Target="../embeddings/oleObject81.bin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5.gi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5.gi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emf"/><Relationship Id="rId5" Type="http://schemas.openxmlformats.org/officeDocument/2006/relationships/image" Target="../media/image106.gif"/><Relationship Id="rId4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6.png"/><Relationship Id="rId4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12" Type="http://schemas.openxmlformats.org/officeDocument/2006/relationships/oleObject" Target="../embeddings/oleObject128.bin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3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3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oleObject" Target="../embeddings/oleObject144.bin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38.bin"/><Relationship Id="rId12" Type="http://schemas.openxmlformats.org/officeDocument/2006/relationships/oleObject" Target="../embeddings/oleObject143.bin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7.bin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6.bin"/><Relationship Id="rId10" Type="http://schemas.openxmlformats.org/officeDocument/2006/relationships/oleObject" Target="../embeddings/oleObject141.bin"/><Relationship Id="rId19" Type="http://schemas.openxmlformats.org/officeDocument/2006/relationships/oleObject" Target="../embeddings/oleObject150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Relationship Id="rId14" Type="http://schemas.openxmlformats.org/officeDocument/2006/relationships/oleObject" Target="../embeddings/oleObject1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42.png"/><Relationship Id="rId4" Type="http://schemas.openxmlformats.org/officeDocument/2006/relationships/oleObject" Target="../embeddings/oleObject15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image" Target="../media/image142.png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3.png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image" Target="../media/image142.png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image" Target="../media/image142.png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6.bin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8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png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6.bin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5.bin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9.bin"/><Relationship Id="rId14" Type="http://schemas.openxmlformats.org/officeDocument/2006/relationships/oleObject" Target="../embeddings/oleObject1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Relationship Id="rId14" Type="http://schemas.openxmlformats.org/officeDocument/2006/relationships/oleObject" Target="../embeddings/oleObject20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6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6.bin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142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5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15.bin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24.bin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3.bin"/><Relationship Id="rId9" Type="http://schemas.openxmlformats.org/officeDocument/2006/relationships/oleObject" Target="../embeddings/oleObject218.bin"/><Relationship Id="rId14" Type="http://schemas.openxmlformats.org/officeDocument/2006/relationships/oleObject" Target="../embeddings/oleObject22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5.gi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142875" y="1428750"/>
            <a:ext cx="878681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计算流体力学</a:t>
            </a:r>
            <a:r>
              <a:rPr lang="zh-CN" altLang="en-US" sz="2000" b="1" dirty="0" smtClean="0">
                <a:latin typeface="Calibri" pitchFamily="34" charset="0"/>
              </a:rPr>
              <a:t>讲义</a:t>
            </a:r>
            <a:r>
              <a:rPr lang="en-US" altLang="zh-CN" sz="2000" b="1" dirty="0" smtClean="0">
                <a:latin typeface="Calibri" pitchFamily="34" charset="0"/>
              </a:rPr>
              <a:t>2019</a:t>
            </a:r>
            <a:endParaRPr lang="en-US" altLang="zh-CN" sz="2000" b="1" dirty="0">
              <a:latin typeface="Calibri" pitchFamily="34" charset="0"/>
            </a:endParaRPr>
          </a:p>
          <a:p>
            <a:endParaRPr lang="en-US" altLang="zh-CN" sz="2800" b="1" dirty="0">
              <a:latin typeface="Calibri" pitchFamily="34" charset="0"/>
            </a:endParaRPr>
          </a:p>
          <a:p>
            <a:pPr algn="ctr"/>
            <a:r>
              <a:rPr lang="en-US" altLang="zh-CN" sz="2800" b="1" dirty="0">
                <a:latin typeface="Calibri" pitchFamily="34" charset="0"/>
              </a:rPr>
              <a:t>   </a:t>
            </a:r>
            <a:r>
              <a:rPr lang="zh-CN" altLang="en-US" sz="3200" b="1" dirty="0" smtClean="0">
                <a:latin typeface="Calibri" pitchFamily="34" charset="0"/>
              </a:rPr>
              <a:t>第四讲  </a:t>
            </a:r>
            <a:r>
              <a:rPr lang="zh-CN" altLang="en-US" sz="3200" b="1" dirty="0">
                <a:latin typeface="Calibri" pitchFamily="34" charset="0"/>
              </a:rPr>
              <a:t>差分方法</a:t>
            </a:r>
            <a:r>
              <a:rPr lang="zh-CN" altLang="en-US" sz="3200" b="1" dirty="0" smtClean="0">
                <a:latin typeface="Calibri" pitchFamily="34" charset="0"/>
              </a:rPr>
              <a:t>（</a:t>
            </a:r>
            <a:r>
              <a:rPr lang="en-US" altLang="zh-CN" sz="3200" b="1" dirty="0" smtClean="0">
                <a:latin typeface="Calibri" pitchFamily="34" charset="0"/>
              </a:rPr>
              <a:t>2</a:t>
            </a:r>
            <a:r>
              <a:rPr lang="zh-CN" altLang="en-US" sz="3200" b="1" dirty="0" smtClean="0">
                <a:latin typeface="Calibri" pitchFamily="34" charset="0"/>
              </a:rPr>
              <a:t>）</a:t>
            </a:r>
            <a:endParaRPr lang="en-US" altLang="zh-CN" sz="3200" b="1" dirty="0">
              <a:latin typeface="Calibri" pitchFamily="34" charset="0"/>
            </a:endParaRPr>
          </a:p>
          <a:p>
            <a:pPr algn="ctr"/>
            <a:endParaRPr lang="en-US" altLang="zh-CN" sz="4400" dirty="0">
              <a:latin typeface="Calibri" pitchFamily="34" charset="0"/>
            </a:endParaRPr>
          </a:p>
          <a:p>
            <a:pPr algn="ctr"/>
            <a:r>
              <a:rPr lang="zh-CN" altLang="en-US" sz="2000" b="1" dirty="0">
                <a:latin typeface="Calibri" pitchFamily="34" charset="0"/>
              </a:rPr>
              <a:t>李新亮</a:t>
            </a:r>
            <a:endParaRPr lang="en-US" altLang="zh-CN" sz="2000" b="1" dirty="0">
              <a:latin typeface="Calibri" pitchFamily="34" charset="0"/>
            </a:endParaRPr>
          </a:p>
          <a:p>
            <a:pPr algn="ctr"/>
            <a:r>
              <a:rPr lang="en-US" altLang="zh-CN" sz="2000" b="1" dirty="0">
                <a:latin typeface="Calibri" pitchFamily="34" charset="0"/>
              </a:rPr>
              <a:t>lixl@imech.ac.cn </a:t>
            </a:r>
            <a:r>
              <a:rPr lang="zh-CN" altLang="en-US" sz="2000" b="1" dirty="0">
                <a:latin typeface="Calibri" pitchFamily="34" charset="0"/>
              </a:rPr>
              <a:t>；力学所主楼</a:t>
            </a:r>
            <a:r>
              <a:rPr lang="en-US" altLang="zh-CN" sz="2000" b="1" dirty="0">
                <a:latin typeface="Calibri" pitchFamily="34" charset="0"/>
              </a:rPr>
              <a:t>219</a:t>
            </a:r>
            <a:r>
              <a:rPr lang="zh-CN" altLang="en-US" sz="2000" b="1" dirty="0">
                <a:latin typeface="Calibri" pitchFamily="34" charset="0"/>
              </a:rPr>
              <a:t>； </a:t>
            </a:r>
            <a:r>
              <a:rPr lang="en-US" altLang="zh-CN" sz="2000" b="1" dirty="0">
                <a:latin typeface="Calibri" pitchFamily="34" charset="0"/>
              </a:rPr>
              <a:t> 82543801 </a:t>
            </a:r>
          </a:p>
          <a:p>
            <a:pPr algn="ctr"/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95536" y="4149080"/>
            <a:ext cx="85010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知识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点：  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  激波捕捉格式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——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人工粘性、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TVD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MUSCL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NND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GVC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WENO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        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184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7FCC7-A601-42BC-8919-1085BFE0D3B9}" type="slidenum">
              <a:rPr lang="zh-CN" alt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844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pitchFamily="18" charset="0"/>
              </a:rPr>
              <a:t>Copyright by Li Xinliang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5750" y="5877272"/>
            <a:ext cx="8858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33CC"/>
                </a:solidFill>
              </a:rPr>
              <a:t>课件下载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：</a:t>
            </a:r>
            <a:r>
              <a:rPr lang="en-US" altLang="zh-CN" sz="2000" u="sng" dirty="0" smtClean="0">
                <a:hlinkClick r:id="rId4"/>
              </a:rPr>
              <a:t>http://pan.baidu.com/s/1slfC5Yl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Jameson </a:t>
            </a:r>
            <a:r>
              <a:rPr lang="zh-CN" altLang="en-US" sz="2000" b="1" dirty="0" smtClean="0"/>
              <a:t>人工粘性法</a:t>
            </a:r>
            <a:endParaRPr lang="zh-CN" altLang="en-US" sz="2000" b="1" dirty="0"/>
          </a:p>
        </p:txBody>
      </p:sp>
      <p:graphicFrame>
        <p:nvGraphicFramePr>
          <p:cNvPr id="134146" name="Object 9"/>
          <p:cNvGraphicFramePr>
            <a:graphicFrameLocks noChangeAspect="1"/>
          </p:cNvGraphicFramePr>
          <p:nvPr/>
        </p:nvGraphicFramePr>
        <p:xfrm>
          <a:off x="2457450" y="1628775"/>
          <a:ext cx="4017963" cy="720725"/>
        </p:xfrm>
        <a:graphic>
          <a:graphicData uri="http://schemas.openxmlformats.org/presentationml/2006/ole">
            <p:oleObj spid="_x0000_s134146" name="Equation" r:id="rId3" imgW="2336760" imgH="419040" progId="Equation.DSMT4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995936" y="134076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二阶人工粘性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436096" y="1268760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12" y="908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四阶人工粘性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321297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四阶人工粘性：   提供基础粘性 ，保障计算稳定；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二阶人工粘性：   间断区提供大粘性， 用于激波捕捉；</a:t>
            </a:r>
            <a:endParaRPr lang="zh-CN" altLang="en-US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43608" y="4437112"/>
          <a:ext cx="2098519" cy="648072"/>
        </p:xfrm>
        <a:graphic>
          <a:graphicData uri="http://schemas.openxmlformats.org/presentationml/2006/ole">
            <p:oleObj spid="_x0000_s134147" name="Equation" r:id="rId4" imgW="1726920" imgH="533160" progId="Equation.DSMT4">
              <p:embed/>
            </p:oleObj>
          </a:graphicData>
        </a:graphic>
      </p:graphicFrame>
      <p:sp>
        <p:nvSpPr>
          <p:cNvPr id="14" name="右箭头 13"/>
          <p:cNvSpPr/>
          <p:nvPr/>
        </p:nvSpPr>
        <p:spPr>
          <a:xfrm>
            <a:off x="3419872" y="458112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67944" y="45091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光滑区趋近于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 间断区趋近于</a:t>
            </a:r>
            <a:r>
              <a:rPr lang="en-US" altLang="zh-CN" b="1" dirty="0" smtClean="0"/>
              <a:t>O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187624" y="5517232"/>
          <a:ext cx="2232248" cy="360040"/>
        </p:xfrm>
        <a:graphic>
          <a:graphicData uri="http://schemas.openxmlformats.org/presentationml/2006/ole">
            <p:oleObj spid="_x0000_s134148" name="Equation" r:id="rId5" imgW="1574640" imgH="25380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067944" y="5301208"/>
          <a:ext cx="1616180" cy="576064"/>
        </p:xfrm>
        <a:graphic>
          <a:graphicData uri="http://schemas.openxmlformats.org/presentationml/2006/ole">
            <p:oleObj spid="_x0000_s134149" name="Equation" r:id="rId6" imgW="128268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70086-7BC6-46E2-96D1-7FF1F68D45C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22538" name="TextBox 3"/>
          <p:cNvSpPr txBox="1">
            <a:spLocks noChangeArrowheads="1"/>
          </p:cNvSpPr>
          <p:nvPr/>
        </p:nvSpPr>
        <p:spPr bwMode="auto">
          <a:xfrm>
            <a:off x="251520" y="764704"/>
            <a:ext cx="6215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数值</a:t>
            </a:r>
            <a:r>
              <a:rPr lang="zh-CN" altLang="en-US" sz="2000" b="1" dirty="0"/>
              <a:t>振荡的定量描述</a:t>
            </a:r>
            <a:r>
              <a:rPr lang="en-US" altLang="zh-CN" sz="2000" b="1" dirty="0"/>
              <a:t>—— </a:t>
            </a:r>
            <a:r>
              <a:rPr lang="zh-CN" altLang="en-US" sz="2000" b="1" dirty="0"/>
              <a:t>总变</a:t>
            </a:r>
            <a:r>
              <a:rPr lang="zh-CN" altLang="en-US" sz="2000" b="1" dirty="0" smtClean="0"/>
              <a:t>差（</a:t>
            </a:r>
            <a:r>
              <a:rPr lang="en-US" altLang="zh-CN" sz="2000" b="1" dirty="0" smtClean="0"/>
              <a:t>Total Variation)</a:t>
            </a:r>
            <a:endParaRPr lang="zh-CN" altLang="en-US" sz="2000" b="1" dirty="0"/>
          </a:p>
        </p:txBody>
      </p:sp>
      <p:sp>
        <p:nvSpPr>
          <p:cNvPr id="22539" name="TextBox 4"/>
          <p:cNvSpPr txBox="1">
            <a:spLocks noChangeArrowheads="1"/>
          </p:cNvSpPr>
          <p:nvPr/>
        </p:nvSpPr>
        <p:spPr bwMode="auto">
          <a:xfrm>
            <a:off x="714375" y="1214438"/>
            <a:ext cx="392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对于离散函数</a:t>
            </a:r>
            <a:r>
              <a:rPr lang="en-US" altLang="zh-CN" b="1"/>
              <a:t>{uj}  </a:t>
            </a:r>
            <a:r>
              <a:rPr lang="zh-CN" altLang="en-US" b="1"/>
              <a:t>定义总变差</a:t>
            </a:r>
            <a:r>
              <a:rPr lang="en-US" altLang="zh-CN" b="1"/>
              <a:t>:</a:t>
            </a:r>
            <a:endParaRPr lang="zh-CN" altLang="en-US" b="1"/>
          </a:p>
        </p:txBody>
      </p:sp>
      <p:graphicFrame>
        <p:nvGraphicFramePr>
          <p:cNvPr id="22530" name="Object 1"/>
          <p:cNvGraphicFramePr>
            <a:graphicFrameLocks noChangeAspect="1"/>
          </p:cNvGraphicFramePr>
          <p:nvPr/>
        </p:nvGraphicFramePr>
        <p:xfrm>
          <a:off x="4211960" y="1268760"/>
          <a:ext cx="1255712" cy="428625"/>
        </p:xfrm>
        <a:graphic>
          <a:graphicData uri="http://schemas.openxmlformats.org/presentationml/2006/ole">
            <p:oleObj spid="_x0000_s103426" name="Equation" r:id="rId3" imgW="1041120" imgH="355320" progId="Equation.3">
              <p:embed/>
            </p:oleObj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6809010" y="1020738"/>
            <a:ext cx="1504950" cy="696913"/>
          </a:xfrm>
          <a:custGeom>
            <a:avLst/>
            <a:gdLst>
              <a:gd name="connsiteX0" fmla="*/ 0 w 1504950"/>
              <a:gd name="connsiteY0" fmla="*/ 0 h 696913"/>
              <a:gd name="connsiteX1" fmla="*/ 628650 w 1504950"/>
              <a:gd name="connsiteY1" fmla="*/ 9525 h 696913"/>
              <a:gd name="connsiteX2" fmla="*/ 781050 w 1504950"/>
              <a:gd name="connsiteY2" fmla="*/ 114300 h 696913"/>
              <a:gd name="connsiteX3" fmla="*/ 866775 w 1504950"/>
              <a:gd name="connsiteY3" fmla="*/ 514350 h 696913"/>
              <a:gd name="connsiteX4" fmla="*/ 1123950 w 1504950"/>
              <a:gd name="connsiteY4" fmla="*/ 666750 h 696913"/>
              <a:gd name="connsiteX5" fmla="*/ 1504950 w 1504950"/>
              <a:gd name="connsiteY5" fmla="*/ 695325 h 69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950" h="696913">
                <a:moveTo>
                  <a:pt x="0" y="0"/>
                </a:moveTo>
                <a:lnTo>
                  <a:pt x="628650" y="9525"/>
                </a:lnTo>
                <a:cubicBezTo>
                  <a:pt x="758825" y="28575"/>
                  <a:pt x="741363" y="30163"/>
                  <a:pt x="781050" y="114300"/>
                </a:cubicBezTo>
                <a:cubicBezTo>
                  <a:pt x="820737" y="198437"/>
                  <a:pt x="809625" y="422275"/>
                  <a:pt x="866775" y="514350"/>
                </a:cubicBezTo>
                <a:cubicBezTo>
                  <a:pt x="923925" y="606425"/>
                  <a:pt x="1017587" y="636587"/>
                  <a:pt x="1123950" y="666750"/>
                </a:cubicBezTo>
                <a:cubicBezTo>
                  <a:pt x="1230313" y="696913"/>
                  <a:pt x="1367631" y="696119"/>
                  <a:pt x="1504950" y="6953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47123" y="977876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32873" y="977876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18623" y="1049313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90060" y="1406501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804373" y="1620813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90123" y="1692251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7" name="TextBox 15"/>
          <p:cNvSpPr txBox="1">
            <a:spLocks noChangeArrowheads="1"/>
          </p:cNvSpPr>
          <p:nvPr/>
        </p:nvSpPr>
        <p:spPr bwMode="auto">
          <a:xfrm>
            <a:off x="6786563" y="1714500"/>
            <a:ext cx="171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单调函数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6643688" y="2500313"/>
            <a:ext cx="1352550" cy="882650"/>
          </a:xfrm>
          <a:custGeom>
            <a:avLst/>
            <a:gdLst>
              <a:gd name="connsiteX0" fmla="*/ 0 w 1352550"/>
              <a:gd name="connsiteY0" fmla="*/ 234950 h 882650"/>
              <a:gd name="connsiteX1" fmla="*/ 552450 w 1352550"/>
              <a:gd name="connsiteY1" fmla="*/ 254000 h 882650"/>
              <a:gd name="connsiteX2" fmla="*/ 676275 w 1352550"/>
              <a:gd name="connsiteY2" fmla="*/ 82550 h 882650"/>
              <a:gd name="connsiteX3" fmla="*/ 847725 w 1352550"/>
              <a:gd name="connsiteY3" fmla="*/ 749300 h 882650"/>
              <a:gd name="connsiteX4" fmla="*/ 1352550 w 13525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882650">
                <a:moveTo>
                  <a:pt x="0" y="234950"/>
                </a:moveTo>
                <a:cubicBezTo>
                  <a:pt x="219869" y="257175"/>
                  <a:pt x="439738" y="279400"/>
                  <a:pt x="552450" y="254000"/>
                </a:cubicBezTo>
                <a:cubicBezTo>
                  <a:pt x="665162" y="228600"/>
                  <a:pt x="627063" y="0"/>
                  <a:pt x="676275" y="82550"/>
                </a:cubicBezTo>
                <a:cubicBezTo>
                  <a:pt x="725488" y="165100"/>
                  <a:pt x="735013" y="615950"/>
                  <a:pt x="847725" y="749300"/>
                </a:cubicBezTo>
                <a:cubicBezTo>
                  <a:pt x="960437" y="882650"/>
                  <a:pt x="1156493" y="882650"/>
                  <a:pt x="1352550" y="88265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58000" y="271462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43750" y="271462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286625" y="2500313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58063" y="3000375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72375" y="328612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29563" y="3357563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55" name="TextBox 23"/>
          <p:cNvSpPr txBox="1">
            <a:spLocks noChangeArrowheads="1"/>
          </p:cNvSpPr>
          <p:nvPr/>
        </p:nvSpPr>
        <p:spPr bwMode="auto">
          <a:xfrm>
            <a:off x="6786563" y="3643313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振荡函数</a:t>
            </a:r>
          </a:p>
        </p:txBody>
      </p:sp>
      <p:sp>
        <p:nvSpPr>
          <p:cNvPr id="22556" name="TextBox 24"/>
          <p:cNvSpPr txBox="1">
            <a:spLocks noChangeArrowheads="1"/>
          </p:cNvSpPr>
          <p:nvPr/>
        </p:nvSpPr>
        <p:spPr bwMode="auto">
          <a:xfrm>
            <a:off x="6804248" y="620688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j=1</a:t>
            </a:r>
            <a:endParaRPr lang="zh-CN" altLang="en-US"/>
          </a:p>
        </p:txBody>
      </p:sp>
      <p:sp>
        <p:nvSpPr>
          <p:cNvPr id="22557" name="TextBox 25"/>
          <p:cNvSpPr txBox="1">
            <a:spLocks noChangeArrowheads="1"/>
          </p:cNvSpPr>
          <p:nvPr/>
        </p:nvSpPr>
        <p:spPr bwMode="auto">
          <a:xfrm>
            <a:off x="8018685" y="1263626"/>
            <a:ext cx="785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j=N</a:t>
            </a:r>
            <a:endParaRPr lang="zh-CN" altLang="en-US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6929438" y="2071688"/>
          <a:ext cx="965200" cy="276225"/>
        </p:xfrm>
        <a:graphic>
          <a:graphicData uri="http://schemas.openxmlformats.org/presentationml/2006/ole">
            <p:oleObj spid="_x0000_s103427" name="Equation" r:id="rId4" imgW="799920" imgH="228600" progId="Equation.3">
              <p:embed/>
            </p:oleObj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7000875" y="4071938"/>
          <a:ext cx="965200" cy="276225"/>
        </p:xfrm>
        <a:graphic>
          <a:graphicData uri="http://schemas.openxmlformats.org/presentationml/2006/ole">
            <p:oleObj spid="_x0000_s103428" name="Equation" r:id="rId5" imgW="799920" imgH="228600" progId="Equation.3">
              <p:embed/>
            </p:oleObj>
          </a:graphicData>
        </a:graphic>
      </p:graphicFrame>
      <p:sp>
        <p:nvSpPr>
          <p:cNvPr id="22558" name="TextBox 28"/>
          <p:cNvSpPr txBox="1">
            <a:spLocks noChangeArrowheads="1"/>
          </p:cNvSpPr>
          <p:nvPr/>
        </p:nvSpPr>
        <p:spPr bwMode="auto">
          <a:xfrm>
            <a:off x="785813" y="1571625"/>
            <a:ext cx="4071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含义： 反映了振荡的剧烈程度</a:t>
            </a:r>
          </a:p>
        </p:txBody>
      </p:sp>
      <p:sp>
        <p:nvSpPr>
          <p:cNvPr id="225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560" name="Picture 6"/>
          <p:cNvPicPr>
            <a:picLocks noChangeAspect="1" noChangeArrowheads="1"/>
          </p:cNvPicPr>
          <p:nvPr/>
        </p:nvPicPr>
        <p:blipFill>
          <a:blip r:embed="rId6" cstate="print"/>
          <a:srcRect l="51527"/>
          <a:stretch>
            <a:fillRect/>
          </a:stretch>
        </p:blipFill>
        <p:spPr bwMode="auto">
          <a:xfrm>
            <a:off x="7358063" y="4857750"/>
            <a:ext cx="17859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1" name="Picture 7" descr="fig7-1&amp;2"/>
          <p:cNvPicPr>
            <a:picLocks noChangeAspect="1" noChangeArrowheads="1"/>
          </p:cNvPicPr>
          <p:nvPr/>
        </p:nvPicPr>
        <p:blipFill>
          <a:blip r:embed="rId7" cstate="print"/>
          <a:srcRect r="52631"/>
          <a:stretch>
            <a:fillRect/>
          </a:stretch>
        </p:blipFill>
        <p:spPr bwMode="auto">
          <a:xfrm>
            <a:off x="357188" y="3143250"/>
            <a:ext cx="250031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2" name="Picture 6"/>
          <p:cNvPicPr>
            <a:picLocks noChangeAspect="1" noChangeArrowheads="1"/>
          </p:cNvPicPr>
          <p:nvPr/>
        </p:nvPicPr>
        <p:blipFill>
          <a:blip r:embed="rId6" cstate="print"/>
          <a:srcRect r="50191"/>
          <a:stretch>
            <a:fillRect/>
          </a:stretch>
        </p:blipFill>
        <p:spPr bwMode="auto">
          <a:xfrm>
            <a:off x="5500688" y="5072063"/>
            <a:ext cx="1819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8"/>
          <p:cNvGraphicFramePr>
            <a:graphicFrameLocks noChangeAspect="1"/>
          </p:cNvGraphicFramePr>
          <p:nvPr/>
        </p:nvGraphicFramePr>
        <p:xfrm>
          <a:off x="3071813" y="2143125"/>
          <a:ext cx="1143000" cy="469900"/>
        </p:xfrm>
        <a:graphic>
          <a:graphicData uri="http://schemas.openxmlformats.org/presentationml/2006/ole">
            <p:oleObj spid="_x0000_s103429" name="Equation" r:id="rId8" imgW="888840" imgH="368280" progId="Equation.3">
              <p:embed/>
            </p:oleObj>
          </a:graphicData>
        </a:graphic>
      </p:graphicFrame>
      <p:sp>
        <p:nvSpPr>
          <p:cNvPr id="22564" name="TextBox 36"/>
          <p:cNvSpPr txBox="1">
            <a:spLocks noChangeArrowheads="1"/>
          </p:cNvSpPr>
          <p:nvPr/>
        </p:nvSpPr>
        <p:spPr bwMode="auto">
          <a:xfrm>
            <a:off x="857250" y="20716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双曲型守恒方程</a:t>
            </a:r>
          </a:p>
        </p:txBody>
      </p:sp>
      <p:pic>
        <p:nvPicPr>
          <p:cNvPr id="22565" name="Picture 7" descr="fig7-1&amp;2"/>
          <p:cNvPicPr>
            <a:picLocks noChangeAspect="1" noChangeArrowheads="1"/>
          </p:cNvPicPr>
          <p:nvPr/>
        </p:nvPicPr>
        <p:blipFill>
          <a:blip r:embed="rId7" cstate="print"/>
          <a:srcRect l="50076" r="5263"/>
          <a:stretch>
            <a:fillRect/>
          </a:stretch>
        </p:blipFill>
        <p:spPr bwMode="auto">
          <a:xfrm>
            <a:off x="3071813" y="3214688"/>
            <a:ext cx="235743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6" name="TextBox 38"/>
          <p:cNvSpPr txBox="1">
            <a:spLocks noChangeArrowheads="1"/>
          </p:cNvSpPr>
          <p:nvPr/>
        </p:nvSpPr>
        <p:spPr bwMode="auto">
          <a:xfrm>
            <a:off x="1000125" y="271462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特点： 沿特征线             ， </a:t>
            </a:r>
            <a:r>
              <a:rPr lang="en-US" altLang="zh-CN"/>
              <a:t>u</a:t>
            </a:r>
            <a:r>
              <a:rPr lang="zh-CN" altLang="en-US"/>
              <a:t>不变</a:t>
            </a:r>
          </a:p>
        </p:txBody>
      </p:sp>
      <p:graphicFrame>
        <p:nvGraphicFramePr>
          <p:cNvPr id="22534" name="Object 10"/>
          <p:cNvGraphicFramePr>
            <a:graphicFrameLocks noChangeAspect="1"/>
          </p:cNvGraphicFramePr>
          <p:nvPr/>
        </p:nvGraphicFramePr>
        <p:xfrm>
          <a:off x="2786063" y="2786063"/>
          <a:ext cx="855662" cy="236537"/>
        </p:xfrm>
        <a:graphic>
          <a:graphicData uri="http://schemas.openxmlformats.org/presentationml/2006/ole">
            <p:oleObj spid="_x0000_s103430" name="Equation" r:id="rId9" imgW="596880" imgH="164880" progId="Equation.3">
              <p:embed/>
            </p:oleObj>
          </a:graphicData>
        </a:graphic>
      </p:graphicFrame>
      <p:graphicFrame>
        <p:nvGraphicFramePr>
          <p:cNvPr id="22535" name="Object 11"/>
          <p:cNvGraphicFramePr>
            <a:graphicFrameLocks noChangeAspect="1"/>
          </p:cNvGraphicFramePr>
          <p:nvPr/>
        </p:nvGraphicFramePr>
        <p:xfrm>
          <a:off x="4857750" y="2143125"/>
          <a:ext cx="555625" cy="469900"/>
        </p:xfrm>
        <a:graphic>
          <a:graphicData uri="http://schemas.openxmlformats.org/presentationml/2006/ole">
            <p:oleObj spid="_x0000_s103431" name="Equation" r:id="rId10" imgW="431640" imgH="368280" progId="Equation.3">
              <p:embed/>
            </p:oleObj>
          </a:graphicData>
        </a:graphic>
      </p:graphicFrame>
      <p:sp>
        <p:nvSpPr>
          <p:cNvPr id="22567" name="TextBox 41"/>
          <p:cNvSpPr txBox="1">
            <a:spLocks noChangeArrowheads="1"/>
          </p:cNvSpPr>
          <p:nvPr/>
        </p:nvSpPr>
        <p:spPr bwMode="auto">
          <a:xfrm>
            <a:off x="785813" y="4929188"/>
            <a:ext cx="207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特征线未相交</a:t>
            </a:r>
            <a:r>
              <a:rPr lang="en-US" altLang="zh-CN"/>
              <a:t>——</a:t>
            </a:r>
            <a:r>
              <a:rPr lang="zh-CN" altLang="en-US"/>
              <a:t>总变差不变</a:t>
            </a:r>
          </a:p>
        </p:txBody>
      </p:sp>
      <p:sp>
        <p:nvSpPr>
          <p:cNvPr id="22568" name="TextBox 42"/>
          <p:cNvSpPr txBox="1">
            <a:spLocks noChangeArrowheads="1"/>
          </p:cNvSpPr>
          <p:nvPr/>
        </p:nvSpPr>
        <p:spPr bwMode="auto">
          <a:xfrm>
            <a:off x="3286125" y="5000625"/>
            <a:ext cx="2000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特征线相交</a:t>
            </a:r>
            <a:r>
              <a:rPr lang="en-US" altLang="zh-CN"/>
              <a:t>—— </a:t>
            </a:r>
            <a:r>
              <a:rPr lang="zh-CN" altLang="en-US"/>
              <a:t>总变差减小</a:t>
            </a:r>
          </a:p>
        </p:txBody>
      </p:sp>
      <p:sp>
        <p:nvSpPr>
          <p:cNvPr id="22569" name="TextBox 43"/>
          <p:cNvSpPr txBox="1">
            <a:spLocks noChangeArrowheads="1"/>
          </p:cNvSpPr>
          <p:nvPr/>
        </p:nvSpPr>
        <p:spPr bwMode="auto">
          <a:xfrm>
            <a:off x="714375" y="5786438"/>
            <a:ext cx="4500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结论： 单个双曲型方程，总变差不增</a:t>
            </a:r>
            <a:endParaRPr lang="en-US" altLang="zh-CN" b="1"/>
          </a:p>
          <a:p>
            <a:r>
              <a:rPr lang="zh-CN" altLang="en-US" b="1"/>
              <a:t>（</a:t>
            </a:r>
            <a:r>
              <a:rPr lang="en-US" altLang="zh-CN" b="1"/>
              <a:t>Total Variation Diminishing</a:t>
            </a:r>
            <a:r>
              <a:rPr lang="zh-CN" altLang="en-US" b="1"/>
              <a:t>： </a:t>
            </a:r>
            <a:r>
              <a:rPr lang="en-US" altLang="zh-CN" b="1"/>
              <a:t>TVD</a:t>
            </a:r>
            <a:r>
              <a:rPr lang="zh-CN" altLang="en-US" b="1"/>
              <a:t>）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1115616" y="116632"/>
            <a:ext cx="600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Calibri" pitchFamily="34" charset="0"/>
              </a:rPr>
              <a:t>§ </a:t>
            </a:r>
            <a:r>
              <a:rPr lang="en-US" altLang="zh-CN" sz="2400" b="1" dirty="0" smtClean="0"/>
              <a:t>4.2  TVD </a:t>
            </a:r>
            <a:r>
              <a:rPr lang="zh-CN" altLang="en-US" sz="2400" b="1" dirty="0" smtClean="0"/>
              <a:t>格式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BD582-20FF-46A5-8B86-E36396EE0C9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3564" name="TextBox 4"/>
          <p:cNvSpPr txBox="1">
            <a:spLocks noChangeArrowheads="1"/>
          </p:cNvSpPr>
          <p:nvPr/>
        </p:nvSpPr>
        <p:spPr bwMode="auto">
          <a:xfrm>
            <a:off x="214313" y="500063"/>
            <a:ext cx="6215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2 </a:t>
            </a:r>
            <a:r>
              <a:rPr lang="zh-CN" altLang="en-US" sz="2400" b="1"/>
              <a:t>概念： 单调格式、保单调格式与</a:t>
            </a:r>
            <a:r>
              <a:rPr lang="en-US" altLang="zh-CN" sz="2400" b="1"/>
              <a:t>TVD</a:t>
            </a:r>
            <a:r>
              <a:rPr lang="zh-CN" altLang="en-US" sz="2400" b="1"/>
              <a:t>格式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6505575" y="971550"/>
            <a:ext cx="1504950" cy="696913"/>
          </a:xfrm>
          <a:custGeom>
            <a:avLst/>
            <a:gdLst>
              <a:gd name="connsiteX0" fmla="*/ 0 w 1504950"/>
              <a:gd name="connsiteY0" fmla="*/ 0 h 696913"/>
              <a:gd name="connsiteX1" fmla="*/ 628650 w 1504950"/>
              <a:gd name="connsiteY1" fmla="*/ 9525 h 696913"/>
              <a:gd name="connsiteX2" fmla="*/ 781050 w 1504950"/>
              <a:gd name="connsiteY2" fmla="*/ 114300 h 696913"/>
              <a:gd name="connsiteX3" fmla="*/ 866775 w 1504950"/>
              <a:gd name="connsiteY3" fmla="*/ 514350 h 696913"/>
              <a:gd name="connsiteX4" fmla="*/ 1123950 w 1504950"/>
              <a:gd name="connsiteY4" fmla="*/ 666750 h 696913"/>
              <a:gd name="connsiteX5" fmla="*/ 1504950 w 1504950"/>
              <a:gd name="connsiteY5" fmla="*/ 695325 h 69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950" h="696913">
                <a:moveTo>
                  <a:pt x="0" y="0"/>
                </a:moveTo>
                <a:lnTo>
                  <a:pt x="628650" y="9525"/>
                </a:lnTo>
                <a:cubicBezTo>
                  <a:pt x="758825" y="28575"/>
                  <a:pt x="741363" y="30163"/>
                  <a:pt x="781050" y="114300"/>
                </a:cubicBezTo>
                <a:cubicBezTo>
                  <a:pt x="820737" y="198437"/>
                  <a:pt x="809625" y="422275"/>
                  <a:pt x="866775" y="514350"/>
                </a:cubicBezTo>
                <a:cubicBezTo>
                  <a:pt x="923925" y="606425"/>
                  <a:pt x="1017587" y="636587"/>
                  <a:pt x="1123950" y="666750"/>
                </a:cubicBezTo>
                <a:cubicBezTo>
                  <a:pt x="1230313" y="696913"/>
                  <a:pt x="1367631" y="696119"/>
                  <a:pt x="1504950" y="6953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43688" y="928688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929438" y="928688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15188" y="1000125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86625" y="1357313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00938" y="1571625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786688" y="1643063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72" name="TextBox 15"/>
          <p:cNvSpPr txBox="1">
            <a:spLocks noChangeArrowheads="1"/>
          </p:cNvSpPr>
          <p:nvPr/>
        </p:nvSpPr>
        <p:spPr bwMode="auto">
          <a:xfrm>
            <a:off x="6572250" y="17145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时刻： 单调函数</a:t>
            </a:r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6500813" y="5715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j=1</a:t>
            </a:r>
            <a:endParaRPr lang="zh-CN" altLang="en-US"/>
          </a:p>
        </p:txBody>
      </p:sp>
      <p:sp>
        <p:nvSpPr>
          <p:cNvPr id="23574" name="TextBox 25"/>
          <p:cNvSpPr txBox="1">
            <a:spLocks noChangeArrowheads="1"/>
          </p:cNvSpPr>
          <p:nvPr/>
        </p:nvSpPr>
        <p:spPr bwMode="auto">
          <a:xfrm>
            <a:off x="7715250" y="1214438"/>
            <a:ext cx="785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j=N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7108825" y="2535238"/>
            <a:ext cx="5000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6434138" y="3178175"/>
            <a:ext cx="1719262" cy="561975"/>
          </a:xfrm>
          <a:custGeom>
            <a:avLst/>
            <a:gdLst>
              <a:gd name="connsiteX0" fmla="*/ 0 w 1504950"/>
              <a:gd name="connsiteY0" fmla="*/ 0 h 696913"/>
              <a:gd name="connsiteX1" fmla="*/ 628650 w 1504950"/>
              <a:gd name="connsiteY1" fmla="*/ 9525 h 696913"/>
              <a:gd name="connsiteX2" fmla="*/ 781050 w 1504950"/>
              <a:gd name="connsiteY2" fmla="*/ 114300 h 696913"/>
              <a:gd name="connsiteX3" fmla="*/ 866775 w 1504950"/>
              <a:gd name="connsiteY3" fmla="*/ 514350 h 696913"/>
              <a:gd name="connsiteX4" fmla="*/ 1123950 w 1504950"/>
              <a:gd name="connsiteY4" fmla="*/ 666750 h 696913"/>
              <a:gd name="connsiteX5" fmla="*/ 1504950 w 1504950"/>
              <a:gd name="connsiteY5" fmla="*/ 695325 h 69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950" h="696913">
                <a:moveTo>
                  <a:pt x="0" y="0"/>
                </a:moveTo>
                <a:lnTo>
                  <a:pt x="628650" y="9525"/>
                </a:lnTo>
                <a:cubicBezTo>
                  <a:pt x="758825" y="28575"/>
                  <a:pt x="741363" y="30163"/>
                  <a:pt x="781050" y="114300"/>
                </a:cubicBezTo>
                <a:cubicBezTo>
                  <a:pt x="820737" y="198437"/>
                  <a:pt x="809625" y="422275"/>
                  <a:pt x="866775" y="514350"/>
                </a:cubicBezTo>
                <a:cubicBezTo>
                  <a:pt x="923925" y="606425"/>
                  <a:pt x="1017587" y="636587"/>
                  <a:pt x="1123950" y="666750"/>
                </a:cubicBezTo>
                <a:cubicBezTo>
                  <a:pt x="1230313" y="696913"/>
                  <a:pt x="1367631" y="696119"/>
                  <a:pt x="1504950" y="6953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715125" y="3143250"/>
            <a:ext cx="80963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072313" y="3143250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286625" y="3286125"/>
            <a:ext cx="80963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58063" y="3571875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34288" y="3657600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920038" y="3729038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3" name="TextBox 15"/>
          <p:cNvSpPr txBox="1">
            <a:spLocks noChangeArrowheads="1"/>
          </p:cNvSpPr>
          <p:nvPr/>
        </p:nvSpPr>
        <p:spPr bwMode="auto">
          <a:xfrm>
            <a:off x="6388100" y="3857625"/>
            <a:ext cx="275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n+1</a:t>
            </a:r>
            <a:r>
              <a:rPr lang="zh-CN" altLang="en-US"/>
              <a:t>时刻： 仍是单调函数</a:t>
            </a:r>
          </a:p>
        </p:txBody>
      </p:sp>
      <p:sp>
        <p:nvSpPr>
          <p:cNvPr id="23584" name="TextBox 24"/>
          <p:cNvSpPr txBox="1">
            <a:spLocks noChangeArrowheads="1"/>
          </p:cNvSpPr>
          <p:nvPr/>
        </p:nvSpPr>
        <p:spPr bwMode="auto">
          <a:xfrm>
            <a:off x="6500813" y="26431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j=1</a:t>
            </a:r>
            <a:endParaRPr lang="zh-CN" altLang="en-US"/>
          </a:p>
        </p:txBody>
      </p:sp>
      <p:sp>
        <p:nvSpPr>
          <p:cNvPr id="23585" name="TextBox 25"/>
          <p:cNvSpPr txBox="1">
            <a:spLocks noChangeArrowheads="1"/>
          </p:cNvSpPr>
          <p:nvPr/>
        </p:nvSpPr>
        <p:spPr bwMode="auto">
          <a:xfrm>
            <a:off x="7745413" y="3357563"/>
            <a:ext cx="898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j=N</a:t>
            </a:r>
            <a:endParaRPr lang="zh-CN" altLang="en-US"/>
          </a:p>
        </p:txBody>
      </p:sp>
      <p:sp>
        <p:nvSpPr>
          <p:cNvPr id="23586" name="TextBox 27"/>
          <p:cNvSpPr txBox="1">
            <a:spLocks noChangeArrowheads="1"/>
          </p:cNvSpPr>
          <p:nvPr/>
        </p:nvSpPr>
        <p:spPr bwMode="auto">
          <a:xfrm>
            <a:off x="642938" y="3429000"/>
            <a:ext cx="5715000" cy="708025"/>
          </a:xfrm>
          <a:prstGeom prst="rect">
            <a:avLst/>
          </a:prstGeom>
          <a:solidFill>
            <a:srgbClr val="FFC000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设</a:t>
            </a:r>
            <a:r>
              <a:rPr lang="en-US" altLang="zh-CN" sz="2000" b="1"/>
              <a:t>n</a:t>
            </a:r>
            <a:r>
              <a:rPr lang="zh-CN" altLang="en-US" sz="2000" b="1"/>
              <a:t>时刻        是单调的，如果</a:t>
            </a:r>
            <a:r>
              <a:rPr lang="en-US" altLang="zh-CN" sz="2000" b="1"/>
              <a:t>n+1</a:t>
            </a:r>
            <a:r>
              <a:rPr lang="zh-CN" altLang="en-US" sz="2000" b="1"/>
              <a:t>时刻的解         仍保证单调，则称该格式为</a:t>
            </a:r>
            <a:r>
              <a:rPr lang="zh-CN" altLang="en-US" sz="2000" b="1">
                <a:solidFill>
                  <a:srgbClr val="FF0000"/>
                </a:solidFill>
              </a:rPr>
              <a:t>保单调格式</a:t>
            </a:r>
            <a:r>
              <a:rPr lang="zh-CN" altLang="en-US" sz="2000" b="1"/>
              <a:t>。</a:t>
            </a:r>
          </a:p>
        </p:txBody>
      </p:sp>
      <p:sp>
        <p:nvSpPr>
          <p:cNvPr id="23587" name="TextBox 28"/>
          <p:cNvSpPr txBox="1">
            <a:spLocks noChangeArrowheads="1"/>
          </p:cNvSpPr>
          <p:nvPr/>
        </p:nvSpPr>
        <p:spPr bwMode="auto">
          <a:xfrm>
            <a:off x="7358063" y="2286000"/>
            <a:ext cx="1500187" cy="369888"/>
          </a:xfrm>
          <a:prstGeom prst="rect">
            <a:avLst/>
          </a:prstGeom>
          <a:solidFill>
            <a:srgbClr val="FFC000">
              <a:alpha val="4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保单调格式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857375" y="3500438"/>
          <a:ext cx="285750" cy="271462"/>
        </p:xfrm>
        <a:graphic>
          <a:graphicData uri="http://schemas.openxmlformats.org/presentationml/2006/ole">
            <p:oleObj spid="_x0000_s104450" name="Equation" r:id="rId3" imgW="253800" imgH="241200" progId="Equation.3">
              <p:embed/>
            </p:oleObj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5643563" y="3500438"/>
          <a:ext cx="371475" cy="271462"/>
        </p:xfrm>
        <a:graphic>
          <a:graphicData uri="http://schemas.openxmlformats.org/presentationml/2006/ole">
            <p:oleObj spid="_x0000_s104451" name="Equation" r:id="rId4" imgW="330120" imgH="241200" progId="Equation.3">
              <p:embed/>
            </p:oleObj>
          </a:graphicData>
        </a:graphic>
      </p:graphicFrame>
      <p:graphicFrame>
        <p:nvGraphicFramePr>
          <p:cNvPr id="23556" name="Object 8"/>
          <p:cNvGraphicFramePr>
            <a:graphicFrameLocks noChangeAspect="1"/>
          </p:cNvGraphicFramePr>
          <p:nvPr/>
        </p:nvGraphicFramePr>
        <p:xfrm>
          <a:off x="1571625" y="2428875"/>
          <a:ext cx="1357313" cy="400050"/>
        </p:xfrm>
        <a:graphic>
          <a:graphicData uri="http://schemas.openxmlformats.org/presentationml/2006/ole">
            <p:oleObj spid="_x0000_s104452" name="Equation" r:id="rId5" imgW="1117440" imgH="330120" progId="Equation.3">
              <p:embed/>
            </p:oleObj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3071813" y="2500313"/>
          <a:ext cx="476250" cy="254000"/>
        </p:xfrm>
        <a:graphic>
          <a:graphicData uri="http://schemas.openxmlformats.org/presentationml/2006/ole">
            <p:oleObj spid="_x0000_s104453" name="Equation" r:id="rId6" imgW="380880" imgH="203040" progId="Equation.3">
              <p:embed/>
            </p:oleObj>
          </a:graphicData>
        </a:graphic>
      </p:graphicFrame>
      <p:sp>
        <p:nvSpPr>
          <p:cNvPr id="23588" name="TextBox 36"/>
          <p:cNvSpPr txBox="1">
            <a:spLocks noChangeArrowheads="1"/>
          </p:cNvSpPr>
          <p:nvPr/>
        </p:nvSpPr>
        <p:spPr bwMode="auto">
          <a:xfrm>
            <a:off x="571500" y="5429250"/>
            <a:ext cx="5429250" cy="1200150"/>
          </a:xfrm>
          <a:prstGeom prst="rect">
            <a:avLst/>
          </a:prstGeom>
          <a:solidFill>
            <a:srgbClr val="FFC000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基本结论：</a:t>
            </a:r>
            <a:endParaRPr lang="en-US" altLang="zh-CN" b="1" dirty="0"/>
          </a:p>
          <a:p>
            <a:r>
              <a:rPr lang="zh-CN" altLang="en-US" b="1" dirty="0"/>
              <a:t>    常系数的单调格式只能是一</a:t>
            </a:r>
            <a:r>
              <a:rPr lang="zh-CN" altLang="en-US" b="1" dirty="0" smtClean="0"/>
              <a:t>阶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单调格式必是保单调的；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线性格式，单调与保单调等价</a:t>
            </a:r>
          </a:p>
        </p:txBody>
      </p:sp>
      <p:sp>
        <p:nvSpPr>
          <p:cNvPr id="23589" name="TextBox 37"/>
          <p:cNvSpPr txBox="1">
            <a:spLocks noChangeArrowheads="1"/>
          </p:cNvSpPr>
          <p:nvPr/>
        </p:nvSpPr>
        <p:spPr bwMode="auto">
          <a:xfrm>
            <a:off x="714375" y="1643063"/>
            <a:ext cx="5143500" cy="708025"/>
          </a:xfrm>
          <a:prstGeom prst="rect">
            <a:avLst/>
          </a:prstGeom>
          <a:solidFill>
            <a:srgbClr val="FFC000">
              <a:alpha val="2313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格式：</a:t>
            </a:r>
            <a:endParaRPr lang="en-US" altLang="zh-CN" sz="2000" b="1"/>
          </a:p>
          <a:p>
            <a:r>
              <a:rPr lang="zh-CN" altLang="en-US" sz="2000" b="1"/>
              <a:t>如果满足           则称其为单调格式</a:t>
            </a:r>
            <a:r>
              <a:rPr lang="zh-CN" altLang="en-US" b="1"/>
              <a:t>。                             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714500" y="1643063"/>
          <a:ext cx="1985963" cy="285750"/>
        </p:xfrm>
        <a:graphic>
          <a:graphicData uri="http://schemas.openxmlformats.org/presentationml/2006/ole">
            <p:oleObj spid="_x0000_s104454" name="Equation" r:id="rId7" imgW="1676160" imgH="241200" progId="Equation.3">
              <p:embed/>
            </p:oleObj>
          </a:graphicData>
        </a:graphic>
      </p:graphicFrame>
      <p:sp>
        <p:nvSpPr>
          <p:cNvPr id="23590" name="TextBox 39"/>
          <p:cNvSpPr txBox="1">
            <a:spLocks noChangeArrowheads="1"/>
          </p:cNvSpPr>
          <p:nvPr/>
        </p:nvSpPr>
        <p:spPr bwMode="auto">
          <a:xfrm>
            <a:off x="428625" y="1214438"/>
            <a:ext cx="292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单调格式：</a:t>
            </a:r>
          </a:p>
        </p:txBody>
      </p:sp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2000250" y="1928813"/>
          <a:ext cx="368300" cy="419100"/>
        </p:xfrm>
        <a:graphic>
          <a:graphicData uri="http://schemas.openxmlformats.org/presentationml/2006/ole">
            <p:oleObj spid="_x0000_s104455" name="Equation" r:id="rId8" imgW="368280" imgH="419040" progId="Equation.3">
              <p:embed/>
            </p:oleObj>
          </a:graphicData>
        </a:graphic>
      </p:graphicFrame>
      <p:sp>
        <p:nvSpPr>
          <p:cNvPr id="23591" name="TextBox 41"/>
          <p:cNvSpPr txBox="1">
            <a:spLocks noChangeArrowheads="1"/>
          </p:cNvSpPr>
          <p:nvPr/>
        </p:nvSpPr>
        <p:spPr bwMode="auto">
          <a:xfrm>
            <a:off x="1428750" y="2428875"/>
            <a:ext cx="3929063" cy="369888"/>
          </a:xfrm>
          <a:prstGeom prst="rect">
            <a:avLst/>
          </a:prstGeom>
          <a:solidFill>
            <a:srgbClr val="92D05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                                 单调格式</a:t>
            </a:r>
          </a:p>
        </p:txBody>
      </p:sp>
      <p:sp>
        <p:nvSpPr>
          <p:cNvPr id="23592" name="TextBox 42"/>
          <p:cNvSpPr txBox="1">
            <a:spLocks noChangeArrowheads="1"/>
          </p:cNvSpPr>
          <p:nvPr/>
        </p:nvSpPr>
        <p:spPr bwMode="auto">
          <a:xfrm>
            <a:off x="428625" y="2928938"/>
            <a:ext cx="4286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保单调格式：</a:t>
            </a:r>
          </a:p>
        </p:txBody>
      </p:sp>
      <p:sp>
        <p:nvSpPr>
          <p:cNvPr id="23593" name="TextBox 43"/>
          <p:cNvSpPr txBox="1">
            <a:spLocks noChangeArrowheads="1"/>
          </p:cNvSpPr>
          <p:nvPr/>
        </p:nvSpPr>
        <p:spPr bwMode="auto">
          <a:xfrm>
            <a:off x="571500" y="421481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TVD</a:t>
            </a:r>
            <a:r>
              <a:rPr lang="zh-CN" altLang="en-US" b="1">
                <a:solidFill>
                  <a:srgbClr val="FF0000"/>
                </a:solidFill>
              </a:rPr>
              <a:t>格式</a:t>
            </a:r>
          </a:p>
        </p:txBody>
      </p:sp>
      <p:sp>
        <p:nvSpPr>
          <p:cNvPr id="23594" name="TextBox 44"/>
          <p:cNvSpPr txBox="1">
            <a:spLocks noChangeArrowheads="1"/>
          </p:cNvSpPr>
          <p:nvPr/>
        </p:nvSpPr>
        <p:spPr bwMode="auto">
          <a:xfrm>
            <a:off x="785813" y="457200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 总变差不增</a:t>
            </a:r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2428875" y="4643438"/>
          <a:ext cx="1085850" cy="285750"/>
        </p:xfrm>
        <a:graphic>
          <a:graphicData uri="http://schemas.openxmlformats.org/presentationml/2006/ole">
            <p:oleObj spid="_x0000_s104456" name="Equation" r:id="rId9" imgW="723600" imgH="190440" progId="Equation.3">
              <p:embed/>
            </p:oleObj>
          </a:graphicData>
        </a:graphic>
      </p:graphicFrame>
      <p:graphicFrame>
        <p:nvGraphicFramePr>
          <p:cNvPr id="23561" name="Object 1"/>
          <p:cNvGraphicFramePr>
            <a:graphicFrameLocks noChangeAspect="1"/>
          </p:cNvGraphicFramePr>
          <p:nvPr/>
        </p:nvGraphicFramePr>
        <p:xfrm>
          <a:off x="3786188" y="4429125"/>
          <a:ext cx="1255712" cy="428625"/>
        </p:xfrm>
        <a:graphic>
          <a:graphicData uri="http://schemas.openxmlformats.org/presentationml/2006/ole">
            <p:oleObj spid="_x0000_s104457" name="Equation" r:id="rId10" imgW="1041120" imgH="355320" progId="Equation.3">
              <p:embed/>
            </p:oleObj>
          </a:graphicData>
        </a:graphic>
      </p:graphicFrame>
      <p:sp>
        <p:nvSpPr>
          <p:cNvPr id="48" name="椭圆 47"/>
          <p:cNvSpPr/>
          <p:nvPr/>
        </p:nvSpPr>
        <p:spPr>
          <a:xfrm>
            <a:off x="6286500" y="4714875"/>
            <a:ext cx="2643188" cy="1428750"/>
          </a:xfrm>
          <a:prstGeom prst="ellipse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96" name="TextBox 48"/>
          <p:cNvSpPr txBox="1">
            <a:spLocks noChangeArrowheads="1"/>
          </p:cNvSpPr>
          <p:nvPr/>
        </p:nvSpPr>
        <p:spPr bwMode="auto">
          <a:xfrm>
            <a:off x="6286500" y="5214938"/>
            <a:ext cx="785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TVD</a:t>
            </a: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000875" y="4857750"/>
            <a:ext cx="1714500" cy="1000125"/>
          </a:xfrm>
          <a:prstGeom prst="ellipse">
            <a:avLst/>
          </a:prstGeom>
          <a:solidFill>
            <a:srgbClr val="FFC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98" name="TextBox 50"/>
          <p:cNvSpPr txBox="1">
            <a:spLocks noChangeArrowheads="1"/>
          </p:cNvSpPr>
          <p:nvPr/>
        </p:nvSpPr>
        <p:spPr bwMode="auto">
          <a:xfrm>
            <a:off x="7429500" y="5500688"/>
            <a:ext cx="928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保单调</a:t>
            </a:r>
          </a:p>
        </p:txBody>
      </p:sp>
      <p:sp>
        <p:nvSpPr>
          <p:cNvPr id="52" name="椭圆 51"/>
          <p:cNvSpPr/>
          <p:nvPr/>
        </p:nvSpPr>
        <p:spPr>
          <a:xfrm>
            <a:off x="7572375" y="5000625"/>
            <a:ext cx="928688" cy="571500"/>
          </a:xfrm>
          <a:prstGeom prst="ellipse">
            <a:avLst/>
          </a:prstGeom>
          <a:solidFill>
            <a:srgbClr val="00B05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600" name="TextBox 52"/>
          <p:cNvSpPr txBox="1">
            <a:spLocks noChangeArrowheads="1"/>
          </p:cNvSpPr>
          <p:nvPr/>
        </p:nvSpPr>
        <p:spPr bwMode="auto">
          <a:xfrm>
            <a:off x="7715250" y="51435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单调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B6CBB-8EC3-43CE-A30A-6AA8F5BD873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24589" name="TextBox 3"/>
          <p:cNvSpPr txBox="1">
            <a:spLocks noChangeArrowheads="1"/>
          </p:cNvSpPr>
          <p:nvPr/>
        </p:nvSpPr>
        <p:spPr bwMode="auto">
          <a:xfrm>
            <a:off x="500063" y="428625"/>
            <a:ext cx="6357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en-US" altLang="zh-CN" sz="2400" b="1" dirty="0" err="1" smtClean="0"/>
              <a:t>Harten</a:t>
            </a:r>
            <a:r>
              <a:rPr lang="zh-CN" altLang="en-US" sz="2400" b="1" dirty="0"/>
              <a:t>定理</a:t>
            </a:r>
          </a:p>
        </p:txBody>
      </p:sp>
      <p:sp>
        <p:nvSpPr>
          <p:cNvPr id="24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92" name="TextBox 7"/>
          <p:cNvSpPr txBox="1">
            <a:spLocks noChangeArrowheads="1"/>
          </p:cNvSpPr>
          <p:nvPr/>
        </p:nvSpPr>
        <p:spPr bwMode="auto">
          <a:xfrm>
            <a:off x="683568" y="1196752"/>
            <a:ext cx="5256584" cy="1754326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/>
              <a:t>如果差分格式可写成如下形式：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1259632" y="1700808"/>
          <a:ext cx="3885665" cy="446311"/>
        </p:xfrm>
        <a:graphic>
          <a:graphicData uri="http://schemas.openxmlformats.org/presentationml/2006/ole">
            <p:oleObj spid="_x0000_s105474" name="Equation" r:id="rId3" imgW="2184120" imgH="253800" progId="Equation.DSMT4">
              <p:embed/>
            </p:oleObj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3419872" y="5301208"/>
          <a:ext cx="2829618" cy="637803"/>
        </p:xfrm>
        <a:graphic>
          <a:graphicData uri="http://schemas.openxmlformats.org/presentationml/2006/ole">
            <p:oleObj spid="_x0000_s105475" name="Equation" r:id="rId4" imgW="1460160" imgH="330120" progId="Equation.3">
              <p:embed/>
            </p:oleObj>
          </a:graphicData>
        </a:graphic>
      </p:graphicFrame>
      <p:sp>
        <p:nvSpPr>
          <p:cNvPr id="24593" name="TextBox 10"/>
          <p:cNvSpPr txBox="1">
            <a:spLocks noChangeArrowheads="1"/>
          </p:cNvSpPr>
          <p:nvPr/>
        </p:nvSpPr>
        <p:spPr bwMode="auto">
          <a:xfrm>
            <a:off x="899592" y="234888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且</a:t>
            </a:r>
          </a:p>
        </p:txBody>
      </p:sp>
      <p:sp>
        <p:nvSpPr>
          <p:cNvPr id="245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9"/>
          <p:cNvGraphicFramePr>
            <a:graphicFrameLocks noChangeAspect="1"/>
          </p:cNvGraphicFramePr>
          <p:nvPr/>
        </p:nvGraphicFramePr>
        <p:xfrm>
          <a:off x="1619672" y="2420888"/>
          <a:ext cx="2956564" cy="288032"/>
        </p:xfrm>
        <a:graphic>
          <a:graphicData uri="http://schemas.openxmlformats.org/presentationml/2006/ole">
            <p:oleObj spid="_x0000_s105476" name="Equation" r:id="rId5" imgW="1803240" imgH="177480" progId="Equation.DSMT4">
              <p:embed/>
            </p:oleObj>
          </a:graphicData>
        </a:graphic>
      </p:graphicFrame>
      <p:sp>
        <p:nvSpPr>
          <p:cNvPr id="24595" name="TextBox 13"/>
          <p:cNvSpPr txBox="1">
            <a:spLocks noChangeArrowheads="1"/>
          </p:cNvSpPr>
          <p:nvPr/>
        </p:nvSpPr>
        <p:spPr bwMode="auto">
          <a:xfrm>
            <a:off x="755576" y="2996952"/>
            <a:ext cx="2643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则格式（</a:t>
            </a:r>
            <a:r>
              <a:rPr lang="en-US" altLang="zh-CN" b="1" dirty="0"/>
              <a:t>1</a:t>
            </a:r>
            <a:r>
              <a:rPr lang="zh-CN" altLang="en-US" b="1" dirty="0"/>
              <a:t>）是</a:t>
            </a:r>
            <a:r>
              <a:rPr lang="en-US" altLang="zh-CN" b="1" dirty="0"/>
              <a:t>TVD</a:t>
            </a:r>
            <a:r>
              <a:rPr lang="zh-CN" altLang="en-US" b="1" dirty="0"/>
              <a:t>格式</a:t>
            </a:r>
          </a:p>
        </p:txBody>
      </p:sp>
      <p:sp>
        <p:nvSpPr>
          <p:cNvPr id="24596" name="TextBox 14"/>
          <p:cNvSpPr txBox="1">
            <a:spLocks noChangeArrowheads="1"/>
          </p:cNvSpPr>
          <p:nvPr/>
        </p:nvSpPr>
        <p:spPr bwMode="auto">
          <a:xfrm>
            <a:off x="5220072" y="170080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4582" name="Object 12"/>
          <p:cNvGraphicFramePr>
            <a:graphicFrameLocks noChangeAspect="1"/>
          </p:cNvGraphicFramePr>
          <p:nvPr/>
        </p:nvGraphicFramePr>
        <p:xfrm>
          <a:off x="2051720" y="4509120"/>
          <a:ext cx="3520271" cy="432048"/>
        </p:xfrm>
        <a:graphic>
          <a:graphicData uri="http://schemas.openxmlformats.org/presentationml/2006/ole">
            <p:oleObj spid="_x0000_s105477" name="Equation" r:id="rId6" imgW="2044440" imgH="253800" progId="Equation.DSMT4">
              <p:embed/>
            </p:oleObj>
          </a:graphicData>
        </a:graphic>
      </p:graphicFrame>
      <p:sp>
        <p:nvSpPr>
          <p:cNvPr id="33" name="右箭头 32"/>
          <p:cNvSpPr/>
          <p:nvPr/>
        </p:nvSpPr>
        <p:spPr>
          <a:xfrm>
            <a:off x="827584" y="4581128"/>
            <a:ext cx="7858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602" name="TextBox 40"/>
          <p:cNvSpPr txBox="1">
            <a:spLocks noChangeArrowheads="1"/>
          </p:cNvSpPr>
          <p:nvPr/>
        </p:nvSpPr>
        <p:spPr bwMode="auto">
          <a:xfrm>
            <a:off x="3347864" y="5949280"/>
            <a:ext cx="2000250" cy="369888"/>
          </a:xfrm>
          <a:prstGeom prst="rect">
            <a:avLst/>
          </a:prstGeom>
          <a:solidFill>
            <a:srgbClr val="FFC000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保证“系数非负”</a:t>
            </a:r>
          </a:p>
        </p:txBody>
      </p:sp>
      <p:sp>
        <p:nvSpPr>
          <p:cNvPr id="24603" name="TextBox 41"/>
          <p:cNvSpPr txBox="1">
            <a:spLocks noChangeArrowheads="1"/>
          </p:cNvSpPr>
          <p:nvPr/>
        </p:nvSpPr>
        <p:spPr bwMode="auto">
          <a:xfrm>
            <a:off x="6372200" y="1556792"/>
            <a:ext cx="2643188" cy="646112"/>
          </a:xfrm>
          <a:prstGeom prst="rect">
            <a:avLst/>
          </a:prstGeom>
          <a:solidFill>
            <a:srgbClr val="FFC000">
              <a:alpha val="6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含义：“单调格式必是</a:t>
            </a:r>
            <a:r>
              <a:rPr lang="en-US" altLang="zh-CN" b="1"/>
              <a:t>TVD</a:t>
            </a:r>
            <a:r>
              <a:rPr lang="zh-CN" altLang="en-US" b="1"/>
              <a:t>格式”</a:t>
            </a:r>
          </a:p>
        </p:txBody>
      </p:sp>
      <p:graphicFrame>
        <p:nvGraphicFramePr>
          <p:cNvPr id="24587" name="Object 6"/>
          <p:cNvGraphicFramePr>
            <a:graphicFrameLocks noChangeAspect="1"/>
          </p:cNvGraphicFramePr>
          <p:nvPr/>
        </p:nvGraphicFramePr>
        <p:xfrm>
          <a:off x="2051720" y="3789040"/>
          <a:ext cx="3135313" cy="360362"/>
        </p:xfrm>
        <a:graphic>
          <a:graphicData uri="http://schemas.openxmlformats.org/presentationml/2006/ole">
            <p:oleObj spid="_x0000_s105478" name="Equation" r:id="rId7" imgW="2184120" imgH="253800" progId="Equation.DSMT4">
              <p:embed/>
            </p:oleObj>
          </a:graphicData>
        </a:graphic>
      </p:graphicFrame>
      <p:graphicFrame>
        <p:nvGraphicFramePr>
          <p:cNvPr id="24588" name="Object 9"/>
          <p:cNvGraphicFramePr>
            <a:graphicFrameLocks noChangeAspect="1"/>
          </p:cNvGraphicFramePr>
          <p:nvPr/>
        </p:nvGraphicFramePr>
        <p:xfrm>
          <a:off x="755576" y="5301208"/>
          <a:ext cx="2216150" cy="215900"/>
        </p:xfrm>
        <a:graphic>
          <a:graphicData uri="http://schemas.openxmlformats.org/presentationml/2006/ole">
            <p:oleObj spid="_x0000_s105479" name="Equation" r:id="rId8" imgW="1803240" imgH="177480" progId="Equation.DSMT4">
              <p:embed/>
            </p:oleObj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971600" y="5661248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516216" y="551723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92280" y="530120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单调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练习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2843808" y="692696"/>
          <a:ext cx="1271608" cy="576064"/>
        </p:xfrm>
        <a:graphic>
          <a:graphicData uri="http://schemas.openxmlformats.org/presentationml/2006/ole">
            <p:oleObj spid="_x0000_s106498" name="Equation" r:id="rId3" imgW="812520" imgH="368280" progId="Equation.3">
              <p:embed/>
            </p:oleObj>
          </a:graphicData>
        </a:graphic>
      </p:graphicFrame>
      <p:graphicFrame>
        <p:nvGraphicFramePr>
          <p:cNvPr id="92163" name="Object 27"/>
          <p:cNvGraphicFramePr>
            <a:graphicFrameLocks noChangeAspect="1"/>
          </p:cNvGraphicFramePr>
          <p:nvPr/>
        </p:nvGraphicFramePr>
        <p:xfrm>
          <a:off x="4644008" y="764704"/>
          <a:ext cx="432048" cy="216024"/>
        </p:xfrm>
        <a:graphic>
          <a:graphicData uri="http://schemas.openxmlformats.org/presentationml/2006/ole">
            <p:oleObj spid="_x0000_s106499" name="Equation" r:id="rId4" imgW="330120" imgH="1648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采用二阶中心格式离散：</a:t>
            </a:r>
            <a:endParaRPr lang="zh-CN" altLang="en-US" b="1" dirty="0"/>
          </a:p>
        </p:txBody>
      </p:sp>
      <p:graphicFrame>
        <p:nvGraphicFramePr>
          <p:cNvPr id="92165" name="Object 8"/>
          <p:cNvGraphicFramePr>
            <a:graphicFrameLocks noChangeAspect="1"/>
          </p:cNvGraphicFramePr>
          <p:nvPr/>
        </p:nvGraphicFramePr>
        <p:xfrm>
          <a:off x="3679825" y="1412875"/>
          <a:ext cx="2228850" cy="592138"/>
        </p:xfrm>
        <a:graphic>
          <a:graphicData uri="http://schemas.openxmlformats.org/presentationml/2006/ole">
            <p:oleObj spid="_x0000_s106500" name="Equation" r:id="rId5" imgW="1574640" imgH="419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92280" y="1628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20608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讨论其是否为单调格式，是否满足</a:t>
            </a:r>
            <a:r>
              <a:rPr lang="en-US" altLang="zh-CN" b="1" dirty="0" err="1" smtClean="0"/>
              <a:t>Harten</a:t>
            </a:r>
            <a:r>
              <a:rPr lang="zh-CN" altLang="en-US" b="1" dirty="0" smtClean="0"/>
              <a:t>条件？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26369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）式改写为：</a:t>
            </a:r>
            <a:endParaRPr lang="zh-CN" altLang="en-US" b="1" dirty="0"/>
          </a:p>
        </p:txBody>
      </p:sp>
      <p:graphicFrame>
        <p:nvGraphicFramePr>
          <p:cNvPr id="92166" name="Object 8"/>
          <p:cNvGraphicFramePr>
            <a:graphicFrameLocks noChangeAspect="1"/>
          </p:cNvGraphicFramePr>
          <p:nvPr/>
        </p:nvGraphicFramePr>
        <p:xfrm>
          <a:off x="1854200" y="3068638"/>
          <a:ext cx="2235200" cy="576262"/>
        </p:xfrm>
        <a:graphic>
          <a:graphicData uri="http://schemas.openxmlformats.org/presentationml/2006/ole">
            <p:oleObj spid="_x0000_s106501" name="Equation" r:id="rId6" imgW="1422360" imgH="3682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016" y="31409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不符合“正系数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原则， 非单调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改写为：</a:t>
            </a:r>
            <a:endParaRPr lang="zh-CN" altLang="en-US" b="1" dirty="0"/>
          </a:p>
        </p:txBody>
      </p:sp>
      <p:graphicFrame>
        <p:nvGraphicFramePr>
          <p:cNvPr id="92167" name="Object 6"/>
          <p:cNvGraphicFramePr>
            <a:graphicFrameLocks noChangeAspect="1"/>
          </p:cNvGraphicFramePr>
          <p:nvPr/>
        </p:nvGraphicFramePr>
        <p:xfrm>
          <a:off x="5580112" y="3645024"/>
          <a:ext cx="3130619" cy="360635"/>
        </p:xfrm>
        <a:graphic>
          <a:graphicData uri="http://schemas.openxmlformats.org/presentationml/2006/ole">
            <p:oleObj spid="_x0000_s106502" name="Equation" r:id="rId7" imgW="2184120" imgH="253800" progId="Equation.DSMT4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835696" y="4149080"/>
          <a:ext cx="3432175" cy="576263"/>
        </p:xfrm>
        <a:graphic>
          <a:graphicData uri="http://schemas.openxmlformats.org/presentationml/2006/ole">
            <p:oleObj spid="_x0000_s106503" name="Equation" r:id="rId8" imgW="2184120" imgH="36828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5508104" y="44371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6444208" y="4149080"/>
          <a:ext cx="1117600" cy="576262"/>
        </p:xfrm>
        <a:graphic>
          <a:graphicData uri="http://schemas.openxmlformats.org/presentationml/2006/ole">
            <p:oleObj spid="_x0000_s106504" name="Equation" r:id="rId9" imgW="711000" imgH="368280" progId="Equation.DSMT4">
              <p:embed/>
            </p:oleObj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4139952" y="2708920"/>
          <a:ext cx="643906" cy="432048"/>
        </p:xfrm>
        <a:graphic>
          <a:graphicData uri="http://schemas.openxmlformats.org/presentationml/2006/ole">
            <p:oleObj spid="_x0000_s106505" name="Equation" r:id="rId10" imgW="545760" imgH="36828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40352" y="429309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不满足</a:t>
            </a:r>
            <a:r>
              <a:rPr lang="en-US" altLang="zh-CN" dirty="0" err="1" smtClean="0"/>
              <a:t>Harten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530120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同样， 二阶迎风格式也不满足单调性条件</a:t>
            </a:r>
            <a:endParaRPr lang="zh-CN" altLang="en-US" b="1" dirty="0"/>
          </a:p>
        </p:txBody>
      </p:sp>
      <p:graphicFrame>
        <p:nvGraphicFramePr>
          <p:cNvPr id="92171" name="Object 8"/>
          <p:cNvGraphicFramePr>
            <a:graphicFrameLocks noChangeAspect="1"/>
          </p:cNvGraphicFramePr>
          <p:nvPr/>
        </p:nvGraphicFramePr>
        <p:xfrm>
          <a:off x="1979712" y="5805264"/>
          <a:ext cx="2840038" cy="592137"/>
        </p:xfrm>
        <a:graphic>
          <a:graphicData uri="http://schemas.openxmlformats.org/presentationml/2006/ole">
            <p:oleObj spid="_x0000_s106506" name="Equation" r:id="rId11" imgW="20062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D47DC-C8E9-4186-B866-A7F5624B95C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7664" name="TextBox 4"/>
          <p:cNvSpPr txBox="1">
            <a:spLocks noChangeArrowheads="1"/>
          </p:cNvSpPr>
          <p:nvPr/>
        </p:nvSpPr>
        <p:spPr bwMode="auto">
          <a:xfrm>
            <a:off x="785813" y="142875"/>
            <a:ext cx="6643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/>
              <a:t>4.  </a:t>
            </a:r>
            <a:r>
              <a:rPr lang="zh-CN" altLang="en-US" sz="2400" b="1" dirty="0"/>
              <a:t>构建</a:t>
            </a:r>
            <a:r>
              <a:rPr lang="en-US" altLang="zh-CN" sz="2400" b="1" dirty="0"/>
              <a:t>TVD </a:t>
            </a:r>
            <a:r>
              <a:rPr lang="zh-CN" altLang="en-US" sz="2400" b="1" dirty="0"/>
              <a:t>格式</a:t>
            </a:r>
          </a:p>
        </p:txBody>
      </p:sp>
      <p:sp>
        <p:nvSpPr>
          <p:cNvPr id="27665" name="TextBox 5"/>
          <p:cNvSpPr txBox="1">
            <a:spLocks noChangeArrowheads="1"/>
          </p:cNvSpPr>
          <p:nvPr/>
        </p:nvSpPr>
        <p:spPr bwMode="auto">
          <a:xfrm>
            <a:off x="571500" y="714375"/>
            <a:ext cx="5357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思路： 对现有格式进行改造，使之符合</a:t>
            </a:r>
            <a:r>
              <a:rPr lang="en-US" altLang="zh-CN" b="1"/>
              <a:t>Harten</a:t>
            </a:r>
            <a:r>
              <a:rPr lang="zh-CN" altLang="en-US" b="1"/>
              <a:t>条件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1547664" y="2348880"/>
          <a:ext cx="1112657" cy="504056"/>
        </p:xfrm>
        <a:graphic>
          <a:graphicData uri="http://schemas.openxmlformats.org/presentationml/2006/ole">
            <p:oleObj spid="_x0000_s107522" name="Equation" r:id="rId3" imgW="812520" imgH="368280" progId="Equation.3">
              <p:embed/>
            </p:oleObj>
          </a:graphicData>
        </a:graphic>
      </p:graphicFrame>
      <p:sp>
        <p:nvSpPr>
          <p:cNvPr id="276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2" name="TextBox 20"/>
          <p:cNvSpPr txBox="1">
            <a:spLocks noChangeArrowheads="1"/>
          </p:cNvSpPr>
          <p:nvPr/>
        </p:nvSpPr>
        <p:spPr bwMode="auto">
          <a:xfrm>
            <a:off x="857250" y="1214438"/>
            <a:ext cx="3929063" cy="369887"/>
          </a:xfrm>
          <a:prstGeom prst="rect">
            <a:avLst/>
          </a:prstGeom>
          <a:solidFill>
            <a:srgbClr val="92D05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原格式（</a:t>
            </a:r>
            <a:r>
              <a:rPr lang="en-US" altLang="zh-CN" b="1"/>
              <a:t>2</a:t>
            </a:r>
            <a:r>
              <a:rPr lang="zh-CN" altLang="en-US" b="1"/>
              <a:t>阶） </a:t>
            </a:r>
            <a:r>
              <a:rPr lang="en-US" altLang="zh-CN" b="1"/>
              <a:t>= 1</a:t>
            </a:r>
            <a:r>
              <a:rPr lang="zh-CN" altLang="en-US" b="1"/>
              <a:t>阶迎风</a:t>
            </a:r>
            <a:r>
              <a:rPr lang="en-US" altLang="zh-CN" b="1"/>
              <a:t>+  </a:t>
            </a:r>
            <a:r>
              <a:rPr lang="zh-CN" altLang="en-US" b="1"/>
              <a:t>修正项</a:t>
            </a:r>
          </a:p>
        </p:txBody>
      </p:sp>
      <p:sp>
        <p:nvSpPr>
          <p:cNvPr id="27673" name="TextBox 21"/>
          <p:cNvSpPr txBox="1">
            <a:spLocks noChangeArrowheads="1"/>
          </p:cNvSpPr>
          <p:nvPr/>
        </p:nvSpPr>
        <p:spPr bwMode="auto">
          <a:xfrm>
            <a:off x="785813" y="1714500"/>
            <a:ext cx="400050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b="1"/>
              <a:t>新格式</a:t>
            </a:r>
            <a:r>
              <a:rPr lang="en-US" altLang="zh-CN" b="1"/>
              <a:t>= 1</a:t>
            </a:r>
            <a:r>
              <a:rPr lang="zh-CN" altLang="en-US" b="1"/>
              <a:t>阶迎风</a:t>
            </a:r>
            <a:r>
              <a:rPr lang="en-US" altLang="zh-CN" b="1"/>
              <a:t>+ </a:t>
            </a:r>
            <a:r>
              <a:rPr lang="zh-CN" altLang="en-US" b="1"/>
              <a:t>限制函数</a:t>
            </a:r>
            <a:r>
              <a:rPr lang="en-US" altLang="zh-CN" b="1"/>
              <a:t>*</a:t>
            </a:r>
            <a:r>
              <a:rPr lang="zh-CN" altLang="en-US" b="1"/>
              <a:t>修正项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4071144" y="1642269"/>
            <a:ext cx="142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43375" y="1714500"/>
            <a:ext cx="1143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2" name="Object 16"/>
          <p:cNvGraphicFramePr>
            <a:graphicFrameLocks noChangeAspect="1"/>
          </p:cNvGraphicFramePr>
          <p:nvPr/>
        </p:nvGraphicFramePr>
        <p:xfrm>
          <a:off x="5357813" y="1643063"/>
          <a:ext cx="393700" cy="190500"/>
        </p:xfrm>
        <a:graphic>
          <a:graphicData uri="http://schemas.openxmlformats.org/presentationml/2006/ole">
            <p:oleObj spid="_x0000_s107523" name="Equation" r:id="rId4" imgW="393480" imgH="190440" progId="Equation.3">
              <p:embed/>
            </p:oleObj>
          </a:graphicData>
        </a:graphic>
      </p:graphicFrame>
      <p:sp>
        <p:nvSpPr>
          <p:cNvPr id="2767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87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27"/>
          <p:cNvGraphicFramePr>
            <a:graphicFrameLocks noChangeAspect="1"/>
          </p:cNvGraphicFramePr>
          <p:nvPr/>
        </p:nvGraphicFramePr>
        <p:xfrm>
          <a:off x="2915816" y="2564904"/>
          <a:ext cx="330200" cy="165100"/>
        </p:xfrm>
        <a:graphic>
          <a:graphicData uri="http://schemas.openxmlformats.org/presentationml/2006/ole">
            <p:oleObj spid="_x0000_s107524" name="Equation" r:id="rId5" imgW="330120" imgH="164880" progId="Equation.3">
              <p:embed/>
            </p:oleObj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1763688" y="3212976"/>
          <a:ext cx="2920644" cy="432048"/>
        </p:xfrm>
        <a:graphic>
          <a:graphicData uri="http://schemas.openxmlformats.org/presentationml/2006/ole">
            <p:oleObj spid="_x0000_s107525" name="公式" r:id="rId6" imgW="1638000" imgH="241200" progId="Equation.3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3995936" y="2420888"/>
          <a:ext cx="1333500" cy="469900"/>
        </p:xfrm>
        <a:graphic>
          <a:graphicData uri="http://schemas.openxmlformats.org/presentationml/2006/ole">
            <p:oleObj spid="_x0000_s107526" name="公式" r:id="rId7" imgW="1333440" imgH="469800" progId="Equation.3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932040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阶迎风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076056" y="4005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阶中心</a:t>
            </a:r>
            <a:endParaRPr lang="zh-CN" altLang="en-US" b="1" dirty="0"/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1763688" y="3789040"/>
          <a:ext cx="2920644" cy="432048"/>
        </p:xfrm>
        <a:graphic>
          <a:graphicData uri="http://schemas.openxmlformats.org/presentationml/2006/ole">
            <p:oleObj spid="_x0000_s107527" name="公式" r:id="rId8" imgW="1638000" imgH="241200" progId="Equation.3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7544" y="335699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个候选格式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91672" y="692696"/>
            <a:ext cx="2952328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思路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两个里面选一个 </a:t>
            </a:r>
            <a:r>
              <a:rPr lang="en-US" altLang="zh-CN" b="1" dirty="0" smtClean="0"/>
              <a:t>(GVC2)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思路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利用二者的组合，并进行限制</a:t>
            </a:r>
            <a:endParaRPr lang="zh-CN" altLang="en-US" b="1" dirty="0"/>
          </a:p>
        </p:txBody>
      </p:sp>
      <p:graphicFrame>
        <p:nvGraphicFramePr>
          <p:cNvPr id="74769" name="Object 25"/>
          <p:cNvGraphicFramePr>
            <a:graphicFrameLocks noChangeAspect="1"/>
          </p:cNvGraphicFramePr>
          <p:nvPr/>
        </p:nvGraphicFramePr>
        <p:xfrm>
          <a:off x="827584" y="5877272"/>
          <a:ext cx="2520280" cy="658100"/>
        </p:xfrm>
        <a:graphic>
          <a:graphicData uri="http://schemas.openxmlformats.org/presentationml/2006/ole">
            <p:oleObj spid="_x0000_s107528" name="Equation" r:id="rId9" imgW="1663560" imgH="431640" progId="Equation.3">
              <p:embed/>
            </p:oleObj>
          </a:graphicData>
        </a:graphic>
      </p:graphicFrame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827584" y="5301208"/>
          <a:ext cx="3395897" cy="432048"/>
        </p:xfrm>
        <a:graphic>
          <a:graphicData uri="http://schemas.openxmlformats.org/presentationml/2006/ole">
            <p:oleObj spid="_x0000_s107529" name="公式" r:id="rId10" imgW="1904760" imgH="241200" progId="Equation.3">
              <p:embed/>
            </p:oleObj>
          </a:graphicData>
        </a:graphic>
      </p:graphicFrame>
      <p:sp>
        <p:nvSpPr>
          <p:cNvPr id="55" name="下箭头 54"/>
          <p:cNvSpPr/>
          <p:nvPr/>
        </p:nvSpPr>
        <p:spPr>
          <a:xfrm>
            <a:off x="1403648" y="4365104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35696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改造、新格式</a:t>
            </a:r>
            <a:endParaRPr lang="zh-CN" altLang="en-US" b="1" dirty="0"/>
          </a:p>
        </p:txBody>
      </p:sp>
      <p:sp>
        <p:nvSpPr>
          <p:cNvPr id="57" name="右箭头 56"/>
          <p:cNvSpPr/>
          <p:nvPr/>
        </p:nvSpPr>
        <p:spPr>
          <a:xfrm>
            <a:off x="4572000" y="558924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4771" name="Object 4"/>
          <p:cNvGraphicFramePr>
            <a:graphicFrameLocks noChangeAspect="1"/>
          </p:cNvGraphicFramePr>
          <p:nvPr/>
        </p:nvGraphicFramePr>
        <p:xfrm>
          <a:off x="5103813" y="5289550"/>
          <a:ext cx="1338262" cy="384175"/>
        </p:xfrm>
        <a:graphic>
          <a:graphicData uri="http://schemas.openxmlformats.org/presentationml/2006/ole">
            <p:oleObj spid="_x0000_s107530" name="公式" r:id="rId11" imgW="520560" imgH="203040" progId="Equation.3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88224" y="58052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二阶迎风</a:t>
            </a:r>
            <a:endParaRPr lang="zh-CN" altLang="en-US" b="1" dirty="0"/>
          </a:p>
        </p:txBody>
      </p:sp>
      <p:graphicFrame>
        <p:nvGraphicFramePr>
          <p:cNvPr id="74772" name="Object 4"/>
          <p:cNvGraphicFramePr>
            <a:graphicFrameLocks noChangeAspect="1"/>
          </p:cNvGraphicFramePr>
          <p:nvPr/>
        </p:nvGraphicFramePr>
        <p:xfrm>
          <a:off x="5148064" y="5805264"/>
          <a:ext cx="1403350" cy="384175"/>
        </p:xfrm>
        <a:graphic>
          <a:graphicData uri="http://schemas.openxmlformats.org/presentationml/2006/ole">
            <p:oleObj spid="_x0000_s107531" name="公式" r:id="rId12" imgW="545760" imgH="203040" progId="Equation.3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516216" y="52292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二阶中心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259632" y="1124744"/>
          <a:ext cx="3395662" cy="431800"/>
        </p:xfrm>
        <a:graphic>
          <a:graphicData uri="http://schemas.openxmlformats.org/presentationml/2006/ole">
            <p:oleObj spid="_x0000_s108546" name="公式" r:id="rId3" imgW="1904760" imgH="241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8864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限制函数分析</a:t>
            </a:r>
            <a:endParaRPr lang="zh-CN" altLang="en-US" sz="2400" b="1" dirty="0"/>
          </a:p>
        </p:txBody>
      </p:sp>
      <p:graphicFrame>
        <p:nvGraphicFramePr>
          <p:cNvPr id="96259" name="Object 25"/>
          <p:cNvGraphicFramePr>
            <a:graphicFrameLocks noChangeAspect="1"/>
          </p:cNvGraphicFramePr>
          <p:nvPr/>
        </p:nvGraphicFramePr>
        <p:xfrm>
          <a:off x="1259632" y="1772816"/>
          <a:ext cx="2488453" cy="648072"/>
        </p:xfrm>
        <a:graphic>
          <a:graphicData uri="http://schemas.openxmlformats.org/presentationml/2006/ole">
            <p:oleObj spid="_x0000_s108547" name="Equation" r:id="rId4" imgW="1663560" imgH="431640" progId="Equation.3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987824" y="69269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868144" y="2132856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868144" y="332656"/>
            <a:ext cx="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64088" y="2606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24" name="任意多边形 23"/>
          <p:cNvSpPr/>
          <p:nvPr/>
        </p:nvSpPr>
        <p:spPr>
          <a:xfrm>
            <a:off x="6429374" y="476672"/>
            <a:ext cx="1022945" cy="1171153"/>
          </a:xfrm>
          <a:custGeom>
            <a:avLst/>
            <a:gdLst>
              <a:gd name="connsiteX0" fmla="*/ 0 w 838200"/>
              <a:gd name="connsiteY0" fmla="*/ 1038225 h 1038225"/>
              <a:gd name="connsiteX1" fmla="*/ 342900 w 838200"/>
              <a:gd name="connsiteY1" fmla="*/ 485775 h 1038225"/>
              <a:gd name="connsiteX2" fmla="*/ 838200 w 838200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038225">
                <a:moveTo>
                  <a:pt x="0" y="1038225"/>
                </a:moveTo>
                <a:cubicBezTo>
                  <a:pt x="101600" y="848519"/>
                  <a:pt x="203200" y="658813"/>
                  <a:pt x="342900" y="485775"/>
                </a:cubicBezTo>
                <a:cubicBezTo>
                  <a:pt x="482600" y="312738"/>
                  <a:pt x="660400" y="156369"/>
                  <a:pt x="83820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72200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804248" y="90872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380312" y="40466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6336" y="10527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光滑</a:t>
            </a:r>
            <a:endParaRPr lang="zh-CN" altLang="en-US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868144" y="4365104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868144" y="2564904"/>
            <a:ext cx="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64088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372200" y="37890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588224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80312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84368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不光滑</a:t>
            </a:r>
            <a:endParaRPr lang="zh-CN" altLang="en-US" b="1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6383338" y="1700213"/>
          <a:ext cx="349250" cy="314325"/>
        </p:xfrm>
        <a:graphic>
          <a:graphicData uri="http://schemas.openxmlformats.org/presentationml/2006/ole">
            <p:oleObj spid="_x0000_s108548" name="Equation" r:id="rId5" imgW="253800" imgH="228600" progId="Equation.DSMT4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948264" y="1052736"/>
          <a:ext cx="227012" cy="314325"/>
        </p:xfrm>
        <a:graphic>
          <a:graphicData uri="http://schemas.openxmlformats.org/presentationml/2006/ole">
            <p:oleObj spid="_x0000_s108549" name="Equation" r:id="rId6" imgW="164880" imgH="228600" progId="Equation.DSMT4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524328" y="548680"/>
          <a:ext cx="349250" cy="314325"/>
        </p:xfrm>
        <a:graphic>
          <a:graphicData uri="http://schemas.openxmlformats.org/presentationml/2006/ole">
            <p:oleObj spid="_x0000_s108550" name="Equation" r:id="rId7" imgW="253800" imgH="228600" progId="Equation.DSMT4">
              <p:embed/>
            </p:oleObj>
          </a:graphicData>
        </a:graphic>
      </p:graphicFrame>
      <p:cxnSp>
        <p:nvCxnSpPr>
          <p:cNvPr id="44" name="直接连接符 43"/>
          <p:cNvCxnSpPr>
            <a:endCxn id="35" idx="4"/>
          </p:cNvCxnSpPr>
          <p:nvPr/>
        </p:nvCxnSpPr>
        <p:spPr>
          <a:xfrm flipV="1">
            <a:off x="6444208" y="2780928"/>
            <a:ext cx="216024" cy="1101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6660232" y="2636912"/>
            <a:ext cx="741171" cy="114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868144" y="6453336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868144" y="4653136"/>
            <a:ext cx="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64088" y="45811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6372200" y="587727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588224" y="47251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380312" y="544522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84368" y="47251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振荡</a:t>
            </a:r>
            <a:endParaRPr lang="zh-CN" altLang="en-US" b="1" dirty="0"/>
          </a:p>
        </p:txBody>
      </p:sp>
      <p:cxnSp>
        <p:nvCxnSpPr>
          <p:cNvPr id="58" name="直接连接符 57"/>
          <p:cNvCxnSpPr>
            <a:endCxn id="55" idx="4"/>
          </p:cNvCxnSpPr>
          <p:nvPr/>
        </p:nvCxnSpPr>
        <p:spPr>
          <a:xfrm flipV="1">
            <a:off x="6444208" y="4869160"/>
            <a:ext cx="216024" cy="1101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660232" y="4839336"/>
            <a:ext cx="792088" cy="677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99792" y="27809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光滑区 </a:t>
            </a:r>
            <a:endParaRPr lang="zh-CN" altLang="en-US" sz="20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187624" y="2780928"/>
          <a:ext cx="552062" cy="288032"/>
        </p:xfrm>
        <a:graphic>
          <a:graphicData uri="http://schemas.openxmlformats.org/presentationml/2006/ole">
            <p:oleObj spid="_x0000_s108551" name="Equation" r:id="rId8" imgW="291960" imgH="152280" progId="Equation.DSMT4">
              <p:embed/>
            </p:oleObj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547664" y="321297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较大值： 非光滑区</a:t>
            </a:r>
            <a:endParaRPr lang="zh-CN" altLang="en-US" sz="2000" b="1" dirty="0"/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259632" y="3284984"/>
          <a:ext cx="217487" cy="215900"/>
        </p:xfrm>
        <a:graphic>
          <a:graphicData uri="http://schemas.openxmlformats.org/presentationml/2006/ole">
            <p:oleObj spid="_x0000_s108552" name="Equation" r:id="rId9" imgW="114120" imgH="114120" progId="Equation.DSMT4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187624" y="3573016"/>
          <a:ext cx="603250" cy="312738"/>
        </p:xfrm>
        <a:graphic>
          <a:graphicData uri="http://schemas.openxmlformats.org/presentationml/2006/ole">
            <p:oleObj spid="_x0000_s108553" name="Equation" r:id="rId10" imgW="317160" imgH="16488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2051720" y="3573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振荡    （可能误判）  </a:t>
            </a:r>
            <a:endParaRPr lang="zh-CN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868144" y="6021288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（注： 会把极值点误判为振荡）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99592" y="422108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显然， 在非光滑区及振荡区，限制器函数需要发挥作用</a:t>
            </a:r>
            <a:endParaRPr lang="zh-CN" altLang="en-US" b="1" dirty="0"/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1547664" y="5085184"/>
          <a:ext cx="2435180" cy="648072"/>
        </p:xfrm>
        <a:graphic>
          <a:graphicData uri="http://schemas.openxmlformats.org/presentationml/2006/ole">
            <p:oleObj spid="_x0000_s108554" name="Equation" r:id="rId11" imgW="1574640" imgH="419040" progId="Equation.DSMT4">
              <p:embed/>
            </p:oleObj>
          </a:graphicData>
        </a:graphic>
      </p:graphicFrame>
      <p:cxnSp>
        <p:nvCxnSpPr>
          <p:cNvPr id="74" name="直接箭头连接符 73"/>
          <p:cNvCxnSpPr/>
          <p:nvPr/>
        </p:nvCxnSpPr>
        <p:spPr>
          <a:xfrm flipV="1">
            <a:off x="1979712" y="580526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91680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上限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69A6D-2C89-40E0-8638-C241DDE593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109663" y="711200"/>
          <a:ext cx="5049837" cy="568325"/>
        </p:xfrm>
        <a:graphic>
          <a:graphicData uri="http://schemas.openxmlformats.org/presentationml/2006/ole">
            <p:oleObj spid="_x0000_s109570" name="Equation" r:id="rId3" imgW="3276360" imgH="36828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732240" y="692696"/>
          <a:ext cx="1914525" cy="500062"/>
        </p:xfrm>
        <a:graphic>
          <a:graphicData uri="http://schemas.openxmlformats.org/presentationml/2006/ole">
            <p:oleObj spid="_x0000_s109571" name="Equation" r:id="rId4" imgW="1663560" imgH="431640" progId="Equation.3">
              <p:embed/>
            </p:oleObj>
          </a:graphicData>
        </a:graphic>
      </p:graphicFrame>
      <p:sp>
        <p:nvSpPr>
          <p:cNvPr id="28683" name="TextBox 8"/>
          <p:cNvSpPr txBox="1">
            <a:spLocks noChangeArrowheads="1"/>
          </p:cNvSpPr>
          <p:nvPr/>
        </p:nvSpPr>
        <p:spPr bwMode="auto">
          <a:xfrm>
            <a:off x="357188" y="3357563"/>
            <a:ext cx="4143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显然          格式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2 </a:t>
            </a:r>
            <a:r>
              <a:rPr lang="zh-CN" altLang="en-US" b="1" dirty="0" smtClean="0"/>
              <a:t>阶中心</a:t>
            </a:r>
            <a:endParaRPr lang="en-US" altLang="zh-CN" b="1" dirty="0"/>
          </a:p>
          <a:p>
            <a:r>
              <a:rPr lang="zh-CN" altLang="en-US" b="1" dirty="0"/>
              <a:t>可验证：      格式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阶迎风             </a:t>
            </a:r>
            <a:endParaRPr lang="zh-CN" altLang="en-US" b="1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143000" y="3429000"/>
          <a:ext cx="317500" cy="190500"/>
        </p:xfrm>
        <a:graphic>
          <a:graphicData uri="http://schemas.openxmlformats.org/presentationml/2006/ole">
            <p:oleObj spid="_x0000_s109572" name="Equation" r:id="rId5" imgW="317160" imgH="19044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285875" y="3786188"/>
          <a:ext cx="330200" cy="165100"/>
        </p:xfrm>
        <a:graphic>
          <a:graphicData uri="http://schemas.openxmlformats.org/presentationml/2006/ole">
            <p:oleObj spid="_x0000_s109573" name="Equation" r:id="rId6" imgW="330120" imgH="164880" progId="Equation.3">
              <p:embed/>
            </p:oleObj>
          </a:graphicData>
        </a:graphic>
      </p:graphicFrame>
      <p:sp>
        <p:nvSpPr>
          <p:cNvPr id="28687" name="TextBox 17"/>
          <p:cNvSpPr txBox="1">
            <a:spLocks noChangeArrowheads="1"/>
          </p:cNvSpPr>
          <p:nvPr/>
        </p:nvSpPr>
        <p:spPr bwMode="auto">
          <a:xfrm>
            <a:off x="4355976" y="3429000"/>
            <a:ext cx="2786062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二者</a:t>
            </a:r>
            <a:r>
              <a:rPr lang="zh-CN" altLang="en-US" b="1" dirty="0"/>
              <a:t>组合仍为二阶</a:t>
            </a:r>
          </a:p>
        </p:txBody>
      </p:sp>
      <p:sp>
        <p:nvSpPr>
          <p:cNvPr id="28688" name="TextBox 18"/>
          <p:cNvSpPr txBox="1">
            <a:spLocks noChangeArrowheads="1"/>
          </p:cNvSpPr>
          <p:nvPr/>
        </p:nvSpPr>
        <p:spPr bwMode="auto">
          <a:xfrm>
            <a:off x="467544" y="260648"/>
            <a:ext cx="4248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利用</a:t>
            </a:r>
            <a:r>
              <a:rPr lang="en-US" altLang="zh-CN" b="1" dirty="0" err="1" smtClean="0"/>
              <a:t>Harten</a:t>
            </a:r>
            <a:r>
              <a:rPr lang="zh-CN" altLang="en-US" b="1" dirty="0"/>
              <a:t>定理</a:t>
            </a:r>
            <a:r>
              <a:rPr lang="zh-CN" altLang="en-US" b="1" dirty="0" smtClean="0"/>
              <a:t>，可计算出上限值</a:t>
            </a:r>
            <a:endParaRPr lang="zh-CN" altLang="en-US" b="1" dirty="0"/>
          </a:p>
        </p:txBody>
      </p:sp>
      <p:sp>
        <p:nvSpPr>
          <p:cNvPr id="2868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TextBox 21"/>
          <p:cNvSpPr txBox="1">
            <a:spLocks noChangeArrowheads="1"/>
          </p:cNvSpPr>
          <p:nvPr/>
        </p:nvSpPr>
        <p:spPr bwMode="auto">
          <a:xfrm>
            <a:off x="3347864" y="2132856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时，可满足</a:t>
            </a:r>
            <a:r>
              <a:rPr lang="en-US" altLang="zh-CN" b="1" dirty="0"/>
              <a:t>TVD</a:t>
            </a:r>
            <a:r>
              <a:rPr lang="zh-CN" altLang="en-US" b="1" dirty="0"/>
              <a:t>性质</a:t>
            </a:r>
          </a:p>
        </p:txBody>
      </p:sp>
      <p:sp>
        <p:nvSpPr>
          <p:cNvPr id="28691" name="TextBox 22"/>
          <p:cNvSpPr txBox="1">
            <a:spLocks noChangeArrowheads="1"/>
          </p:cNvSpPr>
          <p:nvPr/>
        </p:nvSpPr>
        <p:spPr bwMode="auto">
          <a:xfrm>
            <a:off x="357188" y="2786063"/>
            <a:ext cx="3857625" cy="369887"/>
          </a:xfrm>
          <a:prstGeom prst="rect">
            <a:avLst/>
          </a:prstGeom>
          <a:solidFill>
            <a:srgbClr val="FFC0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(2) </a:t>
            </a:r>
            <a:r>
              <a:rPr lang="zh-CN" altLang="en-US" b="1"/>
              <a:t>精度条件</a:t>
            </a:r>
          </a:p>
        </p:txBody>
      </p:sp>
      <p:pic>
        <p:nvPicPr>
          <p:cNvPr id="28693" name="Picture 10" descr="fig7-7&amp;8"/>
          <p:cNvPicPr>
            <a:picLocks noChangeAspect="1" noChangeArrowheads="1"/>
          </p:cNvPicPr>
          <p:nvPr/>
        </p:nvPicPr>
        <p:blipFill>
          <a:blip r:embed="rId7" cstate="print"/>
          <a:srcRect l="53630" b="35922"/>
          <a:stretch>
            <a:fillRect/>
          </a:stretch>
        </p:blipFill>
        <p:spPr bwMode="auto">
          <a:xfrm>
            <a:off x="3286125" y="4214813"/>
            <a:ext cx="24288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10" descr="fig7-7&amp;8"/>
          <p:cNvPicPr>
            <a:picLocks noChangeAspect="1" noChangeArrowheads="1"/>
          </p:cNvPicPr>
          <p:nvPr/>
        </p:nvPicPr>
        <p:blipFill>
          <a:blip r:embed="rId7" cstate="print"/>
          <a:srcRect t="5824" r="47995" b="30096"/>
          <a:stretch>
            <a:fillRect/>
          </a:stretch>
        </p:blipFill>
        <p:spPr bwMode="auto">
          <a:xfrm>
            <a:off x="357188" y="4071938"/>
            <a:ext cx="281146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696" name="Picture 13"/>
          <p:cNvPicPr>
            <a:picLocks noChangeAspect="1" noChangeArrowheads="1"/>
          </p:cNvPicPr>
          <p:nvPr/>
        </p:nvPicPr>
        <p:blipFill>
          <a:blip r:embed="rId8" cstate="print"/>
          <a:srcRect b="18748"/>
          <a:stretch>
            <a:fillRect/>
          </a:stretch>
        </p:blipFill>
        <p:spPr bwMode="auto">
          <a:xfrm>
            <a:off x="6286500" y="4000500"/>
            <a:ext cx="25717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7" name="TextBox 29"/>
          <p:cNvSpPr txBox="1">
            <a:spLocks noChangeArrowheads="1"/>
          </p:cNvSpPr>
          <p:nvPr/>
        </p:nvSpPr>
        <p:spPr bwMode="auto">
          <a:xfrm>
            <a:off x="714375" y="60721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二阶精度区</a:t>
            </a:r>
          </a:p>
        </p:txBody>
      </p:sp>
      <p:sp>
        <p:nvSpPr>
          <p:cNvPr id="28698" name="TextBox 30"/>
          <p:cNvSpPr txBox="1">
            <a:spLocks noChangeArrowheads="1"/>
          </p:cNvSpPr>
          <p:nvPr/>
        </p:nvSpPr>
        <p:spPr bwMode="auto">
          <a:xfrm>
            <a:off x="3714750" y="6143625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TVD</a:t>
            </a:r>
            <a:r>
              <a:rPr lang="zh-CN" altLang="en-US" b="1"/>
              <a:t>区</a:t>
            </a:r>
          </a:p>
        </p:txBody>
      </p:sp>
      <p:sp>
        <p:nvSpPr>
          <p:cNvPr id="28699" name="TextBox 31"/>
          <p:cNvSpPr txBox="1">
            <a:spLocks noChangeArrowheads="1"/>
          </p:cNvSpPr>
          <p:nvPr/>
        </p:nvSpPr>
        <p:spPr bwMode="auto">
          <a:xfrm>
            <a:off x="6429375" y="6072188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二阶精度</a:t>
            </a:r>
            <a:r>
              <a:rPr lang="en-US" altLang="zh-CN" b="1"/>
              <a:t>TVD</a:t>
            </a:r>
            <a:r>
              <a:rPr lang="zh-CN" altLang="en-US" b="1"/>
              <a:t>区（二者交集）</a:t>
            </a:r>
          </a:p>
        </p:txBody>
      </p:sp>
      <p:graphicFrame>
        <p:nvGraphicFramePr>
          <p:cNvPr id="75785" name="Object 2"/>
          <p:cNvGraphicFramePr>
            <a:graphicFrameLocks noChangeAspect="1"/>
          </p:cNvGraphicFramePr>
          <p:nvPr/>
        </p:nvGraphicFramePr>
        <p:xfrm>
          <a:off x="1187624" y="1412776"/>
          <a:ext cx="4318000" cy="596900"/>
        </p:xfrm>
        <a:graphic>
          <a:graphicData uri="http://schemas.openxmlformats.org/presentationml/2006/ole">
            <p:oleObj spid="_x0000_s109574" name="Equation" r:id="rId9" imgW="2755800" imgH="38088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259632" y="2204864"/>
          <a:ext cx="1966955" cy="360040"/>
        </p:xfrm>
        <a:graphic>
          <a:graphicData uri="http://schemas.openxmlformats.org/presentationml/2006/ole">
            <p:oleObj spid="_x0000_s109575" name="Equation" r:id="rId10" imgW="1041120" imgH="190440" progId="Equation.DSMT4">
              <p:embed/>
            </p:oleObj>
          </a:graphicData>
        </a:graphic>
      </p:graphicFrame>
      <p:graphicFrame>
        <p:nvGraphicFramePr>
          <p:cNvPr id="75789" name="Object 9"/>
          <p:cNvGraphicFramePr>
            <a:graphicFrameLocks noChangeAspect="1"/>
          </p:cNvGraphicFramePr>
          <p:nvPr/>
        </p:nvGraphicFramePr>
        <p:xfrm>
          <a:off x="5868144" y="1628800"/>
          <a:ext cx="2957513" cy="287337"/>
        </p:xfrm>
        <a:graphic>
          <a:graphicData uri="http://schemas.openxmlformats.org/presentationml/2006/ole">
            <p:oleObj spid="_x0000_s109576" name="Equation" r:id="rId11" imgW="1803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/>
          <a:srcRect b="18748"/>
          <a:stretch>
            <a:fillRect/>
          </a:stretch>
        </p:blipFill>
        <p:spPr bwMode="auto">
          <a:xfrm>
            <a:off x="428596" y="571480"/>
            <a:ext cx="6929486" cy="565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40466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常用的限制器</a:t>
            </a:r>
            <a:endParaRPr lang="zh-CN" altLang="en-US" sz="2400" b="1" dirty="0"/>
          </a:p>
        </p:txBody>
      </p:sp>
      <p:cxnSp>
        <p:nvCxnSpPr>
          <p:cNvPr id="7" name="直接连接符 6"/>
          <p:cNvCxnSpPr/>
          <p:nvPr/>
        </p:nvCxnSpPr>
        <p:spPr>
          <a:xfrm rot="5400000" flipH="1" flipV="1">
            <a:off x="1750199" y="3964785"/>
            <a:ext cx="1285884" cy="121444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000364" y="3857628"/>
            <a:ext cx="2286016" cy="7143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 flipV="1">
            <a:off x="1464447" y="4250537"/>
            <a:ext cx="1285884" cy="642942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28860" y="3929066"/>
            <a:ext cx="571504" cy="1588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2964645" y="2750339"/>
            <a:ext cx="1214446" cy="1143008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43372" y="2714620"/>
            <a:ext cx="1000132" cy="1588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1781666" y="2922309"/>
            <a:ext cx="3440783" cy="2290714"/>
          </a:xfrm>
          <a:custGeom>
            <a:avLst/>
            <a:gdLst>
              <a:gd name="connsiteX0" fmla="*/ 0 w 3440783"/>
              <a:gd name="connsiteY0" fmla="*/ 2290714 h 2290714"/>
              <a:gd name="connsiteX1" fmla="*/ 725864 w 3440783"/>
              <a:gd name="connsiteY1" fmla="*/ 1414021 h 2290714"/>
              <a:gd name="connsiteX2" fmla="*/ 1272619 w 3440783"/>
              <a:gd name="connsiteY2" fmla="*/ 980388 h 2290714"/>
              <a:gd name="connsiteX3" fmla="*/ 2620652 w 3440783"/>
              <a:gd name="connsiteY3" fmla="*/ 226244 h 2290714"/>
              <a:gd name="connsiteX4" fmla="*/ 3440783 w 3440783"/>
              <a:gd name="connsiteY4" fmla="*/ 0 h 22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0783" h="2290714">
                <a:moveTo>
                  <a:pt x="0" y="2290714"/>
                </a:moveTo>
                <a:cubicBezTo>
                  <a:pt x="256880" y="1961561"/>
                  <a:pt x="513761" y="1632409"/>
                  <a:pt x="725864" y="1414021"/>
                </a:cubicBezTo>
                <a:cubicBezTo>
                  <a:pt x="937967" y="1195633"/>
                  <a:pt x="956821" y="1178351"/>
                  <a:pt x="1272619" y="980388"/>
                </a:cubicBezTo>
                <a:cubicBezTo>
                  <a:pt x="1588417" y="782425"/>
                  <a:pt x="2259291" y="389642"/>
                  <a:pt x="2620652" y="226244"/>
                </a:cubicBezTo>
                <a:cubicBezTo>
                  <a:pt x="2982013" y="62846"/>
                  <a:pt x="3211398" y="31423"/>
                  <a:pt x="3440783" y="0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00562" y="400050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Minmod</a:t>
            </a:r>
            <a:r>
              <a:rPr lang="zh-CN" altLang="en-US" dirty="0" smtClean="0">
                <a:solidFill>
                  <a:srgbClr val="FF0000"/>
                </a:solidFill>
              </a:rPr>
              <a:t>型；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6314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Superbee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7818" y="292893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Van Leer</a:t>
            </a:r>
            <a:r>
              <a:rPr lang="zh-CN" altLang="en-US" dirty="0" smtClean="0">
                <a:solidFill>
                  <a:srgbClr val="008000"/>
                </a:solidFill>
              </a:rPr>
              <a:t>型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715140" y="2928934"/>
          <a:ext cx="762000" cy="444500"/>
        </p:xfrm>
        <a:graphic>
          <a:graphicData uri="http://schemas.openxmlformats.org/presentationml/2006/ole">
            <p:oleObj spid="_x0000_s110594" name="Equation" r:id="rId4" imgW="761760" imgH="44424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8596" y="607220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其他： 如</a:t>
            </a:r>
            <a:r>
              <a:rPr lang="en-US" altLang="zh-CN" dirty="0" smtClean="0"/>
              <a:t>Van </a:t>
            </a:r>
            <a:r>
              <a:rPr lang="en-US" altLang="zh-CN" dirty="0" err="1" smtClean="0"/>
              <a:t>Albada</a:t>
            </a:r>
            <a:endParaRPr lang="zh-CN" altLang="en-US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6156176" y="332656"/>
          <a:ext cx="2480155" cy="648072"/>
        </p:xfrm>
        <a:graphic>
          <a:graphicData uri="http://schemas.openxmlformats.org/presentationml/2006/ole">
            <p:oleObj spid="_x0000_s110595" name="Equation" r:id="rId5" imgW="1663560" imgH="431640" progId="Equation.3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987824" y="6021288"/>
          <a:ext cx="906016" cy="453008"/>
        </p:xfrm>
        <a:graphic>
          <a:graphicData uri="http://schemas.openxmlformats.org/presentationml/2006/ole">
            <p:oleObj spid="_x0000_s110596" name="Equation" r:id="rId6" imgW="761760" imgH="380880" progId="Equation.3">
              <p:embed/>
            </p:oleObj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483768" y="476672"/>
          <a:ext cx="3395662" cy="431800"/>
        </p:xfrm>
        <a:graphic>
          <a:graphicData uri="http://schemas.openxmlformats.org/presentationml/2006/ole">
            <p:oleObj spid="_x0000_s110597" name="公式" r:id="rId7" imgW="1904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7863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概念：保单调区</a:t>
            </a:r>
            <a:endParaRPr lang="zh-CN" altLang="en-US" b="1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l="53519" t="46875" r="12520" b="18672"/>
          <a:stretch>
            <a:fillRect/>
          </a:stretch>
        </p:blipFill>
        <p:spPr bwMode="auto">
          <a:xfrm>
            <a:off x="5643570" y="571480"/>
            <a:ext cx="31922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print"/>
          <a:srcRect b="18748"/>
          <a:stretch>
            <a:fillRect/>
          </a:stretch>
        </p:blipFill>
        <p:spPr bwMode="auto">
          <a:xfrm>
            <a:off x="5729890" y="3214686"/>
            <a:ext cx="341411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214414" y="1428736"/>
          <a:ext cx="3395662" cy="431800"/>
        </p:xfrm>
        <a:graphic>
          <a:graphicData uri="http://schemas.openxmlformats.org/presentationml/2006/ole">
            <p:oleObj spid="_x0000_s112642" name="公式" r:id="rId5" imgW="1904760" imgH="241200" progId="Equation.3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214414" y="928670"/>
          <a:ext cx="1333500" cy="469900"/>
        </p:xfrm>
        <a:graphic>
          <a:graphicData uri="http://schemas.openxmlformats.org/presentationml/2006/ole">
            <p:oleObj spid="_x0000_s112643" name="公式" r:id="rId6" imgW="1333440" imgH="469800" progId="Equation.3">
              <p:embed/>
            </p:oleObj>
          </a:graphicData>
        </a:graphic>
      </p:graphicFrame>
      <p:graphicFrame>
        <p:nvGraphicFramePr>
          <p:cNvPr id="84996" name="Object 3"/>
          <p:cNvGraphicFramePr>
            <a:graphicFrameLocks noChangeAspect="1"/>
          </p:cNvGraphicFramePr>
          <p:nvPr/>
        </p:nvGraphicFramePr>
        <p:xfrm>
          <a:off x="1142976" y="1928802"/>
          <a:ext cx="2071688" cy="541337"/>
        </p:xfrm>
        <a:graphic>
          <a:graphicData uri="http://schemas.openxmlformats.org/presentationml/2006/ole">
            <p:oleObj spid="_x0000_s112644" name="Equation" r:id="rId7" imgW="166356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472" y="2928934"/>
            <a:ext cx="135732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</a:t>
            </a:r>
            <a:r>
              <a:rPr lang="zh-CN" altLang="en-US" b="1" dirty="0" smtClean="0"/>
              <a:t>阶迎风的预测值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85984" y="2928934"/>
            <a:ext cx="128588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</a:t>
            </a:r>
            <a:r>
              <a:rPr lang="zh-CN" altLang="en-US" b="1" dirty="0" smtClean="0"/>
              <a:t>阶中心的修正量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2928934"/>
            <a:ext cx="128588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</a:t>
            </a:r>
            <a:r>
              <a:rPr lang="zh-CN" altLang="en-US" b="1" dirty="0" smtClean="0"/>
              <a:t>阶迎风的修正量</a:t>
            </a:r>
            <a:endParaRPr lang="zh-CN" altLang="en-US" b="1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928662" y="3786190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3929066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精度差，但鲁棒性好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rot="16200000" flipH="1">
            <a:off x="2964645" y="3679033"/>
            <a:ext cx="21431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4464843" y="3679033"/>
            <a:ext cx="21431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1736" y="4000504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精度高，但有些情况下预测结果“不靠谱”</a:t>
            </a:r>
            <a:endParaRPr lang="zh-CN" altLang="en-US" b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4348" y="4643446"/>
            <a:ext cx="857256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5214950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作为“标杆”检验高阶修正量是否可用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357422" y="564357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3821901" y="489347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43240" y="5286388"/>
            <a:ext cx="27860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趋势相反时，不可用；</a:t>
            </a:r>
            <a:endParaRPr lang="en-US" altLang="zh-CN" b="1" dirty="0" smtClean="0"/>
          </a:p>
          <a:p>
            <a:r>
              <a:rPr lang="zh-CN" altLang="en-US" b="1" dirty="0" smtClean="0"/>
              <a:t>相差超过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倍时，不可用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607C1-A1B4-435C-BF11-B21C2511D98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642938" y="428625"/>
            <a:ext cx="34290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知识回顾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928688" y="1071563"/>
            <a:ext cx="528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1.  </a:t>
            </a:r>
            <a:r>
              <a:rPr lang="zh-CN" altLang="en-US" b="1"/>
              <a:t>有限差分基本原理</a:t>
            </a:r>
          </a:p>
        </p:txBody>
      </p:sp>
      <p:sp>
        <p:nvSpPr>
          <p:cNvPr id="1032" name="TextBox 5"/>
          <p:cNvSpPr txBox="1">
            <a:spLocks noChangeArrowheads="1"/>
          </p:cNvSpPr>
          <p:nvPr/>
        </p:nvSpPr>
        <p:spPr bwMode="auto">
          <a:xfrm>
            <a:off x="1643063" y="1571625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差商  </a:t>
            </a:r>
            <a:r>
              <a:rPr lang="en-US" altLang="zh-CN" b="1"/>
              <a:t>-&gt;  </a:t>
            </a:r>
            <a:r>
              <a:rPr lang="zh-CN" altLang="en-US" b="1"/>
              <a:t>微商</a:t>
            </a:r>
          </a:p>
        </p:txBody>
      </p:sp>
      <p:sp>
        <p:nvSpPr>
          <p:cNvPr id="1033" name="TextBox 7"/>
          <p:cNvSpPr txBox="1">
            <a:spLocks noChangeArrowheads="1"/>
          </p:cNvSpPr>
          <p:nvPr/>
        </p:nvSpPr>
        <p:spPr bwMode="auto">
          <a:xfrm>
            <a:off x="1714500" y="2071688"/>
            <a:ext cx="2071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待定系数法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29063" y="1643063"/>
          <a:ext cx="2989262" cy="571500"/>
        </p:xfrm>
        <a:graphic>
          <a:graphicData uri="http://schemas.openxmlformats.org/presentationml/2006/ole">
            <p:oleObj spid="_x0000_s139266" name="Equation" r:id="rId3" imgW="2400120" imgH="457200" progId="Equation.DSMT4">
              <p:embed/>
            </p:oleObj>
          </a:graphicData>
        </a:graphic>
      </p:graphicFrame>
      <p:grpSp>
        <p:nvGrpSpPr>
          <p:cNvPr id="4" name="组合 45"/>
          <p:cNvGrpSpPr>
            <a:grpSpLocks/>
          </p:cNvGrpSpPr>
          <p:nvPr/>
        </p:nvGrpSpPr>
        <p:grpSpPr bwMode="auto">
          <a:xfrm>
            <a:off x="5357813" y="500063"/>
            <a:ext cx="3000375" cy="428625"/>
            <a:chOff x="1857356" y="2214554"/>
            <a:chExt cx="3000397" cy="42862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57356" y="2587619"/>
              <a:ext cx="2357454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285984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86050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86116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6182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0" name="TextBox 32"/>
            <p:cNvSpPr txBox="1">
              <a:spLocks noChangeArrowheads="1"/>
            </p:cNvSpPr>
            <p:nvPr/>
          </p:nvSpPr>
          <p:spPr bwMode="auto">
            <a:xfrm>
              <a:off x="1928795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Calibri" pitchFamily="34" charset="0"/>
                </a:rPr>
                <a:t>…  j-2         j-1         j         j+1  …</a:t>
              </a:r>
              <a:endParaRPr lang="zh-CN" altLang="en-US" sz="1400">
                <a:latin typeface="Calibri" pitchFamily="34" charset="0"/>
              </a:endParaRPr>
            </a:p>
          </p:txBody>
        </p:sp>
      </p:grpSp>
      <p:sp>
        <p:nvSpPr>
          <p:cNvPr id="1035" name="TextBox 16"/>
          <p:cNvSpPr txBox="1">
            <a:spLocks noChangeArrowheads="1"/>
          </p:cNvSpPr>
          <p:nvPr/>
        </p:nvSpPr>
        <p:spPr bwMode="auto">
          <a:xfrm>
            <a:off x="1071563" y="2571750"/>
            <a:ext cx="4786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2. </a:t>
            </a:r>
            <a:r>
              <a:rPr lang="zh-CN" altLang="en-US" b="1"/>
              <a:t>基本概念</a:t>
            </a:r>
          </a:p>
        </p:txBody>
      </p:sp>
      <p:sp>
        <p:nvSpPr>
          <p:cNvPr id="1036" name="TextBox 17"/>
          <p:cNvSpPr txBox="1">
            <a:spLocks noChangeArrowheads="1"/>
          </p:cNvSpPr>
          <p:nvPr/>
        </p:nvSpPr>
        <p:spPr bwMode="auto">
          <a:xfrm>
            <a:off x="1331640" y="2996952"/>
            <a:ext cx="43679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差分格式、截断误差、</a:t>
            </a:r>
            <a:r>
              <a:rPr lang="zh-CN" altLang="en-US" b="1" dirty="0" smtClean="0"/>
              <a:t>精度 、修正方程</a:t>
            </a:r>
            <a:endParaRPr lang="zh-CN" altLang="en-US" b="1" dirty="0"/>
          </a:p>
        </p:txBody>
      </p:sp>
      <p:pic>
        <p:nvPicPr>
          <p:cNvPr id="1037" name="Picture 4"/>
          <p:cNvPicPr>
            <a:picLocks noChangeAspect="1" noChangeArrowheads="1"/>
          </p:cNvPicPr>
          <p:nvPr/>
        </p:nvPicPr>
        <p:blipFill>
          <a:blip r:embed="rId4" cstate="print"/>
          <a:srcRect l="35938" t="24306" r="30078" b="55556"/>
          <a:stretch>
            <a:fillRect/>
          </a:stretch>
        </p:blipFill>
        <p:spPr bwMode="auto">
          <a:xfrm>
            <a:off x="5508104" y="2132856"/>
            <a:ext cx="3214687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Object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429000"/>
            <a:ext cx="10445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TextBox 23"/>
          <p:cNvSpPr txBox="1">
            <a:spLocks noChangeArrowheads="1"/>
          </p:cNvSpPr>
          <p:nvPr/>
        </p:nvSpPr>
        <p:spPr bwMode="auto">
          <a:xfrm>
            <a:off x="1403648" y="3501008"/>
            <a:ext cx="335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守恒格式</a:t>
            </a:r>
            <a:endParaRPr lang="zh-CN" altLang="en-US" b="1" dirty="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979712" y="4005064"/>
          <a:ext cx="1500188" cy="595312"/>
        </p:xfrm>
        <a:graphic>
          <a:graphicData uri="http://schemas.openxmlformats.org/presentationml/2006/ole">
            <p:oleObj spid="_x0000_s139267" name="公式" r:id="rId6" imgW="1218960" imgH="482400" progId="Equation.3">
              <p:embed/>
            </p:oleObj>
          </a:graphicData>
        </a:graphic>
      </p:graphicFrame>
      <p:sp>
        <p:nvSpPr>
          <p:cNvPr id="1044" name="TextBox 26"/>
          <p:cNvSpPr txBox="1">
            <a:spLocks noChangeArrowheads="1"/>
          </p:cNvSpPr>
          <p:nvPr/>
        </p:nvSpPr>
        <p:spPr bwMode="auto">
          <a:xfrm>
            <a:off x="928688" y="5572125"/>
            <a:ext cx="564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相容性、稳定性</a:t>
            </a:r>
            <a:r>
              <a:rPr lang="en-US" altLang="zh-CN" b="1"/>
              <a:t>; Lax</a:t>
            </a:r>
            <a:r>
              <a:rPr lang="zh-CN" altLang="en-US" b="1"/>
              <a:t>等价定理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 cstate="print"/>
          <a:srcRect l="54531" t="58533" r="20663" b="12067"/>
          <a:stretch>
            <a:fillRect/>
          </a:stretch>
        </p:blipFill>
        <p:spPr bwMode="auto">
          <a:xfrm>
            <a:off x="5940152" y="3212976"/>
            <a:ext cx="28083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Box 2"/>
          <p:cNvSpPr txBox="1">
            <a:spLocks noChangeArrowheads="1"/>
          </p:cNvSpPr>
          <p:nvPr/>
        </p:nvSpPr>
        <p:spPr bwMode="auto">
          <a:xfrm>
            <a:off x="357188" y="1071563"/>
            <a:ext cx="414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【</a:t>
            </a:r>
            <a:r>
              <a:rPr lang="zh-CN" altLang="en-US" sz="2000" b="1">
                <a:solidFill>
                  <a:srgbClr val="0000FF"/>
                </a:solidFill>
              </a:rPr>
              <a:t>数值实验</a:t>
            </a:r>
            <a:r>
              <a:rPr lang="en-US" altLang="zh-CN" sz="2000" b="1">
                <a:solidFill>
                  <a:srgbClr val="0000FF"/>
                </a:solidFill>
              </a:rPr>
              <a:t>】 </a:t>
            </a:r>
            <a:r>
              <a:rPr lang="zh-CN" altLang="en-US" sz="2000" b="1">
                <a:solidFill>
                  <a:srgbClr val="0000FF"/>
                </a:solidFill>
              </a:rPr>
              <a:t>间断的传播</a:t>
            </a:r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801688" y="1571625"/>
          <a:ext cx="1830387" cy="469900"/>
        </p:xfrm>
        <a:graphic>
          <a:graphicData uri="http://schemas.openxmlformats.org/presentationml/2006/ole">
            <p:oleObj spid="_x0000_s160770" name="Equation" r:id="rId3" imgW="1434960" imgH="36828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85813" y="2071688"/>
          <a:ext cx="1606550" cy="557212"/>
        </p:xfrm>
        <a:graphic>
          <a:graphicData uri="http://schemas.openxmlformats.org/presentationml/2006/ole">
            <p:oleObj spid="_x0000_s160771" name="Equation" r:id="rId4" imgW="1257120" imgH="431640" progId="Equation.3">
              <p:embed/>
            </p:oleObj>
          </a:graphicData>
        </a:graphic>
      </p:graphicFrame>
      <p:sp>
        <p:nvSpPr>
          <p:cNvPr id="15370" name="TextBox 8"/>
          <p:cNvSpPr txBox="1">
            <a:spLocks noChangeArrowheads="1"/>
          </p:cNvSpPr>
          <p:nvPr/>
        </p:nvSpPr>
        <p:spPr bwMode="auto">
          <a:xfrm>
            <a:off x="571500" y="2714625"/>
            <a:ext cx="371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计算域</a:t>
            </a:r>
            <a:r>
              <a:rPr lang="en-US" altLang="zh-CN" b="1"/>
              <a:t>[0,1]; </a:t>
            </a:r>
            <a:r>
              <a:rPr lang="zh-CN" altLang="en-US" b="1"/>
              <a:t>计算网格点</a:t>
            </a:r>
            <a:r>
              <a:rPr lang="en-US" altLang="zh-CN" b="1"/>
              <a:t>100</a:t>
            </a:r>
          </a:p>
          <a:p>
            <a:r>
              <a:rPr lang="en-US" altLang="zh-CN" b="1"/>
              <a:t> </a:t>
            </a:r>
            <a:r>
              <a:rPr lang="zh-CN" altLang="en-US" b="1"/>
              <a:t>时间推进： </a:t>
            </a:r>
            <a:r>
              <a:rPr lang="en-US" altLang="zh-CN" b="1"/>
              <a:t>3</a:t>
            </a:r>
            <a:r>
              <a:rPr lang="zh-CN" altLang="en-US" b="1"/>
              <a:t>阶</a:t>
            </a:r>
            <a:r>
              <a:rPr lang="en-US" altLang="zh-CN" b="1"/>
              <a:t>Runge-Kutta</a:t>
            </a:r>
          </a:p>
          <a:p>
            <a:r>
              <a:rPr lang="en-US" altLang="zh-CN" b="1"/>
              <a:t> </a:t>
            </a:r>
            <a:r>
              <a:rPr lang="zh-CN" altLang="en-US" b="1"/>
              <a:t>空间离散： </a:t>
            </a:r>
            <a:r>
              <a:rPr lang="en-US" altLang="zh-CN" b="1"/>
              <a:t>1</a:t>
            </a:r>
            <a:r>
              <a:rPr lang="zh-CN" altLang="en-US" b="1"/>
              <a:t>） 二阶中心差分</a:t>
            </a:r>
            <a:endParaRPr lang="en-US" altLang="zh-CN" b="1"/>
          </a:p>
          <a:p>
            <a:r>
              <a:rPr lang="en-US" altLang="zh-CN" b="1"/>
              <a:t>                     </a:t>
            </a:r>
            <a:endParaRPr lang="zh-CN" altLang="en-US" b="1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85750" y="4143375"/>
          <a:ext cx="2428875" cy="300038"/>
        </p:xfrm>
        <a:graphic>
          <a:graphicData uri="http://schemas.openxmlformats.org/presentationml/2006/ole">
            <p:oleObj spid="_x0000_s160772" name="Equation" r:id="rId5" imgW="1854000" imgH="228600" progId="Equation.3">
              <p:embed/>
            </p:oleObj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285750" y="3643313"/>
          <a:ext cx="1928813" cy="304800"/>
        </p:xfrm>
        <a:graphic>
          <a:graphicData uri="http://schemas.openxmlformats.org/presentationml/2006/ole">
            <p:oleObj spid="_x0000_s160773" name="Equation" r:id="rId6" imgW="1447560" imgH="228600" progId="Equation.3">
              <p:embed/>
            </p:oleObj>
          </a:graphicData>
        </a:graphic>
      </p:graphicFrame>
      <p:graphicFrame>
        <p:nvGraphicFramePr>
          <p:cNvPr id="15366" name="Object 14"/>
          <p:cNvGraphicFramePr>
            <a:graphicFrameLocks noChangeAspect="1"/>
          </p:cNvGraphicFramePr>
          <p:nvPr/>
        </p:nvGraphicFramePr>
        <p:xfrm>
          <a:off x="2928938" y="4214813"/>
          <a:ext cx="1371600" cy="203200"/>
        </p:xfrm>
        <a:graphic>
          <a:graphicData uri="http://schemas.openxmlformats.org/presentationml/2006/ole">
            <p:oleObj spid="_x0000_s160774" name="Equation" r:id="rId7" imgW="1371600" imgH="203040" progId="Equation.3">
              <p:embed/>
            </p:oleObj>
          </a:graphicData>
        </a:graphic>
      </p:graphicFrame>
      <p:graphicFrame>
        <p:nvGraphicFramePr>
          <p:cNvPr id="15367" name="Object 10"/>
          <p:cNvGraphicFramePr>
            <a:graphicFrameLocks noChangeAspect="1"/>
          </p:cNvGraphicFramePr>
          <p:nvPr/>
        </p:nvGraphicFramePr>
        <p:xfrm>
          <a:off x="2786063" y="3643313"/>
          <a:ext cx="642937" cy="228600"/>
        </p:xfrm>
        <a:graphic>
          <a:graphicData uri="http://schemas.openxmlformats.org/presentationml/2006/ole">
            <p:oleObj spid="_x0000_s160775" name="Equation" r:id="rId8" imgW="571320" imgH="203040" progId="Equation.3">
              <p:embed/>
            </p:oleObj>
          </a:graphicData>
        </a:graphic>
      </p:graphicFrame>
      <p:pic>
        <p:nvPicPr>
          <p:cNvPr id="1537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938" y="4572000"/>
            <a:ext cx="2627312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Box 16"/>
          <p:cNvSpPr txBox="1">
            <a:spLocks noChangeArrowheads="1"/>
          </p:cNvSpPr>
          <p:nvPr/>
        </p:nvSpPr>
        <p:spPr bwMode="auto">
          <a:xfrm>
            <a:off x="571500" y="6488113"/>
            <a:ext cx="3714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阶迎风及</a:t>
            </a:r>
            <a:r>
              <a:rPr lang="en-US" altLang="zh-CN" b="1"/>
              <a:t>2</a:t>
            </a:r>
            <a:r>
              <a:rPr lang="zh-CN" altLang="en-US" b="1"/>
              <a:t>阶中心格式的色散特性</a:t>
            </a:r>
          </a:p>
        </p:txBody>
      </p:sp>
      <p:sp>
        <p:nvSpPr>
          <p:cNvPr id="15373" name="TextBox 17"/>
          <p:cNvSpPr txBox="1">
            <a:spLocks noChangeArrowheads="1"/>
          </p:cNvSpPr>
          <p:nvPr/>
        </p:nvSpPr>
        <p:spPr bwMode="auto">
          <a:xfrm>
            <a:off x="1785938" y="3857625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） 二阶迎风差分</a:t>
            </a:r>
          </a:p>
        </p:txBody>
      </p:sp>
      <p:pic>
        <p:nvPicPr>
          <p:cNvPr id="15374" name="图片 19" descr="exact-2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4875" y="642938"/>
            <a:ext cx="40719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图片 20" descr="2ndcenter-2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6313" y="2714625"/>
            <a:ext cx="40005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图片 21" descr="2ndupwind-2.gi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6313" y="4714875"/>
            <a:ext cx="4073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F7D27-AD18-4EB0-B108-736CA4051D5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15379" name="TextBox 18"/>
          <p:cNvSpPr txBox="1">
            <a:spLocks noChangeArrowheads="1"/>
          </p:cNvSpPr>
          <p:nvPr/>
        </p:nvSpPr>
        <p:spPr bwMode="auto">
          <a:xfrm>
            <a:off x="5143500" y="4714875"/>
            <a:ext cx="1214438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阶迎风</a:t>
            </a:r>
          </a:p>
        </p:txBody>
      </p:sp>
      <p:sp>
        <p:nvSpPr>
          <p:cNvPr id="15380" name="TextBox 19"/>
          <p:cNvSpPr txBox="1">
            <a:spLocks noChangeArrowheads="1"/>
          </p:cNvSpPr>
          <p:nvPr/>
        </p:nvSpPr>
        <p:spPr bwMode="auto">
          <a:xfrm>
            <a:off x="5072063" y="642938"/>
            <a:ext cx="11430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精确解</a:t>
            </a:r>
          </a:p>
        </p:txBody>
      </p:sp>
      <p:sp>
        <p:nvSpPr>
          <p:cNvPr id="15381" name="TextBox 20"/>
          <p:cNvSpPr txBox="1">
            <a:spLocks noChangeArrowheads="1"/>
          </p:cNvSpPr>
          <p:nvPr/>
        </p:nvSpPr>
        <p:spPr bwMode="auto">
          <a:xfrm>
            <a:off x="5143500" y="2714625"/>
            <a:ext cx="11430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阶中心</a:t>
            </a: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331640" y="116632"/>
            <a:ext cx="5715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8000"/>
                </a:solidFill>
                <a:latin typeface="Calibri" pitchFamily="34" charset="0"/>
              </a:rPr>
              <a:t>§4.3    </a:t>
            </a:r>
            <a:r>
              <a:rPr lang="zh-CN" altLang="en-US" sz="2400" b="1" dirty="0" smtClean="0">
                <a:solidFill>
                  <a:srgbClr val="008000"/>
                </a:solidFill>
                <a:latin typeface="Calibri" pitchFamily="34" charset="0"/>
              </a:rPr>
              <a:t>群速度控制格式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00063" y="5715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 dirty="0"/>
              <a:t>过激波数值振荡的根源</a:t>
            </a:r>
            <a:r>
              <a:rPr lang="en-US" altLang="zh-CN" sz="2400" b="1" dirty="0"/>
              <a:t>—— </a:t>
            </a:r>
            <a:r>
              <a:rPr lang="zh-CN" altLang="en-US" sz="2400" b="1" dirty="0"/>
              <a:t>色散误差导致群速度不一致</a:t>
            </a:r>
            <a:endParaRPr lang="en-US" altLang="zh-CN" sz="2400" b="1" dirty="0"/>
          </a:p>
        </p:txBody>
      </p:sp>
      <p:sp>
        <p:nvSpPr>
          <p:cNvPr id="40963" name="Text Box 14"/>
          <p:cNvSpPr txBox="1">
            <a:spLocks noChangeArrowheads="1"/>
          </p:cNvSpPr>
          <p:nvPr/>
        </p:nvSpPr>
        <p:spPr bwMode="auto">
          <a:xfrm>
            <a:off x="777875" y="3133725"/>
            <a:ext cx="165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快格式</a:t>
            </a:r>
          </a:p>
        </p:txBody>
      </p:sp>
      <p:sp>
        <p:nvSpPr>
          <p:cNvPr id="40964" name="Text Box 15"/>
          <p:cNvSpPr txBox="1">
            <a:spLocks noChangeArrowheads="1"/>
          </p:cNvSpPr>
          <p:nvPr/>
        </p:nvSpPr>
        <p:spPr bwMode="auto">
          <a:xfrm>
            <a:off x="706438" y="3990975"/>
            <a:ext cx="158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慢格式</a:t>
            </a:r>
          </a:p>
        </p:txBody>
      </p:sp>
      <p:sp>
        <p:nvSpPr>
          <p:cNvPr id="40965" name="Line 20"/>
          <p:cNvSpPr>
            <a:spLocks noChangeShapeType="1"/>
          </p:cNvSpPr>
          <p:nvPr/>
        </p:nvSpPr>
        <p:spPr bwMode="auto">
          <a:xfrm>
            <a:off x="1143000" y="307181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6" name="Line 21"/>
          <p:cNvSpPr>
            <a:spLocks noChangeShapeType="1"/>
          </p:cNvSpPr>
          <p:nvPr/>
        </p:nvSpPr>
        <p:spPr bwMode="auto">
          <a:xfrm>
            <a:off x="2438400" y="307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Freeform 22"/>
          <p:cNvSpPr>
            <a:spLocks/>
          </p:cNvSpPr>
          <p:nvPr/>
        </p:nvSpPr>
        <p:spPr bwMode="auto">
          <a:xfrm>
            <a:off x="2438400" y="3492500"/>
            <a:ext cx="360363" cy="238125"/>
          </a:xfrm>
          <a:custGeom>
            <a:avLst/>
            <a:gdLst>
              <a:gd name="T0" fmla="*/ 0 w 227"/>
              <a:gd name="T1" fmla="*/ 2147483647 h 150"/>
              <a:gd name="T2" fmla="*/ 2147483647 w 227"/>
              <a:gd name="T3" fmla="*/ 2147483647 h 150"/>
              <a:gd name="T4" fmla="*/ 2147483647 w 227"/>
              <a:gd name="T5" fmla="*/ 2147483647 h 150"/>
              <a:gd name="T6" fmla="*/ 2147483647 w 227"/>
              <a:gd name="T7" fmla="*/ 2147483647 h 150"/>
              <a:gd name="T8" fmla="*/ 2147483647 w 227"/>
              <a:gd name="T9" fmla="*/ 2147483647 h 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150"/>
              <a:gd name="T17" fmla="*/ 227 w 227"/>
              <a:gd name="T18" fmla="*/ 150 h 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150">
                <a:moveTo>
                  <a:pt x="0" y="52"/>
                </a:moveTo>
                <a:cubicBezTo>
                  <a:pt x="15" y="101"/>
                  <a:pt x="31" y="150"/>
                  <a:pt x="46" y="143"/>
                </a:cubicBezTo>
                <a:cubicBezTo>
                  <a:pt x="61" y="136"/>
                  <a:pt x="76" y="14"/>
                  <a:pt x="91" y="7"/>
                </a:cubicBezTo>
                <a:cubicBezTo>
                  <a:pt x="106" y="0"/>
                  <a:pt x="113" y="83"/>
                  <a:pt x="136" y="98"/>
                </a:cubicBezTo>
                <a:cubicBezTo>
                  <a:pt x="159" y="113"/>
                  <a:pt x="193" y="105"/>
                  <a:pt x="227" y="98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Line 23"/>
          <p:cNvSpPr>
            <a:spLocks noChangeShapeType="1"/>
          </p:cNvSpPr>
          <p:nvPr/>
        </p:nvSpPr>
        <p:spPr bwMode="auto">
          <a:xfrm>
            <a:off x="2727325" y="3648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9" name="Text Box 24"/>
          <p:cNvSpPr txBox="1">
            <a:spLocks noChangeArrowheads="1"/>
          </p:cNvSpPr>
          <p:nvPr/>
        </p:nvSpPr>
        <p:spPr bwMode="auto">
          <a:xfrm>
            <a:off x="2778125" y="327660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波前振荡</a:t>
            </a:r>
          </a:p>
        </p:txBody>
      </p:sp>
      <p:sp>
        <p:nvSpPr>
          <p:cNvPr id="40970" name="Line 26"/>
          <p:cNvSpPr>
            <a:spLocks noChangeShapeType="1"/>
          </p:cNvSpPr>
          <p:nvPr/>
        </p:nvSpPr>
        <p:spPr bwMode="auto">
          <a:xfrm>
            <a:off x="2366963" y="38639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1" name="Line 27"/>
          <p:cNvSpPr>
            <a:spLocks noChangeShapeType="1"/>
          </p:cNvSpPr>
          <p:nvPr/>
        </p:nvSpPr>
        <p:spPr bwMode="auto">
          <a:xfrm>
            <a:off x="2366963" y="44402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2" name="Text Box 28"/>
          <p:cNvSpPr txBox="1">
            <a:spLocks noChangeArrowheads="1"/>
          </p:cNvSpPr>
          <p:nvPr/>
        </p:nvSpPr>
        <p:spPr bwMode="auto">
          <a:xfrm>
            <a:off x="2778125" y="3990975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波后振荡</a:t>
            </a:r>
          </a:p>
        </p:txBody>
      </p:sp>
      <p:sp>
        <p:nvSpPr>
          <p:cNvPr id="40973" name="Freeform 29"/>
          <p:cNvSpPr>
            <a:spLocks/>
          </p:cNvSpPr>
          <p:nvPr/>
        </p:nvSpPr>
        <p:spPr bwMode="auto">
          <a:xfrm>
            <a:off x="2151063" y="3695700"/>
            <a:ext cx="215900" cy="334963"/>
          </a:xfrm>
          <a:custGeom>
            <a:avLst/>
            <a:gdLst>
              <a:gd name="T0" fmla="*/ 2147483647 w 136"/>
              <a:gd name="T1" fmla="*/ 2147483647 h 211"/>
              <a:gd name="T2" fmla="*/ 2147483647 w 136"/>
              <a:gd name="T3" fmla="*/ 2147483647 h 211"/>
              <a:gd name="T4" fmla="*/ 2147483647 w 136"/>
              <a:gd name="T5" fmla="*/ 2147483647 h 211"/>
              <a:gd name="T6" fmla="*/ 0 w 136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211"/>
              <a:gd name="T14" fmla="*/ 136 w 13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211">
                <a:moveTo>
                  <a:pt x="136" y="106"/>
                </a:moveTo>
                <a:cubicBezTo>
                  <a:pt x="120" y="53"/>
                  <a:pt x="105" y="0"/>
                  <a:pt x="90" y="15"/>
                </a:cubicBezTo>
                <a:cubicBezTo>
                  <a:pt x="75" y="30"/>
                  <a:pt x="60" y="181"/>
                  <a:pt x="45" y="196"/>
                </a:cubicBezTo>
                <a:cubicBezTo>
                  <a:pt x="30" y="211"/>
                  <a:pt x="15" y="158"/>
                  <a:pt x="0" y="106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4" name="Line 30"/>
          <p:cNvSpPr>
            <a:spLocks noChangeShapeType="1"/>
          </p:cNvSpPr>
          <p:nvPr/>
        </p:nvSpPr>
        <p:spPr bwMode="auto">
          <a:xfrm flipH="1">
            <a:off x="1214438" y="38639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0975" name="直接箭头连接符 45"/>
          <p:cNvCxnSpPr>
            <a:cxnSpLocks noChangeShapeType="1"/>
          </p:cNvCxnSpPr>
          <p:nvPr/>
        </p:nvCxnSpPr>
        <p:spPr bwMode="auto">
          <a:xfrm>
            <a:off x="2540000" y="1652588"/>
            <a:ext cx="7858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6" name="任意多边形 46"/>
          <p:cNvSpPr>
            <a:spLocks noChangeArrowheads="1"/>
          </p:cNvSpPr>
          <p:nvPr/>
        </p:nvSpPr>
        <p:spPr bwMode="auto">
          <a:xfrm>
            <a:off x="2571750" y="1285875"/>
            <a:ext cx="622300" cy="698500"/>
          </a:xfrm>
          <a:custGeom>
            <a:avLst/>
            <a:gdLst>
              <a:gd name="T0" fmla="*/ 0 w 622300"/>
              <a:gd name="T1" fmla="*/ 364067 h 698500"/>
              <a:gd name="T2" fmla="*/ 203200 w 622300"/>
              <a:gd name="T3" fmla="*/ 46567 h 698500"/>
              <a:gd name="T4" fmla="*/ 431800 w 622300"/>
              <a:gd name="T5" fmla="*/ 643467 h 698500"/>
              <a:gd name="T6" fmla="*/ 622300 w 622300"/>
              <a:gd name="T7" fmla="*/ 376767 h 6985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698500"/>
              <a:gd name="T14" fmla="*/ 622300 w 622300"/>
              <a:gd name="T15" fmla="*/ 698500 h 698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698500">
                <a:moveTo>
                  <a:pt x="0" y="364067"/>
                </a:moveTo>
                <a:cubicBezTo>
                  <a:pt x="65616" y="182033"/>
                  <a:pt x="131233" y="0"/>
                  <a:pt x="203200" y="46567"/>
                </a:cubicBezTo>
                <a:cubicBezTo>
                  <a:pt x="275167" y="93134"/>
                  <a:pt x="361950" y="588434"/>
                  <a:pt x="431800" y="643467"/>
                </a:cubicBezTo>
                <a:cubicBezTo>
                  <a:pt x="501650" y="698500"/>
                  <a:pt x="561975" y="537633"/>
                  <a:pt x="622300" y="37676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40977" name="直接连接符 48"/>
          <p:cNvCxnSpPr>
            <a:cxnSpLocks noChangeShapeType="1"/>
          </p:cNvCxnSpPr>
          <p:nvPr/>
        </p:nvCxnSpPr>
        <p:spPr bwMode="auto">
          <a:xfrm>
            <a:off x="3897313" y="1652588"/>
            <a:ext cx="7143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8" name="任意多边形 49"/>
          <p:cNvSpPr>
            <a:spLocks noChangeArrowheads="1"/>
          </p:cNvSpPr>
          <p:nvPr/>
        </p:nvSpPr>
        <p:spPr bwMode="auto">
          <a:xfrm>
            <a:off x="4032250" y="1352550"/>
            <a:ext cx="406400" cy="555625"/>
          </a:xfrm>
          <a:custGeom>
            <a:avLst/>
            <a:gdLst>
              <a:gd name="T0" fmla="*/ 0 w 406400"/>
              <a:gd name="T1" fmla="*/ 319831 h 554566"/>
              <a:gd name="T2" fmla="*/ 50800 w 406400"/>
              <a:gd name="T3" fmla="*/ 45689 h 554566"/>
              <a:gd name="T4" fmla="*/ 165100 w 406400"/>
              <a:gd name="T5" fmla="*/ 593972 h 554566"/>
              <a:gd name="T6" fmla="*/ 228600 w 406400"/>
              <a:gd name="T7" fmla="*/ 73104 h 554566"/>
              <a:gd name="T8" fmla="*/ 342900 w 406400"/>
              <a:gd name="T9" fmla="*/ 539142 h 554566"/>
              <a:gd name="T10" fmla="*/ 406400 w 406400"/>
              <a:gd name="T11" fmla="*/ 333537 h 5545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6400"/>
              <a:gd name="T19" fmla="*/ 0 h 554566"/>
              <a:gd name="T20" fmla="*/ 406400 w 406400"/>
              <a:gd name="T21" fmla="*/ 554566 h 5545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6400" h="554566">
                <a:moveTo>
                  <a:pt x="0" y="296333"/>
                </a:moveTo>
                <a:cubicBezTo>
                  <a:pt x="11641" y="148166"/>
                  <a:pt x="23283" y="0"/>
                  <a:pt x="50800" y="42333"/>
                </a:cubicBezTo>
                <a:cubicBezTo>
                  <a:pt x="78317" y="84666"/>
                  <a:pt x="135467" y="546100"/>
                  <a:pt x="165100" y="550333"/>
                </a:cubicBezTo>
                <a:cubicBezTo>
                  <a:pt x="194733" y="554566"/>
                  <a:pt x="198967" y="76200"/>
                  <a:pt x="228600" y="67733"/>
                </a:cubicBezTo>
                <a:cubicBezTo>
                  <a:pt x="258233" y="59266"/>
                  <a:pt x="313267" y="459317"/>
                  <a:pt x="342900" y="499533"/>
                </a:cubicBezTo>
                <a:cubicBezTo>
                  <a:pt x="372533" y="539749"/>
                  <a:pt x="389466" y="424391"/>
                  <a:pt x="406400" y="309033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40979" name="直接箭头连接符 51"/>
          <p:cNvCxnSpPr>
            <a:cxnSpLocks noChangeShapeType="1"/>
          </p:cNvCxnSpPr>
          <p:nvPr/>
        </p:nvCxnSpPr>
        <p:spPr bwMode="auto">
          <a:xfrm>
            <a:off x="5040313" y="1652588"/>
            <a:ext cx="857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80" name="肘形连接符 74"/>
          <p:cNvCxnSpPr>
            <a:cxnSpLocks noChangeShapeType="1"/>
          </p:cNvCxnSpPr>
          <p:nvPr/>
        </p:nvCxnSpPr>
        <p:spPr bwMode="auto">
          <a:xfrm>
            <a:off x="1182688" y="1366838"/>
            <a:ext cx="642937" cy="4286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981" name="TextBox 78"/>
          <p:cNvSpPr txBox="1">
            <a:spLocks noChangeArrowheads="1"/>
          </p:cNvSpPr>
          <p:nvPr/>
        </p:nvSpPr>
        <p:spPr bwMode="auto">
          <a:xfrm>
            <a:off x="1897063" y="1366838"/>
            <a:ext cx="4786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                    +                    +                  + …</a:t>
            </a:r>
            <a:endParaRPr lang="zh-CN" altLang="en-US"/>
          </a:p>
        </p:txBody>
      </p:sp>
      <p:sp>
        <p:nvSpPr>
          <p:cNvPr id="40982" name="任意多边形 79"/>
          <p:cNvSpPr>
            <a:spLocks noChangeArrowheads="1"/>
          </p:cNvSpPr>
          <p:nvPr/>
        </p:nvSpPr>
        <p:spPr bwMode="auto">
          <a:xfrm>
            <a:off x="5326063" y="1295400"/>
            <a:ext cx="228600" cy="604838"/>
          </a:xfrm>
          <a:custGeom>
            <a:avLst/>
            <a:gdLst>
              <a:gd name="T0" fmla="*/ 0 w 228600"/>
              <a:gd name="T1" fmla="*/ 320883 h 605367"/>
              <a:gd name="T2" fmla="*/ 25400 w 228600"/>
              <a:gd name="T3" fmla="*/ 38833 h 605367"/>
              <a:gd name="T4" fmla="*/ 63500 w 228600"/>
              <a:gd name="T5" fmla="*/ 553881 h 605367"/>
              <a:gd name="T6" fmla="*/ 88900 w 228600"/>
              <a:gd name="T7" fmla="*/ 38833 h 605367"/>
              <a:gd name="T8" fmla="*/ 127000 w 228600"/>
              <a:gd name="T9" fmla="*/ 541618 h 605367"/>
              <a:gd name="T10" fmla="*/ 165100 w 228600"/>
              <a:gd name="T11" fmla="*/ 63359 h 605367"/>
              <a:gd name="T12" fmla="*/ 190500 w 228600"/>
              <a:gd name="T13" fmla="*/ 541618 h 605367"/>
              <a:gd name="T14" fmla="*/ 228600 w 228600"/>
              <a:gd name="T15" fmla="*/ 320883 h 6053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8600"/>
              <a:gd name="T25" fmla="*/ 0 h 605367"/>
              <a:gd name="T26" fmla="*/ 228600 w 228600"/>
              <a:gd name="T27" fmla="*/ 605367 h 6053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8600" h="605367">
                <a:moveTo>
                  <a:pt x="0" y="332317"/>
                </a:moveTo>
                <a:cubicBezTo>
                  <a:pt x="7408" y="166158"/>
                  <a:pt x="14817" y="0"/>
                  <a:pt x="25400" y="40217"/>
                </a:cubicBezTo>
                <a:cubicBezTo>
                  <a:pt x="35983" y="80434"/>
                  <a:pt x="52917" y="573617"/>
                  <a:pt x="63500" y="573617"/>
                </a:cubicBezTo>
                <a:cubicBezTo>
                  <a:pt x="74083" y="573617"/>
                  <a:pt x="78317" y="42334"/>
                  <a:pt x="88900" y="40217"/>
                </a:cubicBezTo>
                <a:cubicBezTo>
                  <a:pt x="99483" y="38100"/>
                  <a:pt x="114300" y="556684"/>
                  <a:pt x="127000" y="560917"/>
                </a:cubicBezTo>
                <a:cubicBezTo>
                  <a:pt x="139700" y="565150"/>
                  <a:pt x="154517" y="65617"/>
                  <a:pt x="165100" y="65617"/>
                </a:cubicBezTo>
                <a:cubicBezTo>
                  <a:pt x="175683" y="65617"/>
                  <a:pt x="179917" y="516467"/>
                  <a:pt x="190500" y="560917"/>
                </a:cubicBezTo>
                <a:cubicBezTo>
                  <a:pt x="201083" y="605367"/>
                  <a:pt x="214841" y="468842"/>
                  <a:pt x="228600" y="33231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3" name="Text Box 9"/>
          <p:cNvSpPr txBox="1">
            <a:spLocks noChangeArrowheads="1"/>
          </p:cNvSpPr>
          <p:nvPr/>
        </p:nvSpPr>
        <p:spPr bwMode="auto">
          <a:xfrm>
            <a:off x="500063" y="4857750"/>
            <a:ext cx="86439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/>
              <a:t>群速度控制的基本思路 （群速度控制 </a:t>
            </a:r>
            <a:r>
              <a:rPr lang="en-US" altLang="zh-CN" sz="2000" b="1" dirty="0"/>
              <a:t>GVC:  Fu &amp; Ma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r>
              <a:rPr lang="zh-CN" altLang="en-US" b="1" dirty="0">
                <a:solidFill>
                  <a:srgbClr val="006600"/>
                </a:solidFill>
              </a:rPr>
              <a:t>    </a:t>
            </a:r>
            <a:r>
              <a:rPr lang="zh-CN" altLang="en-US" sz="2400" b="1" dirty="0">
                <a:solidFill>
                  <a:srgbClr val="006600"/>
                </a:solidFill>
              </a:rPr>
              <a:t>间断前、后</a:t>
            </a:r>
            <a:r>
              <a:rPr lang="zh-CN" altLang="en-US" sz="2400" b="1" dirty="0">
                <a:solidFill>
                  <a:srgbClr val="FF0000"/>
                </a:solidFill>
              </a:rPr>
              <a:t>分别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采用慢格式和快格式</a:t>
            </a:r>
            <a:r>
              <a:rPr lang="zh-CN" altLang="en-US" sz="2400" b="1" dirty="0">
                <a:solidFill>
                  <a:srgbClr val="006600"/>
                </a:solidFill>
              </a:rPr>
              <a:t>， 可有效抑制振荡 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Zhuang</a:t>
            </a:r>
            <a:r>
              <a:rPr lang="en-US" altLang="zh-CN" sz="2000" b="1" dirty="0"/>
              <a:t> &amp; Zhang: </a:t>
            </a:r>
            <a:r>
              <a:rPr lang="zh-CN" altLang="en-US" sz="2000" b="1" dirty="0"/>
              <a:t>抑制波动原则</a:t>
            </a:r>
            <a:r>
              <a:rPr lang="zh-CN" altLang="en-US" sz="2400" b="1" dirty="0">
                <a:solidFill>
                  <a:srgbClr val="006600"/>
                </a:solidFill>
              </a:rPr>
              <a:t>         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0984" name="TextBox 36"/>
          <p:cNvSpPr txBox="1">
            <a:spLocks noChangeArrowheads="1"/>
          </p:cNvSpPr>
          <p:nvPr/>
        </p:nvSpPr>
        <p:spPr bwMode="auto">
          <a:xfrm>
            <a:off x="1357313" y="2071688"/>
            <a:ext cx="407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示意图： 间断的</a:t>
            </a:r>
            <a:r>
              <a:rPr lang="en-US" altLang="zh-CN" b="1"/>
              <a:t>Fourier</a:t>
            </a:r>
            <a:r>
              <a:rPr lang="zh-CN" altLang="en-US" b="1"/>
              <a:t>分解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7143750" y="4429125"/>
            <a:ext cx="1285875" cy="5715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好思路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5C073-A381-4706-A0DE-592A076390F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Box 1"/>
          <p:cNvSpPr txBox="1">
            <a:spLocks noChangeArrowheads="1"/>
          </p:cNvSpPr>
          <p:nvPr/>
        </p:nvSpPr>
        <p:spPr bwMode="auto">
          <a:xfrm>
            <a:off x="0" y="357188"/>
            <a:ext cx="642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利用</a:t>
            </a:r>
            <a:r>
              <a:rPr lang="en-US" altLang="zh-CN" sz="2000" b="1"/>
              <a:t>GVC</a:t>
            </a:r>
            <a:r>
              <a:rPr lang="zh-CN" altLang="en-US" sz="2000" b="1"/>
              <a:t>的思想构造可计算间断的差分方法</a:t>
            </a:r>
          </a:p>
        </p:txBody>
      </p:sp>
      <p:sp>
        <p:nvSpPr>
          <p:cNvPr id="16394" name="TextBox 2"/>
          <p:cNvSpPr txBox="1">
            <a:spLocks noChangeArrowheads="1"/>
          </p:cNvSpPr>
          <p:nvPr/>
        </p:nvSpPr>
        <p:spPr bwMode="auto">
          <a:xfrm>
            <a:off x="714375" y="1143000"/>
            <a:ext cx="5786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） 间断的前后判据 </a:t>
            </a:r>
          </a:p>
        </p:txBody>
      </p:sp>
      <p:sp>
        <p:nvSpPr>
          <p:cNvPr id="16395" name="TextBox 3"/>
          <p:cNvSpPr txBox="1">
            <a:spLocks noChangeArrowheads="1"/>
          </p:cNvSpPr>
          <p:nvPr/>
        </p:nvSpPr>
        <p:spPr bwMode="auto">
          <a:xfrm>
            <a:off x="714375" y="1643063"/>
            <a:ext cx="557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简易方法：                                    则</a:t>
            </a:r>
            <a:r>
              <a:rPr lang="en-US" altLang="zh-CN"/>
              <a:t>j</a:t>
            </a:r>
            <a:r>
              <a:rPr lang="zh-CN" altLang="en-US"/>
              <a:t>点在间断</a:t>
            </a:r>
            <a:r>
              <a:rPr lang="zh-CN" altLang="en-US" b="1">
                <a:solidFill>
                  <a:srgbClr val="FF0000"/>
                </a:solidFill>
              </a:rPr>
              <a:t>左</a:t>
            </a:r>
            <a:r>
              <a:rPr lang="zh-CN" altLang="en-US"/>
              <a:t>侧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0" y="1643063"/>
          <a:ext cx="1746250" cy="357187"/>
        </p:xfrm>
        <a:graphic>
          <a:graphicData uri="http://schemas.openxmlformats.org/presentationml/2006/ole">
            <p:oleObj spid="_x0000_s161794" name="Equation" r:id="rId3" imgW="1117440" imgH="228600" progId="Equation.3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 rot="5400000" flipH="1" flipV="1">
            <a:off x="6965157" y="1535906"/>
            <a:ext cx="214312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7036594" y="1607344"/>
            <a:ext cx="500062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7072312" y="1357313"/>
            <a:ext cx="1000125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7715250" y="1000125"/>
            <a:ext cx="28575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7929563" y="1143000"/>
            <a:ext cx="214312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72438" y="1071563"/>
            <a:ext cx="428625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>
            <a:off x="6715125" y="1714500"/>
            <a:ext cx="28575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3" name="TextBox 23"/>
          <p:cNvSpPr txBox="1">
            <a:spLocks noChangeArrowheads="1"/>
          </p:cNvSpPr>
          <p:nvPr/>
        </p:nvSpPr>
        <p:spPr bwMode="auto">
          <a:xfrm>
            <a:off x="6858000" y="11430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j-1</a:t>
            </a:r>
            <a:endParaRPr lang="zh-CN" altLang="en-US"/>
          </a:p>
        </p:txBody>
      </p:sp>
      <p:sp>
        <p:nvSpPr>
          <p:cNvPr id="16404" name="TextBox 24"/>
          <p:cNvSpPr txBox="1">
            <a:spLocks noChangeArrowheads="1"/>
          </p:cNvSpPr>
          <p:nvPr/>
        </p:nvSpPr>
        <p:spPr bwMode="auto">
          <a:xfrm>
            <a:off x="7358063" y="20716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6405" name="TextBox 25"/>
          <p:cNvSpPr txBox="1">
            <a:spLocks noChangeArrowheads="1"/>
          </p:cNvSpPr>
          <p:nvPr/>
        </p:nvSpPr>
        <p:spPr bwMode="auto">
          <a:xfrm>
            <a:off x="7500938" y="571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j+1</a:t>
            </a:r>
            <a:endParaRPr lang="zh-CN" altLang="en-US"/>
          </a:p>
        </p:txBody>
      </p:sp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4643438" y="3000375"/>
          <a:ext cx="1652587" cy="469900"/>
        </p:xfrm>
        <a:graphic>
          <a:graphicData uri="http://schemas.openxmlformats.org/presentationml/2006/ole">
            <p:oleObj spid="_x0000_s161795" name="Equation" r:id="rId4" imgW="1295280" imgH="36828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286000" y="2143125"/>
          <a:ext cx="1746250" cy="357188"/>
        </p:xfrm>
        <a:graphic>
          <a:graphicData uri="http://schemas.openxmlformats.org/presentationml/2006/ole">
            <p:oleObj spid="_x0000_s161796" name="Equation" r:id="rId5" imgW="1117440" imgH="228600" progId="Equation.3">
              <p:embed/>
            </p:oleObj>
          </a:graphicData>
        </a:graphic>
      </p:graphicFrame>
      <p:sp>
        <p:nvSpPr>
          <p:cNvPr id="16406" name="矩形 30"/>
          <p:cNvSpPr>
            <a:spLocks noChangeArrowheads="1"/>
          </p:cNvSpPr>
          <p:nvPr/>
        </p:nvSpPr>
        <p:spPr bwMode="auto">
          <a:xfrm>
            <a:off x="4214813" y="2143125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  <a:r>
              <a:rPr lang="en-US" altLang="zh-CN"/>
              <a:t>j</a:t>
            </a:r>
            <a:r>
              <a:rPr lang="zh-CN" altLang="en-US"/>
              <a:t>点在间断</a:t>
            </a:r>
            <a:r>
              <a:rPr lang="zh-CN" altLang="en-US" b="1">
                <a:solidFill>
                  <a:srgbClr val="FF0000"/>
                </a:solidFill>
              </a:rPr>
              <a:t>右</a:t>
            </a:r>
            <a:r>
              <a:rPr lang="zh-CN" altLang="en-US"/>
              <a:t>侧</a:t>
            </a:r>
          </a:p>
        </p:txBody>
      </p:sp>
      <p:sp>
        <p:nvSpPr>
          <p:cNvPr id="16407" name="TextBox 31"/>
          <p:cNvSpPr txBox="1">
            <a:spLocks noChangeArrowheads="1"/>
          </p:cNvSpPr>
          <p:nvPr/>
        </p:nvSpPr>
        <p:spPr bwMode="auto">
          <a:xfrm>
            <a:off x="928688" y="2643188"/>
            <a:ext cx="471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原理： 越靠近间断，振荡越剧烈</a:t>
            </a:r>
          </a:p>
        </p:txBody>
      </p:sp>
      <p:sp>
        <p:nvSpPr>
          <p:cNvPr id="16408" name="TextBox 32"/>
          <p:cNvSpPr txBox="1">
            <a:spLocks noChangeArrowheads="1"/>
          </p:cNvSpPr>
          <p:nvPr/>
        </p:nvSpPr>
        <p:spPr bwMode="auto">
          <a:xfrm>
            <a:off x="5643563" y="242887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a&gt;0 </a:t>
            </a:r>
            <a:r>
              <a:rPr lang="zh-CN" altLang="en-US"/>
              <a:t>时， 右侧为“前”）   </a:t>
            </a:r>
          </a:p>
        </p:txBody>
      </p:sp>
      <p:sp>
        <p:nvSpPr>
          <p:cNvPr id="16409" name="TextBox 33"/>
          <p:cNvSpPr txBox="1">
            <a:spLocks noChangeArrowheads="1"/>
          </p:cNvSpPr>
          <p:nvPr/>
        </p:nvSpPr>
        <p:spPr bwMode="auto">
          <a:xfrm>
            <a:off x="928688" y="3143250"/>
            <a:ext cx="650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2</a:t>
            </a:r>
            <a:r>
              <a:rPr lang="zh-CN" altLang="en-US" sz="2000" b="1"/>
              <a:t>） 根据</a:t>
            </a:r>
            <a:r>
              <a:rPr lang="en-US" altLang="zh-CN" sz="2000" b="1"/>
              <a:t>GVC</a:t>
            </a:r>
            <a:r>
              <a:rPr lang="zh-CN" altLang="en-US" sz="2000" b="1"/>
              <a:t>的思想构造格式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p:oleObj spid="_x0000_s161797" name="Equation" r:id="rId6" imgW="114120" imgH="203040" progId="Equation.3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35113" y="3522663"/>
          <a:ext cx="4957762" cy="749300"/>
        </p:xfrm>
        <a:graphic>
          <a:graphicData uri="http://schemas.openxmlformats.org/presentationml/2006/ole">
            <p:oleObj spid="_x0000_s161798" name="公式" r:id="rId7" imgW="3784320" imgH="571320" progId="Equation.3">
              <p:embed/>
            </p:oleObj>
          </a:graphicData>
        </a:graphic>
      </p:graphicFrame>
      <p:sp>
        <p:nvSpPr>
          <p:cNvPr id="38" name="圆角矩形标注 37"/>
          <p:cNvSpPr/>
          <p:nvPr/>
        </p:nvSpPr>
        <p:spPr>
          <a:xfrm>
            <a:off x="6500813" y="3143250"/>
            <a:ext cx="1714500" cy="64293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FFFF00"/>
                </a:solidFill>
              </a:rPr>
              <a:t>间断前：快格式；</a:t>
            </a:r>
            <a:endParaRPr lang="en-US" altLang="zh-CN" sz="1400" b="1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1400" b="1" dirty="0">
                <a:solidFill>
                  <a:srgbClr val="FFFF00"/>
                </a:solidFill>
              </a:rPr>
              <a:t>间断后：慢格式；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6411" name="TextBox 38"/>
          <p:cNvSpPr txBox="1">
            <a:spLocks noChangeArrowheads="1"/>
          </p:cNvSpPr>
          <p:nvPr/>
        </p:nvSpPr>
        <p:spPr bwMode="auto">
          <a:xfrm>
            <a:off x="6786563" y="407193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格式 </a:t>
            </a:r>
            <a:r>
              <a:rPr lang="en-US" altLang="zh-CN"/>
              <a:t>GVC2</a:t>
            </a:r>
            <a:endParaRPr lang="zh-CN" altLang="en-US"/>
          </a:p>
        </p:txBody>
      </p:sp>
      <p:sp>
        <p:nvSpPr>
          <p:cNvPr id="16412" name="TextBox 39"/>
          <p:cNvSpPr txBox="1">
            <a:spLocks noChangeArrowheads="1"/>
          </p:cNvSpPr>
          <p:nvPr/>
        </p:nvSpPr>
        <p:spPr bwMode="auto">
          <a:xfrm>
            <a:off x="1000125" y="4286250"/>
            <a:ext cx="657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3</a:t>
            </a:r>
            <a:r>
              <a:rPr lang="zh-CN" altLang="en-US" sz="2000" b="1"/>
              <a:t>） 改写成为守恒型</a:t>
            </a:r>
          </a:p>
        </p:txBody>
      </p:sp>
      <p:sp>
        <p:nvSpPr>
          <p:cNvPr id="41" name="圆角矩形标注 40"/>
          <p:cNvSpPr/>
          <p:nvPr/>
        </p:nvSpPr>
        <p:spPr>
          <a:xfrm>
            <a:off x="4000500" y="4357688"/>
            <a:ext cx="1928813" cy="5000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FFFF00"/>
                </a:solidFill>
              </a:rPr>
              <a:t>非线性情况，通常守恒型效果更好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606550" y="5092700"/>
          <a:ext cx="4175125" cy="752475"/>
        </p:xfrm>
        <a:graphic>
          <a:graphicData uri="http://schemas.openxmlformats.org/presentationml/2006/ole">
            <p:oleObj spid="_x0000_s161799" name="公式" r:id="rId8" imgW="3187440" imgH="57132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785938" y="4786313"/>
          <a:ext cx="1857375" cy="285750"/>
        </p:xfrm>
        <a:graphic>
          <a:graphicData uri="http://schemas.openxmlformats.org/presentationml/2006/ole">
            <p:oleObj spid="_x0000_s161800" name="Equation" r:id="rId9" imgW="1485720" imgH="228600" progId="Equation.3">
              <p:embed/>
            </p:oleObj>
          </a:graphicData>
        </a:graphic>
      </p:graphicFrame>
      <p:sp>
        <p:nvSpPr>
          <p:cNvPr id="16416" name="TextBox 45"/>
          <p:cNvSpPr txBox="1">
            <a:spLocks noChangeArrowheads="1"/>
          </p:cNvSpPr>
          <p:nvPr/>
        </p:nvSpPr>
        <p:spPr bwMode="auto">
          <a:xfrm>
            <a:off x="6228184" y="5373216"/>
            <a:ext cx="2071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格式 </a:t>
            </a:r>
            <a:r>
              <a:rPr lang="en-US" altLang="zh-CN" dirty="0" smtClean="0"/>
              <a:t>GVC2</a:t>
            </a:r>
            <a:endParaRPr lang="zh-CN" altLang="en-US" dirty="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EDF2B-159C-4016-ADCD-46A5C34167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857250" y="4000500"/>
            <a:ext cx="5786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zh-CN" altLang="en-US"/>
              <a:t> </a:t>
            </a:r>
            <a:r>
              <a:rPr lang="en-US" altLang="zh-CN" b="1"/>
              <a:t>a&lt; 0 </a:t>
            </a:r>
            <a:r>
              <a:rPr lang="zh-CN" altLang="en-US" b="1"/>
              <a:t>时， 同样思路构造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zh-CN" altLang="en-US" b="1"/>
              <a:t>（利用对称性，仅需把下标</a:t>
            </a:r>
            <a:r>
              <a:rPr lang="en-US" altLang="zh-CN" b="1"/>
              <a:t>j+k</a:t>
            </a:r>
            <a:r>
              <a:rPr lang="zh-CN" altLang="en-US" b="1"/>
              <a:t>换成</a:t>
            </a:r>
            <a:r>
              <a:rPr lang="en-US" altLang="zh-CN" b="1"/>
              <a:t>j-k</a:t>
            </a:r>
            <a:r>
              <a:rPr lang="zh-CN" altLang="en-US" b="1"/>
              <a:t>即可）</a:t>
            </a:r>
            <a:r>
              <a:rPr lang="en-US" altLang="zh-CN" b="1"/>
              <a:t> </a:t>
            </a:r>
            <a:endParaRPr lang="zh-CN" altLang="en-US" b="1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1000125" y="3500438"/>
          <a:ext cx="1652588" cy="469900"/>
        </p:xfrm>
        <a:graphic>
          <a:graphicData uri="http://schemas.openxmlformats.org/presentationml/2006/ole">
            <p:oleObj spid="_x0000_s162818" name="Equation" r:id="rId3" imgW="1295280" imgH="36828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38138" y="4959350"/>
          <a:ext cx="3546475" cy="636588"/>
        </p:xfrm>
        <a:graphic>
          <a:graphicData uri="http://schemas.openxmlformats.org/presentationml/2006/ole">
            <p:oleObj spid="_x0000_s162819" name="公式" r:id="rId4" imgW="3187440" imgH="571320" progId="Equation.3">
              <p:embed/>
            </p:oleObj>
          </a:graphicData>
        </a:graphic>
      </p:graphicFrame>
      <p:pic>
        <p:nvPicPr>
          <p:cNvPr id="17414" name="图片 5" descr="NND-2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" y="500063"/>
            <a:ext cx="4027488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1143000" y="2500313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采用</a:t>
            </a:r>
            <a:r>
              <a:rPr lang="en-US" altLang="zh-CN"/>
              <a:t>GVC2a (NND 2a)</a:t>
            </a:r>
            <a:r>
              <a:rPr lang="zh-CN" altLang="en-US"/>
              <a:t>格式的计算结果</a:t>
            </a:r>
            <a:r>
              <a:rPr lang="en-US" altLang="zh-CN"/>
              <a:t>—— </a:t>
            </a:r>
            <a:r>
              <a:rPr lang="zh-CN" altLang="en-US"/>
              <a:t>消除振荡</a:t>
            </a:r>
          </a:p>
        </p:txBody>
      </p:sp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500063"/>
            <a:ext cx="40624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4643438" y="2500313"/>
            <a:ext cx="4286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NND2a </a:t>
            </a:r>
            <a:r>
              <a:rPr lang="zh-CN" altLang="en-US"/>
              <a:t>（守恒形式）；</a:t>
            </a:r>
            <a:r>
              <a:rPr lang="en-US" altLang="zh-CN"/>
              <a:t>NND2 </a:t>
            </a:r>
            <a:r>
              <a:rPr lang="zh-CN" altLang="en-US"/>
              <a:t>（普通形式）及</a:t>
            </a:r>
            <a:r>
              <a:rPr lang="en-US" altLang="zh-CN"/>
              <a:t>1</a:t>
            </a:r>
            <a:r>
              <a:rPr lang="zh-CN" altLang="en-US"/>
              <a:t>阶迎风格式的计算结果</a:t>
            </a:r>
          </a:p>
        </p:txBody>
      </p:sp>
      <p:graphicFrame>
        <p:nvGraphicFramePr>
          <p:cNvPr id="17412" name="Object 9"/>
          <p:cNvGraphicFramePr>
            <a:graphicFrameLocks noChangeAspect="1"/>
          </p:cNvGraphicFramePr>
          <p:nvPr/>
        </p:nvGraphicFramePr>
        <p:xfrm>
          <a:off x="5000625" y="5000625"/>
          <a:ext cx="3775075" cy="636588"/>
        </p:xfrm>
        <a:graphic>
          <a:graphicData uri="http://schemas.openxmlformats.org/presentationml/2006/ole">
            <p:oleObj spid="_x0000_s162820" name="公式" r:id="rId7" imgW="3390840" imgH="571320" progId="Equation.3">
              <p:embed/>
            </p:oleObj>
          </a:graphicData>
        </a:graphic>
      </p:graphicFrame>
      <p:sp>
        <p:nvSpPr>
          <p:cNvPr id="10" name="右箭头 9"/>
          <p:cNvSpPr/>
          <p:nvPr/>
        </p:nvSpPr>
        <p:spPr>
          <a:xfrm>
            <a:off x="4000500" y="5143500"/>
            <a:ext cx="928688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3929063" y="4786313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j</a:t>
            </a:r>
            <a:r>
              <a:rPr lang="zh-CN" altLang="en-US"/>
              <a:t>换成</a:t>
            </a:r>
            <a:r>
              <a:rPr lang="en-US" altLang="zh-CN"/>
              <a:t>j+1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745C8-36A6-4AC3-85A0-61034A9BA8C5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F5C8B-9553-4EDE-BE32-6427483CB9B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714500" y="357188"/>
            <a:ext cx="5715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libri" pitchFamily="34" charset="0"/>
              </a:rPr>
              <a:t>§ </a:t>
            </a:r>
            <a:r>
              <a:rPr lang="en-US" altLang="zh-CN" sz="2400" b="1" dirty="0" smtClean="0">
                <a:solidFill>
                  <a:srgbClr val="0000FF"/>
                </a:solidFill>
                <a:latin typeface="Calibri" pitchFamily="34" charset="0"/>
              </a:rPr>
              <a:t>4.4  </a:t>
            </a: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</a:rPr>
              <a:t>其他激波捕捉格式简介</a:t>
            </a:r>
            <a:r>
              <a:rPr lang="en-US" altLang="zh-CN" sz="2400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endParaRPr lang="zh-CN" altLang="en-US" sz="2400" dirty="0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57188" y="1143000"/>
            <a:ext cx="4357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1.  </a:t>
            </a:r>
            <a:r>
              <a:rPr lang="en-US" altLang="zh-CN" sz="2400" b="1" dirty="0" err="1"/>
              <a:t>Godnov</a:t>
            </a:r>
            <a:r>
              <a:rPr lang="zh-CN" altLang="en-US" sz="2400" b="1" dirty="0"/>
              <a:t>格式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683568" y="1772816"/>
            <a:ext cx="5080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</a:t>
            </a:r>
            <a:r>
              <a:rPr lang="zh-CN" altLang="en-US" sz="2400" b="1" dirty="0" smtClean="0"/>
              <a:t>分片常数近似 </a:t>
            </a:r>
            <a:r>
              <a:rPr lang="en-US" altLang="zh-CN" sz="2400" b="1" dirty="0" smtClean="0"/>
              <a:t>+ Riemann</a:t>
            </a:r>
            <a:r>
              <a:rPr lang="zh-CN" altLang="en-US" sz="2400" b="1" dirty="0" smtClean="0"/>
              <a:t>解 </a:t>
            </a:r>
            <a:endParaRPr lang="zh-CN" altLang="en-US" sz="2400" b="1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436096" y="2204864"/>
            <a:ext cx="3456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876256" y="2060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796136" y="2060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956376" y="2060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876256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12360" y="24928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7524328" y="170080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444208" y="1772816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80312" y="13407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j+1/2</a:t>
            </a:r>
            <a:endParaRPr lang="zh-CN" altLang="en-US" dirty="0"/>
          </a:p>
        </p:txBody>
      </p:sp>
      <p:graphicFrame>
        <p:nvGraphicFramePr>
          <p:cNvPr id="93186" name="Object 1"/>
          <p:cNvGraphicFramePr>
            <a:graphicFrameLocks noChangeAspect="1"/>
          </p:cNvGraphicFramePr>
          <p:nvPr/>
        </p:nvGraphicFramePr>
        <p:xfrm>
          <a:off x="1475656" y="2276872"/>
          <a:ext cx="959197" cy="485594"/>
        </p:xfrm>
        <a:graphic>
          <a:graphicData uri="http://schemas.openxmlformats.org/presentationml/2006/ole">
            <p:oleObj spid="_x0000_s113666" name="Equation" r:id="rId3" imgW="723600" imgH="368280" progId="Equation.DSMT4">
              <p:embed/>
            </p:oleObj>
          </a:graphicData>
        </a:graphic>
      </p:graphicFrame>
      <p:graphicFrame>
        <p:nvGraphicFramePr>
          <p:cNvPr id="93187" name="Object 1"/>
          <p:cNvGraphicFramePr>
            <a:graphicFrameLocks noChangeAspect="1"/>
          </p:cNvGraphicFramePr>
          <p:nvPr/>
        </p:nvGraphicFramePr>
        <p:xfrm>
          <a:off x="1619672" y="2924944"/>
          <a:ext cx="1714500" cy="519113"/>
        </p:xfrm>
        <a:graphic>
          <a:graphicData uri="http://schemas.openxmlformats.org/presentationml/2006/ole">
            <p:oleObj spid="_x0000_s113667" name="Equation" r:id="rId4" imgW="1295280" imgH="393480" progId="Equation.DSMT4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691680" y="3645024"/>
          <a:ext cx="1914528" cy="360040"/>
        </p:xfrm>
        <a:graphic>
          <a:graphicData uri="http://schemas.openxmlformats.org/presentationml/2006/ole">
            <p:oleObj spid="_x0000_s113668" name="Equation" r:id="rId5" imgW="1346040" imgH="253800" progId="Equation.DSMT4">
              <p:embed/>
            </p:oleObj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067944" y="3501008"/>
          <a:ext cx="720080" cy="600067"/>
        </p:xfrm>
        <a:graphic>
          <a:graphicData uri="http://schemas.openxmlformats.org/presentationml/2006/ole">
            <p:oleObj spid="_x0000_s113669" name="Equation" r:id="rId6" imgW="609480" imgH="50796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331640" y="436510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一阶迎风格式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理论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解</a:t>
            </a:r>
            <a:endParaRPr lang="zh-CN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99592" y="5157192"/>
            <a:ext cx="712879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开创了使用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解计算通量的方法，在</a:t>
            </a:r>
            <a:r>
              <a:rPr lang="en-US" altLang="zh-CN" b="1" dirty="0" smtClean="0"/>
              <a:t>CFD</a:t>
            </a:r>
            <a:r>
              <a:rPr lang="zh-CN" altLang="en-US" b="1" dirty="0" smtClean="0"/>
              <a:t>史上有着重要地位；</a:t>
            </a:r>
            <a:endParaRPr lang="en-US" altLang="zh-CN" b="1" dirty="0" smtClean="0"/>
          </a:p>
          <a:p>
            <a:r>
              <a:rPr lang="zh-CN" altLang="en-US" b="1" dirty="0" smtClean="0"/>
              <a:t>大多格式是在</a:t>
            </a:r>
            <a:r>
              <a:rPr lang="en-US" altLang="zh-CN" b="1" dirty="0" err="1" smtClean="0"/>
              <a:t>Godmov</a:t>
            </a:r>
            <a:r>
              <a:rPr lang="zh-CN" altLang="en-US" b="1" dirty="0" smtClean="0"/>
              <a:t>格式基础上发展来的；</a:t>
            </a:r>
            <a:endParaRPr lang="en-US" altLang="zh-CN" b="1" dirty="0" smtClean="0"/>
          </a:p>
          <a:p>
            <a:r>
              <a:rPr lang="zh-CN" altLang="en-US" b="1" dirty="0" smtClean="0"/>
              <a:t>经典的</a:t>
            </a:r>
            <a:r>
              <a:rPr lang="en-US" altLang="zh-CN" b="1" dirty="0" err="1" smtClean="0"/>
              <a:t>Godnov</a:t>
            </a:r>
            <a:r>
              <a:rPr lang="zh-CN" altLang="en-US" b="1" dirty="0" smtClean="0"/>
              <a:t>格式目前已很少使用；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714375" y="714375"/>
          <a:ext cx="1143000" cy="592138"/>
        </p:xfrm>
        <a:graphic>
          <a:graphicData uri="http://schemas.openxmlformats.org/presentationml/2006/ole">
            <p:oleObj spid="_x0000_s114690" name="Equation" r:id="rId3" imgW="711000" imgH="368280" progId="Equation.3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642938" y="1500188"/>
          <a:ext cx="2339975" cy="857250"/>
        </p:xfrm>
        <a:graphic>
          <a:graphicData uri="http://schemas.openxmlformats.org/presentationml/2006/ole">
            <p:oleObj spid="_x0000_s114691" name="Equation" r:id="rId4" imgW="1282680" imgH="469800" progId="Equation.3">
              <p:embed/>
            </p:oleObj>
          </a:graphicData>
        </a:graphic>
      </p:graphicFrame>
      <p:sp>
        <p:nvSpPr>
          <p:cNvPr id="68" name="矩形 67"/>
          <p:cNvSpPr/>
          <p:nvPr/>
        </p:nvSpPr>
        <p:spPr>
          <a:xfrm>
            <a:off x="1500188" y="1428750"/>
            <a:ext cx="642937" cy="500063"/>
          </a:xfrm>
          <a:prstGeom prst="rect">
            <a:avLst/>
          </a:prstGeom>
          <a:solidFill>
            <a:srgbClr val="FFC000">
              <a:alpha val="19000"/>
            </a:srgb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39" name="TextBox 68"/>
          <p:cNvSpPr txBox="1">
            <a:spLocks noChangeArrowheads="1"/>
          </p:cNvSpPr>
          <p:nvPr/>
        </p:nvSpPr>
        <p:spPr bwMode="auto">
          <a:xfrm>
            <a:off x="428625" y="142875"/>
            <a:ext cx="3929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2. NND   </a:t>
            </a:r>
            <a:r>
              <a:rPr lang="zh-CN" altLang="en-US" sz="2400" b="1" dirty="0" smtClean="0"/>
              <a:t>格式</a:t>
            </a:r>
            <a:endParaRPr lang="zh-CN" altLang="en-US" sz="2400" b="1" dirty="0"/>
          </a:p>
        </p:txBody>
      </p:sp>
      <p:pic>
        <p:nvPicPr>
          <p:cNvPr id="4141" name="Picture 11"/>
          <p:cNvPicPr>
            <a:picLocks noChangeAspect="1" noChangeArrowheads="1"/>
          </p:cNvPicPr>
          <p:nvPr/>
        </p:nvPicPr>
        <p:blipFill>
          <a:blip r:embed="rId5" cstate="print"/>
          <a:srcRect l="54688" t="22917" r="17969" b="48611"/>
          <a:stretch>
            <a:fillRect/>
          </a:stretch>
        </p:blipFill>
        <p:spPr bwMode="auto">
          <a:xfrm>
            <a:off x="5364088" y="548680"/>
            <a:ext cx="2714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2428875" y="857250"/>
          <a:ext cx="1143000" cy="295275"/>
        </p:xfrm>
        <a:graphic>
          <a:graphicData uri="http://schemas.openxmlformats.org/presentationml/2006/ole">
            <p:oleObj spid="_x0000_s114692" name="Equation" r:id="rId6" imgW="736560" imgH="19044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539552" y="2564904"/>
          <a:ext cx="3849519" cy="661541"/>
        </p:xfrm>
        <a:graphic>
          <a:graphicData uri="http://schemas.openxmlformats.org/presentationml/2006/ole">
            <p:oleObj spid="_x0000_s114693" name="公式" r:id="rId7" imgW="2298600" imgH="39348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3933056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“在二阶迎风与二阶中心格式中选一个”</a:t>
            </a:r>
            <a:endParaRPr lang="en-US" altLang="zh-CN" b="1" dirty="0" smtClean="0"/>
          </a:p>
          <a:p>
            <a:r>
              <a:rPr lang="en-US" altLang="zh-CN" b="1" dirty="0" smtClean="0"/>
              <a:t>  </a:t>
            </a:r>
            <a:r>
              <a:rPr lang="zh-CN" altLang="en-US" b="1" dirty="0" smtClean="0"/>
              <a:t>“选接近一阶迎风的”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如果二阶中心与二阶迎风给出的修正趋势相反，干脆不修正。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8" cstate="print"/>
          <a:srcRect l="53519" t="46875" r="12520" b="18672"/>
          <a:stretch>
            <a:fillRect/>
          </a:stretch>
        </p:blipFill>
        <p:spPr bwMode="auto">
          <a:xfrm>
            <a:off x="5357818" y="2857496"/>
            <a:ext cx="33123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14348" y="600076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Minmod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) : 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符号相同时，取绝对值小的；符号相反时，取</a:t>
            </a:r>
            <a:r>
              <a:rPr lang="en-US" altLang="zh-CN" b="1" dirty="0" smtClean="0"/>
              <a:t>0.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395536" y="836712"/>
          <a:ext cx="3395662" cy="431800"/>
        </p:xfrm>
        <a:graphic>
          <a:graphicData uri="http://schemas.openxmlformats.org/presentationml/2006/ole">
            <p:oleObj spid="_x0000_s111618" name="公式" r:id="rId3" imgW="1904760" imgH="241200" progId="Equation.3">
              <p:embed/>
            </p:oleObj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051720" y="47667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限制器（</a:t>
            </a:r>
            <a:r>
              <a:rPr lang="en-US" altLang="zh-CN" b="1" dirty="0" smtClean="0"/>
              <a:t>limiter)</a:t>
            </a:r>
            <a:endParaRPr lang="zh-CN" altLang="en-US" b="1" dirty="0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4788024" y="692696"/>
          <a:ext cx="3032561" cy="792088"/>
        </p:xfrm>
        <a:graphic>
          <a:graphicData uri="http://schemas.openxmlformats.org/presentationml/2006/ole">
            <p:oleObj spid="_x0000_s111619" name="Equation" r:id="rId4" imgW="1663560" imgH="431640" progId="Equation.3">
              <p:embed/>
            </p:oleObj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043608" y="5157192"/>
            <a:ext cx="30963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1080406" y="4976378"/>
            <a:ext cx="23762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995936" y="4797152"/>
          <a:ext cx="345182" cy="279524"/>
        </p:xfrm>
        <a:graphic>
          <a:graphicData uri="http://schemas.openxmlformats.org/presentationml/2006/ole">
            <p:oleObj spid="_x0000_s111620" name="公式" r:id="rId5" imgW="114120" imgH="126720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339752" y="3429000"/>
          <a:ext cx="962025" cy="446087"/>
        </p:xfrm>
        <a:graphic>
          <a:graphicData uri="http://schemas.openxmlformats.org/presentationml/2006/ole">
            <p:oleObj spid="_x0000_s111621" name="公式" r:id="rId6" imgW="317160" imgH="203040" progId="Equation.3">
              <p:embed/>
            </p:oleObj>
          </a:graphicData>
        </a:graphic>
      </p:graphicFrame>
      <p:cxnSp>
        <p:nvCxnSpPr>
          <p:cNvPr id="28" name="直接连接符 27"/>
          <p:cNvCxnSpPr/>
          <p:nvPr/>
        </p:nvCxnSpPr>
        <p:spPr>
          <a:xfrm rot="5400000" flipH="1" flipV="1">
            <a:off x="2843808" y="4725144"/>
            <a:ext cx="86409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0800000" flipV="1">
            <a:off x="1475656" y="4293096"/>
            <a:ext cx="1800200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75856" y="429309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>
            <a:off x="683568" y="5805264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131840" y="5301208"/>
          <a:ext cx="330200" cy="165100"/>
        </p:xfrm>
        <a:graphic>
          <a:graphicData uri="http://schemas.openxmlformats.org/presentationml/2006/ole">
            <p:oleObj spid="_x0000_s111622" name="公式" r:id="rId7" imgW="330120" imgH="164880" progId="Equation.3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267744" y="4293096"/>
          <a:ext cx="723999" cy="234811"/>
        </p:xfrm>
        <a:graphic>
          <a:graphicData uri="http://schemas.openxmlformats.org/presentationml/2006/ole">
            <p:oleObj spid="_x0000_s111623" name="公式" r:id="rId8" imgW="368280" imgH="164880" progId="Equation.3">
              <p:embed/>
            </p:oleObj>
          </a:graphicData>
        </a:graphic>
      </p:graphicFrame>
      <p:graphicFrame>
        <p:nvGraphicFramePr>
          <p:cNvPr id="76810" name="Object 4"/>
          <p:cNvGraphicFramePr>
            <a:graphicFrameLocks noChangeAspect="1"/>
          </p:cNvGraphicFramePr>
          <p:nvPr/>
        </p:nvGraphicFramePr>
        <p:xfrm>
          <a:off x="3779912" y="3861048"/>
          <a:ext cx="623887" cy="374650"/>
        </p:xfrm>
        <a:graphic>
          <a:graphicData uri="http://schemas.openxmlformats.org/presentationml/2006/ole">
            <p:oleObj spid="_x0000_s111624" name="Equation" r:id="rId9" imgW="317160" imgH="190440" progId="Equation.3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31640" y="62373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GVC2 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148064" y="5157192"/>
            <a:ext cx="30963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5184862" y="4976378"/>
            <a:ext cx="23762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8100392" y="4797152"/>
          <a:ext cx="345182" cy="279524"/>
        </p:xfrm>
        <a:graphic>
          <a:graphicData uri="http://schemas.openxmlformats.org/presentationml/2006/ole">
            <p:oleObj spid="_x0000_s111625" name="公式" r:id="rId10" imgW="114120" imgH="126720" progId="Equation.3">
              <p:embed/>
            </p:oleObj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/>
        </p:nvGraphicFramePr>
        <p:xfrm>
          <a:off x="6444208" y="3429000"/>
          <a:ext cx="962025" cy="446087"/>
        </p:xfrm>
        <a:graphic>
          <a:graphicData uri="http://schemas.openxmlformats.org/presentationml/2006/ole">
            <p:oleObj spid="_x0000_s111626" name="公式" r:id="rId11" imgW="317160" imgH="203040" progId="Equation.3">
              <p:embed/>
            </p:oleObj>
          </a:graphicData>
        </a:graphic>
      </p:graphicFrame>
      <p:cxnSp>
        <p:nvCxnSpPr>
          <p:cNvPr id="43" name="直接连接符 42"/>
          <p:cNvCxnSpPr/>
          <p:nvPr/>
        </p:nvCxnSpPr>
        <p:spPr>
          <a:xfrm rot="5400000" flipH="1" flipV="1">
            <a:off x="6948264" y="4725144"/>
            <a:ext cx="86409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V="1">
            <a:off x="6372200" y="4293096"/>
            <a:ext cx="1008112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380312" y="429309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>
            <a:off x="5292080" y="5157192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7236296" y="5301208"/>
          <a:ext cx="330200" cy="165100"/>
        </p:xfrm>
        <a:graphic>
          <a:graphicData uri="http://schemas.openxmlformats.org/presentationml/2006/ole">
            <p:oleObj spid="_x0000_s111627" name="公式" r:id="rId12" imgW="330120" imgH="164880" progId="Equation.3">
              <p:embed/>
            </p:oleObj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/>
        </p:nvGraphicFramePr>
        <p:xfrm>
          <a:off x="6372200" y="4293096"/>
          <a:ext cx="723999" cy="234811"/>
        </p:xfrm>
        <a:graphic>
          <a:graphicData uri="http://schemas.openxmlformats.org/presentationml/2006/ole">
            <p:oleObj spid="_x0000_s111628" name="公式" r:id="rId13" imgW="368280" imgH="164880" progId="Equation.3">
              <p:embed/>
            </p:oleObj>
          </a:graphicData>
        </a:graphic>
      </p:graphicFrame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7884368" y="3861048"/>
          <a:ext cx="623887" cy="374650"/>
        </p:xfrm>
        <a:graphic>
          <a:graphicData uri="http://schemas.openxmlformats.org/presentationml/2006/ole">
            <p:oleObj spid="_x0000_s111629" name="Equation" r:id="rId14" imgW="317160" imgH="190440" progId="Equation.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868144" y="62373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NND 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5536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GVC2 </a:t>
            </a:r>
            <a:r>
              <a:rPr lang="zh-CN" altLang="en-US" b="1" dirty="0" smtClean="0"/>
              <a:t>格式</a:t>
            </a:r>
            <a:endParaRPr lang="zh-CN" altLang="en-US" b="1" dirty="0"/>
          </a:p>
        </p:txBody>
      </p:sp>
      <p:graphicFrame>
        <p:nvGraphicFramePr>
          <p:cNvPr id="135184" name="Object 3"/>
          <p:cNvGraphicFramePr>
            <a:graphicFrameLocks noChangeAspect="1"/>
          </p:cNvGraphicFramePr>
          <p:nvPr/>
        </p:nvGraphicFramePr>
        <p:xfrm>
          <a:off x="1619672" y="2204864"/>
          <a:ext cx="1920875" cy="884238"/>
        </p:xfrm>
        <a:graphic>
          <a:graphicData uri="http://schemas.openxmlformats.org/presentationml/2006/ole">
            <p:oleObj spid="_x0000_s111630" name="Equation" r:id="rId15" imgW="1054080" imgH="482400" progId="Equation.DSMT4">
              <p:embed/>
            </p:oleObj>
          </a:graphicData>
        </a:graphic>
      </p:graphicFrame>
      <p:graphicFrame>
        <p:nvGraphicFramePr>
          <p:cNvPr id="135185" name="Object 3"/>
          <p:cNvGraphicFramePr>
            <a:graphicFrameLocks noChangeAspect="1"/>
          </p:cNvGraphicFramePr>
          <p:nvPr/>
        </p:nvGraphicFramePr>
        <p:xfrm>
          <a:off x="5940152" y="2276872"/>
          <a:ext cx="1944216" cy="1048613"/>
        </p:xfrm>
        <a:graphic>
          <a:graphicData uri="http://schemas.openxmlformats.org/presentationml/2006/ole">
            <p:oleObj spid="_x0000_s111631" name="Equation" r:id="rId16" imgW="1206360" imgH="64764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004048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NND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6294438" y="1643063"/>
          <a:ext cx="2352675" cy="420687"/>
        </p:xfrm>
        <a:graphic>
          <a:graphicData uri="http://schemas.openxmlformats.org/presentationml/2006/ole">
            <p:oleObj spid="_x0000_s111632" name="Equation" r:id="rId17" imgW="205740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840FE-3468-4688-AB74-0D238ED9BAF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18446" name="TextBox 3"/>
          <p:cNvSpPr txBox="1">
            <a:spLocks noChangeArrowheads="1"/>
          </p:cNvSpPr>
          <p:nvPr/>
        </p:nvSpPr>
        <p:spPr bwMode="auto">
          <a:xfrm>
            <a:off x="395536" y="332656"/>
            <a:ext cx="6143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3. MUSCL</a:t>
            </a:r>
            <a:r>
              <a:rPr lang="zh-CN" altLang="en-US" sz="2000" b="1" dirty="0" smtClean="0"/>
              <a:t>格式   （</a:t>
            </a:r>
            <a:r>
              <a:rPr lang="en-US" altLang="zh-CN" sz="2000" b="1" dirty="0" smtClean="0"/>
              <a:t>Van Leer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184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4355976" y="908720"/>
          <a:ext cx="1674812" cy="428625"/>
        </p:xfrm>
        <a:graphic>
          <a:graphicData uri="http://schemas.openxmlformats.org/presentationml/2006/ole">
            <p:oleObj spid="_x0000_s115714" name="Equation" r:id="rId3" imgW="1485720" imgH="380880" progId="Equation.3">
              <p:embed/>
            </p:oleObj>
          </a:graphicData>
        </a:graphic>
      </p:graphicFrame>
      <p:sp>
        <p:nvSpPr>
          <p:cNvPr id="184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899592" y="980728"/>
          <a:ext cx="1966912" cy="379412"/>
        </p:xfrm>
        <a:graphic>
          <a:graphicData uri="http://schemas.openxmlformats.org/presentationml/2006/ole">
            <p:oleObj spid="_x0000_s115715" name="公式" r:id="rId4" imgW="1917360" imgH="368280" progId="Equation.3">
              <p:embed/>
            </p:oleObj>
          </a:graphicData>
        </a:graphic>
      </p:graphicFrame>
      <p:sp>
        <p:nvSpPr>
          <p:cNvPr id="184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131840" y="1124744"/>
            <a:ext cx="7143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298" name="Object 9"/>
          <p:cNvGraphicFramePr>
            <a:graphicFrameLocks noChangeAspect="1"/>
          </p:cNvGraphicFramePr>
          <p:nvPr/>
        </p:nvGraphicFramePr>
        <p:xfrm>
          <a:off x="899592" y="1556792"/>
          <a:ext cx="3541712" cy="571500"/>
        </p:xfrm>
        <a:graphic>
          <a:graphicData uri="http://schemas.openxmlformats.org/presentationml/2006/ole">
            <p:oleObj spid="_x0000_s115716" name="Equation" r:id="rId5" imgW="2450880" imgH="393480" progId="Equation.DSMT4">
              <p:embed/>
            </p:oleObj>
          </a:graphicData>
        </a:graphic>
      </p:graphicFrame>
      <p:graphicFrame>
        <p:nvGraphicFramePr>
          <p:cNvPr id="140299" name="Object 11"/>
          <p:cNvGraphicFramePr>
            <a:graphicFrameLocks noChangeAspect="1"/>
          </p:cNvGraphicFramePr>
          <p:nvPr/>
        </p:nvGraphicFramePr>
        <p:xfrm>
          <a:off x="5004048" y="1628800"/>
          <a:ext cx="1085850" cy="285750"/>
        </p:xfrm>
        <a:graphic>
          <a:graphicData uri="http://schemas.openxmlformats.org/presentationml/2006/ole">
            <p:oleObj spid="_x0000_s115717" name="Equation" r:id="rId6" imgW="965160" imgH="253800" progId="Equation.DSMT4">
              <p:embed/>
            </p:oleObj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6588224" y="1628800"/>
          <a:ext cx="1085850" cy="285750"/>
        </p:xfrm>
        <a:graphic>
          <a:graphicData uri="http://schemas.openxmlformats.org/presentationml/2006/ole">
            <p:oleObj spid="_x0000_s115718" name="Equation" r:id="rId7" imgW="965160" imgH="253800" progId="Equation.DSMT4">
              <p:embed/>
            </p:oleObj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971600" y="2276872"/>
          <a:ext cx="1849437" cy="571500"/>
        </p:xfrm>
        <a:graphic>
          <a:graphicData uri="http://schemas.openxmlformats.org/presentationml/2006/ole">
            <p:oleObj spid="_x0000_s115719" name="Equation" r:id="rId8" imgW="1562040" imgH="482400" progId="Equation.DSMT4">
              <p:embed/>
            </p:oleObj>
          </a:graphicData>
        </a:graphic>
      </p:graphicFrame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3563888" y="2420888"/>
          <a:ext cx="738082" cy="288032"/>
        </p:xfrm>
        <a:graphic>
          <a:graphicData uri="http://schemas.openxmlformats.org/presentationml/2006/ole">
            <p:oleObj spid="_x0000_s115720" name="Equation" r:id="rId9" imgW="520560" imgH="20304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92080" y="33265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Van </a:t>
            </a:r>
            <a:r>
              <a:rPr lang="en-US" altLang="zh-CN" dirty="0" err="1" smtClean="0"/>
              <a:t>Albada</a:t>
            </a:r>
            <a:r>
              <a:rPr lang="zh-CN" altLang="en-US" dirty="0" smtClean="0"/>
              <a:t>限制器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115616" y="6165304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115616" y="4365104"/>
            <a:ext cx="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1560" y="4293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47" name="任意多边形 46"/>
          <p:cNvSpPr/>
          <p:nvPr/>
        </p:nvSpPr>
        <p:spPr>
          <a:xfrm>
            <a:off x="1676846" y="4509120"/>
            <a:ext cx="1022945" cy="1171153"/>
          </a:xfrm>
          <a:custGeom>
            <a:avLst/>
            <a:gdLst>
              <a:gd name="connsiteX0" fmla="*/ 0 w 838200"/>
              <a:gd name="connsiteY0" fmla="*/ 1038225 h 1038225"/>
              <a:gd name="connsiteX1" fmla="*/ 342900 w 838200"/>
              <a:gd name="connsiteY1" fmla="*/ 485775 h 1038225"/>
              <a:gd name="connsiteX2" fmla="*/ 838200 w 838200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038225">
                <a:moveTo>
                  <a:pt x="0" y="1038225"/>
                </a:moveTo>
                <a:cubicBezTo>
                  <a:pt x="101600" y="848519"/>
                  <a:pt x="203200" y="658813"/>
                  <a:pt x="342900" y="485775"/>
                </a:cubicBezTo>
                <a:cubicBezTo>
                  <a:pt x="482600" y="312738"/>
                  <a:pt x="660400" y="156369"/>
                  <a:pt x="83820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9672" y="55892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51720" y="494116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627784" y="44371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843808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光滑</a:t>
            </a:r>
            <a:endParaRPr lang="zh-CN" altLang="en-US" b="1" dirty="0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1630810" y="5732661"/>
          <a:ext cx="349250" cy="314325"/>
        </p:xfrm>
        <a:graphic>
          <a:graphicData uri="http://schemas.openxmlformats.org/presentationml/2006/ole">
            <p:oleObj spid="_x0000_s115721" name="Equation" r:id="rId10" imgW="253800" imgH="228600" progId="Equation.DSMT4">
              <p:embed/>
            </p:oleObj>
          </a:graphicData>
        </a:graphic>
      </p:graphicFrame>
      <p:graphicFrame>
        <p:nvGraphicFramePr>
          <p:cNvPr id="54" name="Object 5"/>
          <p:cNvGraphicFramePr>
            <a:graphicFrameLocks noChangeAspect="1"/>
          </p:cNvGraphicFramePr>
          <p:nvPr/>
        </p:nvGraphicFramePr>
        <p:xfrm>
          <a:off x="2195736" y="5085184"/>
          <a:ext cx="227012" cy="314325"/>
        </p:xfrm>
        <a:graphic>
          <a:graphicData uri="http://schemas.openxmlformats.org/presentationml/2006/ole">
            <p:oleObj spid="_x0000_s115722" name="Equation" r:id="rId11" imgW="164880" imgH="228600" progId="Equation.DSMT4">
              <p:embed/>
            </p:oleObj>
          </a:graphicData>
        </a:graphic>
      </p:graphicFrame>
      <p:graphicFrame>
        <p:nvGraphicFramePr>
          <p:cNvPr id="55" name="Object 6"/>
          <p:cNvGraphicFramePr>
            <a:graphicFrameLocks noChangeAspect="1"/>
          </p:cNvGraphicFramePr>
          <p:nvPr/>
        </p:nvGraphicFramePr>
        <p:xfrm>
          <a:off x="2771800" y="4581128"/>
          <a:ext cx="349250" cy="314325"/>
        </p:xfrm>
        <a:graphic>
          <a:graphicData uri="http://schemas.openxmlformats.org/presentationml/2006/ole">
            <p:oleObj spid="_x0000_s115723" name="Equation" r:id="rId12" imgW="253800" imgH="228600" progId="Equation.DSMT4">
              <p:embed/>
            </p:oleObj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27584" y="30689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光滑区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979712" y="3140968"/>
          <a:ext cx="864096" cy="303192"/>
        </p:xfrm>
        <a:graphic>
          <a:graphicData uri="http://schemas.openxmlformats.org/presentationml/2006/ole">
            <p:oleObj spid="_x0000_s115724" name="Equation" r:id="rId13" imgW="723600" imgH="253800" progId="Equation.DSMT4">
              <p:embed/>
            </p:oleObj>
          </a:graphicData>
        </a:graphic>
      </p:graphicFrame>
      <p:cxnSp>
        <p:nvCxnSpPr>
          <p:cNvPr id="59" name="直接箭头连接符 58"/>
          <p:cNvCxnSpPr/>
          <p:nvPr/>
        </p:nvCxnSpPr>
        <p:spPr>
          <a:xfrm>
            <a:off x="3059832" y="321297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3635896" y="3068960"/>
          <a:ext cx="598220" cy="288032"/>
        </p:xfrm>
        <a:graphic>
          <a:graphicData uri="http://schemas.openxmlformats.org/presentationml/2006/ole">
            <p:oleObj spid="_x0000_s115725" name="Equation" r:id="rId14" imgW="342720" imgH="164880" progId="Equation.DSMT4">
              <p:embed/>
            </p:oleObj>
          </a:graphicData>
        </a:graphic>
      </p:graphicFrame>
      <p:graphicFrame>
        <p:nvGraphicFramePr>
          <p:cNvPr id="140308" name="Object 9"/>
          <p:cNvGraphicFramePr>
            <a:graphicFrameLocks noChangeAspect="1"/>
          </p:cNvGraphicFramePr>
          <p:nvPr/>
        </p:nvGraphicFramePr>
        <p:xfrm>
          <a:off x="4572000" y="2996952"/>
          <a:ext cx="2990850" cy="368300"/>
        </p:xfrm>
        <a:graphic>
          <a:graphicData uri="http://schemas.openxmlformats.org/presentationml/2006/ole">
            <p:oleObj spid="_x0000_s115726" name="Equation" r:id="rId15" imgW="2070000" imgH="253800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74035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阶迎风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99592" y="35010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不光滑区：</a:t>
            </a:r>
            <a:endParaRPr lang="zh-CN" altLang="en-US" b="1" dirty="0"/>
          </a:p>
        </p:txBody>
      </p:sp>
      <p:graphicFrame>
        <p:nvGraphicFramePr>
          <p:cNvPr id="140309" name="Object 21"/>
          <p:cNvGraphicFramePr>
            <a:graphicFrameLocks noChangeAspect="1"/>
          </p:cNvGraphicFramePr>
          <p:nvPr/>
        </p:nvGraphicFramePr>
        <p:xfrm>
          <a:off x="3613597" y="3500884"/>
          <a:ext cx="642937" cy="287338"/>
        </p:xfrm>
        <a:graphic>
          <a:graphicData uri="http://schemas.openxmlformats.org/presentationml/2006/ole">
            <p:oleObj spid="_x0000_s115727" name="Equation" r:id="rId16" imgW="368280" imgH="164880" progId="Equation.DSMT4">
              <p:embed/>
            </p:oleObj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5652120" y="6165304"/>
            <a:ext cx="2880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652120" y="4365104"/>
            <a:ext cx="0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8064" y="4293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6156176" y="55892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372200" y="44371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164288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668344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不光滑</a:t>
            </a:r>
            <a:endParaRPr lang="zh-CN" altLang="en-US" b="1" dirty="0"/>
          </a:p>
        </p:txBody>
      </p:sp>
      <p:cxnSp>
        <p:nvCxnSpPr>
          <p:cNvPr id="70" name="直接连接符 69"/>
          <p:cNvCxnSpPr>
            <a:endCxn id="67" idx="4"/>
          </p:cNvCxnSpPr>
          <p:nvPr/>
        </p:nvCxnSpPr>
        <p:spPr>
          <a:xfrm flipV="1">
            <a:off x="6228184" y="4581128"/>
            <a:ext cx="216024" cy="1101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444208" y="4437112"/>
            <a:ext cx="741171" cy="114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310" name="Object 9"/>
          <p:cNvGraphicFramePr>
            <a:graphicFrameLocks noChangeAspect="1"/>
          </p:cNvGraphicFramePr>
          <p:nvPr/>
        </p:nvGraphicFramePr>
        <p:xfrm>
          <a:off x="5551488" y="3429000"/>
          <a:ext cx="1174750" cy="368300"/>
        </p:xfrm>
        <a:graphic>
          <a:graphicData uri="http://schemas.openxmlformats.org/presentationml/2006/ole">
            <p:oleObj spid="_x0000_s115728" name="Equation" r:id="rId17" imgW="812520" imgH="25380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740352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阶迎风</a:t>
            </a:r>
            <a:endParaRPr lang="zh-CN" altLang="en-US" b="1" dirty="0"/>
          </a:p>
        </p:txBody>
      </p:sp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1547664" y="5085184"/>
          <a:ext cx="363537" cy="303213"/>
        </p:xfrm>
        <a:graphic>
          <a:graphicData uri="http://schemas.openxmlformats.org/presentationml/2006/ole">
            <p:oleObj spid="_x0000_s115729" name="Equation" r:id="rId18" imgW="304560" imgH="253800" progId="Equation.DSMT4">
              <p:embed/>
            </p:oleObj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/>
        </p:nvGraphicFramePr>
        <p:xfrm>
          <a:off x="2189163" y="4508500"/>
          <a:ext cx="377825" cy="303213"/>
        </p:xfrm>
        <a:graphic>
          <a:graphicData uri="http://schemas.openxmlformats.org/presentationml/2006/ole">
            <p:oleObj spid="_x0000_s115730" name="Equation" r:id="rId19" imgW="317160" imgH="253800" progId="Equation.DSMT4">
              <p:embed/>
            </p:oleObj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6012160" y="4941168"/>
          <a:ext cx="363537" cy="303212"/>
        </p:xfrm>
        <a:graphic>
          <a:graphicData uri="http://schemas.openxmlformats.org/presentationml/2006/ole">
            <p:oleObj spid="_x0000_s115731" name="Equation" r:id="rId20" imgW="304560" imgH="253800" progId="Equation.DSMT4">
              <p:embed/>
            </p:oleObj>
          </a:graphicData>
        </a:graphic>
      </p:graphicFrame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6660232" y="4293096"/>
          <a:ext cx="377825" cy="303213"/>
        </p:xfrm>
        <a:graphic>
          <a:graphicData uri="http://schemas.openxmlformats.org/presentationml/2006/ole">
            <p:oleObj spid="_x0000_s115732" name="Equation" r:id="rId21" imgW="3171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98D55-86EC-4A70-AB70-51F9D2FD200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4104" name="TextBox 3"/>
          <p:cNvSpPr txBox="1">
            <a:spLocks noChangeArrowheads="1"/>
          </p:cNvSpPr>
          <p:nvPr/>
        </p:nvSpPr>
        <p:spPr bwMode="auto">
          <a:xfrm>
            <a:off x="428625" y="357188"/>
            <a:ext cx="557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1500188" y="214313"/>
            <a:ext cx="6286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/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alibri" pitchFamily="34" charset="0"/>
              </a:rPr>
              <a:t>§4.5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WENO</a:t>
            </a:r>
            <a:r>
              <a:rPr lang="zh-CN" altLang="en-US" sz="2400" b="1" dirty="0">
                <a:solidFill>
                  <a:srgbClr val="0000FF"/>
                </a:solidFill>
              </a:rPr>
              <a:t>格式 </a:t>
            </a:r>
            <a:r>
              <a:rPr lang="en-US" altLang="zh-CN" sz="2400" b="1" dirty="0">
                <a:solidFill>
                  <a:srgbClr val="0000FF"/>
                </a:solidFill>
              </a:rPr>
              <a:t>—— </a:t>
            </a:r>
            <a:r>
              <a:rPr lang="zh-CN" altLang="en-US" sz="2400" b="1" dirty="0">
                <a:solidFill>
                  <a:srgbClr val="0000FF"/>
                </a:solidFill>
              </a:rPr>
              <a:t>高精度的激波捕捉法 </a:t>
            </a:r>
          </a:p>
        </p:txBody>
      </p:sp>
      <p:sp>
        <p:nvSpPr>
          <p:cNvPr id="4106" name="TextBox 5"/>
          <p:cNvSpPr txBox="1">
            <a:spLocks noChangeArrowheads="1"/>
          </p:cNvSpPr>
          <p:nvPr/>
        </p:nvSpPr>
        <p:spPr bwMode="auto">
          <a:xfrm>
            <a:off x="285750" y="1214438"/>
            <a:ext cx="3714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1.  </a:t>
            </a:r>
            <a:r>
              <a:rPr lang="zh-CN" altLang="en-US" sz="2400" b="1"/>
              <a:t>基本思路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71563" y="1785938"/>
          <a:ext cx="1000125" cy="452437"/>
        </p:xfrm>
        <a:graphic>
          <a:graphicData uri="http://schemas.openxmlformats.org/presentationml/2006/ole">
            <p:oleObj spid="_x0000_s116738" name="Equation" r:id="rId3" imgW="812520" imgH="36828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357438" y="1857375"/>
          <a:ext cx="569912" cy="285750"/>
        </p:xfrm>
        <a:graphic>
          <a:graphicData uri="http://schemas.openxmlformats.org/presentationml/2006/ole">
            <p:oleObj spid="_x0000_s116739" name="Equation" r:id="rId4" imgW="330120" imgH="164880" progId="Equation.3">
              <p:embed/>
            </p:oleObj>
          </a:graphicData>
        </a:graphic>
      </p:graphicFrame>
      <p:pic>
        <p:nvPicPr>
          <p:cNvPr id="4107" name="Picture 2"/>
          <p:cNvPicPr>
            <a:picLocks noChangeAspect="1" noChangeArrowheads="1"/>
          </p:cNvPicPr>
          <p:nvPr/>
        </p:nvPicPr>
        <p:blipFill>
          <a:blip r:embed="rId5" cstate="print"/>
          <a:srcRect l="28906" t="43750" r="34766" b="45139"/>
          <a:stretch>
            <a:fillRect/>
          </a:stretch>
        </p:blipFill>
        <p:spPr bwMode="auto">
          <a:xfrm>
            <a:off x="5357813" y="1785938"/>
            <a:ext cx="3500437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500313" y="2428875"/>
          <a:ext cx="215900" cy="368300"/>
        </p:xfrm>
        <a:graphic>
          <a:graphicData uri="http://schemas.openxmlformats.org/presentationml/2006/ole">
            <p:oleObj spid="_x0000_s116740" name="Equation" r:id="rId6" imgW="215640" imgH="368280" progId="Equation.3">
              <p:embed/>
            </p:oleObj>
          </a:graphicData>
        </a:graphic>
      </p:graphicFrame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5500688" y="1500188"/>
          <a:ext cx="3071812" cy="239712"/>
        </p:xfrm>
        <a:graphic>
          <a:graphicData uri="http://schemas.openxmlformats.org/presentationml/2006/ole">
            <p:oleObj spid="_x0000_s116741" name="Equation" r:id="rId7" imgW="2921000" imgH="228600" progId="Equation.3">
              <p:embed/>
            </p:oleObj>
          </a:graphicData>
        </a:graphic>
      </p:graphicFrame>
      <p:sp>
        <p:nvSpPr>
          <p:cNvPr id="4108" name="矩形 6"/>
          <p:cNvSpPr>
            <a:spLocks noChangeArrowheads="1"/>
          </p:cNvSpPr>
          <p:nvPr/>
        </p:nvSpPr>
        <p:spPr bwMode="auto">
          <a:xfrm>
            <a:off x="5857875" y="4429125"/>
            <a:ext cx="3071813" cy="830263"/>
          </a:xfrm>
          <a:prstGeom prst="rect">
            <a:avLst/>
          </a:prstGeom>
          <a:solidFill>
            <a:srgbClr val="FFC0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       {j-3, j-2,j-1,j,j+1,j+2}</a:t>
            </a:r>
          </a:p>
          <a:p>
            <a:endParaRPr lang="en-US" altLang="zh-CN" sz="1600"/>
          </a:p>
          <a:p>
            <a:endParaRPr lang="zh-CN" altLang="en-US" sz="1600"/>
          </a:p>
        </p:txBody>
      </p:sp>
      <p:sp>
        <p:nvSpPr>
          <p:cNvPr id="4109" name="矩形 6"/>
          <p:cNvSpPr>
            <a:spLocks noChangeArrowheads="1"/>
          </p:cNvSpPr>
          <p:nvPr/>
        </p:nvSpPr>
        <p:spPr bwMode="auto">
          <a:xfrm>
            <a:off x="5862638" y="4929188"/>
            <a:ext cx="32813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/>
              <a:t>{j-3,j-2,j-1,j}</a:t>
            </a:r>
            <a:r>
              <a:rPr lang="zh-CN" altLang="en-US" sz="1200"/>
              <a:t>； </a:t>
            </a:r>
            <a:r>
              <a:rPr lang="en-US" sz="1200"/>
              <a:t>   </a:t>
            </a:r>
            <a:r>
              <a:rPr lang="en-US" altLang="zh-CN" sz="1200"/>
              <a:t>{j-2,j-1,j,j+1}</a:t>
            </a:r>
            <a:r>
              <a:rPr lang="zh-CN" altLang="en-US" sz="1200"/>
              <a:t>； </a:t>
            </a:r>
            <a:r>
              <a:rPr lang="en-US" sz="1200"/>
              <a:t>   </a:t>
            </a:r>
            <a:r>
              <a:rPr lang="en-US" altLang="zh-CN" sz="1200"/>
              <a:t>{j-1,j,j+1,j+2}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7215981" y="4856957"/>
            <a:ext cx="142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1"/>
          <p:cNvSpPr txBox="1">
            <a:spLocks noChangeArrowheads="1"/>
          </p:cNvSpPr>
          <p:nvPr/>
        </p:nvSpPr>
        <p:spPr bwMode="auto">
          <a:xfrm>
            <a:off x="6072188" y="5643563"/>
            <a:ext cx="3071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五个基架点被分成三个组</a:t>
            </a:r>
          </a:p>
        </p:txBody>
      </p:sp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5214938" y="3000375"/>
            <a:ext cx="3714750" cy="928688"/>
            <a:chOff x="4929190" y="3429000"/>
            <a:chExt cx="3714776" cy="928694"/>
          </a:xfrm>
        </p:grpSpPr>
        <p:pic>
          <p:nvPicPr>
            <p:cNvPr id="411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0664" t="43750" r="38867" b="45139"/>
            <a:stretch>
              <a:fillRect/>
            </a:stretch>
          </p:blipFill>
          <p:spPr bwMode="auto">
            <a:xfrm>
              <a:off x="4929190" y="3500438"/>
              <a:ext cx="3714776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5000627" y="3643314"/>
              <a:ext cx="2214579" cy="71438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643570" y="3571876"/>
              <a:ext cx="2214577" cy="642942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357950" y="3429000"/>
              <a:ext cx="2214577" cy="714380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6" name="下箭头 25"/>
          <p:cNvSpPr/>
          <p:nvPr/>
        </p:nvSpPr>
        <p:spPr>
          <a:xfrm>
            <a:off x="7143750" y="2428875"/>
            <a:ext cx="28575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5786438" y="857250"/>
            <a:ext cx="2000250" cy="669925"/>
            <a:chOff x="4535488" y="2778125"/>
            <a:chExt cx="1422400" cy="1241425"/>
          </a:xfrm>
        </p:grpSpPr>
        <p:sp>
          <p:nvSpPr>
            <p:cNvPr id="29" name="任意多边形 28"/>
            <p:cNvSpPr/>
            <p:nvPr/>
          </p:nvSpPr>
          <p:spPr>
            <a:xfrm>
              <a:off x="4535488" y="3716549"/>
              <a:ext cx="898596" cy="303001"/>
            </a:xfrm>
            <a:custGeom>
              <a:avLst/>
              <a:gdLst>
                <a:gd name="connsiteX0" fmla="*/ 0 w 897802"/>
                <a:gd name="connsiteY0" fmla="*/ 301782 h 301782"/>
                <a:gd name="connsiteX1" fmla="*/ 63374 w 897802"/>
                <a:gd name="connsiteY1" fmla="*/ 147873 h 301782"/>
                <a:gd name="connsiteX2" fmla="*/ 380246 w 897802"/>
                <a:gd name="connsiteY2" fmla="*/ 247461 h 301782"/>
                <a:gd name="connsiteX3" fmla="*/ 570368 w 897802"/>
                <a:gd name="connsiteY3" fmla="*/ 12071 h 301782"/>
                <a:gd name="connsiteX4" fmla="*/ 851026 w 897802"/>
                <a:gd name="connsiteY4" fmla="*/ 175033 h 301782"/>
                <a:gd name="connsiteX5" fmla="*/ 851026 w 897802"/>
                <a:gd name="connsiteY5" fmla="*/ 184087 h 3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7802" h="301782">
                  <a:moveTo>
                    <a:pt x="0" y="301782"/>
                  </a:moveTo>
                  <a:cubicBezTo>
                    <a:pt x="0" y="229354"/>
                    <a:pt x="0" y="156926"/>
                    <a:pt x="63374" y="147873"/>
                  </a:cubicBezTo>
                  <a:cubicBezTo>
                    <a:pt x="126748" y="138820"/>
                    <a:pt x="295747" y="270095"/>
                    <a:pt x="380246" y="247461"/>
                  </a:cubicBezTo>
                  <a:cubicBezTo>
                    <a:pt x="464745" y="224827"/>
                    <a:pt x="491905" y="24142"/>
                    <a:pt x="570368" y="12071"/>
                  </a:cubicBezTo>
                  <a:cubicBezTo>
                    <a:pt x="648831" y="0"/>
                    <a:pt x="804250" y="146364"/>
                    <a:pt x="851026" y="175033"/>
                  </a:cubicBezTo>
                  <a:cubicBezTo>
                    <a:pt x="897802" y="203702"/>
                    <a:pt x="874414" y="193894"/>
                    <a:pt x="851026" y="18408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4"/>
            </p:cNvCxnSpPr>
            <p:nvPr/>
          </p:nvCxnSpPr>
          <p:spPr>
            <a:xfrm flipH="1" flipV="1">
              <a:off x="5357319" y="2928156"/>
              <a:ext cx="29351" cy="964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 30"/>
            <p:cNvSpPr/>
            <p:nvPr/>
          </p:nvSpPr>
          <p:spPr>
            <a:xfrm>
              <a:off x="5359577" y="2778125"/>
              <a:ext cx="598311" cy="191216"/>
            </a:xfrm>
            <a:custGeom>
              <a:avLst/>
              <a:gdLst>
                <a:gd name="connsiteX0" fmla="*/ 0 w 597529"/>
                <a:gd name="connsiteY0" fmla="*/ 182578 h 191631"/>
                <a:gd name="connsiteX1" fmla="*/ 45268 w 597529"/>
                <a:gd name="connsiteY1" fmla="*/ 55830 h 191631"/>
                <a:gd name="connsiteX2" fmla="*/ 217284 w 597529"/>
                <a:gd name="connsiteY2" fmla="*/ 182578 h 191631"/>
                <a:gd name="connsiteX3" fmla="*/ 398353 w 597529"/>
                <a:gd name="connsiteY3" fmla="*/ 1509 h 191631"/>
                <a:gd name="connsiteX4" fmla="*/ 597529 w 597529"/>
                <a:gd name="connsiteY4" fmla="*/ 173525 h 1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529" h="191631">
                  <a:moveTo>
                    <a:pt x="0" y="182578"/>
                  </a:moveTo>
                  <a:cubicBezTo>
                    <a:pt x="4527" y="119204"/>
                    <a:pt x="9054" y="55830"/>
                    <a:pt x="45268" y="55830"/>
                  </a:cubicBezTo>
                  <a:cubicBezTo>
                    <a:pt x="81482" y="55830"/>
                    <a:pt x="158437" y="191631"/>
                    <a:pt x="217284" y="182578"/>
                  </a:cubicBezTo>
                  <a:cubicBezTo>
                    <a:pt x="276131" y="173525"/>
                    <a:pt x="334979" y="3018"/>
                    <a:pt x="398353" y="1509"/>
                  </a:cubicBezTo>
                  <a:cubicBezTo>
                    <a:pt x="461727" y="0"/>
                    <a:pt x="529628" y="86762"/>
                    <a:pt x="597529" y="17352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115" name="TextBox 9"/>
          <p:cNvSpPr txBox="1">
            <a:spLocks noChangeArrowheads="1"/>
          </p:cNvSpPr>
          <p:nvPr/>
        </p:nvSpPr>
        <p:spPr bwMode="auto">
          <a:xfrm>
            <a:off x="142875" y="2428875"/>
            <a:ext cx="57864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/>
              <a:t>1</a:t>
            </a:r>
            <a:r>
              <a:rPr lang="zh-CN" altLang="en-US" sz="2000" b="1"/>
              <a:t>） 若高精度逼近      ， 必然利用多个基架点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en-US" altLang="zh-CN" sz="2000" b="1"/>
              <a:t> 2</a:t>
            </a:r>
            <a:r>
              <a:rPr lang="zh-CN" altLang="en-US" sz="2000" b="1"/>
              <a:t>） 如果该基架点内函数有间断，会导致振荡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en-US" altLang="zh-CN" sz="2000" b="1"/>
              <a:t> 3</a:t>
            </a:r>
            <a:r>
              <a:rPr lang="zh-CN" altLang="en-US" sz="2000" b="1"/>
              <a:t>） 间断不可能处处存在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en-US" altLang="zh-CN" sz="2000" b="1"/>
              <a:t> 4</a:t>
            </a:r>
            <a:r>
              <a:rPr lang="zh-CN" altLang="en-US" sz="2000" b="1"/>
              <a:t>） 把基架点分成多个组（模板），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en-US" altLang="zh-CN" sz="2000" b="1"/>
              <a:t>        </a:t>
            </a:r>
            <a:r>
              <a:rPr lang="zh-CN" altLang="en-US" sz="2000" b="1"/>
              <a:t>每个模板</a:t>
            </a:r>
            <a:r>
              <a:rPr lang="zh-CN" altLang="en-US" sz="2000" b="1">
                <a:solidFill>
                  <a:srgbClr val="FF0000"/>
                </a:solidFill>
              </a:rPr>
              <a:t>独立</a:t>
            </a:r>
            <a:r>
              <a:rPr lang="zh-CN" altLang="en-US" sz="2000" b="1"/>
              <a:t>计算</a:t>
            </a:r>
            <a:r>
              <a:rPr lang="en-US" altLang="zh-CN" sz="2000" b="1"/>
              <a:t>j</a:t>
            </a:r>
            <a:r>
              <a:rPr lang="zh-CN" altLang="en-US" sz="2000" b="1"/>
              <a:t>点导数的逼近。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en-US" altLang="zh-CN" sz="2000" b="1"/>
              <a:t>         —— </a:t>
            </a:r>
            <a:r>
              <a:rPr lang="zh-CN" altLang="en-US" sz="2000" b="1"/>
              <a:t>得到</a:t>
            </a:r>
            <a:r>
              <a:rPr lang="zh-CN" altLang="en-US" sz="2000" b="1">
                <a:solidFill>
                  <a:srgbClr val="FF0000"/>
                </a:solidFill>
              </a:rPr>
              <a:t>多个差分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  </a:t>
            </a:r>
            <a:r>
              <a:rPr lang="en-US" altLang="zh-CN" sz="2000" b="1"/>
              <a:t>5</a:t>
            </a:r>
            <a:r>
              <a:rPr lang="zh-CN" altLang="en-US" sz="2000" b="1"/>
              <a:t>）根据每个模板的光滑程度，设定权重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en-US" altLang="zh-CN" sz="2000" b="1"/>
              <a:t>  6</a:t>
            </a:r>
            <a:r>
              <a:rPr lang="zh-CN" altLang="en-US" sz="2000" b="1"/>
              <a:t>） 对多个差分结果进行加权平均 。光滑度越高，权重越大。如果某模板存在间断，则权重趋于</a:t>
            </a:r>
            <a:r>
              <a:rPr lang="en-US" altLang="zh-CN" sz="2000" b="1"/>
              <a:t>0</a:t>
            </a:r>
            <a:r>
              <a:rPr lang="zh-CN" altLang="en-US" sz="2000" b="1"/>
              <a:t>；</a:t>
            </a:r>
            <a:endParaRPr lang="en-US" altLang="zh-CN" sz="2000" b="1"/>
          </a:p>
          <a:p>
            <a:pPr>
              <a:spcBef>
                <a:spcPts val="600"/>
              </a:spcBef>
            </a:pPr>
            <a:r>
              <a:rPr lang="zh-CN" altLang="en-US" sz="2000" b="1"/>
              <a:t>如果都光滑，则组合成更高阶格式。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E5F2A-CDC3-4499-9AE7-26F7F70C497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129" name="TextBox 3"/>
          <p:cNvSpPr txBox="1">
            <a:spLocks noChangeArrowheads="1"/>
          </p:cNvSpPr>
          <p:nvPr/>
        </p:nvSpPr>
        <p:spPr bwMode="auto">
          <a:xfrm>
            <a:off x="357188" y="214313"/>
            <a:ext cx="742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2.  WENO</a:t>
            </a:r>
            <a:r>
              <a:rPr lang="zh-CN" altLang="en-US" sz="2400" b="1"/>
              <a:t>格式的原理描述</a:t>
            </a:r>
          </a:p>
        </p:txBody>
      </p:sp>
      <p:pic>
        <p:nvPicPr>
          <p:cNvPr id="5130" name="Picture 2"/>
          <p:cNvPicPr>
            <a:picLocks noChangeAspect="1" noChangeArrowheads="1"/>
          </p:cNvPicPr>
          <p:nvPr/>
        </p:nvPicPr>
        <p:blipFill>
          <a:blip r:embed="rId3" cstate="print"/>
          <a:srcRect l="28906" t="43750" r="34766" b="45139"/>
          <a:stretch>
            <a:fillRect/>
          </a:stretch>
        </p:blipFill>
        <p:spPr bwMode="auto">
          <a:xfrm>
            <a:off x="5286375" y="1643063"/>
            <a:ext cx="3500438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285875" y="2071688"/>
          <a:ext cx="1420813" cy="452437"/>
        </p:xfrm>
        <a:graphic>
          <a:graphicData uri="http://schemas.openxmlformats.org/presentationml/2006/ole">
            <p:oleObj spid="_x0000_s117762" name="Equation" r:id="rId4" imgW="1155600" imgH="36828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000375" y="2143125"/>
          <a:ext cx="428625" cy="214313"/>
        </p:xfrm>
        <a:graphic>
          <a:graphicData uri="http://schemas.openxmlformats.org/presentationml/2006/ole">
            <p:oleObj spid="_x0000_s117763" name="Equation" r:id="rId5" imgW="330120" imgH="164880" progId="Equation.3">
              <p:embed/>
            </p:oleObj>
          </a:graphicData>
        </a:graphic>
      </p:graphicFrame>
      <p:sp>
        <p:nvSpPr>
          <p:cNvPr id="5131" name="TextBox 7"/>
          <p:cNvSpPr txBox="1">
            <a:spLocks noChangeArrowheads="1"/>
          </p:cNvSpPr>
          <p:nvPr/>
        </p:nvSpPr>
        <p:spPr bwMode="auto">
          <a:xfrm>
            <a:off x="857250" y="1571625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考虑线性单波方程：</a:t>
            </a:r>
          </a:p>
        </p:txBody>
      </p:sp>
      <p:sp>
        <p:nvSpPr>
          <p:cNvPr id="5132" name="TextBox 8"/>
          <p:cNvSpPr txBox="1">
            <a:spLocks noChangeArrowheads="1"/>
          </p:cNvSpPr>
          <p:nvPr/>
        </p:nvSpPr>
        <p:spPr bwMode="auto">
          <a:xfrm>
            <a:off x="642938" y="785813"/>
            <a:ext cx="7286625" cy="646112"/>
          </a:xfrm>
          <a:prstGeom prst="rect">
            <a:avLst/>
          </a:prstGeom>
          <a:solidFill>
            <a:srgbClr val="00B050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注： 为了简便，以非守恒型形式为例讲授其思路，实际使用时，请采用下一节介绍的守恒形式</a:t>
            </a:r>
          </a:p>
        </p:txBody>
      </p:sp>
      <p:sp>
        <p:nvSpPr>
          <p:cNvPr id="5133" name="TextBox 9"/>
          <p:cNvSpPr txBox="1">
            <a:spLocks noChangeArrowheads="1"/>
          </p:cNvSpPr>
          <p:nvPr/>
        </p:nvSpPr>
        <p:spPr bwMode="auto">
          <a:xfrm>
            <a:off x="357188" y="2786063"/>
            <a:ext cx="6143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确定网格基架点： 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zh-CN" altLang="en-US" b="1">
                <a:solidFill>
                  <a:srgbClr val="FF0000"/>
                </a:solidFill>
              </a:rPr>
              <a:t>个点 </a:t>
            </a:r>
            <a:r>
              <a:rPr lang="en-US" altLang="zh-CN" b="1">
                <a:solidFill>
                  <a:srgbClr val="FF0000"/>
                </a:solidFill>
              </a:rPr>
              <a:t>{j-3 , j-2,j-1,j,j+1,j+2}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       </a:t>
            </a:r>
            <a:r>
              <a:rPr lang="zh-CN" altLang="en-US" b="1">
                <a:solidFill>
                  <a:srgbClr val="FF0000"/>
                </a:solidFill>
              </a:rPr>
              <a:t>构造出该基架点上的目标差分格式</a:t>
            </a: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4572000" y="1928813"/>
          <a:ext cx="357188" cy="552450"/>
        </p:xfrm>
        <a:graphic>
          <a:graphicData uri="http://schemas.openxmlformats.org/presentationml/2006/ole">
            <p:oleObj spid="_x0000_s117764" name="Equation" r:id="rId6" imgW="279360" imgH="431640" progId="Equation.3">
              <p:embed/>
            </p:oleObj>
          </a:graphicData>
        </a:graphic>
      </p:graphicFrame>
      <p:sp>
        <p:nvSpPr>
          <p:cNvPr id="5134" name="TextBox 11"/>
          <p:cNvSpPr txBox="1">
            <a:spLocks noChangeArrowheads="1"/>
          </p:cNvSpPr>
          <p:nvPr/>
        </p:nvSpPr>
        <p:spPr bwMode="auto">
          <a:xfrm>
            <a:off x="3786188" y="200025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计算</a:t>
            </a:r>
          </a:p>
        </p:txBody>
      </p:sp>
      <p:sp>
        <p:nvSpPr>
          <p:cNvPr id="5135" name="TextBox 12"/>
          <p:cNvSpPr txBox="1">
            <a:spLocks noChangeArrowheads="1"/>
          </p:cNvSpPr>
          <p:nvPr/>
        </p:nvSpPr>
        <p:spPr bwMode="auto">
          <a:xfrm>
            <a:off x="642938" y="3714750"/>
            <a:ext cx="628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这</a:t>
            </a:r>
            <a:r>
              <a:rPr lang="en-US" altLang="zh-CN" b="1"/>
              <a:t>6</a:t>
            </a:r>
            <a:r>
              <a:rPr lang="zh-CN" altLang="en-US" b="1"/>
              <a:t>个点可构造</a:t>
            </a:r>
            <a:r>
              <a:rPr lang="en-US" altLang="zh-CN" b="1"/>
              <a:t>5</a:t>
            </a:r>
            <a:r>
              <a:rPr lang="zh-CN" altLang="en-US" b="1"/>
              <a:t>阶迎风差分：</a:t>
            </a:r>
          </a:p>
        </p:txBody>
      </p:sp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785813" y="4143375"/>
          <a:ext cx="4219575" cy="285750"/>
        </p:xfrm>
        <a:graphic>
          <a:graphicData uri="http://schemas.openxmlformats.org/presentationml/2006/ole">
            <p:oleObj spid="_x0000_s117765" name="Equation" r:id="rId7" imgW="3365280" imgH="228600" progId="Equation.3">
              <p:embed/>
            </p:oleObj>
          </a:graphicData>
        </a:graphic>
      </p:graphicFrame>
      <p:cxnSp>
        <p:nvCxnSpPr>
          <p:cNvPr id="16" name="直接箭头连接符 15"/>
          <p:cNvCxnSpPr>
            <a:stCxn id="5137" idx="1"/>
          </p:cNvCxnSpPr>
          <p:nvPr/>
        </p:nvCxnSpPr>
        <p:spPr>
          <a:xfrm rot="10800000" flipV="1">
            <a:off x="5000625" y="3690938"/>
            <a:ext cx="571500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TextBox 16"/>
          <p:cNvSpPr txBox="1">
            <a:spLocks noChangeArrowheads="1"/>
          </p:cNvSpPr>
          <p:nvPr/>
        </p:nvSpPr>
        <p:spPr bwMode="auto">
          <a:xfrm>
            <a:off x="5572125" y="342900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该格式为</a:t>
            </a:r>
            <a:r>
              <a:rPr lang="en-US" altLang="zh-CN" sz="1400" b="1"/>
              <a:t>WENO </a:t>
            </a:r>
            <a:r>
              <a:rPr lang="zh-CN" altLang="en-US" sz="1400" b="1"/>
              <a:t>的“目标”格式，</a:t>
            </a:r>
            <a:endParaRPr lang="en-US" altLang="zh-CN" sz="1400" b="1"/>
          </a:p>
          <a:p>
            <a:r>
              <a:rPr lang="zh-CN" altLang="en-US" sz="1400" b="1"/>
              <a:t>即， 光滑区</a:t>
            </a:r>
            <a:r>
              <a:rPr lang="en-US" altLang="zh-CN" sz="1400" b="1"/>
              <a:t>WENO  </a:t>
            </a:r>
            <a:r>
              <a:rPr lang="zh-CN" altLang="en-US" sz="1400" b="1"/>
              <a:t>逼近于该格式。</a:t>
            </a:r>
            <a:endParaRPr lang="en-US" altLang="zh-CN" sz="1400" b="1"/>
          </a:p>
        </p:txBody>
      </p:sp>
      <p:sp>
        <p:nvSpPr>
          <p:cNvPr id="5138" name="TextBox 17"/>
          <p:cNvSpPr txBox="1">
            <a:spLocks noChangeArrowheads="1"/>
          </p:cNvSpPr>
          <p:nvPr/>
        </p:nvSpPr>
        <p:spPr bwMode="auto">
          <a:xfrm>
            <a:off x="785813" y="4643438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利用</a:t>
            </a:r>
            <a:r>
              <a:rPr lang="en-US" altLang="zh-CN" sz="1400" b="1"/>
              <a:t>Taylor</a:t>
            </a:r>
            <a:r>
              <a:rPr lang="zh-CN" altLang="en-US" sz="1400" b="1"/>
              <a:t>展开，可唯一确定系数 （可利用小程序</a:t>
            </a:r>
            <a:r>
              <a:rPr lang="en-US" altLang="zh-CN" sz="1400" b="1"/>
              <a:t>coeff-schemes.f )</a:t>
            </a:r>
            <a:endParaRPr lang="zh-CN" altLang="en-US" sz="1400" b="1"/>
          </a:p>
        </p:txBody>
      </p:sp>
      <p:sp>
        <p:nvSpPr>
          <p:cNvPr id="5139" name="TextBox 18"/>
          <p:cNvSpPr txBox="1">
            <a:spLocks noChangeArrowheads="1"/>
          </p:cNvSpPr>
          <p:nvPr/>
        </p:nvSpPr>
        <p:spPr bwMode="auto">
          <a:xfrm>
            <a:off x="500063" y="5857875"/>
            <a:ext cx="3857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/>
              <a:t>实际上，还可利用分辨率优化技术，可构造出新的目标格式（降低精度、提高分辨率，见第</a:t>
            </a:r>
            <a:r>
              <a:rPr lang="en-US" altLang="zh-CN" sz="1200" b="1"/>
              <a:t>4</a:t>
            </a:r>
            <a:r>
              <a:rPr lang="zh-CN" altLang="en-US" sz="1200" b="1"/>
              <a:t>讲）。目前大量</a:t>
            </a:r>
            <a:r>
              <a:rPr lang="en-US" altLang="zh-CN" sz="1200" b="1"/>
              <a:t>WENO</a:t>
            </a:r>
            <a:r>
              <a:rPr lang="zh-CN" altLang="en-US" sz="1200" b="1"/>
              <a:t>的优化版做这种工作。</a:t>
            </a:r>
          </a:p>
        </p:txBody>
      </p:sp>
      <p:pic>
        <p:nvPicPr>
          <p:cNvPr id="5140" name="Picture 9"/>
          <p:cNvPicPr>
            <a:picLocks noChangeAspect="1" noChangeArrowheads="1"/>
          </p:cNvPicPr>
          <p:nvPr/>
        </p:nvPicPr>
        <p:blipFill>
          <a:blip r:embed="rId8" cstate="print"/>
          <a:srcRect r="65625" b="54167"/>
          <a:stretch>
            <a:fillRect/>
          </a:stretch>
        </p:blipFill>
        <p:spPr bwMode="auto">
          <a:xfrm>
            <a:off x="5572125" y="4178300"/>
            <a:ext cx="357187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6" name="Object 10"/>
          <p:cNvGraphicFramePr>
            <a:graphicFrameLocks noChangeAspect="1"/>
          </p:cNvGraphicFramePr>
          <p:nvPr/>
        </p:nvGraphicFramePr>
        <p:xfrm>
          <a:off x="642938" y="5357813"/>
          <a:ext cx="4951412" cy="285750"/>
        </p:xfrm>
        <a:graphic>
          <a:graphicData uri="http://schemas.openxmlformats.org/presentationml/2006/ole">
            <p:oleObj spid="_x0000_s117766" name="Equation" r:id="rId9" imgW="3949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修正波数</a:t>
            </a:r>
            <a:endParaRPr lang="zh-CN" altLang="en-US" b="1" dirty="0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1619672" y="1556792"/>
          <a:ext cx="1155700" cy="428625"/>
        </p:xfrm>
        <a:graphic>
          <a:graphicData uri="http://schemas.openxmlformats.org/presentationml/2006/ole">
            <p:oleObj spid="_x0000_s140290" name="Equation" r:id="rId3" imgW="685800" imgH="253800" progId="Equation.3">
              <p:embed/>
            </p:oleObj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1619672" y="2132856"/>
          <a:ext cx="1450975" cy="639763"/>
        </p:xfrm>
        <a:graphic>
          <a:graphicData uri="http://schemas.openxmlformats.org/presentationml/2006/ole">
            <p:oleObj spid="_x0000_s140291" name="Equation" r:id="rId4" imgW="82548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0466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4.  </a:t>
            </a:r>
            <a:r>
              <a:rPr lang="zh-CN" altLang="en-US" sz="2000" b="1" dirty="0" smtClean="0"/>
              <a:t>差分格式的修正波数、耗散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色散误差及分辨率</a:t>
            </a:r>
            <a:endParaRPr lang="zh-CN" altLang="en-US" sz="2000" b="1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989438"/>
            <a:ext cx="3960440" cy="344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2852936"/>
            <a:ext cx="450056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5D155-E489-46A6-A947-C9A390C2EAB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6154" name="TextBox 3"/>
          <p:cNvSpPr txBox="1">
            <a:spLocks noChangeArrowheads="1"/>
          </p:cNvSpPr>
          <p:nvPr/>
        </p:nvSpPr>
        <p:spPr bwMode="auto">
          <a:xfrm>
            <a:off x="428625" y="428625"/>
            <a:ext cx="4643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Both" startAt="2"/>
            </a:pPr>
            <a:r>
              <a:rPr lang="zh-CN" altLang="en-US" b="1">
                <a:solidFill>
                  <a:srgbClr val="FF0000"/>
                </a:solidFill>
              </a:rPr>
              <a:t>将这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zh-CN" altLang="en-US" b="1">
                <a:solidFill>
                  <a:srgbClr val="FF0000"/>
                </a:solidFill>
              </a:rPr>
              <a:t>个基架点分割成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个组（称为模板）</a:t>
            </a:r>
            <a:endParaRPr lang="en-US" altLang="zh-CN" b="1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b="1">
                <a:solidFill>
                  <a:srgbClr val="FF0000"/>
                </a:solidFill>
              </a:rPr>
              <a:t>      </a:t>
            </a:r>
            <a:r>
              <a:rPr lang="zh-CN" altLang="en-US" b="1">
                <a:solidFill>
                  <a:srgbClr val="FF0000"/>
                </a:solidFill>
              </a:rPr>
              <a:t>每个组独立计算        的差分逼近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155" name="Picture 2"/>
          <p:cNvPicPr>
            <a:picLocks noChangeAspect="1" noChangeArrowheads="1"/>
          </p:cNvPicPr>
          <p:nvPr/>
        </p:nvPicPr>
        <p:blipFill>
          <a:blip r:embed="rId3" cstate="print"/>
          <a:srcRect l="28906" t="43750" r="34766" b="45139"/>
          <a:stretch>
            <a:fillRect/>
          </a:stretch>
        </p:blipFill>
        <p:spPr bwMode="auto">
          <a:xfrm>
            <a:off x="4929188" y="642938"/>
            <a:ext cx="3500437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"/>
          <p:cNvPicPr>
            <a:picLocks noChangeAspect="1" noChangeArrowheads="1"/>
          </p:cNvPicPr>
          <p:nvPr/>
        </p:nvPicPr>
        <p:blipFill>
          <a:blip r:embed="rId3" cstate="print"/>
          <a:srcRect l="30664" t="43750" r="38867" b="45139"/>
          <a:stretch>
            <a:fillRect/>
          </a:stretch>
        </p:blipFill>
        <p:spPr bwMode="auto">
          <a:xfrm>
            <a:off x="5000625" y="2071688"/>
            <a:ext cx="37147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72063" y="2214563"/>
            <a:ext cx="2214562" cy="714375"/>
          </a:xfrm>
          <a:prstGeom prst="rect">
            <a:avLst/>
          </a:prstGeom>
          <a:solidFill>
            <a:schemeClr val="accent1"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 sz="10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zh-CN" sz="10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zh-CN" sz="1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1100" b="1" dirty="0">
                <a:solidFill>
                  <a:srgbClr val="FF0000"/>
                </a:solidFill>
              </a:rPr>
              <a:t>模板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5000" y="2071688"/>
            <a:ext cx="2214563" cy="714375"/>
          </a:xfrm>
          <a:prstGeom prst="rect">
            <a:avLst/>
          </a:prstGeom>
          <a:solidFill>
            <a:srgbClr val="FFC000">
              <a:alpha val="17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100" b="1" dirty="0">
                <a:solidFill>
                  <a:srgbClr val="FF0000"/>
                </a:solidFill>
              </a:rPr>
              <a:t>模板</a:t>
            </a:r>
            <a:r>
              <a:rPr lang="en-US" altLang="zh-CN" sz="1100" b="1" dirty="0">
                <a:solidFill>
                  <a:srgbClr val="FF0000"/>
                </a:solidFill>
              </a:rPr>
              <a:t>2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938" y="2000250"/>
            <a:ext cx="2214562" cy="714375"/>
          </a:xfrm>
          <a:prstGeom prst="rect">
            <a:avLst/>
          </a:prstGeom>
          <a:solidFill>
            <a:srgbClr val="00B050">
              <a:alpha val="17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 sz="1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1100" b="1" dirty="0">
                <a:solidFill>
                  <a:schemeClr val="tx1"/>
                </a:solidFill>
              </a:rPr>
              <a:t>                                                 </a:t>
            </a:r>
            <a:r>
              <a:rPr lang="zh-CN" altLang="en-US" sz="1100" b="1" dirty="0">
                <a:solidFill>
                  <a:srgbClr val="FF0000"/>
                </a:solidFill>
              </a:rPr>
              <a:t>模板</a:t>
            </a:r>
            <a:r>
              <a:rPr lang="en-US" altLang="zh-CN" sz="1100" b="1" dirty="0">
                <a:solidFill>
                  <a:srgbClr val="FF0000"/>
                </a:solidFill>
              </a:rPr>
              <a:t>3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6160" name="TextBox 13"/>
          <p:cNvSpPr txBox="1">
            <a:spLocks noChangeArrowheads="1"/>
          </p:cNvSpPr>
          <p:nvPr/>
        </p:nvSpPr>
        <p:spPr bwMode="auto">
          <a:xfrm>
            <a:off x="642938" y="1285875"/>
            <a:ext cx="4429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模板</a:t>
            </a:r>
            <a:r>
              <a:rPr lang="en-US" altLang="zh-CN" b="1"/>
              <a:t>1</a:t>
            </a:r>
            <a:r>
              <a:rPr lang="zh-CN" altLang="en-US" b="1"/>
              <a:t>： </a:t>
            </a:r>
            <a:r>
              <a:rPr lang="en-US" altLang="zh-CN" b="1"/>
              <a:t>{j-3,j-2,j-1,j} </a:t>
            </a:r>
          </a:p>
          <a:p>
            <a:r>
              <a:rPr lang="zh-CN" altLang="en-US" b="1"/>
              <a:t>模板</a:t>
            </a:r>
            <a:r>
              <a:rPr lang="en-US" altLang="zh-CN" b="1"/>
              <a:t>2</a:t>
            </a:r>
            <a:r>
              <a:rPr lang="zh-CN" altLang="en-US" b="1"/>
              <a:t>： </a:t>
            </a:r>
            <a:r>
              <a:rPr lang="en-US" altLang="zh-CN" b="1"/>
              <a:t>{j-2,j-1,j,j+1}</a:t>
            </a:r>
          </a:p>
          <a:p>
            <a:r>
              <a:rPr lang="zh-CN" altLang="en-US" b="1"/>
              <a:t>模板</a:t>
            </a:r>
            <a:r>
              <a:rPr lang="en-US" altLang="zh-CN" b="1"/>
              <a:t>3</a:t>
            </a:r>
            <a:r>
              <a:rPr lang="zh-CN" altLang="en-US" b="1"/>
              <a:t>： </a:t>
            </a:r>
            <a:r>
              <a:rPr lang="en-US" altLang="zh-CN" b="1"/>
              <a:t>{j-1,j,j+1,j+2}</a:t>
            </a:r>
            <a:endParaRPr lang="zh-CN" altLang="en-US" b="1"/>
          </a:p>
        </p:txBody>
      </p:sp>
      <p:sp>
        <p:nvSpPr>
          <p:cNvPr id="6161" name="TextBox 14"/>
          <p:cNvSpPr txBox="1">
            <a:spLocks noChangeArrowheads="1"/>
          </p:cNvSpPr>
          <p:nvPr/>
        </p:nvSpPr>
        <p:spPr bwMode="auto">
          <a:xfrm>
            <a:off x="500063" y="2571750"/>
            <a:ext cx="3929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利用这</a:t>
            </a:r>
            <a:r>
              <a:rPr lang="zh-CN" altLang="en-US" b="1">
                <a:solidFill>
                  <a:srgbClr val="FF0000"/>
                </a:solidFill>
              </a:rPr>
              <a:t>三个</a:t>
            </a:r>
            <a:r>
              <a:rPr lang="zh-CN" altLang="en-US" b="1"/>
              <a:t>模板的基架点，可构造出逼近       的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阶精度差分格式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143000" y="2857500"/>
          <a:ext cx="214313" cy="296863"/>
        </p:xfrm>
        <a:graphic>
          <a:graphicData uri="http://schemas.openxmlformats.org/presentationml/2006/ole">
            <p:oleObj spid="_x0000_s118786" name="Equation" r:id="rId4" imgW="164880" imgH="2286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14375" y="3286125"/>
          <a:ext cx="2247900" cy="254000"/>
        </p:xfrm>
        <a:graphic>
          <a:graphicData uri="http://schemas.openxmlformats.org/presentationml/2006/ole">
            <p:oleObj spid="_x0000_s118787" name="Equation" r:id="rId5" imgW="2247840" imgH="2538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82625" y="3571875"/>
          <a:ext cx="2311400" cy="254000"/>
        </p:xfrm>
        <a:graphic>
          <a:graphicData uri="http://schemas.openxmlformats.org/presentationml/2006/ole">
            <p:oleObj spid="_x0000_s118788" name="Equation" r:id="rId6" imgW="2311200" imgH="2538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88975" y="3857625"/>
          <a:ext cx="2298700" cy="254000"/>
        </p:xfrm>
        <a:graphic>
          <a:graphicData uri="http://schemas.openxmlformats.org/presentationml/2006/ole">
            <p:oleObj spid="_x0000_s118789" name="Equation" r:id="rId7" imgW="2298600" imgH="253800" progId="Equation.3">
              <p:embed/>
            </p:oleObj>
          </a:graphicData>
        </a:graphic>
      </p:graphicFrame>
      <p:sp>
        <p:nvSpPr>
          <p:cNvPr id="20" name="右箭头 19"/>
          <p:cNvSpPr/>
          <p:nvPr/>
        </p:nvSpPr>
        <p:spPr>
          <a:xfrm>
            <a:off x="3429000" y="3571875"/>
            <a:ext cx="42862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63" name="TextBox 20"/>
          <p:cNvSpPr txBox="1">
            <a:spLocks noChangeArrowheads="1"/>
          </p:cNvSpPr>
          <p:nvPr/>
        </p:nvSpPr>
        <p:spPr bwMode="auto">
          <a:xfrm>
            <a:off x="3929063" y="3214688"/>
            <a:ext cx="5000625" cy="830262"/>
          </a:xfrm>
          <a:prstGeom prst="rect">
            <a:avLst/>
          </a:prstGeom>
          <a:solidFill>
            <a:srgbClr val="FFC000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</a:rPr>
              <a:t>计算</a:t>
            </a:r>
            <a:r>
              <a:rPr lang="en-US" altLang="zh-CN" sz="1600" b="1">
                <a:solidFill>
                  <a:srgbClr val="0000FF"/>
                </a:solidFill>
              </a:rPr>
              <a:t>j</a:t>
            </a:r>
            <a:r>
              <a:rPr lang="zh-CN" altLang="en-US" sz="1600" b="1">
                <a:solidFill>
                  <a:srgbClr val="0000FF"/>
                </a:solidFill>
              </a:rPr>
              <a:t>点的导数</a:t>
            </a:r>
            <a:r>
              <a:rPr lang="en-US" altLang="zh-CN" sz="1600" b="1">
                <a:solidFill>
                  <a:srgbClr val="0000FF"/>
                </a:solidFill>
              </a:rPr>
              <a:t>u’, </a:t>
            </a:r>
            <a:r>
              <a:rPr lang="zh-CN" altLang="en-US" sz="1600" b="1">
                <a:solidFill>
                  <a:srgbClr val="0000FF"/>
                </a:solidFill>
              </a:rPr>
              <a:t>竟然算出了三个不同的值，怎么办？</a:t>
            </a:r>
            <a:endParaRPr lang="en-US" altLang="zh-CN" sz="1600" b="1">
              <a:solidFill>
                <a:srgbClr val="0000FF"/>
              </a:solidFill>
            </a:endParaRPr>
          </a:p>
          <a:p>
            <a:r>
              <a:rPr lang="en-US" altLang="zh-CN" sz="1600" b="1"/>
              <a:t>ENO </a:t>
            </a:r>
            <a:r>
              <a:rPr lang="zh-CN" altLang="en-US" sz="1600" b="1"/>
              <a:t>方法： 选择最优（最光滑）的，舍弃其余两个</a:t>
            </a:r>
            <a:endParaRPr lang="en-US" altLang="zh-CN" sz="1600" b="1"/>
          </a:p>
          <a:p>
            <a:r>
              <a:rPr lang="en-US" altLang="zh-CN" sz="1600" b="1"/>
              <a:t>WENO</a:t>
            </a:r>
            <a:r>
              <a:rPr lang="zh-CN" altLang="en-US" sz="1600" b="1"/>
              <a:t>的处理方法： 三个都要，加权平均它们。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643188" y="785813"/>
          <a:ext cx="214312" cy="296862"/>
        </p:xfrm>
        <a:graphic>
          <a:graphicData uri="http://schemas.openxmlformats.org/presentationml/2006/ole">
            <p:oleObj spid="_x0000_s118790" name="Equation" r:id="rId8" imgW="164880" imgH="228600" progId="Equation.3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 rot="5400000">
            <a:off x="1215231" y="4501357"/>
            <a:ext cx="569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TextBox 24"/>
          <p:cNvSpPr txBox="1">
            <a:spLocks noChangeArrowheads="1"/>
          </p:cNvSpPr>
          <p:nvPr/>
        </p:nvSpPr>
        <p:spPr bwMode="auto">
          <a:xfrm>
            <a:off x="1785938" y="4214813"/>
            <a:ext cx="2857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利用</a:t>
            </a:r>
            <a:r>
              <a:rPr lang="en-US" altLang="zh-CN"/>
              <a:t>Taylor</a:t>
            </a:r>
            <a:r>
              <a:rPr lang="zh-CN" altLang="en-US"/>
              <a:t>展开式，可唯一确定这些系数）（可利用小程序</a:t>
            </a:r>
            <a:r>
              <a:rPr lang="en-US" altLang="zh-CN"/>
              <a:t>coeff-schemes.f )</a:t>
            </a:r>
            <a:endParaRPr lang="zh-CN" altLang="en-US"/>
          </a:p>
        </p:txBody>
      </p:sp>
      <p:sp>
        <p:nvSpPr>
          <p:cNvPr id="6166" name="TextBox 26"/>
          <p:cNvSpPr txBox="1">
            <a:spLocks noChangeArrowheads="1"/>
          </p:cNvSpPr>
          <p:nvPr/>
        </p:nvSpPr>
        <p:spPr bwMode="auto">
          <a:xfrm>
            <a:off x="6429375" y="414337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也可运用优化技术，降低精度、提高分辨率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85813" y="5143500"/>
          <a:ext cx="2489200" cy="254000"/>
        </p:xfrm>
        <a:graphic>
          <a:graphicData uri="http://schemas.openxmlformats.org/presentationml/2006/ole">
            <p:oleObj spid="_x0000_s118791" name="Equation" r:id="rId9" imgW="2489040" imgH="253800" progId="Equation.3">
              <p:embed/>
            </p:oleObj>
          </a:graphicData>
        </a:graphic>
      </p:graphicFrame>
      <p:pic>
        <p:nvPicPr>
          <p:cNvPr id="6167" name="Picture 8"/>
          <p:cNvPicPr>
            <a:picLocks noChangeAspect="1" noChangeArrowheads="1"/>
          </p:cNvPicPr>
          <p:nvPr/>
        </p:nvPicPr>
        <p:blipFill>
          <a:blip r:embed="rId10" cstate="print"/>
          <a:srcRect l="7813" t="18750" r="57031" b="38194"/>
          <a:stretch>
            <a:fillRect/>
          </a:stretch>
        </p:blipFill>
        <p:spPr bwMode="auto">
          <a:xfrm>
            <a:off x="5297488" y="4071938"/>
            <a:ext cx="3846512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8" name="TextBox 29"/>
          <p:cNvSpPr txBox="1">
            <a:spLocks noChangeArrowheads="1"/>
          </p:cNvSpPr>
          <p:nvPr/>
        </p:nvSpPr>
        <p:spPr bwMode="auto">
          <a:xfrm>
            <a:off x="785813" y="5429250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AE7E9-3FC7-450D-A831-ED0D998A479F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7179" name="TextBox 3"/>
          <p:cNvSpPr txBox="1">
            <a:spLocks noChangeArrowheads="1"/>
          </p:cNvSpPr>
          <p:nvPr/>
        </p:nvSpPr>
        <p:spPr bwMode="auto">
          <a:xfrm>
            <a:off x="428625" y="500063"/>
            <a:ext cx="6572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  对这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个差分值进行加权平均，得到总的差分值</a:t>
            </a: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5429250" y="857250"/>
            <a:ext cx="3714750" cy="928688"/>
            <a:chOff x="4929190" y="3429000"/>
            <a:chExt cx="3714776" cy="928694"/>
          </a:xfrm>
        </p:grpSpPr>
        <p:pic>
          <p:nvPicPr>
            <p:cNvPr id="71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0664" t="43750" r="38867" b="45139"/>
            <a:stretch>
              <a:fillRect/>
            </a:stretch>
          </p:blipFill>
          <p:spPr bwMode="auto">
            <a:xfrm>
              <a:off x="4929190" y="3500438"/>
              <a:ext cx="3714776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000629" y="3643314"/>
              <a:ext cx="2214577" cy="71438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643570" y="3571876"/>
              <a:ext cx="2214579" cy="642942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57950" y="3429000"/>
              <a:ext cx="2214579" cy="714380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786313" y="4000500"/>
          <a:ext cx="4219575" cy="285750"/>
        </p:xfrm>
        <a:graphic>
          <a:graphicData uri="http://schemas.openxmlformats.org/presentationml/2006/ole">
            <p:oleObj spid="_x0000_s119810" name="Equation" r:id="rId4" imgW="3365280" imgH="22860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929188" y="4429125"/>
          <a:ext cx="2247900" cy="254000"/>
        </p:xfrm>
        <a:graphic>
          <a:graphicData uri="http://schemas.openxmlformats.org/presentationml/2006/ole">
            <p:oleObj spid="_x0000_s119811" name="Equation" r:id="rId5" imgW="2247840" imgH="2538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929188" y="4786313"/>
          <a:ext cx="2311400" cy="254000"/>
        </p:xfrm>
        <a:graphic>
          <a:graphicData uri="http://schemas.openxmlformats.org/presentationml/2006/ole">
            <p:oleObj spid="_x0000_s119812" name="Equation" r:id="rId6" imgW="2311200" imgH="2538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000625" y="5143500"/>
          <a:ext cx="2298700" cy="254000"/>
        </p:xfrm>
        <a:graphic>
          <a:graphicData uri="http://schemas.openxmlformats.org/presentationml/2006/ole">
            <p:oleObj spid="_x0000_s119813" name="Equation" r:id="rId7" imgW="2298600" imgH="2538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71563" y="1143000"/>
          <a:ext cx="2786062" cy="428625"/>
        </p:xfrm>
        <a:graphic>
          <a:graphicData uri="http://schemas.openxmlformats.org/presentationml/2006/ole">
            <p:oleObj spid="_x0000_s119814" name="Equation" r:id="rId8" imgW="1650960" imgH="253800" progId="Equation.3">
              <p:embed/>
            </p:oleObj>
          </a:graphicData>
        </a:graphic>
      </p:graphicFrame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642938" y="1785938"/>
            <a:ext cx="5357812" cy="1477962"/>
          </a:xfrm>
          <a:prstGeom prst="rect">
            <a:avLst/>
          </a:prstGeom>
          <a:solidFill>
            <a:srgbClr val="FFC000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原则：</a:t>
            </a:r>
            <a:endParaRPr lang="en-US" altLang="zh-CN" b="1"/>
          </a:p>
          <a:p>
            <a:r>
              <a:rPr lang="en-US" altLang="zh-CN" b="1"/>
              <a:t>    A.  </a:t>
            </a:r>
            <a:r>
              <a:rPr lang="zh-CN" altLang="en-US" b="1"/>
              <a:t>模板内函数越光滑，则权重越大； 模板内有间断时，权重趋于</a:t>
            </a:r>
            <a:r>
              <a:rPr lang="en-US" altLang="zh-CN" b="1"/>
              <a:t>0</a:t>
            </a:r>
          </a:p>
          <a:p>
            <a:r>
              <a:rPr lang="en-US" altLang="zh-CN" b="1"/>
              <a:t>    B.  </a:t>
            </a:r>
            <a:r>
              <a:rPr lang="zh-CN" altLang="en-US" b="1"/>
              <a:t>三个模拟内函数都光滑时，这</a:t>
            </a:r>
            <a:r>
              <a:rPr lang="zh-CN" altLang="en-US" b="1">
                <a:solidFill>
                  <a:srgbClr val="FF0000"/>
                </a:solidFill>
              </a:rPr>
              <a:t>三个三阶精度</a:t>
            </a:r>
            <a:r>
              <a:rPr lang="zh-CN" altLang="en-US" b="1"/>
              <a:t>的逼近式可组合成</a:t>
            </a:r>
            <a:r>
              <a:rPr lang="zh-CN" altLang="en-US" b="1">
                <a:solidFill>
                  <a:srgbClr val="FF0000"/>
                </a:solidFill>
              </a:rPr>
              <a:t>一个五阶精度</a:t>
            </a:r>
            <a:r>
              <a:rPr lang="zh-CN" altLang="en-US" b="1"/>
              <a:t>的逼近式。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6000750" y="2928938"/>
            <a:ext cx="64293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6715125" y="2714625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“理想权重”</a:t>
            </a:r>
          </a:p>
        </p:txBody>
      </p:sp>
      <p:sp>
        <p:nvSpPr>
          <p:cNvPr id="7184" name="TextBox 18"/>
          <p:cNvSpPr txBox="1">
            <a:spLocks noChangeArrowheads="1"/>
          </p:cNvSpPr>
          <p:nvPr/>
        </p:nvSpPr>
        <p:spPr bwMode="auto">
          <a:xfrm>
            <a:off x="714375" y="3429000"/>
            <a:ext cx="4929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（</a:t>
            </a:r>
            <a:r>
              <a:rPr lang="en-US" altLang="zh-CN" b="1">
                <a:solidFill>
                  <a:srgbClr val="0000FF"/>
                </a:solidFill>
              </a:rPr>
              <a:t>3.1</a:t>
            </a:r>
            <a:r>
              <a:rPr lang="zh-CN" altLang="en-US" b="1">
                <a:solidFill>
                  <a:srgbClr val="0000FF"/>
                </a:solidFill>
              </a:rPr>
              <a:t>） 确定理想权重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500188" y="3929063"/>
          <a:ext cx="2786062" cy="428625"/>
        </p:xfrm>
        <a:graphic>
          <a:graphicData uri="http://schemas.openxmlformats.org/presentationml/2006/ole">
            <p:oleObj spid="_x0000_s119815" name="Equation" r:id="rId9" imgW="1650960" imgH="253800" progId="Equation.3">
              <p:embed/>
            </p:oleObj>
          </a:graphicData>
        </a:graphic>
      </p:graphicFrame>
      <p:sp>
        <p:nvSpPr>
          <p:cNvPr id="7185" name="TextBox 21"/>
          <p:cNvSpPr txBox="1">
            <a:spLocks noChangeArrowheads="1"/>
          </p:cNvSpPr>
          <p:nvPr/>
        </p:nvSpPr>
        <p:spPr bwMode="auto">
          <a:xfrm>
            <a:off x="857250" y="40005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令：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286250" y="4143375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TextBox 25"/>
          <p:cNvSpPr txBox="1">
            <a:spLocks noChangeArrowheads="1"/>
          </p:cNvSpPr>
          <p:nvPr/>
        </p:nvSpPr>
        <p:spPr bwMode="auto">
          <a:xfrm>
            <a:off x="4286250" y="371475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阶精度</a:t>
            </a:r>
          </a:p>
        </p:txBody>
      </p:sp>
      <p:sp>
        <p:nvSpPr>
          <p:cNvPr id="7188" name="TextBox 26"/>
          <p:cNvSpPr txBox="1">
            <a:spLocks noChangeArrowheads="1"/>
          </p:cNvSpPr>
          <p:nvPr/>
        </p:nvSpPr>
        <p:spPr bwMode="auto">
          <a:xfrm>
            <a:off x="857250" y="4643438"/>
            <a:ext cx="3000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容易解出：</a:t>
            </a:r>
          </a:p>
        </p:txBody>
      </p:sp>
      <p:sp>
        <p:nvSpPr>
          <p:cNvPr id="71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6" name="Object 9"/>
          <p:cNvGraphicFramePr>
            <a:graphicFrameLocks noChangeAspect="1"/>
          </p:cNvGraphicFramePr>
          <p:nvPr/>
        </p:nvGraphicFramePr>
        <p:xfrm>
          <a:off x="1357313" y="5072063"/>
          <a:ext cx="2517775" cy="285750"/>
        </p:xfrm>
        <a:graphic>
          <a:graphicData uri="http://schemas.openxmlformats.org/presentationml/2006/ole">
            <p:oleObj spid="_x0000_s119816" name="Equation" r:id="rId10" imgW="1765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B7CCA-C8CB-490A-8BF4-CB1379E2A4A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8205" name="TextBox 3"/>
          <p:cNvSpPr txBox="1">
            <a:spLocks noChangeArrowheads="1"/>
          </p:cNvSpPr>
          <p:nvPr/>
        </p:nvSpPr>
        <p:spPr bwMode="auto">
          <a:xfrm>
            <a:off x="323528" y="620688"/>
            <a:ext cx="528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3.2</a:t>
            </a:r>
            <a:r>
              <a:rPr lang="zh-CN" altLang="en-US" b="1" dirty="0">
                <a:solidFill>
                  <a:srgbClr val="0000FF"/>
                </a:solidFill>
              </a:rPr>
              <a:t>） 度量每个模板内函数的光滑程度</a:t>
            </a: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5429250" y="908720"/>
            <a:ext cx="3714750" cy="928688"/>
            <a:chOff x="4929190" y="3429000"/>
            <a:chExt cx="3714776" cy="928694"/>
          </a:xfrm>
        </p:grpSpPr>
        <p:pic>
          <p:nvPicPr>
            <p:cNvPr id="82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0664" t="43750" r="38867" b="45139"/>
            <a:stretch>
              <a:fillRect/>
            </a:stretch>
          </p:blipFill>
          <p:spPr bwMode="auto">
            <a:xfrm>
              <a:off x="4929190" y="3500438"/>
              <a:ext cx="3714776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000627" y="3643314"/>
              <a:ext cx="2214579" cy="71438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643570" y="3571876"/>
              <a:ext cx="2214577" cy="642942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57950" y="3429000"/>
              <a:ext cx="2214577" cy="714380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4644008" y="692696"/>
          <a:ext cx="474663" cy="317500"/>
        </p:xfrm>
        <a:graphic>
          <a:graphicData uri="http://schemas.openxmlformats.org/presentationml/2006/ole">
            <p:oleObj spid="_x0000_s120834" name="Equation" r:id="rId4" imgW="304560" imgH="203040" progId="Equation.DSMT4">
              <p:embed/>
            </p:oleObj>
          </a:graphicData>
        </a:graphic>
      </p:graphicFrame>
      <p:sp>
        <p:nvSpPr>
          <p:cNvPr id="8207" name="TextBox 10"/>
          <p:cNvSpPr txBox="1">
            <a:spLocks noChangeArrowheads="1"/>
          </p:cNvSpPr>
          <p:nvPr/>
        </p:nvSpPr>
        <p:spPr bwMode="auto">
          <a:xfrm>
            <a:off x="827584" y="1340768"/>
            <a:ext cx="45005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IS</a:t>
            </a:r>
            <a:r>
              <a:rPr lang="zh-CN" altLang="en-US" b="1" dirty="0">
                <a:solidFill>
                  <a:srgbClr val="0000FF"/>
                </a:solidFill>
              </a:rPr>
              <a:t>越大，表示越不光滑。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光滑区，不同模板上的</a:t>
            </a:r>
            <a:r>
              <a:rPr lang="en-US" altLang="zh-CN" b="1" i="1" dirty="0">
                <a:solidFill>
                  <a:srgbClr val="FF0000"/>
                </a:solidFill>
              </a:rPr>
              <a:t>IS</a:t>
            </a:r>
            <a:r>
              <a:rPr lang="zh-CN" altLang="en-US" b="1" dirty="0">
                <a:solidFill>
                  <a:srgbClr val="FF0000"/>
                </a:solidFill>
              </a:rPr>
              <a:t>趋近同一值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208" name="TextBox 11"/>
          <p:cNvSpPr txBox="1">
            <a:spLocks noChangeArrowheads="1"/>
          </p:cNvSpPr>
          <p:nvPr/>
        </p:nvSpPr>
        <p:spPr bwMode="auto">
          <a:xfrm>
            <a:off x="323528" y="2420888"/>
            <a:ext cx="407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3.3</a:t>
            </a:r>
            <a:r>
              <a:rPr lang="zh-CN" altLang="en-US" b="1" dirty="0">
                <a:solidFill>
                  <a:srgbClr val="0000FF"/>
                </a:solidFill>
              </a:rPr>
              <a:t>） 给出实际权重</a:t>
            </a:r>
          </a:p>
        </p:txBody>
      </p:sp>
      <p:sp>
        <p:nvSpPr>
          <p:cNvPr id="820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1187624" y="2996952"/>
          <a:ext cx="1554163" cy="571500"/>
        </p:xfrm>
        <a:graphic>
          <a:graphicData uri="http://schemas.openxmlformats.org/presentationml/2006/ole">
            <p:oleObj spid="_x0000_s120835" name="Equation" r:id="rId5" imgW="1117115" imgH="406224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85938" y="5429250"/>
          <a:ext cx="2786062" cy="428625"/>
        </p:xfrm>
        <a:graphic>
          <a:graphicData uri="http://schemas.openxmlformats.org/presentationml/2006/ole">
            <p:oleObj spid="_x0000_s120836" name="Equation" r:id="rId6" imgW="1650960" imgH="253800" progId="Equation.3">
              <p:embed/>
            </p:oleObj>
          </a:graphicData>
        </a:graphic>
      </p:graphicFrame>
      <p:sp>
        <p:nvSpPr>
          <p:cNvPr id="82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987824" y="2996952"/>
          <a:ext cx="1403350" cy="604837"/>
        </p:xfrm>
        <a:graphic>
          <a:graphicData uri="http://schemas.openxmlformats.org/presentationml/2006/ole">
            <p:oleObj spid="_x0000_s120837" name="Equation" r:id="rId7" imgW="1040948" imgH="444307" progId="Equation.3">
              <p:embed/>
            </p:oleObj>
          </a:graphicData>
        </a:graphic>
      </p:graphicFrame>
      <p:sp>
        <p:nvSpPr>
          <p:cNvPr id="8211" name="TextBox 17"/>
          <p:cNvSpPr txBox="1">
            <a:spLocks noChangeArrowheads="1"/>
          </p:cNvSpPr>
          <p:nvPr/>
        </p:nvSpPr>
        <p:spPr bwMode="auto">
          <a:xfrm>
            <a:off x="5072063" y="2143125"/>
            <a:ext cx="4071937" cy="2308225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构造</a:t>
            </a:r>
            <a:r>
              <a:rPr lang="en-US" altLang="zh-CN" b="1"/>
              <a:t>IS</a:t>
            </a:r>
            <a:r>
              <a:rPr lang="zh-CN" altLang="en-US" b="1"/>
              <a:t>方法很多， 例如：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5332413" y="2500313"/>
          <a:ext cx="3200400" cy="457200"/>
        </p:xfrm>
        <a:graphic>
          <a:graphicData uri="http://schemas.openxmlformats.org/presentationml/2006/ole">
            <p:oleObj spid="_x0000_s120838" name="Equation" r:id="rId8" imgW="3200400" imgH="457200" progId="Equation.3">
              <p:embed/>
            </p:oleObj>
          </a:graphicData>
        </a:graphic>
      </p:graphicFrame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5294313" y="3046413"/>
          <a:ext cx="2844800" cy="508000"/>
        </p:xfrm>
        <a:graphic>
          <a:graphicData uri="http://schemas.openxmlformats.org/presentationml/2006/ole">
            <p:oleObj spid="_x0000_s120839" name="Equation" r:id="rId9" imgW="2844720" imgH="507960" progId="Equation.DSMT4">
              <p:embed/>
            </p:oleObj>
          </a:graphicData>
        </a:graphic>
      </p:graphicFrame>
      <p:sp>
        <p:nvSpPr>
          <p:cNvPr id="8213" name="TextBox 23"/>
          <p:cNvSpPr txBox="1">
            <a:spLocks noChangeArrowheads="1"/>
          </p:cNvSpPr>
          <p:nvPr/>
        </p:nvSpPr>
        <p:spPr bwMode="auto">
          <a:xfrm>
            <a:off x="5357813" y="3643313"/>
            <a:ext cx="3786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光滑区逼近                  </a:t>
            </a:r>
            <a:r>
              <a:rPr lang="en-US" altLang="zh-CN" b="1"/>
              <a:t>O</a:t>
            </a: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）量级</a:t>
            </a:r>
            <a:endParaRPr lang="en-US" altLang="zh-CN" b="1"/>
          </a:p>
          <a:p>
            <a:r>
              <a:rPr lang="zh-CN" altLang="en-US" b="1"/>
              <a:t>间断区              量级，很大</a:t>
            </a:r>
          </a:p>
        </p:txBody>
      </p:sp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6929438" y="3500438"/>
          <a:ext cx="342900" cy="457200"/>
        </p:xfrm>
        <a:graphic>
          <a:graphicData uri="http://schemas.openxmlformats.org/presentationml/2006/ole">
            <p:oleObj spid="_x0000_s120840" name="Equation" r:id="rId10" imgW="342720" imgH="457200" progId="Equation.3">
              <p:embed/>
            </p:oleObj>
          </a:graphicData>
        </a:graphic>
      </p:graphicFrame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6357938" y="3929063"/>
          <a:ext cx="292100" cy="368300"/>
        </p:xfrm>
        <a:graphic>
          <a:graphicData uri="http://schemas.openxmlformats.org/presentationml/2006/ole">
            <p:oleObj spid="_x0000_s120841" name="Equation" r:id="rId11" imgW="291960" imgH="368280" progId="Equation.3">
              <p:embed/>
            </p:oleObj>
          </a:graphicData>
        </a:graphic>
      </p:graphicFrame>
      <p:sp>
        <p:nvSpPr>
          <p:cNvPr id="8214" name="TextBox 26"/>
          <p:cNvSpPr txBox="1">
            <a:spLocks noChangeArrowheads="1"/>
          </p:cNvSpPr>
          <p:nvPr/>
        </p:nvSpPr>
        <p:spPr bwMode="auto">
          <a:xfrm>
            <a:off x="1115616" y="3861048"/>
            <a:ext cx="3571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特点： 间断区权重很小</a:t>
            </a:r>
            <a:endParaRPr lang="en-US" altLang="zh-CN" b="1" dirty="0"/>
          </a:p>
          <a:p>
            <a:r>
              <a:rPr lang="zh-CN" altLang="en-US" b="1" dirty="0"/>
              <a:t>      光滑区，趋近于理想权重</a:t>
            </a:r>
          </a:p>
        </p:txBody>
      </p:sp>
      <p:sp>
        <p:nvSpPr>
          <p:cNvPr id="8216" name="TextBox 32"/>
          <p:cNvSpPr txBox="1">
            <a:spLocks noChangeArrowheads="1"/>
          </p:cNvSpPr>
          <p:nvPr/>
        </p:nvSpPr>
        <p:spPr bwMode="auto">
          <a:xfrm>
            <a:off x="785813" y="4929188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（</a:t>
            </a:r>
            <a:r>
              <a:rPr lang="en-US" altLang="zh-CN" b="1">
                <a:solidFill>
                  <a:srgbClr val="0000FF"/>
                </a:solidFill>
              </a:rPr>
              <a:t>3.4</a:t>
            </a:r>
            <a:r>
              <a:rPr lang="zh-CN" altLang="en-US" b="1">
                <a:solidFill>
                  <a:srgbClr val="0000FF"/>
                </a:solidFill>
              </a:rPr>
              <a:t>） 给出最终的差分逼近</a:t>
            </a:r>
          </a:p>
        </p:txBody>
      </p:sp>
      <p:sp>
        <p:nvSpPr>
          <p:cNvPr id="29" name="下箭头 28"/>
          <p:cNvSpPr/>
          <p:nvPr/>
        </p:nvSpPr>
        <p:spPr>
          <a:xfrm>
            <a:off x="6786578" y="450057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57818" y="4786322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各阶导数的差分表达式都可作为光滑度量因子使用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92696"/>
            <a:ext cx="9144000" cy="4104456"/>
          </a:xfrm>
          <a:prstGeom prst="rect">
            <a:avLst/>
          </a:prstGeom>
          <a:solidFill>
            <a:srgbClr val="FFC000">
              <a:alpha val="19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21" name="TextBox 3"/>
          <p:cNvSpPr txBox="1">
            <a:spLocks noChangeArrowheads="1"/>
          </p:cNvSpPr>
          <p:nvPr/>
        </p:nvSpPr>
        <p:spPr bwMode="auto">
          <a:xfrm>
            <a:off x="1475656" y="116632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Jiang &amp; Shu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WENO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格式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785813" y="764134"/>
          <a:ext cx="3044825" cy="452437"/>
        </p:xfrm>
        <a:graphic>
          <a:graphicData uri="http://schemas.openxmlformats.org/presentationml/2006/ole">
            <p:oleObj spid="_x0000_s124930" name="Equation" r:id="rId3" imgW="2476440" imgH="36828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9552" y="1628800"/>
          <a:ext cx="3240360" cy="488696"/>
        </p:xfrm>
        <a:graphic>
          <a:graphicData uri="http://schemas.openxmlformats.org/presentationml/2006/ole">
            <p:oleObj spid="_x0000_s124931" name="公式" r:id="rId4" imgW="1765080" imgH="266400" progId="Equation.3">
              <p:embed/>
            </p:oleObj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4716016" y="1628800"/>
          <a:ext cx="3454399" cy="432048"/>
        </p:xfrm>
        <a:graphic>
          <a:graphicData uri="http://schemas.openxmlformats.org/presentationml/2006/ole">
            <p:oleObj spid="_x0000_s124932" name="公式" r:id="rId5" imgW="2158920" imgH="26640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51520" y="4077072"/>
          <a:ext cx="2943225" cy="371475"/>
        </p:xfrm>
        <a:graphic>
          <a:graphicData uri="http://schemas.openxmlformats.org/presentationml/2006/ole">
            <p:oleObj spid="_x0000_s124933" name="Equation" r:id="rId6" imgW="2946400" imgH="368300" progId="Equation.3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347864" y="4077072"/>
          <a:ext cx="2524125" cy="371475"/>
        </p:xfrm>
        <a:graphic>
          <a:graphicData uri="http://schemas.openxmlformats.org/presentationml/2006/ole">
            <p:oleObj spid="_x0000_s124934" name="Equation" r:id="rId7" imgW="2527300" imgH="36830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134100" y="4077072"/>
          <a:ext cx="3009900" cy="371475"/>
        </p:xfrm>
        <a:graphic>
          <a:graphicData uri="http://schemas.openxmlformats.org/presentationml/2006/ole">
            <p:oleObj spid="_x0000_s124935" name="Equation" r:id="rId8" imgW="3009900" imgH="368300" progId="Equation.3">
              <p:embed/>
            </p:oleObj>
          </a:graphicData>
        </a:graphic>
      </p:graphicFrame>
      <p:graphicFrame>
        <p:nvGraphicFramePr>
          <p:cNvPr id="12296" name="Object 15"/>
          <p:cNvGraphicFramePr>
            <a:graphicFrameLocks noChangeAspect="1"/>
          </p:cNvGraphicFramePr>
          <p:nvPr/>
        </p:nvGraphicFramePr>
        <p:xfrm>
          <a:off x="683568" y="3284984"/>
          <a:ext cx="1556396" cy="572070"/>
        </p:xfrm>
        <a:graphic>
          <a:graphicData uri="http://schemas.openxmlformats.org/presentationml/2006/ole">
            <p:oleObj spid="_x0000_s124936" name="Equation" r:id="rId9" imgW="1117115" imgH="406224" progId="Equation.3">
              <p:embed/>
            </p:oleObj>
          </a:graphicData>
        </a:graphic>
      </p:graphicFrame>
      <p:graphicFrame>
        <p:nvGraphicFramePr>
          <p:cNvPr id="12297" name="Object 10"/>
          <p:cNvGraphicFramePr>
            <a:graphicFrameLocks noChangeAspect="1"/>
          </p:cNvGraphicFramePr>
          <p:nvPr/>
        </p:nvGraphicFramePr>
        <p:xfrm>
          <a:off x="5004048" y="3429000"/>
          <a:ext cx="825500" cy="215900"/>
        </p:xfrm>
        <a:graphic>
          <a:graphicData uri="http://schemas.openxmlformats.org/presentationml/2006/ole">
            <p:oleObj spid="_x0000_s124937" name="Equation" r:id="rId10" imgW="825480" imgH="215640" progId="Equation.3">
              <p:embed/>
            </p:oleObj>
          </a:graphicData>
        </a:graphic>
      </p:graphicFrame>
      <p:graphicFrame>
        <p:nvGraphicFramePr>
          <p:cNvPr id="12298" name="Object 19"/>
          <p:cNvGraphicFramePr>
            <a:graphicFrameLocks noChangeAspect="1"/>
          </p:cNvGraphicFramePr>
          <p:nvPr/>
        </p:nvGraphicFramePr>
        <p:xfrm>
          <a:off x="6300192" y="3356992"/>
          <a:ext cx="2500313" cy="271462"/>
        </p:xfrm>
        <a:graphic>
          <a:graphicData uri="http://schemas.openxmlformats.org/presentationml/2006/ole">
            <p:oleObj spid="_x0000_s124938" name="Equation" r:id="rId11" imgW="1841500" imgH="203200" progId="Equation.3">
              <p:embed/>
            </p:oleObj>
          </a:graphicData>
        </a:graphic>
      </p:graphicFrame>
      <p:graphicFrame>
        <p:nvGraphicFramePr>
          <p:cNvPr id="12299" name="Object 17"/>
          <p:cNvGraphicFramePr>
            <a:graphicFrameLocks noChangeAspect="1"/>
          </p:cNvGraphicFramePr>
          <p:nvPr/>
        </p:nvGraphicFramePr>
        <p:xfrm>
          <a:off x="2699792" y="3284984"/>
          <a:ext cx="1984375" cy="500062"/>
        </p:xfrm>
        <a:graphic>
          <a:graphicData uri="http://schemas.openxmlformats.org/presentationml/2006/ole">
            <p:oleObj spid="_x0000_s124939" name="Equation" r:id="rId12" imgW="1625400" imgH="406080" progId="Equation.3">
              <p:embed/>
            </p:oleObj>
          </a:graphicData>
        </a:graphic>
      </p:graphicFrame>
      <p:sp>
        <p:nvSpPr>
          <p:cNvPr id="12322" name="TextBox 18"/>
          <p:cNvSpPr txBox="1">
            <a:spLocks noChangeArrowheads="1"/>
          </p:cNvSpPr>
          <p:nvPr/>
        </p:nvSpPr>
        <p:spPr bwMode="auto">
          <a:xfrm>
            <a:off x="500063" y="764134"/>
            <a:ext cx="6143625" cy="369887"/>
          </a:xfrm>
          <a:prstGeom prst="rect">
            <a:avLst/>
          </a:prstGeom>
          <a:solidFill>
            <a:srgbClr val="00B050">
              <a:alpha val="2313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                                                    正通量情况（ </a:t>
            </a:r>
            <a:r>
              <a:rPr lang="en-US" altLang="zh-CN" b="1"/>
              <a:t>a&gt;0</a:t>
            </a:r>
            <a:r>
              <a:rPr lang="zh-CN" altLang="en-US" b="1"/>
              <a:t>）</a:t>
            </a:r>
          </a:p>
        </p:txBody>
      </p:sp>
      <p:sp>
        <p:nvSpPr>
          <p:cNvPr id="123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79512" y="2348880"/>
          <a:ext cx="2812693" cy="360040"/>
        </p:xfrm>
        <a:graphic>
          <a:graphicData uri="http://schemas.openxmlformats.org/presentationml/2006/ole">
            <p:oleObj spid="_x0000_s124940" name="公式" r:id="rId13" imgW="2006280" imgH="253800" progId="Equation.3">
              <p:embed/>
            </p:oleObj>
          </a:graphicData>
        </a:graphic>
      </p:graphicFrame>
      <p:graphicFrame>
        <p:nvGraphicFramePr>
          <p:cNvPr id="12304" name="Object 9"/>
          <p:cNvGraphicFramePr>
            <a:graphicFrameLocks noChangeAspect="1"/>
          </p:cNvGraphicFramePr>
          <p:nvPr/>
        </p:nvGraphicFramePr>
        <p:xfrm>
          <a:off x="3203848" y="2348880"/>
          <a:ext cx="2810516" cy="360040"/>
        </p:xfrm>
        <a:graphic>
          <a:graphicData uri="http://schemas.openxmlformats.org/presentationml/2006/ole">
            <p:oleObj spid="_x0000_s124941" name="公式" r:id="rId14" imgW="2006280" imgH="253800" progId="Equation.3">
              <p:embed/>
            </p:oleObj>
          </a:graphicData>
        </a:graphic>
      </p:graphicFrame>
      <p:graphicFrame>
        <p:nvGraphicFramePr>
          <p:cNvPr id="12305" name="Object 11"/>
          <p:cNvGraphicFramePr>
            <a:graphicFrameLocks noChangeAspect="1"/>
          </p:cNvGraphicFramePr>
          <p:nvPr/>
        </p:nvGraphicFramePr>
        <p:xfrm>
          <a:off x="6235572" y="2348880"/>
          <a:ext cx="2908428" cy="387921"/>
        </p:xfrm>
        <a:graphic>
          <a:graphicData uri="http://schemas.openxmlformats.org/presentationml/2006/ole">
            <p:oleObj spid="_x0000_s124942" name="公式" r:id="rId15" imgW="1930320" imgH="253800" progId="Equation.3">
              <p:embed/>
            </p:oleObj>
          </a:graphicData>
        </a:graphic>
      </p:graphicFrame>
      <p:sp>
        <p:nvSpPr>
          <p:cNvPr id="1232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1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2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051720" y="5373216"/>
            <a:ext cx="4464496" cy="1008112"/>
            <a:chOff x="5857875" y="2286000"/>
            <a:chExt cx="3143250" cy="928688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 l="35352" t="43750" r="38867" b="45139"/>
            <a:stretch>
              <a:fillRect/>
            </a:stretch>
          </p:blipFill>
          <p:spPr bwMode="auto">
            <a:xfrm>
              <a:off x="5857875" y="2357438"/>
              <a:ext cx="3143250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矩形 52"/>
            <p:cNvSpPr/>
            <p:nvPr/>
          </p:nvSpPr>
          <p:spPr bwMode="auto">
            <a:xfrm>
              <a:off x="5857875" y="2500312"/>
              <a:ext cx="1714500" cy="714376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572250" y="2428875"/>
              <a:ext cx="1643063" cy="642938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7215188" y="2286000"/>
              <a:ext cx="1714500" cy="714376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0" y="836712"/>
            <a:ext cx="9144000" cy="2714625"/>
          </a:xfrm>
          <a:prstGeom prst="rect">
            <a:avLst/>
          </a:prstGeom>
          <a:solidFill>
            <a:srgbClr val="00B050">
              <a:alpha val="15000"/>
            </a:srgb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29106-39A8-493A-A6BC-B9A859E1E3F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12321" name="TextBox 3"/>
          <p:cNvSpPr txBox="1">
            <a:spLocks noChangeArrowheads="1"/>
          </p:cNvSpPr>
          <p:nvPr/>
        </p:nvSpPr>
        <p:spPr bwMode="auto">
          <a:xfrm>
            <a:off x="1428750" y="0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阶</a:t>
            </a:r>
            <a:r>
              <a:rPr lang="en-US" altLang="zh-CN" sz="2000" b="1" dirty="0">
                <a:solidFill>
                  <a:srgbClr val="FF0000"/>
                </a:solidFill>
              </a:rPr>
              <a:t> WENO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格式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2300" name="Object 14"/>
          <p:cNvGraphicFramePr>
            <a:graphicFrameLocks noChangeAspect="1"/>
          </p:cNvGraphicFramePr>
          <p:nvPr/>
        </p:nvGraphicFramePr>
        <p:xfrm>
          <a:off x="857250" y="979587"/>
          <a:ext cx="2951163" cy="452438"/>
        </p:xfrm>
        <a:graphic>
          <a:graphicData uri="http://schemas.openxmlformats.org/presentationml/2006/ole">
            <p:oleObj spid="_x0000_s125954" name="Equation" r:id="rId3" imgW="2400120" imgH="368280" progId="Equation.3">
              <p:embed/>
            </p:oleObj>
          </a:graphicData>
        </a:graphic>
      </p:graphicFrame>
      <p:sp>
        <p:nvSpPr>
          <p:cNvPr id="123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382963" y="1543150"/>
          <a:ext cx="2998787" cy="374650"/>
        </p:xfrm>
        <a:graphic>
          <a:graphicData uri="http://schemas.openxmlformats.org/presentationml/2006/ole">
            <p:oleObj spid="_x0000_s125955" name="公式" r:id="rId4" imgW="2158920" imgH="266400" progId="Equation.3">
              <p:embed/>
            </p:oleObj>
          </a:graphicData>
        </a:graphic>
      </p:graphicFrame>
      <p:sp>
        <p:nvSpPr>
          <p:cNvPr id="12325" name="TextBox 23"/>
          <p:cNvSpPr txBox="1">
            <a:spLocks noChangeArrowheads="1"/>
          </p:cNvSpPr>
          <p:nvPr/>
        </p:nvSpPr>
        <p:spPr bwMode="auto">
          <a:xfrm>
            <a:off x="642938" y="979587"/>
            <a:ext cx="5572125" cy="369888"/>
          </a:xfrm>
          <a:prstGeom prst="rect">
            <a:avLst/>
          </a:prstGeom>
          <a:solidFill>
            <a:srgbClr val="0000FF">
              <a:alpha val="2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                                       </a:t>
            </a:r>
            <a:r>
              <a:rPr lang="zh-CN" altLang="en-US" b="1"/>
              <a:t>负通量情况 （</a:t>
            </a:r>
            <a:r>
              <a:rPr lang="en-US" altLang="zh-CN" b="1"/>
              <a:t>a&lt;0</a:t>
            </a:r>
            <a:r>
              <a:rPr lang="zh-CN" altLang="en-US" b="1"/>
              <a:t>）</a:t>
            </a:r>
          </a:p>
        </p:txBody>
      </p:sp>
      <p:sp>
        <p:nvSpPr>
          <p:cNvPr id="123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11175" y="2051150"/>
          <a:ext cx="2006600" cy="257175"/>
        </p:xfrm>
        <a:graphic>
          <a:graphicData uri="http://schemas.openxmlformats.org/presentationml/2006/ole">
            <p:oleObj spid="_x0000_s125956" name="公式" r:id="rId5" imgW="2006280" imgH="253800" progId="Equation.3">
              <p:embed/>
            </p:oleObj>
          </a:graphicData>
        </a:graphic>
      </p:graphicFrame>
      <p:graphicFrame>
        <p:nvGraphicFramePr>
          <p:cNvPr id="12306" name="Object 24"/>
          <p:cNvGraphicFramePr>
            <a:graphicFrameLocks noChangeAspect="1"/>
          </p:cNvGraphicFramePr>
          <p:nvPr/>
        </p:nvGraphicFramePr>
        <p:xfrm>
          <a:off x="895350" y="1543150"/>
          <a:ext cx="2336800" cy="352425"/>
        </p:xfrm>
        <a:graphic>
          <a:graphicData uri="http://schemas.openxmlformats.org/presentationml/2006/ole">
            <p:oleObj spid="_x0000_s125957" name="公式" r:id="rId6" imgW="1765080" imgH="266400" progId="Equation.3">
              <p:embed/>
            </p:oleObj>
          </a:graphicData>
        </a:graphic>
      </p:graphicFrame>
      <p:sp>
        <p:nvSpPr>
          <p:cNvPr id="1232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7" name="Object 25"/>
          <p:cNvGraphicFramePr>
            <a:graphicFrameLocks noChangeAspect="1"/>
          </p:cNvGraphicFramePr>
          <p:nvPr/>
        </p:nvGraphicFramePr>
        <p:xfrm>
          <a:off x="3011488" y="2051150"/>
          <a:ext cx="2006600" cy="257175"/>
        </p:xfrm>
        <a:graphic>
          <a:graphicData uri="http://schemas.openxmlformats.org/presentationml/2006/ole">
            <p:oleObj spid="_x0000_s125958" name="公式" r:id="rId7" imgW="2006280" imgH="253800" progId="Equation.3">
              <p:embed/>
            </p:oleObj>
          </a:graphicData>
        </a:graphic>
      </p:graphicFrame>
      <p:sp>
        <p:nvSpPr>
          <p:cNvPr id="123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8" name="Object 27"/>
          <p:cNvGraphicFramePr>
            <a:graphicFrameLocks noChangeAspect="1"/>
          </p:cNvGraphicFramePr>
          <p:nvPr/>
        </p:nvGraphicFramePr>
        <p:xfrm>
          <a:off x="5829300" y="2051150"/>
          <a:ext cx="1933575" cy="257175"/>
        </p:xfrm>
        <a:graphic>
          <a:graphicData uri="http://schemas.openxmlformats.org/presentationml/2006/ole">
            <p:oleObj spid="_x0000_s125959" name="公式" r:id="rId8" imgW="1930320" imgH="253800" progId="Equation.3">
              <p:embed/>
            </p:oleObj>
          </a:graphicData>
        </a:graphic>
      </p:graphicFrame>
      <p:sp>
        <p:nvSpPr>
          <p:cNvPr id="1232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9" name="Object 29"/>
          <p:cNvGraphicFramePr>
            <a:graphicFrameLocks noChangeAspect="1"/>
          </p:cNvGraphicFramePr>
          <p:nvPr/>
        </p:nvGraphicFramePr>
        <p:xfrm>
          <a:off x="500063" y="2408337"/>
          <a:ext cx="1114425" cy="409575"/>
        </p:xfrm>
        <a:graphic>
          <a:graphicData uri="http://schemas.openxmlformats.org/presentationml/2006/ole">
            <p:oleObj spid="_x0000_s125960" name="Equation" r:id="rId9" imgW="1117115" imgH="406224" progId="Equation.3">
              <p:embed/>
            </p:oleObj>
          </a:graphicData>
        </a:graphic>
      </p:graphicFrame>
      <p:sp>
        <p:nvSpPr>
          <p:cNvPr id="1233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10" name="Object 33"/>
          <p:cNvGraphicFramePr>
            <a:graphicFrameLocks noChangeAspect="1"/>
          </p:cNvGraphicFramePr>
          <p:nvPr/>
        </p:nvGraphicFramePr>
        <p:xfrm>
          <a:off x="2071688" y="2408337"/>
          <a:ext cx="1984375" cy="500063"/>
        </p:xfrm>
        <a:graphic>
          <a:graphicData uri="http://schemas.openxmlformats.org/presentationml/2006/ole">
            <p:oleObj spid="_x0000_s125961" name="Equation" r:id="rId10" imgW="1625400" imgH="406080" progId="Equation.3">
              <p:embed/>
            </p:oleObj>
          </a:graphicData>
        </a:graphic>
      </p:graphicFrame>
      <p:graphicFrame>
        <p:nvGraphicFramePr>
          <p:cNvPr id="12311" name="Object 34"/>
          <p:cNvGraphicFramePr>
            <a:graphicFrameLocks noChangeAspect="1"/>
          </p:cNvGraphicFramePr>
          <p:nvPr/>
        </p:nvGraphicFramePr>
        <p:xfrm>
          <a:off x="4500563" y="2551212"/>
          <a:ext cx="825500" cy="215900"/>
        </p:xfrm>
        <a:graphic>
          <a:graphicData uri="http://schemas.openxmlformats.org/presentationml/2006/ole">
            <p:oleObj spid="_x0000_s125962" name="Equation" r:id="rId11" imgW="825480" imgH="215640" progId="Equation.3">
              <p:embed/>
            </p:oleObj>
          </a:graphicData>
        </a:graphic>
      </p:graphicFrame>
      <p:sp>
        <p:nvSpPr>
          <p:cNvPr id="12331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12" name="Object 35"/>
          <p:cNvGraphicFramePr>
            <a:graphicFrameLocks noChangeAspect="1"/>
          </p:cNvGraphicFramePr>
          <p:nvPr/>
        </p:nvGraphicFramePr>
        <p:xfrm>
          <a:off x="5857875" y="2622650"/>
          <a:ext cx="1838325" cy="200025"/>
        </p:xfrm>
        <a:graphic>
          <a:graphicData uri="http://schemas.openxmlformats.org/presentationml/2006/ole">
            <p:oleObj spid="_x0000_s125963" name="Equation" r:id="rId12" imgW="1841500" imgH="203200" progId="Equation.3">
              <p:embed/>
            </p:oleObj>
          </a:graphicData>
        </a:graphic>
      </p:graphicFrame>
      <p:graphicFrame>
        <p:nvGraphicFramePr>
          <p:cNvPr id="12313" name="Object 39"/>
          <p:cNvGraphicFramePr>
            <a:graphicFrameLocks noChangeAspect="1"/>
          </p:cNvGraphicFramePr>
          <p:nvPr/>
        </p:nvGraphicFramePr>
        <p:xfrm>
          <a:off x="142875" y="2979837"/>
          <a:ext cx="2943225" cy="371475"/>
        </p:xfrm>
        <a:graphic>
          <a:graphicData uri="http://schemas.openxmlformats.org/presentationml/2006/ole">
            <p:oleObj spid="_x0000_s125964" name="Equation" r:id="rId13" imgW="2946400" imgH="368300" progId="Equation.3">
              <p:embed/>
            </p:oleObj>
          </a:graphicData>
        </a:graphic>
      </p:graphicFrame>
      <p:graphicFrame>
        <p:nvGraphicFramePr>
          <p:cNvPr id="12314" name="Object 38"/>
          <p:cNvGraphicFramePr>
            <a:graphicFrameLocks noChangeAspect="1"/>
          </p:cNvGraphicFramePr>
          <p:nvPr/>
        </p:nvGraphicFramePr>
        <p:xfrm>
          <a:off x="3357563" y="2979837"/>
          <a:ext cx="2524125" cy="371475"/>
        </p:xfrm>
        <a:graphic>
          <a:graphicData uri="http://schemas.openxmlformats.org/presentationml/2006/ole">
            <p:oleObj spid="_x0000_s125965" name="Equation" r:id="rId14" imgW="2527300" imgH="368300" progId="Equation.3">
              <p:embed/>
            </p:oleObj>
          </a:graphicData>
        </a:graphic>
      </p:graphicFrame>
      <p:graphicFrame>
        <p:nvGraphicFramePr>
          <p:cNvPr id="12315" name="Object 37"/>
          <p:cNvGraphicFramePr>
            <a:graphicFrameLocks noChangeAspect="1"/>
          </p:cNvGraphicFramePr>
          <p:nvPr/>
        </p:nvGraphicFramePr>
        <p:xfrm>
          <a:off x="6096000" y="3051275"/>
          <a:ext cx="3048000" cy="371475"/>
        </p:xfrm>
        <a:graphic>
          <a:graphicData uri="http://schemas.openxmlformats.org/presentationml/2006/ole">
            <p:oleObj spid="_x0000_s125966" name="Equation" r:id="rId15" imgW="3048000" imgH="368300" progId="Equation.3">
              <p:embed/>
            </p:oleObj>
          </a:graphicData>
        </a:graphic>
      </p:graphicFrame>
      <p:sp>
        <p:nvSpPr>
          <p:cNvPr id="12332" name="Rectangle 40"/>
          <p:cNvSpPr>
            <a:spLocks noChangeArrowheads="1"/>
          </p:cNvSpPr>
          <p:nvPr/>
        </p:nvSpPr>
        <p:spPr bwMode="auto">
          <a:xfrm>
            <a:off x="107504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3" name="TextBox 49"/>
          <p:cNvSpPr txBox="1">
            <a:spLocks noChangeArrowheads="1"/>
          </p:cNvSpPr>
          <p:nvPr/>
        </p:nvSpPr>
        <p:spPr bwMode="auto">
          <a:xfrm>
            <a:off x="683568" y="4149081"/>
            <a:ext cx="7416824" cy="830997"/>
          </a:xfrm>
          <a:prstGeom prst="rect">
            <a:avLst/>
          </a:prstGeom>
          <a:solidFill>
            <a:srgbClr val="FFC000">
              <a:alpha val="63136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 利用对称性，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正</a:t>
            </a:r>
            <a:r>
              <a:rPr lang="zh-CN" altLang="en-US" sz="2400" b="1" dirty="0">
                <a:solidFill>
                  <a:srgbClr val="FF0000"/>
                </a:solidFill>
              </a:rPr>
              <a:t>通量</a:t>
            </a:r>
            <a:r>
              <a:rPr lang="zh-CN" altLang="en-US" sz="2400" b="1" dirty="0"/>
              <a:t>差分格式中下标</a:t>
            </a:r>
            <a:r>
              <a:rPr lang="zh-CN" alt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 err="1">
                <a:solidFill>
                  <a:srgbClr val="FF0000"/>
                </a:solidFill>
              </a:rPr>
              <a:t>j+k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改成“</a:t>
            </a:r>
            <a:r>
              <a:rPr lang="en-US" altLang="zh-CN" sz="2400" b="1" dirty="0">
                <a:solidFill>
                  <a:srgbClr val="FF0000"/>
                </a:solidFill>
              </a:rPr>
              <a:t>j-k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/>
              <a:t>即得到</a:t>
            </a:r>
            <a:r>
              <a:rPr lang="zh-CN" altLang="en-US" sz="2400" b="1" dirty="0">
                <a:solidFill>
                  <a:srgbClr val="FF0000"/>
                </a:solidFill>
              </a:rPr>
              <a:t>负通量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差分格式</a:t>
            </a:r>
            <a:endParaRPr lang="en-US" altLang="zh-CN" sz="2400" b="1" dirty="0" smtClean="0"/>
          </a:p>
        </p:txBody>
      </p:sp>
      <p:cxnSp>
        <p:nvCxnSpPr>
          <p:cNvPr id="52" name="直接箭头连接符 51"/>
          <p:cNvCxnSpPr/>
          <p:nvPr/>
        </p:nvCxnSpPr>
        <p:spPr>
          <a:xfrm rot="5400000" flipH="1" flipV="1">
            <a:off x="3642519" y="1980506"/>
            <a:ext cx="142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714750" y="1979712"/>
            <a:ext cx="4214813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6" name="TextBox 54"/>
          <p:cNvSpPr txBox="1">
            <a:spLocks noChangeArrowheads="1"/>
          </p:cNvSpPr>
          <p:nvPr/>
        </p:nvSpPr>
        <p:spPr bwMode="auto">
          <a:xfrm>
            <a:off x="7929563" y="1622525"/>
            <a:ext cx="1214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/>
              <a:t>注意</a:t>
            </a:r>
            <a:r>
              <a:rPr lang="en-US" altLang="zh-CN" sz="1200" b="1"/>
              <a:t>:</a:t>
            </a:r>
            <a:r>
              <a:rPr lang="zh-CN" altLang="en-US" sz="1200" b="1"/>
              <a:t>是</a:t>
            </a:r>
            <a:r>
              <a:rPr lang="en-US" altLang="zh-CN" sz="1200" b="1"/>
              <a:t>j-1/2</a:t>
            </a:r>
          </a:p>
          <a:p>
            <a:r>
              <a:rPr lang="zh-CN" altLang="en-US" sz="1200" b="1"/>
              <a:t>而不是</a:t>
            </a:r>
            <a:r>
              <a:rPr lang="en-US" altLang="zh-CN" sz="1200" b="1"/>
              <a:t>j+1/2</a:t>
            </a:r>
            <a:endParaRPr lang="zh-CN" altLang="en-US" sz="1200" b="1"/>
          </a:p>
        </p:txBody>
      </p:sp>
      <p:graphicFrame>
        <p:nvGraphicFramePr>
          <p:cNvPr id="151581" name="Object 24"/>
          <p:cNvGraphicFramePr>
            <a:graphicFrameLocks noChangeAspect="1"/>
          </p:cNvGraphicFramePr>
          <p:nvPr/>
        </p:nvGraphicFramePr>
        <p:xfrm>
          <a:off x="1619672" y="5301208"/>
          <a:ext cx="2336800" cy="352425"/>
        </p:xfrm>
        <a:graphic>
          <a:graphicData uri="http://schemas.openxmlformats.org/presentationml/2006/ole">
            <p:oleObj spid="_x0000_s125967" name="公式" r:id="rId16" imgW="1765080" imgH="266400" progId="Equation.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23928" y="53012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不变</a:t>
            </a:r>
            <a:endParaRPr lang="zh-CN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9592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786063" y="1071563"/>
            <a:ext cx="3143250" cy="1071562"/>
            <a:chOff x="5857875" y="2143125"/>
            <a:chExt cx="3143250" cy="1071563"/>
          </a:xfrm>
        </p:grpSpPr>
        <p:pic>
          <p:nvPicPr>
            <p:cNvPr id="133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5352" t="43750" r="38867" b="45139"/>
            <a:stretch>
              <a:fillRect/>
            </a:stretch>
          </p:blipFill>
          <p:spPr bwMode="auto">
            <a:xfrm>
              <a:off x="5857875" y="2357438"/>
              <a:ext cx="3143250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 bwMode="auto">
            <a:xfrm>
              <a:off x="5857875" y="2500312"/>
              <a:ext cx="1714500" cy="714376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572250" y="2428875"/>
              <a:ext cx="1643062" cy="642938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7215187" y="2286000"/>
              <a:ext cx="1714500" cy="714376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42" name="TextBox 14"/>
            <p:cNvSpPr txBox="1">
              <a:spLocks noChangeArrowheads="1"/>
            </p:cNvSpPr>
            <p:nvPr/>
          </p:nvSpPr>
          <p:spPr bwMode="auto">
            <a:xfrm>
              <a:off x="5929313" y="2143125"/>
              <a:ext cx="25003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k=1        k=2         k=3</a:t>
              </a:r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BAD9-710B-413B-A1FB-FBC58B046AF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714375" y="357188"/>
            <a:ext cx="7643813" cy="461962"/>
          </a:xfrm>
          <a:prstGeom prst="rect">
            <a:avLst/>
          </a:prstGeom>
          <a:solidFill>
            <a:srgbClr val="FFC000">
              <a:alpha val="5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/>
              <a:t>4.  WENO</a:t>
            </a:r>
            <a:r>
              <a:rPr lang="zh-CN" altLang="en-US" sz="2400" b="1"/>
              <a:t>格式的边界处理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3143250" y="1643063"/>
            <a:ext cx="1143000" cy="0"/>
          </a:xfrm>
          <a:prstGeom prst="line">
            <a:avLst/>
          </a:prstGeom>
          <a:ln w="539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TextBox 18"/>
          <p:cNvSpPr txBox="1">
            <a:spLocks noChangeArrowheads="1"/>
          </p:cNvSpPr>
          <p:nvPr/>
        </p:nvSpPr>
        <p:spPr bwMode="auto">
          <a:xfrm>
            <a:off x="285750" y="2500313"/>
            <a:ext cx="442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 简易的（降阶）处理方法：</a:t>
            </a:r>
          </a:p>
        </p:txBody>
      </p:sp>
      <p:sp>
        <p:nvSpPr>
          <p:cNvPr id="13322" name="TextBox 19"/>
          <p:cNvSpPr txBox="1">
            <a:spLocks noChangeArrowheads="1"/>
          </p:cNvSpPr>
          <p:nvPr/>
        </p:nvSpPr>
        <p:spPr bwMode="auto">
          <a:xfrm>
            <a:off x="428625" y="2928938"/>
            <a:ext cx="8358188" cy="461962"/>
          </a:xfrm>
          <a:prstGeom prst="rect">
            <a:avLst/>
          </a:prstGeom>
          <a:solidFill>
            <a:srgbClr val="FFC00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如果某模板用到</a:t>
            </a:r>
            <a:r>
              <a:rPr lang="zh-CN" altLang="en-US" sz="2400" b="1">
                <a:solidFill>
                  <a:srgbClr val="FF0000"/>
                </a:solidFill>
              </a:rPr>
              <a:t>边界外的点</a:t>
            </a:r>
            <a:r>
              <a:rPr lang="zh-CN" altLang="en-US" sz="2400" b="1"/>
              <a:t>，简单将该模板权重</a:t>
            </a:r>
            <a:r>
              <a:rPr lang="zh-CN" altLang="en-US" sz="2400" b="1">
                <a:solidFill>
                  <a:srgbClr val="FF0000"/>
                </a:solidFill>
              </a:rPr>
              <a:t>设为</a:t>
            </a:r>
            <a:r>
              <a:rPr lang="en-US" altLang="zh-CN" sz="2400" b="1">
                <a:solidFill>
                  <a:srgbClr val="FF0000"/>
                </a:solidFill>
              </a:rPr>
              <a:t>0</a:t>
            </a:r>
            <a:r>
              <a:rPr lang="zh-CN" altLang="en-US" sz="2400" b="1"/>
              <a:t>即可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71500" y="3500438"/>
          <a:ext cx="2336800" cy="352425"/>
        </p:xfrm>
        <a:graphic>
          <a:graphicData uri="http://schemas.openxmlformats.org/presentationml/2006/ole">
            <p:oleObj spid="_x0000_s126978" name="公式" r:id="rId4" imgW="1765080" imgH="266400" progId="Equation.3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3929063" y="3500438"/>
          <a:ext cx="2754312" cy="344487"/>
        </p:xfrm>
        <a:graphic>
          <a:graphicData uri="http://schemas.openxmlformats.org/presentationml/2006/ole">
            <p:oleObj spid="_x0000_s126979" name="公式" r:id="rId5" imgW="2158920" imgH="266400" progId="Equation.3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 rot="5400000" flipH="1" flipV="1">
            <a:off x="4572794" y="40711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86313" y="4286250"/>
            <a:ext cx="1071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26"/>
          <p:cNvSpPr txBox="1">
            <a:spLocks noChangeArrowheads="1"/>
          </p:cNvSpPr>
          <p:nvPr/>
        </p:nvSpPr>
        <p:spPr bwMode="auto">
          <a:xfrm>
            <a:off x="5929313" y="3929063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如果用到边界点外的点，则该权重设为</a:t>
            </a: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3326" name="TextBox 29"/>
          <p:cNvSpPr txBox="1">
            <a:spLocks noChangeArrowheads="1"/>
          </p:cNvSpPr>
          <p:nvPr/>
        </p:nvSpPr>
        <p:spPr bwMode="auto">
          <a:xfrm>
            <a:off x="642938" y="3857625"/>
            <a:ext cx="3786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效果不错，但会边界降阶 （推荐）</a:t>
            </a:r>
          </a:p>
        </p:txBody>
      </p:sp>
      <p:sp>
        <p:nvSpPr>
          <p:cNvPr id="13327" name="TextBox 30"/>
          <p:cNvSpPr txBox="1">
            <a:spLocks noChangeArrowheads="1"/>
          </p:cNvSpPr>
          <p:nvPr/>
        </p:nvSpPr>
        <p:spPr bwMode="auto">
          <a:xfrm>
            <a:off x="357188" y="4357688"/>
            <a:ext cx="4500562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 构造单边差分的</a:t>
            </a:r>
            <a:r>
              <a:rPr lang="en-US" altLang="zh-CN" b="1"/>
              <a:t>WENO</a:t>
            </a:r>
            <a:r>
              <a:rPr lang="zh-CN" altLang="en-US" b="1"/>
              <a:t>格式</a:t>
            </a:r>
            <a:endParaRPr lang="en-US" altLang="zh-CN" b="1"/>
          </a:p>
          <a:p>
            <a:r>
              <a:rPr lang="en-US" altLang="zh-CN" b="1"/>
              <a:t>   </a:t>
            </a:r>
            <a:r>
              <a:rPr lang="zh-CN" altLang="en-US" b="1"/>
              <a:t>优点： 精度高</a:t>
            </a:r>
            <a:endParaRPr lang="en-US" altLang="zh-CN" b="1"/>
          </a:p>
          <a:p>
            <a:r>
              <a:rPr lang="en-US" altLang="zh-CN" b="1"/>
              <a:t>   </a:t>
            </a:r>
            <a:r>
              <a:rPr lang="zh-CN" altLang="en-US" b="1"/>
              <a:t>缺点： 稳定性不易保证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可能会出现负权重，造成不稳定，可用如下文献的方法处理：</a:t>
            </a:r>
            <a:endParaRPr lang="en-US" altLang="zh-CN" b="1"/>
          </a:p>
          <a:p>
            <a:r>
              <a:rPr lang="en-US" altLang="zh-CN" sz="1400"/>
              <a:t>Shi J, Hu CQ, and Shu CW, 2002,  A Technique of Treating Negative Weights in WENO Schemes,  Journal of Computational Physics </a:t>
            </a:r>
            <a:r>
              <a:rPr lang="en-US" altLang="zh-CN" sz="1400" b="1"/>
              <a:t>175, </a:t>
            </a:r>
            <a:r>
              <a:rPr lang="en-US" altLang="zh-CN" sz="1400"/>
              <a:t>108–127 </a:t>
            </a:r>
            <a:endParaRPr lang="zh-CN" altLang="zh-CN" sz="1400"/>
          </a:p>
          <a:p>
            <a:endParaRPr lang="zh-CN" altLang="en-US" b="1"/>
          </a:p>
        </p:txBody>
      </p:sp>
      <p:sp>
        <p:nvSpPr>
          <p:cNvPr id="34" name="矩形 33"/>
          <p:cNvSpPr/>
          <p:nvPr/>
        </p:nvSpPr>
        <p:spPr bwMode="auto">
          <a:xfrm>
            <a:off x="5357813" y="5214938"/>
            <a:ext cx="1714500" cy="714375"/>
          </a:xfrm>
          <a:prstGeom prst="rect">
            <a:avLst/>
          </a:prstGeom>
          <a:solidFill>
            <a:schemeClr val="accent1"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6072188" y="5357813"/>
            <a:ext cx="1643062" cy="642937"/>
          </a:xfrm>
          <a:prstGeom prst="rect">
            <a:avLst/>
          </a:prstGeom>
          <a:solidFill>
            <a:srgbClr val="FFC000">
              <a:alpha val="18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 bwMode="auto">
          <a:xfrm>
            <a:off x="6715125" y="5429250"/>
            <a:ext cx="1714500" cy="714375"/>
          </a:xfrm>
          <a:prstGeom prst="rect">
            <a:avLst/>
          </a:prstGeom>
          <a:solidFill>
            <a:srgbClr val="92D050">
              <a:alpha val="18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5643563" y="5643563"/>
            <a:ext cx="3214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572125" y="5572125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143625" y="5572125"/>
            <a:ext cx="142875" cy="1428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86563" y="5572125"/>
            <a:ext cx="142875" cy="1428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72438" y="5572125"/>
            <a:ext cx="142875" cy="1428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429500" y="5572125"/>
            <a:ext cx="142875" cy="1428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37" name="TextBox 46"/>
          <p:cNvSpPr txBox="1">
            <a:spLocks noChangeArrowheads="1"/>
          </p:cNvSpPr>
          <p:nvPr/>
        </p:nvSpPr>
        <p:spPr bwMode="auto">
          <a:xfrm>
            <a:off x="5429250" y="51435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j=1      2        3        4        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Box 14"/>
          <p:cNvSpPr txBox="1">
            <a:spLocks noChangeArrowheads="1"/>
          </p:cNvSpPr>
          <p:nvPr/>
        </p:nvSpPr>
        <p:spPr bwMode="auto">
          <a:xfrm>
            <a:off x="500063" y="3714750"/>
            <a:ext cx="8643937" cy="2586038"/>
          </a:xfrm>
          <a:prstGeom prst="rect">
            <a:avLst/>
          </a:prstGeom>
          <a:solidFill>
            <a:srgbClr val="92D050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： 特征投影分裂 （详细步骤见第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讲或第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讲</a:t>
            </a:r>
            <a:r>
              <a:rPr lang="en-US" altLang="zh-CN" b="1">
                <a:solidFill>
                  <a:srgbClr val="FF0000"/>
                </a:solidFill>
              </a:rPr>
              <a:t>4-5</a:t>
            </a:r>
            <a:r>
              <a:rPr lang="zh-CN" altLang="en-US" b="1">
                <a:solidFill>
                  <a:srgbClr val="FF0000"/>
                </a:solidFill>
              </a:rPr>
              <a:t>页）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sp>
        <p:nvSpPr>
          <p:cNvPr id="14354" name="TextBox 24"/>
          <p:cNvSpPr txBox="1">
            <a:spLocks noChangeArrowheads="1"/>
          </p:cNvSpPr>
          <p:nvPr/>
        </p:nvSpPr>
        <p:spPr bwMode="auto">
          <a:xfrm>
            <a:off x="1143000" y="4572000"/>
            <a:ext cx="771525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900"/>
              </a:spcBef>
              <a:buFontTx/>
              <a:buAutoNum type="arabicParenR" startAt="2"/>
            </a:pPr>
            <a:r>
              <a:rPr lang="zh-CN" altLang="en-US" b="1"/>
              <a:t>计算</a:t>
            </a:r>
            <a:endParaRPr lang="en-US" altLang="zh-CN" b="1"/>
          </a:p>
          <a:p>
            <a:pPr marL="342900" indent="-342900">
              <a:spcBef>
                <a:spcPts val="900"/>
              </a:spcBef>
              <a:buFontTx/>
              <a:buAutoNum type="arabicParenR" startAt="2"/>
            </a:pPr>
            <a:r>
              <a:rPr lang="en-US" altLang="zh-CN" b="1"/>
              <a:t> </a:t>
            </a:r>
            <a:r>
              <a:rPr lang="zh-CN" altLang="en-US" b="1"/>
              <a:t>利用上页的公式计算正通量      及负通量     的</a:t>
            </a:r>
            <a:r>
              <a:rPr lang="en-US" altLang="zh-CN" b="1"/>
              <a:t>WENO</a:t>
            </a:r>
            <a:r>
              <a:rPr lang="zh-CN" altLang="en-US" b="1"/>
              <a:t>通量         及</a:t>
            </a:r>
            <a:endParaRPr lang="en-US" altLang="zh-CN" b="1"/>
          </a:p>
          <a:p>
            <a:pPr marL="342900" indent="-342900">
              <a:spcBef>
                <a:spcPts val="900"/>
              </a:spcBef>
              <a:buFontTx/>
              <a:buAutoNum type="arabicParenR" startAt="2"/>
            </a:pPr>
            <a:r>
              <a:rPr lang="en-US" altLang="zh-CN"/>
              <a:t> </a:t>
            </a:r>
            <a:r>
              <a:rPr lang="zh-CN" altLang="en-US" b="1"/>
              <a:t>计算</a:t>
            </a:r>
            <a:endParaRPr lang="en-US" altLang="zh-CN" b="1"/>
          </a:p>
          <a:p>
            <a:pPr marL="342900" indent="-342900">
              <a:spcBef>
                <a:spcPts val="900"/>
              </a:spcBef>
              <a:buFontTx/>
              <a:buAutoNum type="arabicParenR" startAt="2"/>
            </a:pPr>
            <a:r>
              <a:rPr lang="en-US" altLang="zh-CN"/>
              <a:t> </a:t>
            </a:r>
            <a:r>
              <a:rPr lang="zh-CN" altLang="en-US" b="1"/>
              <a:t>计算</a:t>
            </a:r>
          </a:p>
        </p:txBody>
      </p:sp>
      <p:sp>
        <p:nvSpPr>
          <p:cNvPr id="14" name="矩形 13"/>
          <p:cNvSpPr/>
          <p:nvPr/>
        </p:nvSpPr>
        <p:spPr>
          <a:xfrm>
            <a:off x="571500" y="1285875"/>
            <a:ext cx="7858125" cy="2143125"/>
          </a:xfrm>
          <a:prstGeom prst="rect">
            <a:avLst/>
          </a:prstGeom>
          <a:solidFill>
            <a:srgbClr val="FFC000">
              <a:alpha val="26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Copyright by Li </a:t>
            </a:r>
            <a:r>
              <a:rPr lang="en-US" altLang="zh-CN" dirty="0" err="1" smtClean="0"/>
              <a:t>Xinliang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E6352-5241-47C0-B53C-C9B8F9D09037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14358" name="TextBox 3"/>
          <p:cNvSpPr txBox="1">
            <a:spLocks noChangeArrowheads="1"/>
          </p:cNvSpPr>
          <p:nvPr/>
        </p:nvSpPr>
        <p:spPr bwMode="auto">
          <a:xfrm>
            <a:off x="428625" y="357188"/>
            <a:ext cx="5786438" cy="369887"/>
          </a:xfrm>
          <a:prstGeom prst="rect">
            <a:avLst/>
          </a:prstGeom>
          <a:solidFill>
            <a:srgbClr val="00B050">
              <a:alpha val="3607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/>
              <a:t> 推广到</a:t>
            </a:r>
            <a:r>
              <a:rPr lang="en-US" altLang="zh-CN" b="1"/>
              <a:t>Euler </a:t>
            </a:r>
            <a:r>
              <a:rPr lang="zh-CN" altLang="en-US" b="1"/>
              <a:t>（或</a:t>
            </a:r>
            <a:r>
              <a:rPr lang="en-US" altLang="zh-CN" b="1"/>
              <a:t>N-S</a:t>
            </a:r>
            <a:r>
              <a:rPr lang="zh-CN" altLang="en-US" b="1"/>
              <a:t>）方程</a:t>
            </a:r>
          </a:p>
        </p:txBody>
      </p:sp>
      <p:sp>
        <p:nvSpPr>
          <p:cNvPr id="14359" name="TextBox 4"/>
          <p:cNvSpPr txBox="1">
            <a:spLocks noChangeArrowheads="1"/>
          </p:cNvSpPr>
          <p:nvPr/>
        </p:nvSpPr>
        <p:spPr bwMode="auto">
          <a:xfrm>
            <a:off x="714375" y="857250"/>
            <a:ext cx="5500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运用分裂技术，可将上述方法推广到</a:t>
            </a:r>
            <a:r>
              <a:rPr lang="en-US" altLang="zh-CN" b="1"/>
              <a:t>Euler</a:t>
            </a:r>
            <a:r>
              <a:rPr lang="zh-CN" altLang="en-US" b="1"/>
              <a:t>方程</a:t>
            </a:r>
          </a:p>
        </p:txBody>
      </p:sp>
      <p:sp>
        <p:nvSpPr>
          <p:cNvPr id="14360" name="TextBox 5"/>
          <p:cNvSpPr txBox="1">
            <a:spLocks noChangeArrowheads="1"/>
          </p:cNvSpPr>
          <p:nvPr/>
        </p:nvSpPr>
        <p:spPr bwMode="auto">
          <a:xfrm>
            <a:off x="571500" y="1428750"/>
            <a:ext cx="5357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： 逐点分裂 （又称流通矢量分裂</a:t>
            </a:r>
            <a:r>
              <a:rPr lang="en-US" altLang="zh-CN" b="1">
                <a:solidFill>
                  <a:srgbClr val="FF0000"/>
                </a:solidFill>
              </a:rPr>
              <a:t> FVS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5715000" y="857250"/>
          <a:ext cx="1241425" cy="500063"/>
        </p:xfrm>
        <a:graphic>
          <a:graphicData uri="http://schemas.openxmlformats.org/presentationml/2006/ole">
            <p:oleObj spid="_x0000_s128002" name="公式" r:id="rId3" imgW="914400" imgH="368280" progId="Equation.3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85875" y="2000250"/>
          <a:ext cx="844550" cy="241300"/>
        </p:xfrm>
        <a:graphic>
          <a:graphicData uri="http://schemas.openxmlformats.org/presentationml/2006/ole">
            <p:oleObj spid="_x0000_s128003" name="Equation" r:id="rId4" imgW="622080" imgH="17748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357313" y="2286000"/>
          <a:ext cx="266700" cy="381000"/>
        </p:xfrm>
        <a:graphic>
          <a:graphicData uri="http://schemas.openxmlformats.org/presentationml/2006/ole">
            <p:oleObj spid="_x0000_s128004" name="Equation" r:id="rId5" imgW="266400" imgH="380880" progId="Equation.3">
              <p:embed/>
            </p:oleObj>
          </a:graphicData>
        </a:graphic>
      </p:graphicFrame>
      <p:sp>
        <p:nvSpPr>
          <p:cNvPr id="14361" name="TextBox 9"/>
          <p:cNvSpPr txBox="1">
            <a:spLocks noChangeArrowheads="1"/>
          </p:cNvSpPr>
          <p:nvPr/>
        </p:nvSpPr>
        <p:spPr bwMode="auto">
          <a:xfrm>
            <a:off x="1857375" y="22860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采用针对正通量（</a:t>
            </a:r>
            <a:r>
              <a:rPr lang="en-US" altLang="zh-CN" b="1"/>
              <a:t>a&gt;0</a:t>
            </a:r>
            <a:r>
              <a:rPr lang="zh-CN" altLang="en-US" b="1"/>
              <a:t>）的方法计算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357313" y="2714625"/>
          <a:ext cx="266700" cy="381000"/>
        </p:xfrm>
        <a:graphic>
          <a:graphicData uri="http://schemas.openxmlformats.org/presentationml/2006/ole">
            <p:oleObj spid="_x0000_s128005" name="Equation" r:id="rId6" imgW="266400" imgH="380880" progId="Equation.3">
              <p:embed/>
            </p:oleObj>
          </a:graphicData>
        </a:graphic>
      </p:graphicFrame>
      <p:sp>
        <p:nvSpPr>
          <p:cNvPr id="14362" name="TextBox 11"/>
          <p:cNvSpPr txBox="1">
            <a:spLocks noChangeArrowheads="1"/>
          </p:cNvSpPr>
          <p:nvPr/>
        </p:nvSpPr>
        <p:spPr bwMode="auto">
          <a:xfrm>
            <a:off x="1928813" y="2714625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采用针对负通量（</a:t>
            </a:r>
            <a:r>
              <a:rPr lang="en-US" altLang="zh-CN" b="1"/>
              <a:t>a&gt;0</a:t>
            </a:r>
            <a:r>
              <a:rPr lang="zh-CN" altLang="en-US" b="1"/>
              <a:t>）的方法计算</a:t>
            </a:r>
          </a:p>
        </p:txBody>
      </p:sp>
      <p:sp>
        <p:nvSpPr>
          <p:cNvPr id="14363" name="TextBox 12"/>
          <p:cNvSpPr txBox="1">
            <a:spLocks noChangeArrowheads="1"/>
          </p:cNvSpPr>
          <p:nvPr/>
        </p:nvSpPr>
        <p:spPr bwMode="auto">
          <a:xfrm>
            <a:off x="2214563" y="1928813"/>
            <a:ext cx="6357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可采用</a:t>
            </a:r>
            <a:r>
              <a:rPr lang="en-US" altLang="zh-CN" b="1"/>
              <a:t>Steger-Warming, L-F, Van Leer </a:t>
            </a:r>
            <a:r>
              <a:rPr lang="zh-CN" altLang="en-US" b="1"/>
              <a:t>等分裂， 见第</a:t>
            </a:r>
            <a:r>
              <a:rPr lang="en-US" altLang="zh-CN" b="1"/>
              <a:t>4</a:t>
            </a:r>
            <a:r>
              <a:rPr lang="zh-CN" altLang="en-US" b="1"/>
              <a:t>讲</a:t>
            </a:r>
          </a:p>
        </p:txBody>
      </p:sp>
      <p:graphicFrame>
        <p:nvGraphicFramePr>
          <p:cNvPr id="14342" name="Object 17"/>
          <p:cNvGraphicFramePr>
            <a:graphicFrameLocks noChangeAspect="1"/>
          </p:cNvGraphicFramePr>
          <p:nvPr/>
        </p:nvGraphicFramePr>
        <p:xfrm>
          <a:off x="2214563" y="5786438"/>
          <a:ext cx="2057400" cy="642937"/>
        </p:xfrm>
        <a:graphic>
          <a:graphicData uri="http://schemas.openxmlformats.org/presentationml/2006/ole">
            <p:oleObj spid="_x0000_s128006" name="公式" r:id="rId7" imgW="1422360" imgH="444240" progId="Equation.3">
              <p:embed/>
            </p:oleObj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2143125" y="5357813"/>
          <a:ext cx="2714625" cy="363537"/>
        </p:xfrm>
        <a:graphic>
          <a:graphicData uri="http://schemas.openxmlformats.org/presentationml/2006/ole">
            <p:oleObj spid="_x0000_s128007" name="公式" r:id="rId8" imgW="1892160" imgH="253800" progId="Equation.3">
              <p:embed/>
            </p:oleObj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2220913" y="4643438"/>
          <a:ext cx="3505200" cy="298450"/>
        </p:xfrm>
        <a:graphic>
          <a:graphicData uri="http://schemas.openxmlformats.org/presentationml/2006/ole">
            <p:oleObj spid="_x0000_s128008" name="公式" r:id="rId9" imgW="2971800" imgH="253800" progId="Equation.3">
              <p:embed/>
            </p:oleObj>
          </a:graphicData>
        </a:graphic>
      </p:graphicFrame>
      <p:sp>
        <p:nvSpPr>
          <p:cNvPr id="14364" name="TextBox 19"/>
          <p:cNvSpPr txBox="1">
            <a:spLocks noChangeArrowheads="1"/>
          </p:cNvSpPr>
          <p:nvPr/>
        </p:nvSpPr>
        <p:spPr bwMode="auto">
          <a:xfrm>
            <a:off x="1071563" y="4214813"/>
            <a:ext cx="6429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1)   </a:t>
            </a:r>
            <a:r>
              <a:rPr lang="zh-CN" altLang="en-US" b="1"/>
              <a:t>计算</a:t>
            </a:r>
          </a:p>
        </p:txBody>
      </p:sp>
      <p:graphicFrame>
        <p:nvGraphicFramePr>
          <p:cNvPr id="14345" name="Object 20"/>
          <p:cNvGraphicFramePr>
            <a:graphicFrameLocks noChangeAspect="1"/>
          </p:cNvGraphicFramePr>
          <p:nvPr/>
        </p:nvGraphicFramePr>
        <p:xfrm>
          <a:off x="2112963" y="4214813"/>
          <a:ext cx="1362075" cy="357187"/>
        </p:xfrm>
        <a:graphic>
          <a:graphicData uri="http://schemas.openxmlformats.org/presentationml/2006/ole">
            <p:oleObj spid="_x0000_s128009" name="公式" r:id="rId10" imgW="1015920" imgH="266400" progId="Equation.3">
              <p:embed/>
            </p:oleObj>
          </a:graphicData>
        </a:graphic>
      </p:graphicFrame>
      <p:graphicFrame>
        <p:nvGraphicFramePr>
          <p:cNvPr id="14346" name="Object 21"/>
          <p:cNvGraphicFramePr>
            <a:graphicFrameLocks noChangeAspect="1"/>
          </p:cNvGraphicFramePr>
          <p:nvPr/>
        </p:nvGraphicFramePr>
        <p:xfrm>
          <a:off x="7221538" y="3857625"/>
          <a:ext cx="1922462" cy="325438"/>
        </p:xfrm>
        <a:graphic>
          <a:graphicData uri="http://schemas.openxmlformats.org/presentationml/2006/ole">
            <p:oleObj spid="_x0000_s128010" name="公式" r:id="rId11" imgW="1574640" imgH="266400" progId="Equation.3">
              <p:embed/>
            </p:oleObj>
          </a:graphicData>
        </a:graphic>
      </p:graphicFrame>
      <p:sp>
        <p:nvSpPr>
          <p:cNvPr id="14365" name="TextBox 22"/>
          <p:cNvSpPr txBox="1">
            <a:spLocks noChangeArrowheads="1"/>
          </p:cNvSpPr>
          <p:nvPr/>
        </p:nvSpPr>
        <p:spPr bwMode="auto">
          <a:xfrm>
            <a:off x="3571875" y="4214813"/>
            <a:ext cx="5000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，它们是        的函数（推荐使用</a:t>
            </a:r>
            <a:r>
              <a:rPr lang="en-US" altLang="zh-CN" sz="1600" b="1"/>
              <a:t>Roe</a:t>
            </a:r>
            <a:r>
              <a:rPr lang="zh-CN" altLang="en-US" sz="1600" b="1"/>
              <a:t>平均计算       ）  </a:t>
            </a:r>
          </a:p>
        </p:txBody>
      </p:sp>
      <p:graphicFrame>
        <p:nvGraphicFramePr>
          <p:cNvPr id="14347" name="Object 22"/>
          <p:cNvGraphicFramePr>
            <a:graphicFrameLocks noChangeAspect="1"/>
          </p:cNvGraphicFramePr>
          <p:nvPr/>
        </p:nvGraphicFramePr>
        <p:xfrm>
          <a:off x="4572000" y="4286250"/>
          <a:ext cx="381000" cy="228600"/>
        </p:xfrm>
        <a:graphic>
          <a:graphicData uri="http://schemas.openxmlformats.org/presentationml/2006/ole">
            <p:oleObj spid="_x0000_s128011" name="公式" r:id="rId12" imgW="380880" imgH="228600" progId="Equation.3">
              <p:embed/>
            </p:oleObj>
          </a:graphicData>
        </a:graphic>
      </p:graphicFrame>
      <p:graphicFrame>
        <p:nvGraphicFramePr>
          <p:cNvPr id="14348" name="Object 23"/>
          <p:cNvGraphicFramePr>
            <a:graphicFrameLocks noChangeAspect="1"/>
          </p:cNvGraphicFramePr>
          <p:nvPr/>
        </p:nvGraphicFramePr>
        <p:xfrm>
          <a:off x="4500563" y="5000625"/>
          <a:ext cx="215900" cy="254000"/>
        </p:xfrm>
        <a:graphic>
          <a:graphicData uri="http://schemas.openxmlformats.org/presentationml/2006/ole">
            <p:oleObj spid="_x0000_s128012" name="公式" r:id="rId13" imgW="215640" imgH="253800" progId="Equation.3">
              <p:embed/>
            </p:oleObj>
          </a:graphicData>
        </a:graphic>
      </p:graphicFrame>
      <p:graphicFrame>
        <p:nvGraphicFramePr>
          <p:cNvPr id="14349" name="Object 24"/>
          <p:cNvGraphicFramePr>
            <a:graphicFrameLocks noChangeAspect="1"/>
          </p:cNvGraphicFramePr>
          <p:nvPr/>
        </p:nvGraphicFramePr>
        <p:xfrm>
          <a:off x="5715000" y="5000625"/>
          <a:ext cx="215900" cy="254000"/>
        </p:xfrm>
        <a:graphic>
          <a:graphicData uri="http://schemas.openxmlformats.org/presentationml/2006/ole">
            <p:oleObj spid="_x0000_s128013" name="公式" r:id="rId14" imgW="215640" imgH="253800" progId="Equation.3">
              <p:embed/>
            </p:oleObj>
          </a:graphicData>
        </a:graphic>
      </p:graphicFrame>
      <p:graphicFrame>
        <p:nvGraphicFramePr>
          <p:cNvPr id="14350" name="Object 25"/>
          <p:cNvGraphicFramePr>
            <a:graphicFrameLocks noChangeAspect="1"/>
          </p:cNvGraphicFramePr>
          <p:nvPr/>
        </p:nvGraphicFramePr>
        <p:xfrm>
          <a:off x="7500938" y="5000625"/>
          <a:ext cx="469900" cy="254000"/>
        </p:xfrm>
        <a:graphic>
          <a:graphicData uri="http://schemas.openxmlformats.org/presentationml/2006/ole">
            <p:oleObj spid="_x0000_s128014" name="公式" r:id="rId15" imgW="469800" imgH="253800" progId="Equation.3">
              <p:embed/>
            </p:oleObj>
          </a:graphicData>
        </a:graphic>
      </p:graphicFrame>
      <p:graphicFrame>
        <p:nvGraphicFramePr>
          <p:cNvPr id="14351" name="Object 26"/>
          <p:cNvGraphicFramePr>
            <a:graphicFrameLocks noChangeAspect="1"/>
          </p:cNvGraphicFramePr>
          <p:nvPr/>
        </p:nvGraphicFramePr>
        <p:xfrm>
          <a:off x="8286750" y="5000625"/>
          <a:ext cx="457200" cy="254000"/>
        </p:xfrm>
        <a:graphic>
          <a:graphicData uri="http://schemas.openxmlformats.org/presentationml/2006/ole">
            <p:oleObj spid="_x0000_s128015" name="公式" r:id="rId16" imgW="457200" imgH="253800" progId="Equation.3">
              <p:embed/>
            </p:oleObj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V="1">
            <a:off x="7072313" y="4143375"/>
            <a:ext cx="214312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6643688" y="285750"/>
            <a:ext cx="2143125" cy="481013"/>
            <a:chOff x="5857875" y="2286000"/>
            <a:chExt cx="3143250" cy="928688"/>
          </a:xfrm>
        </p:grpSpPr>
        <p:pic>
          <p:nvPicPr>
            <p:cNvPr id="14370" name="Picture 2"/>
            <p:cNvPicPr>
              <a:picLocks noChangeAspect="1" noChangeArrowheads="1"/>
            </p:cNvPicPr>
            <p:nvPr/>
          </p:nvPicPr>
          <p:blipFill>
            <a:blip r:embed="rId17" cstate="print"/>
            <a:srcRect l="35352" t="43750" r="38867" b="45139"/>
            <a:stretch>
              <a:fillRect/>
            </a:stretch>
          </p:blipFill>
          <p:spPr bwMode="auto">
            <a:xfrm>
              <a:off x="5857875" y="2357438"/>
              <a:ext cx="3143250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矩形 33"/>
            <p:cNvSpPr/>
            <p:nvPr/>
          </p:nvSpPr>
          <p:spPr bwMode="auto">
            <a:xfrm>
              <a:off x="5857875" y="2500548"/>
              <a:ext cx="1713653" cy="71414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572673" y="2430055"/>
              <a:ext cx="1643803" cy="640579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215293" y="2286000"/>
              <a:ext cx="1713653" cy="714140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368" name="TextBox 37"/>
          <p:cNvSpPr txBox="1">
            <a:spLocks noChangeArrowheads="1"/>
          </p:cNvSpPr>
          <p:nvPr/>
        </p:nvSpPr>
        <p:spPr bwMode="auto">
          <a:xfrm>
            <a:off x="6715125" y="5572125"/>
            <a:ext cx="1785938" cy="646113"/>
          </a:xfrm>
          <a:prstGeom prst="rect">
            <a:avLst/>
          </a:prstGeom>
          <a:solidFill>
            <a:srgbClr val="0000FF">
              <a:alpha val="2588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效果更好</a:t>
            </a:r>
            <a:endParaRPr lang="en-US" altLang="zh-CN" b="1"/>
          </a:p>
          <a:p>
            <a:r>
              <a:rPr lang="zh-CN" altLang="en-US" b="1"/>
              <a:t>但计算量较大</a:t>
            </a:r>
          </a:p>
        </p:txBody>
      </p:sp>
      <p:sp>
        <p:nvSpPr>
          <p:cNvPr id="14369" name="TextBox 38"/>
          <p:cNvSpPr txBox="1">
            <a:spLocks noChangeArrowheads="1"/>
          </p:cNvSpPr>
          <p:nvPr/>
        </p:nvSpPr>
        <p:spPr bwMode="auto">
          <a:xfrm>
            <a:off x="6572250" y="2571750"/>
            <a:ext cx="1428750" cy="923925"/>
          </a:xfrm>
          <a:prstGeom prst="rect">
            <a:avLst/>
          </a:prstGeom>
          <a:solidFill>
            <a:srgbClr val="0000FF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计算量小</a:t>
            </a:r>
            <a:endParaRPr lang="en-US" altLang="zh-CN" b="1"/>
          </a:p>
          <a:p>
            <a:r>
              <a:rPr lang="zh-CN" altLang="en-US" b="1"/>
              <a:t>但效果略差</a:t>
            </a:r>
            <a:endParaRPr lang="en-US" altLang="zh-CN" b="1"/>
          </a:p>
          <a:p>
            <a:r>
              <a:rPr lang="zh-CN" altLang="en-US" b="1"/>
              <a:t>有轻微振荡</a:t>
            </a:r>
          </a:p>
        </p:txBody>
      </p:sp>
      <p:graphicFrame>
        <p:nvGraphicFramePr>
          <p:cNvPr id="14352" name="Object 27"/>
          <p:cNvGraphicFramePr>
            <a:graphicFrameLocks noChangeAspect="1"/>
          </p:cNvGraphicFramePr>
          <p:nvPr/>
        </p:nvGraphicFramePr>
        <p:xfrm>
          <a:off x="7786688" y="4286250"/>
          <a:ext cx="381000" cy="228600"/>
        </p:xfrm>
        <a:graphic>
          <a:graphicData uri="http://schemas.openxmlformats.org/presentationml/2006/ole">
            <p:oleObj spid="_x0000_s128016" name="公式" r:id="rId18" imgW="38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65463-2AD2-4128-86C9-086BEAF7126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2214563" y="357188"/>
            <a:ext cx="3500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5.  WENO</a:t>
            </a:r>
            <a:r>
              <a:rPr lang="zh-CN" altLang="en-US" sz="2400" b="1"/>
              <a:t>格式的改进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285750" y="1000125"/>
            <a:ext cx="864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="1"/>
              <a:t> Martin P </a:t>
            </a:r>
            <a:r>
              <a:rPr lang="zh-CN" altLang="en-US" b="1"/>
              <a:t>的</a:t>
            </a:r>
            <a:r>
              <a:rPr lang="en-US" altLang="zh-CN" b="1"/>
              <a:t>WENO-SYMBO</a:t>
            </a:r>
            <a:r>
              <a:rPr lang="zh-CN" altLang="en-US" b="1"/>
              <a:t>格式  （</a:t>
            </a:r>
            <a:r>
              <a:rPr lang="en-US" altLang="zh-CN" b="1"/>
              <a:t>Martin P, JCP 220, 270-289, 2006)</a:t>
            </a:r>
            <a:endParaRPr lang="zh-CN" altLang="en-US" b="1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428625" y="1500188"/>
            <a:ext cx="7000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思路：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zh-CN" altLang="en-US" b="1"/>
              <a:t>原</a:t>
            </a:r>
            <a:r>
              <a:rPr lang="en-US" altLang="zh-CN" b="1"/>
              <a:t>WENO</a:t>
            </a:r>
            <a:r>
              <a:rPr lang="zh-CN" altLang="en-US" b="1"/>
              <a:t>格式采用迎风型网格基，耗散偏大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zh-CN" altLang="en-US" b="1"/>
              <a:t>新的</a:t>
            </a:r>
            <a:r>
              <a:rPr lang="en-US" altLang="zh-CN" b="1"/>
              <a:t>WENO </a:t>
            </a:r>
            <a:r>
              <a:rPr lang="zh-CN" altLang="en-US" b="1"/>
              <a:t>格式采用</a:t>
            </a:r>
            <a:r>
              <a:rPr lang="zh-CN" altLang="en-US" b="1">
                <a:solidFill>
                  <a:srgbClr val="FF0000"/>
                </a:solidFill>
              </a:rPr>
              <a:t>对称型网格基</a:t>
            </a:r>
            <a:r>
              <a:rPr lang="zh-CN" altLang="en-US" b="1"/>
              <a:t>，耗散小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zh-CN" altLang="en-US" b="1"/>
              <a:t>采用</a:t>
            </a:r>
            <a:r>
              <a:rPr lang="zh-CN" altLang="en-US" b="1">
                <a:solidFill>
                  <a:srgbClr val="FF0000"/>
                </a:solidFill>
              </a:rPr>
              <a:t>优化</a:t>
            </a:r>
            <a:r>
              <a:rPr lang="zh-CN" altLang="en-US" b="1"/>
              <a:t>方法，提高格式的分辨率</a:t>
            </a:r>
          </a:p>
        </p:txBody>
      </p:sp>
      <p:pic>
        <p:nvPicPr>
          <p:cNvPr id="30727" name="图片 12" descr="aa.tiff"/>
          <p:cNvPicPr>
            <a:picLocks noChangeAspect="1"/>
          </p:cNvPicPr>
          <p:nvPr/>
        </p:nvPicPr>
        <p:blipFill>
          <a:blip r:embed="rId3" cstate="print"/>
          <a:srcRect t="17014"/>
          <a:stretch>
            <a:fillRect/>
          </a:stretch>
        </p:blipFill>
        <p:spPr bwMode="auto">
          <a:xfrm>
            <a:off x="5572125" y="1428750"/>
            <a:ext cx="287655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图片 7" descr="aa.tiff"/>
          <p:cNvPicPr>
            <a:picLocks noChangeAspect="1"/>
          </p:cNvPicPr>
          <p:nvPr/>
        </p:nvPicPr>
        <p:blipFill>
          <a:blip r:embed="rId4" cstate="print"/>
          <a:srcRect t="9966"/>
          <a:stretch>
            <a:fillRect/>
          </a:stretch>
        </p:blipFill>
        <p:spPr bwMode="auto">
          <a:xfrm>
            <a:off x="785813" y="2857500"/>
            <a:ext cx="7675562" cy="32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500063" y="6072188"/>
            <a:ext cx="8143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/>
              <a:t>理想权重情况下差分格式的修正波数； </a:t>
            </a:r>
            <a:r>
              <a:rPr lang="en-US" altLang="zh-CN" sz="1600" b="1"/>
              <a:t> (SYMOO: </a:t>
            </a:r>
            <a:r>
              <a:rPr lang="zh-CN" altLang="en-US" sz="1600" b="1"/>
              <a:t>未优化 </a:t>
            </a:r>
            <a:r>
              <a:rPr lang="en-US" altLang="zh-CN" sz="1600" b="1"/>
              <a:t>—— 8</a:t>
            </a:r>
            <a:r>
              <a:rPr lang="zh-CN" altLang="en-US" sz="1600" b="1"/>
              <a:t>阶中心差分； </a:t>
            </a:r>
            <a:r>
              <a:rPr lang="en-US" altLang="zh-CN" sz="1600" b="1"/>
              <a:t>SYMBO </a:t>
            </a:r>
            <a:r>
              <a:rPr lang="zh-CN" altLang="en-US" sz="1600" b="1"/>
              <a:t>分辨率优化后的</a:t>
            </a:r>
            <a:r>
              <a:rPr lang="en-US" altLang="zh-CN" sz="1600" b="1"/>
              <a:t>4</a:t>
            </a:r>
            <a:r>
              <a:rPr lang="zh-CN" altLang="en-US" sz="1600" b="1"/>
              <a:t>阶格式）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8D5D5-D5C2-4002-99BE-40BA4D01D9C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8864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激波捕捉格式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间断及非物理振荡</a:t>
            </a:r>
            <a:endParaRPr lang="zh-CN" altLang="en-US" sz="2400" b="1" dirty="0"/>
          </a:p>
        </p:txBody>
      </p:sp>
      <p:pic>
        <p:nvPicPr>
          <p:cNvPr id="7" name="图片 20" descr="2ndcenter-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40005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21" descr="2ndupwind-2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725144"/>
            <a:ext cx="4073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16"/>
          <p:cNvSpPr txBox="1">
            <a:spLocks/>
          </p:cNvSpPr>
          <p:nvPr/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F7D27-AD18-4EB0-B108-736CA4051D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5292080" y="5157192"/>
            <a:ext cx="1214438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阶迎风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827584" y="5229200"/>
            <a:ext cx="11430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阶中心</a:t>
            </a:r>
          </a:p>
        </p:txBody>
      </p:sp>
      <p:graphicFrame>
        <p:nvGraphicFramePr>
          <p:cNvPr id="159746" name="Object 7"/>
          <p:cNvGraphicFramePr>
            <a:graphicFrameLocks noChangeAspect="1"/>
          </p:cNvGraphicFramePr>
          <p:nvPr/>
        </p:nvGraphicFramePr>
        <p:xfrm>
          <a:off x="1043608" y="1628800"/>
          <a:ext cx="2243924" cy="576064"/>
        </p:xfrm>
        <a:graphic>
          <a:graphicData uri="http://schemas.openxmlformats.org/presentationml/2006/ole">
            <p:oleObj spid="_x0000_s159746" name="Equation" r:id="rId5" imgW="1434960" imgH="368280" progId="Equation.3">
              <p:embed/>
            </p:oleObj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115616" y="2420888"/>
          <a:ext cx="1606550" cy="557212"/>
        </p:xfrm>
        <a:graphic>
          <a:graphicData uri="http://schemas.openxmlformats.org/presentationml/2006/ole">
            <p:oleObj spid="_x0000_s159747" name="Equation" r:id="rId6" imgW="1257120" imgH="431640" progId="Equation.3">
              <p:embed/>
            </p:oleObj>
          </a:graphicData>
        </a:graphic>
      </p:graphicFrame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971600" y="2996952"/>
            <a:ext cx="3714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时间</a:t>
            </a:r>
            <a:r>
              <a:rPr lang="zh-CN" altLang="en-US" b="1" dirty="0"/>
              <a:t>推进： </a:t>
            </a:r>
            <a:r>
              <a:rPr lang="en-US" altLang="zh-CN" b="1" dirty="0"/>
              <a:t>3</a:t>
            </a:r>
            <a:r>
              <a:rPr lang="zh-CN" altLang="en-US" b="1" dirty="0"/>
              <a:t>阶</a:t>
            </a:r>
            <a:r>
              <a:rPr lang="en-US" altLang="zh-CN" b="1" dirty="0" err="1"/>
              <a:t>Runge-Kutta</a:t>
            </a:r>
            <a:endParaRPr lang="en-US" altLang="zh-CN" b="1" dirty="0"/>
          </a:p>
          <a:p>
            <a:r>
              <a:rPr lang="en-US" altLang="zh-CN" b="1" dirty="0"/>
              <a:t> </a:t>
            </a:r>
            <a:endParaRPr lang="zh-CN" altLang="en-US" b="1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555776" y="4221088"/>
          <a:ext cx="2428875" cy="300038"/>
        </p:xfrm>
        <a:graphic>
          <a:graphicData uri="http://schemas.openxmlformats.org/presentationml/2006/ole">
            <p:oleObj spid="_x0000_s159748" name="Equation" r:id="rId7" imgW="1854000" imgH="228600" progId="Equation.3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2555776" y="3717032"/>
          <a:ext cx="1928813" cy="304800"/>
        </p:xfrm>
        <a:graphic>
          <a:graphicData uri="http://schemas.openxmlformats.org/presentationml/2006/ole">
            <p:oleObj spid="_x0000_s159749" name="Equation" r:id="rId8" imgW="1447560" imgH="228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7584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空间离散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758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空间离散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）：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170080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现象：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间断附近产生非物理振荡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32040" y="36450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二阶中心格式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0072" y="41490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二阶迎风格式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 l="49359" r="2180"/>
          <a:stretch>
            <a:fillRect/>
          </a:stretch>
        </p:blipFill>
        <p:spPr bwMode="auto">
          <a:xfrm>
            <a:off x="5580112" y="332656"/>
            <a:ext cx="34290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148478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间断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zh-CN" altLang="en-US" sz="2400" dirty="0" smtClean="0"/>
              <a:t>非物理振荡 </a:t>
            </a:r>
            <a:r>
              <a:rPr lang="en-US" altLang="zh-CN" sz="2400" dirty="0" smtClean="0">
                <a:sym typeface="Wingdings" pitchFamily="2" charset="2"/>
              </a:rPr>
              <a:t>  </a:t>
            </a:r>
            <a:r>
              <a:rPr lang="zh-CN" altLang="en-US" sz="2400" dirty="0" smtClean="0">
                <a:sym typeface="Wingdings" pitchFamily="2" charset="2"/>
              </a:rPr>
              <a:t>激波捕捉格式</a:t>
            </a:r>
            <a:endParaRPr lang="zh-CN" altLang="en-US" sz="24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23528" y="2996952"/>
            <a:ext cx="1287016" cy="707886"/>
          </a:xfrm>
          <a:prstGeom prst="rect">
            <a:avLst/>
          </a:prstGeom>
          <a:solidFill>
            <a:srgbClr val="FFC000">
              <a:alpha val="54117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非</a:t>
            </a:r>
            <a:r>
              <a:rPr lang="zh-CN" altLang="en-US" sz="2000" b="1" dirty="0"/>
              <a:t>物理</a:t>
            </a:r>
            <a:r>
              <a:rPr lang="zh-CN" altLang="en-US" sz="2000" b="1" dirty="0" smtClean="0"/>
              <a:t>振荡根源</a:t>
            </a:r>
            <a:endParaRPr lang="zh-CN" altLang="en-US" sz="2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483768" y="4077072"/>
            <a:ext cx="3744416" cy="400110"/>
          </a:xfrm>
          <a:prstGeom prst="rect">
            <a:avLst/>
          </a:prstGeom>
          <a:solidFill>
            <a:srgbClr val="FFC000">
              <a:alpha val="45882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理论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色散误差</a:t>
            </a:r>
            <a:r>
              <a:rPr lang="zh-CN" altLang="en-US" sz="2000" b="1" dirty="0" smtClean="0"/>
              <a:t>导致间断色散</a:t>
            </a:r>
            <a:endParaRPr lang="zh-CN" altLang="en-US" sz="2000" b="1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691680" y="2780928"/>
            <a:ext cx="571500" cy="357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35696" y="3429000"/>
            <a:ext cx="571486" cy="142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691680" y="3501008"/>
            <a:ext cx="720080" cy="7607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3768" y="3356992"/>
            <a:ext cx="388843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理论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 格式失去（保）单调性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2564904"/>
            <a:ext cx="367240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理论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 粘性不足，无法压制</a:t>
            </a:r>
            <a:endParaRPr lang="zh-CN" altLang="en-US" sz="2000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084168" y="2780928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0232" y="256490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人工粘性法</a:t>
            </a:r>
            <a:endParaRPr lang="zh-CN" altLang="en-US" sz="20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444208" y="357301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20272" y="335699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TVD, </a:t>
            </a:r>
            <a:r>
              <a:rPr lang="zh-CN" altLang="en-US" b="1" dirty="0" smtClean="0"/>
              <a:t>保单调限制器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300192" y="4293096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6256" y="4077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群速度控制格式</a:t>
            </a:r>
            <a:endParaRPr lang="zh-CN" altLang="en-US" b="1" dirty="0"/>
          </a:p>
        </p:txBody>
      </p:sp>
      <p:sp>
        <p:nvSpPr>
          <p:cNvPr id="22" name="任意多边形 21"/>
          <p:cNvSpPr/>
          <p:nvPr/>
        </p:nvSpPr>
        <p:spPr>
          <a:xfrm>
            <a:off x="1480418" y="5485234"/>
            <a:ext cx="1504950" cy="696913"/>
          </a:xfrm>
          <a:custGeom>
            <a:avLst/>
            <a:gdLst>
              <a:gd name="connsiteX0" fmla="*/ 0 w 1504950"/>
              <a:gd name="connsiteY0" fmla="*/ 0 h 696913"/>
              <a:gd name="connsiteX1" fmla="*/ 628650 w 1504950"/>
              <a:gd name="connsiteY1" fmla="*/ 9525 h 696913"/>
              <a:gd name="connsiteX2" fmla="*/ 781050 w 1504950"/>
              <a:gd name="connsiteY2" fmla="*/ 114300 h 696913"/>
              <a:gd name="connsiteX3" fmla="*/ 866775 w 1504950"/>
              <a:gd name="connsiteY3" fmla="*/ 514350 h 696913"/>
              <a:gd name="connsiteX4" fmla="*/ 1123950 w 1504950"/>
              <a:gd name="connsiteY4" fmla="*/ 666750 h 696913"/>
              <a:gd name="connsiteX5" fmla="*/ 1504950 w 1504950"/>
              <a:gd name="connsiteY5" fmla="*/ 695325 h 69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950" h="696913">
                <a:moveTo>
                  <a:pt x="0" y="0"/>
                </a:moveTo>
                <a:lnTo>
                  <a:pt x="628650" y="9525"/>
                </a:lnTo>
                <a:cubicBezTo>
                  <a:pt x="758825" y="28575"/>
                  <a:pt x="741363" y="30163"/>
                  <a:pt x="781050" y="114300"/>
                </a:cubicBezTo>
                <a:cubicBezTo>
                  <a:pt x="820737" y="198437"/>
                  <a:pt x="809625" y="422275"/>
                  <a:pt x="866775" y="514350"/>
                </a:cubicBezTo>
                <a:cubicBezTo>
                  <a:pt x="923925" y="606425"/>
                  <a:pt x="1017587" y="636587"/>
                  <a:pt x="1123950" y="666750"/>
                </a:cubicBezTo>
                <a:cubicBezTo>
                  <a:pt x="1230313" y="696913"/>
                  <a:pt x="1367631" y="696119"/>
                  <a:pt x="1504950" y="6953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618531" y="5442372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904281" y="5442372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190031" y="5513809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261468" y="5870997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475781" y="6085309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61531" y="6156747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1547093" y="6228184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n</a:t>
            </a:r>
            <a:r>
              <a:rPr lang="zh-CN" altLang="en-US" b="1" dirty="0"/>
              <a:t>时刻： 单调函数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475656" y="5085184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j=1</a:t>
            </a:r>
            <a:endParaRPr lang="zh-CN" altLang="en-US"/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2690093" y="5728122"/>
            <a:ext cx="785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j=N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067944" y="6237312"/>
            <a:ext cx="17986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6305525" y="5808662"/>
            <a:ext cx="1719262" cy="561975"/>
          </a:xfrm>
          <a:custGeom>
            <a:avLst/>
            <a:gdLst>
              <a:gd name="connsiteX0" fmla="*/ 0 w 1504950"/>
              <a:gd name="connsiteY0" fmla="*/ 0 h 696913"/>
              <a:gd name="connsiteX1" fmla="*/ 628650 w 1504950"/>
              <a:gd name="connsiteY1" fmla="*/ 9525 h 696913"/>
              <a:gd name="connsiteX2" fmla="*/ 781050 w 1504950"/>
              <a:gd name="connsiteY2" fmla="*/ 114300 h 696913"/>
              <a:gd name="connsiteX3" fmla="*/ 866775 w 1504950"/>
              <a:gd name="connsiteY3" fmla="*/ 514350 h 696913"/>
              <a:gd name="connsiteX4" fmla="*/ 1123950 w 1504950"/>
              <a:gd name="connsiteY4" fmla="*/ 666750 h 696913"/>
              <a:gd name="connsiteX5" fmla="*/ 1504950 w 1504950"/>
              <a:gd name="connsiteY5" fmla="*/ 695325 h 69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950" h="696913">
                <a:moveTo>
                  <a:pt x="0" y="0"/>
                </a:moveTo>
                <a:lnTo>
                  <a:pt x="628650" y="9525"/>
                </a:lnTo>
                <a:cubicBezTo>
                  <a:pt x="758825" y="28575"/>
                  <a:pt x="741363" y="30163"/>
                  <a:pt x="781050" y="114300"/>
                </a:cubicBezTo>
                <a:cubicBezTo>
                  <a:pt x="820737" y="198437"/>
                  <a:pt x="809625" y="422275"/>
                  <a:pt x="866775" y="514350"/>
                </a:cubicBezTo>
                <a:cubicBezTo>
                  <a:pt x="923925" y="606425"/>
                  <a:pt x="1017587" y="636587"/>
                  <a:pt x="1123950" y="666750"/>
                </a:cubicBezTo>
                <a:cubicBezTo>
                  <a:pt x="1230313" y="696913"/>
                  <a:pt x="1367631" y="696119"/>
                  <a:pt x="1504950" y="6953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86512" y="5773737"/>
            <a:ext cx="80963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943700" y="5773737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158012" y="5916612"/>
            <a:ext cx="80963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229450" y="6202362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505675" y="6288087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791425" y="6359525"/>
            <a:ext cx="80962" cy="5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6259487" y="6488112"/>
            <a:ext cx="275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n+1</a:t>
            </a:r>
            <a:r>
              <a:rPr lang="zh-CN" altLang="en-US" b="1" dirty="0"/>
              <a:t>时刻： 仍是单调函数</a:t>
            </a:r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6372200" y="5273675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j=1</a:t>
            </a:r>
            <a:endParaRPr lang="zh-CN" altLang="en-US"/>
          </a:p>
        </p:txBody>
      </p:sp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7616800" y="5988050"/>
            <a:ext cx="898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j=N</a:t>
            </a:r>
            <a:endParaRPr lang="zh-CN" altLang="en-US"/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4139952" y="5733256"/>
            <a:ext cx="1500187" cy="369888"/>
          </a:xfrm>
          <a:prstGeom prst="rect">
            <a:avLst/>
          </a:prstGeom>
          <a:solidFill>
            <a:srgbClr val="FFC000">
              <a:alpha val="4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保单</a:t>
            </a:r>
            <a:r>
              <a:rPr lang="zh-CN" altLang="en-US" b="1" dirty="0" smtClean="0"/>
              <a:t>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2C4E4-39D0-4002-8D85-FE31DACE154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8440" name="TextBox 3"/>
          <p:cNvSpPr txBox="1">
            <a:spLocks noChangeArrowheads="1"/>
          </p:cNvSpPr>
          <p:nvPr/>
        </p:nvSpPr>
        <p:spPr bwMode="auto">
          <a:xfrm>
            <a:off x="467544" y="548680"/>
            <a:ext cx="1695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1) </a:t>
            </a:r>
            <a:r>
              <a:rPr lang="zh-CN" altLang="en-US" sz="2000" b="1" dirty="0" smtClean="0"/>
              <a:t>数值实验</a:t>
            </a:r>
            <a:endParaRPr lang="zh-CN" altLang="en-US" sz="2000" b="1" dirty="0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901700" y="1849438"/>
          <a:ext cx="4037013" cy="588962"/>
        </p:xfrm>
        <a:graphic>
          <a:graphicData uri="http://schemas.openxmlformats.org/presentationml/2006/ole">
            <p:oleObj spid="_x0000_s99330" name="Equation" r:id="rId3" imgW="2958840" imgH="431640" progId="Equation.DSMT4">
              <p:embed/>
            </p:oleObj>
          </a:graphicData>
        </a:graphic>
      </p:graphicFrame>
      <p:sp>
        <p:nvSpPr>
          <p:cNvPr id="18441" name="TextBox 6"/>
          <p:cNvSpPr txBox="1">
            <a:spLocks noChangeArrowheads="1"/>
          </p:cNvSpPr>
          <p:nvPr/>
        </p:nvSpPr>
        <p:spPr bwMode="auto">
          <a:xfrm>
            <a:off x="1571625" y="2643188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b="1"/>
              <a:t>二阶中心差分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2072482" y="2570956"/>
            <a:ext cx="2857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786857" y="2570956"/>
            <a:ext cx="2857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3714750" y="1071563"/>
          <a:ext cx="1677988" cy="441325"/>
        </p:xfrm>
        <a:graphic>
          <a:graphicData uri="http://schemas.openxmlformats.org/presentationml/2006/ole">
            <p:oleObj spid="_x0000_s99331" name="公式" r:id="rId4" imgW="1676160" imgH="444240" progId="Equation.3">
              <p:embed/>
            </p:oleObj>
          </a:graphicData>
        </a:graphic>
      </p:graphicFrame>
      <p:sp>
        <p:nvSpPr>
          <p:cNvPr id="184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1071563" y="1000125"/>
          <a:ext cx="2249487" cy="642938"/>
        </p:xfrm>
        <a:graphic>
          <a:graphicData uri="http://schemas.openxmlformats.org/presentationml/2006/ole">
            <p:oleObj spid="_x0000_s99332" name="公式" r:id="rId5" imgW="1422360" imgH="406080" progId="Equation.3">
              <p:embed/>
            </p:oleObj>
          </a:graphicData>
        </a:graphic>
      </p:graphicFrame>
      <p:sp>
        <p:nvSpPr>
          <p:cNvPr id="18446" name="TextBox 18"/>
          <p:cNvSpPr txBox="1">
            <a:spLocks noChangeArrowheads="1"/>
          </p:cNvSpPr>
          <p:nvPr/>
        </p:nvSpPr>
        <p:spPr bwMode="auto">
          <a:xfrm>
            <a:off x="5429250" y="1714500"/>
            <a:ext cx="3071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计算域</a:t>
            </a:r>
            <a:r>
              <a:rPr lang="en-US" altLang="zh-CN" b="1"/>
              <a:t>[0,1],</a:t>
            </a:r>
          </a:p>
          <a:p>
            <a:r>
              <a:rPr lang="zh-CN" altLang="en-US" b="1"/>
              <a:t>网格点</a:t>
            </a:r>
            <a:r>
              <a:rPr lang="en-US" altLang="zh-CN" b="1"/>
              <a:t>201 </a:t>
            </a:r>
            <a:r>
              <a:rPr lang="zh-CN" altLang="en-US" b="1"/>
              <a:t>（</a:t>
            </a:r>
            <a:r>
              <a:rPr lang="en-US" altLang="zh-CN" b="1">
                <a:latin typeface="Symbol" pitchFamily="18" charset="2"/>
              </a:rPr>
              <a:t>D</a:t>
            </a:r>
            <a:r>
              <a:rPr lang="en-US" altLang="zh-CN" b="1"/>
              <a:t>x=0.005 </a:t>
            </a:r>
            <a:r>
              <a:rPr lang="zh-CN" altLang="en-US" b="1"/>
              <a:t>）</a:t>
            </a:r>
            <a:endParaRPr lang="en-US" altLang="zh-CN" b="1"/>
          </a:p>
          <a:p>
            <a:r>
              <a:rPr lang="zh-CN" altLang="en-US" b="1"/>
              <a:t>时间步长</a:t>
            </a:r>
            <a:r>
              <a:rPr lang="en-US" altLang="zh-CN" b="1">
                <a:latin typeface="Symbol" pitchFamily="18" charset="2"/>
              </a:rPr>
              <a:t>D</a:t>
            </a:r>
            <a:r>
              <a:rPr lang="en-US" altLang="zh-CN" b="1"/>
              <a:t>x=0.0005</a:t>
            </a:r>
            <a:r>
              <a:rPr lang="zh-CN" altLang="en-US" b="1"/>
              <a:t>   </a:t>
            </a:r>
          </a:p>
        </p:txBody>
      </p:sp>
      <p:sp>
        <p:nvSpPr>
          <p:cNvPr id="18447" name="TextBox 22"/>
          <p:cNvSpPr txBox="1">
            <a:spLocks noChangeArrowheads="1"/>
          </p:cNvSpPr>
          <p:nvPr/>
        </p:nvSpPr>
        <p:spPr bwMode="auto">
          <a:xfrm>
            <a:off x="2928938" y="52149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T=0.1</a:t>
            </a:r>
            <a:r>
              <a:rPr lang="zh-CN" altLang="en-US"/>
              <a:t>时刻的</a:t>
            </a:r>
            <a:r>
              <a:rPr lang="en-US" altLang="zh-CN"/>
              <a:t>u</a:t>
            </a:r>
            <a:r>
              <a:rPr lang="zh-CN" altLang="en-US"/>
              <a:t>分布</a:t>
            </a:r>
          </a:p>
        </p:txBody>
      </p:sp>
      <p:pic>
        <p:nvPicPr>
          <p:cNvPr id="18448" name="Picture 8"/>
          <p:cNvPicPr>
            <a:picLocks noChangeAspect="1" noChangeArrowheads="1"/>
          </p:cNvPicPr>
          <p:nvPr/>
        </p:nvPicPr>
        <p:blipFill>
          <a:blip r:embed="rId6" cstate="print"/>
          <a:srcRect l="49359" r="2180"/>
          <a:stretch>
            <a:fillRect/>
          </a:stretch>
        </p:blipFill>
        <p:spPr bwMode="auto">
          <a:xfrm>
            <a:off x="2928938" y="3071813"/>
            <a:ext cx="34290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8"/>
          <p:cNvPicPr>
            <a:picLocks noChangeAspect="1" noChangeArrowheads="1"/>
          </p:cNvPicPr>
          <p:nvPr/>
        </p:nvPicPr>
        <p:blipFill>
          <a:blip r:embed="rId6" cstate="print"/>
          <a:srcRect l="1794" r="51540"/>
          <a:stretch>
            <a:fillRect/>
          </a:stretch>
        </p:blipFill>
        <p:spPr bwMode="auto">
          <a:xfrm>
            <a:off x="214313" y="3214688"/>
            <a:ext cx="30003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8"/>
          <p:cNvPicPr>
            <a:picLocks noChangeAspect="1" noChangeArrowheads="1"/>
          </p:cNvPicPr>
          <p:nvPr/>
        </p:nvPicPr>
        <p:blipFill>
          <a:blip r:embed="rId6" cstate="print"/>
          <a:srcRect l="1794" r="51540"/>
          <a:stretch>
            <a:fillRect/>
          </a:stretch>
        </p:blipFill>
        <p:spPr bwMode="auto">
          <a:xfrm>
            <a:off x="6143625" y="3214688"/>
            <a:ext cx="30003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TextBox 19"/>
          <p:cNvSpPr txBox="1">
            <a:spLocks noChangeArrowheads="1"/>
          </p:cNvSpPr>
          <p:nvPr/>
        </p:nvSpPr>
        <p:spPr bwMode="auto">
          <a:xfrm>
            <a:off x="642938" y="3857625"/>
            <a:ext cx="15001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Re=200</a:t>
            </a:r>
          </a:p>
          <a:p>
            <a:r>
              <a:rPr lang="en-US" altLang="zh-CN">
                <a:latin typeface="Symbol" pitchFamily="18" charset="2"/>
              </a:rPr>
              <a:t>D</a:t>
            </a:r>
            <a:r>
              <a:rPr lang="en-US" altLang="zh-CN"/>
              <a:t>x=0.005     </a:t>
            </a:r>
            <a:endParaRPr lang="zh-CN" altLang="en-US"/>
          </a:p>
        </p:txBody>
      </p:sp>
      <p:sp>
        <p:nvSpPr>
          <p:cNvPr id="18452" name="TextBox 27"/>
          <p:cNvSpPr txBox="1">
            <a:spLocks noChangeArrowheads="1"/>
          </p:cNvSpPr>
          <p:nvPr/>
        </p:nvSpPr>
        <p:spPr bwMode="auto">
          <a:xfrm>
            <a:off x="357188" y="5643563"/>
            <a:ext cx="6000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现象：  </a:t>
            </a:r>
            <a:r>
              <a:rPr lang="en-US" altLang="zh-CN" b="1">
                <a:latin typeface="Symbol" pitchFamily="18" charset="2"/>
              </a:rPr>
              <a:t>D</a:t>
            </a:r>
            <a:r>
              <a:rPr lang="en-US" altLang="zh-CN" b="1"/>
              <a:t>x</a:t>
            </a:r>
            <a:r>
              <a:rPr lang="zh-CN" altLang="en-US" b="1"/>
              <a:t>一定时，减小</a:t>
            </a:r>
            <a:r>
              <a:rPr lang="en-US" altLang="zh-CN" b="1"/>
              <a:t>Reynolds</a:t>
            </a:r>
            <a:r>
              <a:rPr lang="zh-CN" altLang="en-US" b="1"/>
              <a:t>数可抑制振荡</a:t>
            </a:r>
            <a:endParaRPr lang="en-US" altLang="zh-CN" b="1"/>
          </a:p>
          <a:p>
            <a:r>
              <a:rPr lang="en-US" altLang="zh-CN" b="1"/>
              <a:t>            Reynolds</a:t>
            </a:r>
            <a:r>
              <a:rPr lang="zh-CN" altLang="en-US" b="1"/>
              <a:t>数一定时，减小</a:t>
            </a:r>
            <a:r>
              <a:rPr lang="en-US" altLang="zh-CN" b="1">
                <a:latin typeface="Symbol" pitchFamily="18" charset="2"/>
              </a:rPr>
              <a:t>D</a:t>
            </a:r>
            <a:r>
              <a:rPr lang="en-US" altLang="zh-CN" b="1"/>
              <a:t>x</a:t>
            </a:r>
            <a:r>
              <a:rPr lang="zh-CN" altLang="en-US" b="1"/>
              <a:t>可抑制振荡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00750" y="5929313"/>
            <a:ext cx="5000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4" name="TextBox 30"/>
          <p:cNvSpPr txBox="1">
            <a:spLocks noChangeArrowheads="1"/>
          </p:cNvSpPr>
          <p:nvPr/>
        </p:nvSpPr>
        <p:spPr bwMode="auto">
          <a:xfrm>
            <a:off x="5857875" y="557212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暗示</a:t>
            </a:r>
          </a:p>
        </p:txBody>
      </p:sp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6929438" y="5786438"/>
          <a:ext cx="590550" cy="265112"/>
        </p:xfrm>
        <a:graphic>
          <a:graphicData uri="http://schemas.openxmlformats.org/presentationml/2006/ole">
            <p:oleObj spid="_x0000_s99333" name="公式" r:id="rId7" imgW="368280" imgH="164880" progId="Equation.3">
              <p:embed/>
            </p:oleObj>
          </a:graphicData>
        </a:graphic>
      </p:graphicFrame>
      <p:sp>
        <p:nvSpPr>
          <p:cNvPr id="18455" name="TextBox 32"/>
          <p:cNvSpPr txBox="1">
            <a:spLocks noChangeArrowheads="1"/>
          </p:cNvSpPr>
          <p:nvPr/>
        </p:nvSpPr>
        <p:spPr bwMode="auto">
          <a:xfrm>
            <a:off x="7572375" y="5643563"/>
            <a:ext cx="1285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是某一特征量</a:t>
            </a:r>
          </a:p>
        </p:txBody>
      </p:sp>
      <p:sp>
        <p:nvSpPr>
          <p:cNvPr id="18456" name="TextBox 33"/>
          <p:cNvSpPr txBox="1">
            <a:spLocks noChangeArrowheads="1"/>
          </p:cNvSpPr>
          <p:nvPr/>
        </p:nvSpPr>
        <p:spPr bwMode="auto">
          <a:xfrm>
            <a:off x="3571875" y="3857625"/>
            <a:ext cx="1500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Re=2000</a:t>
            </a:r>
          </a:p>
          <a:p>
            <a:r>
              <a:rPr lang="en-US" altLang="zh-CN" dirty="0" err="1">
                <a:latin typeface="Symbol" pitchFamily="18" charset="2"/>
              </a:rPr>
              <a:t>D</a:t>
            </a:r>
            <a:r>
              <a:rPr lang="en-US" altLang="zh-CN" dirty="0" err="1"/>
              <a:t>x</a:t>
            </a:r>
            <a:r>
              <a:rPr lang="en-US" altLang="zh-CN" dirty="0"/>
              <a:t>=0.005     </a:t>
            </a:r>
            <a:endParaRPr lang="zh-CN" altLang="en-US" dirty="0"/>
          </a:p>
        </p:txBody>
      </p:sp>
      <p:sp>
        <p:nvSpPr>
          <p:cNvPr id="18457" name="TextBox 34"/>
          <p:cNvSpPr txBox="1">
            <a:spLocks noChangeArrowheads="1"/>
          </p:cNvSpPr>
          <p:nvPr/>
        </p:nvSpPr>
        <p:spPr bwMode="auto">
          <a:xfrm>
            <a:off x="6715125" y="3786188"/>
            <a:ext cx="1500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Re=2000</a:t>
            </a:r>
          </a:p>
          <a:p>
            <a:r>
              <a:rPr lang="en-US" altLang="zh-CN">
                <a:latin typeface="Symbol" pitchFamily="18" charset="2"/>
              </a:rPr>
              <a:t>D</a:t>
            </a:r>
            <a:r>
              <a:rPr lang="en-US" altLang="zh-CN"/>
              <a:t>x=0.0005     </a:t>
            </a:r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rot="10800000" flipV="1">
            <a:off x="2214563" y="2857500"/>
            <a:ext cx="1928812" cy="71437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786313" y="2857500"/>
            <a:ext cx="1571625" cy="5715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0" name="TextBox 41"/>
          <p:cNvSpPr txBox="1">
            <a:spLocks noChangeArrowheads="1"/>
          </p:cNvSpPr>
          <p:nvPr/>
        </p:nvSpPr>
        <p:spPr bwMode="auto">
          <a:xfrm>
            <a:off x="4143375" y="2643188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相同</a:t>
            </a:r>
          </a:p>
        </p:txBody>
      </p: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1115616" y="116632"/>
            <a:ext cx="600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Calibri" pitchFamily="34" charset="0"/>
              </a:rPr>
              <a:t>§ </a:t>
            </a:r>
            <a:r>
              <a:rPr lang="en-US" altLang="zh-CN" sz="2400" b="1" dirty="0" smtClean="0"/>
              <a:t>4.1    </a:t>
            </a:r>
            <a:r>
              <a:rPr lang="zh-CN" altLang="en-US" sz="2400" b="1" dirty="0" smtClean="0"/>
              <a:t>人工粘性法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91041-9B7F-42E4-BD8C-EEA818EC939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1500188" y="1000125"/>
          <a:ext cx="1643062" cy="469900"/>
        </p:xfrm>
        <a:graphic>
          <a:graphicData uri="http://schemas.openxmlformats.org/presentationml/2006/ole">
            <p:oleObj spid="_x0000_s100354" name="公式" r:id="rId3" imgW="1422360" imgH="406080" progId="Equation.3">
              <p:embed/>
            </p:oleObj>
          </a:graphicData>
        </a:graphic>
      </p:graphicFrame>
      <p:sp>
        <p:nvSpPr>
          <p:cNvPr id="19469" name="TextBox 8"/>
          <p:cNvSpPr txBox="1">
            <a:spLocks noChangeArrowheads="1"/>
          </p:cNvSpPr>
          <p:nvPr/>
        </p:nvSpPr>
        <p:spPr bwMode="auto">
          <a:xfrm>
            <a:off x="642938" y="571500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对流</a:t>
            </a:r>
            <a:r>
              <a:rPr lang="en-US" altLang="zh-CN" b="1"/>
              <a:t>-</a:t>
            </a:r>
            <a:r>
              <a:rPr lang="zh-CN" altLang="en-US" b="1"/>
              <a:t>扩散方程的特性：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786313" y="1143000"/>
            <a:ext cx="27860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357813" y="1071563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86438" y="1071563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43625" y="1071563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72250" y="1071563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00875" y="1071563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786313" y="642938"/>
            <a:ext cx="27860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357813" y="571500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86438" y="571500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143625" y="57150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72250" y="57150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00875" y="57150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2" name="TextBox 23"/>
          <p:cNvSpPr txBox="1">
            <a:spLocks noChangeArrowheads="1"/>
          </p:cNvSpPr>
          <p:nvPr/>
        </p:nvSpPr>
        <p:spPr bwMode="auto">
          <a:xfrm>
            <a:off x="7715250" y="92868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9483" name="TextBox 24"/>
          <p:cNvSpPr txBox="1">
            <a:spLocks noChangeArrowheads="1"/>
          </p:cNvSpPr>
          <p:nvPr/>
        </p:nvSpPr>
        <p:spPr bwMode="auto">
          <a:xfrm>
            <a:off x="7715250" y="5000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n+1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500688" y="714375"/>
            <a:ext cx="642937" cy="357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5893594" y="821532"/>
            <a:ext cx="285750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6072982" y="856456"/>
            <a:ext cx="2857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6286500" y="785813"/>
            <a:ext cx="285750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rot="16200000" flipV="1">
            <a:off x="6590507" y="624681"/>
            <a:ext cx="285750" cy="608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2483768" y="1628800"/>
          <a:ext cx="1679575" cy="463550"/>
        </p:xfrm>
        <a:graphic>
          <a:graphicData uri="http://schemas.openxmlformats.org/presentationml/2006/ole">
            <p:oleObj spid="_x0000_s100355" name="Equation" r:id="rId4" imgW="1193760" imgH="330120" progId="Equation.3">
              <p:embed/>
            </p:oleObj>
          </a:graphicData>
        </a:graphic>
      </p:graphicFrame>
      <p:sp>
        <p:nvSpPr>
          <p:cNvPr id="19489" name="TextBox 39"/>
          <p:cNvSpPr txBox="1">
            <a:spLocks noChangeArrowheads="1"/>
          </p:cNvSpPr>
          <p:nvPr/>
        </p:nvSpPr>
        <p:spPr bwMode="auto">
          <a:xfrm>
            <a:off x="251520" y="1628800"/>
            <a:ext cx="2088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（线性）差分方程</a:t>
            </a:r>
            <a:r>
              <a:rPr lang="zh-CN" altLang="en-US" b="1" dirty="0"/>
              <a:t>：</a:t>
            </a:r>
          </a:p>
        </p:txBody>
      </p:sp>
      <p:sp>
        <p:nvSpPr>
          <p:cNvPr id="19490" name="TextBox 40"/>
          <p:cNvSpPr txBox="1">
            <a:spLocks noChangeArrowheads="1"/>
          </p:cNvSpPr>
          <p:nvPr/>
        </p:nvSpPr>
        <p:spPr bwMode="auto">
          <a:xfrm>
            <a:off x="5286375" y="1714500"/>
            <a:ext cx="3714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/>
              <a:t>某点的值是上一时刻周围几个点上值的线性组合</a:t>
            </a:r>
          </a:p>
        </p:txBody>
      </p:sp>
      <p:sp>
        <p:nvSpPr>
          <p:cNvPr id="19491" name="TextBox 41"/>
          <p:cNvSpPr txBox="1">
            <a:spLocks noChangeArrowheads="1"/>
          </p:cNvSpPr>
          <p:nvPr/>
        </p:nvSpPr>
        <p:spPr bwMode="auto">
          <a:xfrm>
            <a:off x="500063" y="2286000"/>
            <a:ext cx="4000500" cy="369888"/>
          </a:xfrm>
          <a:prstGeom prst="rect">
            <a:avLst/>
          </a:prstGeom>
          <a:solidFill>
            <a:srgbClr val="FFC000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物理上要求系数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均非负</a:t>
            </a:r>
          </a:p>
        </p:txBody>
      </p:sp>
      <p:sp>
        <p:nvSpPr>
          <p:cNvPr id="19492" name="TextBox 42"/>
          <p:cNvSpPr txBox="1">
            <a:spLocks noChangeArrowheads="1"/>
          </p:cNvSpPr>
          <p:nvPr/>
        </p:nvSpPr>
        <p:spPr bwMode="auto">
          <a:xfrm>
            <a:off x="5286375" y="2500313"/>
            <a:ext cx="3500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含义： 某处浓度的增加对下一时刻周围浓度的影响为正。</a:t>
            </a:r>
          </a:p>
        </p:txBody>
      </p:sp>
      <p:sp>
        <p:nvSpPr>
          <p:cNvPr id="19493" name="TextBox 43"/>
          <p:cNvSpPr txBox="1">
            <a:spLocks noChangeArrowheads="1"/>
          </p:cNvSpPr>
          <p:nvPr/>
        </p:nvSpPr>
        <p:spPr bwMode="auto">
          <a:xfrm>
            <a:off x="5214938" y="142875"/>
            <a:ext cx="2571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j-2   j-1     j     j+1  j+2</a:t>
            </a:r>
            <a:endParaRPr lang="zh-CN" altLang="en-US" sz="160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572000" y="2500313"/>
            <a:ext cx="571500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5" name="TextBox 47"/>
          <p:cNvSpPr txBox="1">
            <a:spLocks noChangeArrowheads="1"/>
          </p:cNvSpPr>
          <p:nvPr/>
        </p:nvSpPr>
        <p:spPr bwMode="auto">
          <a:xfrm>
            <a:off x="357188" y="3214688"/>
            <a:ext cx="6858000" cy="369887"/>
          </a:xfrm>
          <a:prstGeom prst="rect">
            <a:avLst/>
          </a:prstGeom>
          <a:solidFill>
            <a:srgbClr val="FFC000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差分方程单调性（无振荡）条件： 差分方程 （</a:t>
            </a:r>
            <a:r>
              <a:rPr lang="en-US" altLang="zh-CN" b="1"/>
              <a:t>1</a:t>
            </a:r>
            <a:r>
              <a:rPr lang="zh-CN" altLang="en-US" b="1"/>
              <a:t>）中的系数非负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68300" y="3921125"/>
          <a:ext cx="4038600" cy="588963"/>
        </p:xfrm>
        <a:graphic>
          <a:graphicData uri="http://schemas.openxmlformats.org/presentationml/2006/ole">
            <p:oleObj spid="_x0000_s100356" name="Equation" r:id="rId5" imgW="2958840" imgH="431640" progId="Equation.DSMT4">
              <p:embed/>
            </p:oleObj>
          </a:graphicData>
        </a:graphic>
      </p:graphicFrame>
      <p:cxnSp>
        <p:nvCxnSpPr>
          <p:cNvPr id="51" name="直接箭头连接符 50"/>
          <p:cNvCxnSpPr/>
          <p:nvPr/>
        </p:nvCxnSpPr>
        <p:spPr>
          <a:xfrm rot="5400000">
            <a:off x="1356519" y="4715669"/>
            <a:ext cx="2857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1" name="Object 10"/>
          <p:cNvGraphicFramePr>
            <a:graphicFrameLocks noChangeAspect="1"/>
          </p:cNvGraphicFramePr>
          <p:nvPr/>
        </p:nvGraphicFramePr>
        <p:xfrm>
          <a:off x="857250" y="4857750"/>
          <a:ext cx="4625975" cy="501650"/>
        </p:xfrm>
        <a:graphic>
          <a:graphicData uri="http://schemas.openxmlformats.org/presentationml/2006/ole">
            <p:oleObj spid="_x0000_s100357" name="公式" r:id="rId6" imgW="3390840" imgH="368280" progId="Equation.3">
              <p:embed/>
            </p:oleObj>
          </a:graphicData>
        </a:graphic>
      </p:graphicFrame>
      <p:graphicFrame>
        <p:nvGraphicFramePr>
          <p:cNvPr id="19462" name="Object 11"/>
          <p:cNvGraphicFramePr>
            <a:graphicFrameLocks noChangeAspect="1"/>
          </p:cNvGraphicFramePr>
          <p:nvPr/>
        </p:nvGraphicFramePr>
        <p:xfrm>
          <a:off x="4929188" y="4572000"/>
          <a:ext cx="841375" cy="214313"/>
        </p:xfrm>
        <a:graphic>
          <a:graphicData uri="http://schemas.openxmlformats.org/presentationml/2006/ole">
            <p:oleObj spid="_x0000_s100358" name="公式" r:id="rId7" imgW="647640" imgH="164880" progId="Equation.3">
              <p:embed/>
            </p:oleObj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4786313" y="5429250"/>
            <a:ext cx="357187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6200000" flipH="1">
            <a:off x="3143250" y="5357813"/>
            <a:ext cx="357187" cy="357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3" name="Object 12"/>
          <p:cNvGraphicFramePr>
            <a:graphicFrameLocks noChangeAspect="1"/>
          </p:cNvGraphicFramePr>
          <p:nvPr/>
        </p:nvGraphicFramePr>
        <p:xfrm>
          <a:off x="5143500" y="5715000"/>
          <a:ext cx="1393825" cy="285750"/>
        </p:xfrm>
        <a:graphic>
          <a:graphicData uri="http://schemas.openxmlformats.org/presentationml/2006/ole">
            <p:oleObj spid="_x0000_s100359" name="公式" r:id="rId8" imgW="990360" imgH="203040" progId="Equation.3">
              <p:embed/>
            </p:oleObj>
          </a:graphicData>
        </a:graphic>
      </p:graphicFrame>
      <p:sp>
        <p:nvSpPr>
          <p:cNvPr id="19499" name="TextBox 58"/>
          <p:cNvSpPr txBox="1">
            <a:spLocks noChangeArrowheads="1"/>
          </p:cNvSpPr>
          <p:nvPr/>
        </p:nvSpPr>
        <p:spPr bwMode="auto">
          <a:xfrm>
            <a:off x="4929188" y="6072188"/>
            <a:ext cx="2143125" cy="369887"/>
          </a:xfrm>
          <a:prstGeom prst="rect">
            <a:avLst/>
          </a:prstGeom>
          <a:solidFill>
            <a:srgbClr val="FFC000">
              <a:alpha val="4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网格</a:t>
            </a:r>
            <a:r>
              <a:rPr lang="en-US" altLang="zh-CN" b="1"/>
              <a:t>Reynolds</a:t>
            </a:r>
            <a:r>
              <a:rPr lang="zh-CN" altLang="en-US" b="1"/>
              <a:t>数</a:t>
            </a:r>
          </a:p>
        </p:txBody>
      </p:sp>
      <p:graphicFrame>
        <p:nvGraphicFramePr>
          <p:cNvPr id="19464" name="Object 13"/>
          <p:cNvGraphicFramePr>
            <a:graphicFrameLocks noChangeAspect="1"/>
          </p:cNvGraphicFramePr>
          <p:nvPr/>
        </p:nvGraphicFramePr>
        <p:xfrm>
          <a:off x="3514725" y="5715000"/>
          <a:ext cx="1028700" cy="368300"/>
        </p:xfrm>
        <a:graphic>
          <a:graphicData uri="http://schemas.openxmlformats.org/presentationml/2006/ole">
            <p:oleObj spid="_x0000_s100360" name="公式" r:id="rId9" imgW="1028520" imgH="368280" progId="Equation.3">
              <p:embed/>
            </p:oleObj>
          </a:graphicData>
        </a:graphic>
      </p:graphicFrame>
      <p:graphicFrame>
        <p:nvGraphicFramePr>
          <p:cNvPr id="19465" name="Object 14"/>
          <p:cNvGraphicFramePr>
            <a:graphicFrameLocks noChangeAspect="1"/>
          </p:cNvGraphicFramePr>
          <p:nvPr/>
        </p:nvGraphicFramePr>
        <p:xfrm>
          <a:off x="3783013" y="6143625"/>
          <a:ext cx="635000" cy="368300"/>
        </p:xfrm>
        <a:graphic>
          <a:graphicData uri="http://schemas.openxmlformats.org/presentationml/2006/ole">
            <p:oleObj spid="_x0000_s100361" name="公式" r:id="rId10" imgW="634680" imgH="368280" progId="Equation.3">
              <p:embed/>
            </p:oleObj>
          </a:graphicData>
        </a:graphic>
      </p:graphicFrame>
      <p:graphicFrame>
        <p:nvGraphicFramePr>
          <p:cNvPr id="19466" name="Object 43"/>
          <p:cNvGraphicFramePr>
            <a:graphicFrameLocks noChangeAspect="1"/>
          </p:cNvGraphicFramePr>
          <p:nvPr/>
        </p:nvGraphicFramePr>
        <p:xfrm>
          <a:off x="5429250" y="1428750"/>
          <a:ext cx="2876550" cy="338138"/>
        </p:xfrm>
        <a:graphic>
          <a:graphicData uri="http://schemas.openxmlformats.org/presentationml/2006/ole">
            <p:oleObj spid="_x0000_s100362" name="Equation" r:id="rId11" imgW="20444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68417-B4CD-469F-B5BA-D7381C0A6C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43438" y="714375"/>
          <a:ext cx="1090612" cy="285750"/>
        </p:xfrm>
        <a:graphic>
          <a:graphicData uri="http://schemas.openxmlformats.org/presentationml/2006/ole">
            <p:oleObj spid="_x0000_s101378" name="公式" r:id="rId3" imgW="774360" imgH="2030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" y="357188"/>
            <a:ext cx="4000500" cy="7080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） 重要概念： </a:t>
            </a:r>
            <a:r>
              <a:rPr lang="zh-CN" altLang="en-US" sz="2000" b="1" dirty="0">
                <a:solidFill>
                  <a:srgbClr val="FF0000"/>
                </a:solidFill>
              </a:rPr>
              <a:t>网格 </a:t>
            </a:r>
            <a:r>
              <a:rPr lang="en-US" altLang="zh-CN" sz="2000" b="1" dirty="0">
                <a:solidFill>
                  <a:srgbClr val="FF0000"/>
                </a:solidFill>
              </a:rPr>
              <a:t>Reynolds</a:t>
            </a:r>
            <a:r>
              <a:rPr lang="zh-CN" altLang="en-US" sz="2000" b="1" dirty="0">
                <a:solidFill>
                  <a:srgbClr val="FF0000"/>
                </a:solidFill>
              </a:rPr>
              <a:t>数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000" b="1" dirty="0"/>
              <a:t>  以网格尺度度量的</a:t>
            </a:r>
            <a:r>
              <a:rPr lang="en-US" altLang="zh-CN" sz="2000" b="1" dirty="0"/>
              <a:t>Reynolds</a:t>
            </a:r>
            <a:r>
              <a:rPr lang="zh-CN" altLang="en-US" sz="2000" b="1" dirty="0"/>
              <a:t>数</a:t>
            </a:r>
          </a:p>
        </p:txBody>
      </p:sp>
      <p:sp>
        <p:nvSpPr>
          <p:cNvPr id="20488" name="TextBox 6"/>
          <p:cNvSpPr txBox="1">
            <a:spLocks noChangeArrowheads="1"/>
          </p:cNvSpPr>
          <p:nvPr/>
        </p:nvSpPr>
        <p:spPr bwMode="auto">
          <a:xfrm>
            <a:off x="571500" y="1428750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含义：  </a:t>
            </a:r>
            <a:endParaRPr lang="en-US" altLang="zh-CN" sz="2000" b="1"/>
          </a:p>
          <a:p>
            <a:r>
              <a:rPr lang="en-US" altLang="zh-CN" sz="2000" b="1"/>
              <a:t>     </a:t>
            </a:r>
            <a:r>
              <a:rPr lang="zh-CN" altLang="en-US" sz="2000" b="1"/>
              <a:t>数值振荡</a:t>
            </a:r>
            <a:r>
              <a:rPr lang="en-US" altLang="zh-CN" sz="2000" b="1"/>
              <a:t>—— </a:t>
            </a:r>
            <a:r>
              <a:rPr lang="zh-CN" altLang="en-US" sz="2000" b="1"/>
              <a:t>流动尺度为网格尺度</a:t>
            </a:r>
            <a:endParaRPr lang="en-US" altLang="zh-CN" sz="2000" b="1"/>
          </a:p>
          <a:p>
            <a:r>
              <a:rPr lang="en-US" altLang="zh-CN" sz="2000" b="1"/>
              <a:t>     </a:t>
            </a:r>
            <a:r>
              <a:rPr lang="zh-CN" altLang="en-US" sz="2000" b="1"/>
              <a:t>网格 </a:t>
            </a:r>
            <a:r>
              <a:rPr lang="en-US" altLang="zh-CN" sz="2000" b="1"/>
              <a:t>Reynolds</a:t>
            </a:r>
            <a:r>
              <a:rPr lang="zh-CN" altLang="en-US" sz="2000" b="1"/>
              <a:t>数小，该尺度的能量被耗散掉</a:t>
            </a:r>
            <a:r>
              <a:rPr lang="en-US" altLang="zh-CN" sz="2000" b="1"/>
              <a:t>—— </a:t>
            </a:r>
            <a:r>
              <a:rPr lang="zh-CN" altLang="en-US" sz="2000" b="1"/>
              <a:t>不发生振荡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 flipH="1" flipV="1">
            <a:off x="5429251" y="1785937"/>
            <a:ext cx="571500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5822156" y="1821657"/>
            <a:ext cx="500063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5965032" y="1607344"/>
            <a:ext cx="857250" cy="35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6429375" y="1500188"/>
            <a:ext cx="642937" cy="357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6822282" y="1607344"/>
            <a:ext cx="500062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21"/>
          <p:cNvSpPr txBox="1">
            <a:spLocks noChangeArrowheads="1"/>
          </p:cNvSpPr>
          <p:nvPr/>
        </p:nvSpPr>
        <p:spPr bwMode="auto">
          <a:xfrm>
            <a:off x="6143625" y="22145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20495" name="TextBox 22"/>
          <p:cNvSpPr txBox="1">
            <a:spLocks noChangeArrowheads="1"/>
          </p:cNvSpPr>
          <p:nvPr/>
        </p:nvSpPr>
        <p:spPr bwMode="auto">
          <a:xfrm>
            <a:off x="6500813" y="1000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j+1</a:t>
            </a:r>
            <a:endParaRPr lang="zh-CN" altLang="en-US"/>
          </a:p>
        </p:txBody>
      </p:sp>
      <p:sp>
        <p:nvSpPr>
          <p:cNvPr id="20496" name="TextBox 23"/>
          <p:cNvSpPr txBox="1">
            <a:spLocks noChangeArrowheads="1"/>
          </p:cNvSpPr>
          <p:nvPr/>
        </p:nvSpPr>
        <p:spPr bwMode="auto">
          <a:xfrm>
            <a:off x="5786438" y="135731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j-1</a:t>
            </a:r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000125" y="3857625"/>
          <a:ext cx="1393825" cy="285750"/>
        </p:xfrm>
        <a:graphic>
          <a:graphicData uri="http://schemas.openxmlformats.org/presentationml/2006/ole">
            <p:oleObj spid="_x0000_s101379" name="公式" r:id="rId4" imgW="990360" imgH="203040" progId="Equation.3">
              <p:embed/>
            </p:oleObj>
          </a:graphicData>
        </a:graphic>
      </p:graphicFrame>
      <p:sp>
        <p:nvSpPr>
          <p:cNvPr id="20497" name="TextBox 25"/>
          <p:cNvSpPr txBox="1">
            <a:spLocks noChangeArrowheads="1"/>
          </p:cNvSpPr>
          <p:nvPr/>
        </p:nvSpPr>
        <p:spPr bwMode="auto">
          <a:xfrm>
            <a:off x="2714625" y="3786188"/>
            <a:ext cx="4357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过于苛刻的条件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071563" y="4286250"/>
          <a:ext cx="982662" cy="285750"/>
        </p:xfrm>
        <a:graphic>
          <a:graphicData uri="http://schemas.openxmlformats.org/presentationml/2006/ole">
            <p:oleObj spid="_x0000_s101380" name="公式" r:id="rId5" imgW="698400" imgH="203040" progId="Equation.3">
              <p:embed/>
            </p:oleObj>
          </a:graphicData>
        </a:graphic>
      </p:graphicFrame>
      <p:sp>
        <p:nvSpPr>
          <p:cNvPr id="20498" name="TextBox 28"/>
          <p:cNvSpPr txBox="1">
            <a:spLocks noChangeArrowheads="1"/>
          </p:cNvSpPr>
          <p:nvPr/>
        </p:nvSpPr>
        <p:spPr bwMode="auto">
          <a:xfrm>
            <a:off x="2571750" y="4286250"/>
            <a:ext cx="407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单方向网格点数</a:t>
            </a:r>
            <a:r>
              <a:rPr lang="en-US" altLang="zh-CN" b="1"/>
              <a:t>10</a:t>
            </a:r>
            <a:r>
              <a:rPr lang="en-US" altLang="zh-CN" b="1" baseline="30000"/>
              <a:t>6</a:t>
            </a:r>
            <a:r>
              <a:rPr lang="zh-CN" altLang="en-US" b="1"/>
              <a:t>， 三维</a:t>
            </a:r>
            <a:r>
              <a:rPr lang="en-US" altLang="zh-CN" b="1"/>
              <a:t>10</a:t>
            </a:r>
            <a:r>
              <a:rPr lang="en-US" altLang="zh-CN" b="1" baseline="30000"/>
              <a:t>18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19475" name="TextBox 32"/>
          <p:cNvSpPr txBox="1">
            <a:spLocks noChangeArrowheads="1"/>
          </p:cNvSpPr>
          <p:nvPr/>
        </p:nvSpPr>
        <p:spPr bwMode="auto">
          <a:xfrm>
            <a:off x="785813" y="5572125"/>
            <a:ext cx="7143750" cy="3698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单纯靠物理粘性抑制振荡，网格间距必须足够小，通常难以实现</a:t>
            </a:r>
          </a:p>
        </p:txBody>
      </p:sp>
      <p:sp>
        <p:nvSpPr>
          <p:cNvPr id="20500" name="TextBox 33"/>
          <p:cNvSpPr txBox="1">
            <a:spLocks noChangeArrowheads="1"/>
          </p:cNvSpPr>
          <p:nvPr/>
        </p:nvSpPr>
        <p:spPr bwMode="auto">
          <a:xfrm>
            <a:off x="785813" y="2857500"/>
            <a:ext cx="685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网格足够小：不会发生振荡；  </a:t>
            </a:r>
            <a:endParaRPr lang="en-US" altLang="zh-CN" b="1"/>
          </a:p>
          <a:p>
            <a:r>
              <a:rPr lang="zh-CN" altLang="en-US" b="1"/>
              <a:t>网格小于激波的实际厚度，则不会振荡</a:t>
            </a:r>
          </a:p>
        </p:txBody>
      </p:sp>
      <p:sp>
        <p:nvSpPr>
          <p:cNvPr id="20501" name="TextBox 21"/>
          <p:cNvSpPr txBox="1">
            <a:spLocks noChangeArrowheads="1"/>
          </p:cNvSpPr>
          <p:nvPr/>
        </p:nvSpPr>
        <p:spPr bwMode="auto">
          <a:xfrm>
            <a:off x="714375" y="4929188"/>
            <a:ext cx="7215188" cy="369887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网格</a:t>
            </a:r>
            <a:r>
              <a:rPr lang="en-US" altLang="zh-CN" b="1"/>
              <a:t>Reynolds</a:t>
            </a:r>
            <a:r>
              <a:rPr lang="zh-CN" altLang="en-US" b="1"/>
              <a:t>数足够小时，物理粘性发挥作用，抑制振荡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AD795-6E43-4C9F-BD13-CBC9AF0E0A4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1511" name="TextBox 3"/>
          <p:cNvSpPr txBox="1">
            <a:spLocks noChangeArrowheads="1"/>
          </p:cNvSpPr>
          <p:nvPr/>
        </p:nvSpPr>
        <p:spPr bwMode="auto">
          <a:xfrm>
            <a:off x="395536" y="260648"/>
            <a:ext cx="6215062" cy="400050"/>
          </a:xfrm>
          <a:prstGeom prst="rect">
            <a:avLst/>
          </a:prstGeom>
          <a:solidFill>
            <a:srgbClr val="FFC000">
              <a:alpha val="5803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 </a:t>
            </a:r>
            <a:r>
              <a:rPr lang="zh-CN" altLang="en-US" sz="2000" b="1"/>
              <a:t>人工粘性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  <p:sp>
        <p:nvSpPr>
          <p:cNvPr id="21512" name="TextBox 4"/>
          <p:cNvSpPr txBox="1">
            <a:spLocks noChangeArrowheads="1"/>
          </p:cNvSpPr>
          <p:nvPr/>
        </p:nvSpPr>
        <p:spPr bwMode="auto">
          <a:xfrm>
            <a:off x="548680" y="981298"/>
            <a:ext cx="7643813" cy="369888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b="1" dirty="0"/>
              <a:t>物理粘性                   足够小才发挥作用， </a:t>
            </a:r>
            <a:r>
              <a:rPr lang="en-US" altLang="zh-CN" b="1" dirty="0"/>
              <a:t>Reynolds</a:t>
            </a:r>
            <a:r>
              <a:rPr lang="zh-CN" altLang="en-US" b="1" dirty="0"/>
              <a:t>数很高时很难做到</a:t>
            </a:r>
            <a:r>
              <a:rPr lang="en-US" altLang="zh-CN" b="1" dirty="0"/>
              <a:t>             </a:t>
            </a:r>
            <a:endParaRPr lang="zh-CN" altLang="en-US" b="1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691680" y="1052736"/>
          <a:ext cx="1090613" cy="285750"/>
        </p:xfrm>
        <a:graphic>
          <a:graphicData uri="http://schemas.openxmlformats.org/presentationml/2006/ole">
            <p:oleObj spid="_x0000_s102402" name="公式" r:id="rId3" imgW="774360" imgH="203040" progId="Equation.3">
              <p:embed/>
            </p:oleObj>
          </a:graphicData>
        </a:graphic>
      </p:graphicFrame>
      <p:sp>
        <p:nvSpPr>
          <p:cNvPr id="21513" name="TextBox 6"/>
          <p:cNvSpPr txBox="1">
            <a:spLocks noChangeArrowheads="1"/>
          </p:cNvSpPr>
          <p:nvPr/>
        </p:nvSpPr>
        <p:spPr bwMode="auto">
          <a:xfrm>
            <a:off x="691555" y="1481361"/>
            <a:ext cx="571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思路： 人为增加粘性系数 （添加人工粘性） 抑制振荡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8743" y="2052861"/>
            <a:ext cx="3857625" cy="646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优点：方法简便，有抑制振荡效果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缺点：改变了物理问题，带来误差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763493" y="2552923"/>
            <a:ext cx="5000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13"/>
          <p:cNvSpPr txBox="1">
            <a:spLocks noChangeArrowheads="1"/>
          </p:cNvSpPr>
          <p:nvPr/>
        </p:nvSpPr>
        <p:spPr bwMode="auto">
          <a:xfrm>
            <a:off x="5334993" y="2267173"/>
            <a:ext cx="2500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湍流、分离流等</a:t>
            </a:r>
            <a:r>
              <a:rPr lang="en-US" altLang="zh-CN"/>
              <a:t>——</a:t>
            </a:r>
            <a:r>
              <a:rPr lang="zh-CN" altLang="en-US"/>
              <a:t>对粘性敏感： 非物理解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763618" y="3767361"/>
            <a:ext cx="1857375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7478118" y="2481486"/>
            <a:ext cx="142875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6539905" y="2667223"/>
            <a:ext cx="1828800" cy="1060450"/>
          </a:xfrm>
          <a:custGeom>
            <a:avLst/>
            <a:gdLst>
              <a:gd name="connsiteX0" fmla="*/ 0 w 1828800"/>
              <a:gd name="connsiteY0" fmla="*/ 1047750 h 1060450"/>
              <a:gd name="connsiteX1" fmla="*/ 685800 w 1828800"/>
              <a:gd name="connsiteY1" fmla="*/ 885825 h 1060450"/>
              <a:gd name="connsiteX2" fmla="*/ 1828800 w 1828800"/>
              <a:gd name="connsiteY2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60450">
                <a:moveTo>
                  <a:pt x="0" y="1047750"/>
                </a:moveTo>
                <a:cubicBezTo>
                  <a:pt x="190500" y="1054100"/>
                  <a:pt x="381000" y="1060450"/>
                  <a:pt x="685800" y="885825"/>
                </a:cubicBezTo>
                <a:cubicBezTo>
                  <a:pt x="990600" y="711200"/>
                  <a:pt x="1409700" y="355600"/>
                  <a:pt x="182880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290793" y="3226023"/>
            <a:ext cx="612775" cy="500063"/>
          </a:xfrm>
          <a:custGeom>
            <a:avLst/>
            <a:gdLst>
              <a:gd name="connsiteX0" fmla="*/ 1587 w 612775"/>
              <a:gd name="connsiteY0" fmla="*/ 422275 h 500063"/>
              <a:gd name="connsiteX1" fmla="*/ 344487 w 612775"/>
              <a:gd name="connsiteY1" fmla="*/ 127000 h 500063"/>
              <a:gd name="connsiteX2" fmla="*/ 611187 w 612775"/>
              <a:gd name="connsiteY2" fmla="*/ 50800 h 500063"/>
              <a:gd name="connsiteX3" fmla="*/ 334962 w 612775"/>
              <a:gd name="connsiteY3" fmla="*/ 431800 h 500063"/>
              <a:gd name="connsiteX4" fmla="*/ 1587 w 612775"/>
              <a:gd name="connsiteY4" fmla="*/ 422275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775" h="500063">
                <a:moveTo>
                  <a:pt x="1587" y="422275"/>
                </a:moveTo>
                <a:cubicBezTo>
                  <a:pt x="3175" y="371475"/>
                  <a:pt x="242887" y="188913"/>
                  <a:pt x="344487" y="127000"/>
                </a:cubicBezTo>
                <a:cubicBezTo>
                  <a:pt x="446087" y="65087"/>
                  <a:pt x="612775" y="0"/>
                  <a:pt x="611187" y="50800"/>
                </a:cubicBezTo>
                <a:cubicBezTo>
                  <a:pt x="609600" y="101600"/>
                  <a:pt x="436562" y="363537"/>
                  <a:pt x="334962" y="431800"/>
                </a:cubicBezTo>
                <a:cubicBezTo>
                  <a:pt x="233362" y="500063"/>
                  <a:pt x="0" y="473075"/>
                  <a:pt x="1587" y="4222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21" name="TextBox 35"/>
          <p:cNvSpPr txBox="1">
            <a:spLocks noChangeArrowheads="1"/>
          </p:cNvSpPr>
          <p:nvPr/>
        </p:nvSpPr>
        <p:spPr bwMode="auto">
          <a:xfrm>
            <a:off x="5692180" y="3981673"/>
            <a:ext cx="2786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分离流</a:t>
            </a:r>
            <a:r>
              <a:rPr lang="en-US" altLang="zh-CN"/>
              <a:t>—— </a:t>
            </a:r>
            <a:r>
              <a:rPr lang="zh-CN" altLang="en-US"/>
              <a:t>对粘性敏感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286500" y="6357938"/>
            <a:ext cx="235743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23" name="图片 18" descr="compression-conner-Temperature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4714875"/>
            <a:ext cx="2381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任意多边形 41"/>
          <p:cNvSpPr/>
          <p:nvPr/>
        </p:nvSpPr>
        <p:spPr>
          <a:xfrm>
            <a:off x="6467475" y="5810250"/>
            <a:ext cx="1647825" cy="447675"/>
          </a:xfrm>
          <a:custGeom>
            <a:avLst/>
            <a:gdLst>
              <a:gd name="connsiteX0" fmla="*/ 0 w 1647825"/>
              <a:gd name="connsiteY0" fmla="*/ 447675 h 447675"/>
              <a:gd name="connsiteX1" fmla="*/ 485775 w 1647825"/>
              <a:gd name="connsiteY1" fmla="*/ 438150 h 447675"/>
              <a:gd name="connsiteX2" fmla="*/ 619125 w 1647825"/>
              <a:gd name="connsiteY2" fmla="*/ 428625 h 447675"/>
              <a:gd name="connsiteX3" fmla="*/ 704850 w 1647825"/>
              <a:gd name="connsiteY3" fmla="*/ 390525 h 447675"/>
              <a:gd name="connsiteX4" fmla="*/ 733425 w 1647825"/>
              <a:gd name="connsiteY4" fmla="*/ 381000 h 447675"/>
              <a:gd name="connsiteX5" fmla="*/ 790575 w 1647825"/>
              <a:gd name="connsiteY5" fmla="*/ 323850 h 447675"/>
              <a:gd name="connsiteX6" fmla="*/ 819150 w 1647825"/>
              <a:gd name="connsiteY6" fmla="*/ 295275 h 447675"/>
              <a:gd name="connsiteX7" fmla="*/ 828675 w 1647825"/>
              <a:gd name="connsiteY7" fmla="*/ 266700 h 447675"/>
              <a:gd name="connsiteX8" fmla="*/ 866775 w 1647825"/>
              <a:gd name="connsiteY8" fmla="*/ 209550 h 447675"/>
              <a:gd name="connsiteX9" fmla="*/ 885825 w 1647825"/>
              <a:gd name="connsiteY9" fmla="*/ 180975 h 447675"/>
              <a:gd name="connsiteX10" fmla="*/ 895350 w 1647825"/>
              <a:gd name="connsiteY10" fmla="*/ 152400 h 447675"/>
              <a:gd name="connsiteX11" fmla="*/ 923925 w 1647825"/>
              <a:gd name="connsiteY11" fmla="*/ 123825 h 447675"/>
              <a:gd name="connsiteX12" fmla="*/ 1123950 w 1647825"/>
              <a:gd name="connsiteY12" fmla="*/ 95250 h 447675"/>
              <a:gd name="connsiteX13" fmla="*/ 1181100 w 1647825"/>
              <a:gd name="connsiteY13" fmla="*/ 76200 h 447675"/>
              <a:gd name="connsiteX14" fmla="*/ 1238250 w 1647825"/>
              <a:gd name="connsiteY14" fmla="*/ 38100 h 447675"/>
              <a:gd name="connsiteX15" fmla="*/ 1295400 w 1647825"/>
              <a:gd name="connsiteY15" fmla="*/ 19050 h 447675"/>
              <a:gd name="connsiteX16" fmla="*/ 1323975 w 1647825"/>
              <a:gd name="connsiteY16" fmla="*/ 9525 h 447675"/>
              <a:gd name="connsiteX17" fmla="*/ 1362075 w 1647825"/>
              <a:gd name="connsiteY17" fmla="*/ 0 h 447675"/>
              <a:gd name="connsiteX18" fmla="*/ 1647825 w 1647825"/>
              <a:gd name="connsiteY18" fmla="*/ 952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47825" h="447675">
                <a:moveTo>
                  <a:pt x="0" y="447675"/>
                </a:moveTo>
                <a:lnTo>
                  <a:pt x="485775" y="438150"/>
                </a:lnTo>
                <a:cubicBezTo>
                  <a:pt x="530317" y="436779"/>
                  <a:pt x="575055" y="435236"/>
                  <a:pt x="619125" y="428625"/>
                </a:cubicBezTo>
                <a:cubicBezTo>
                  <a:pt x="689335" y="418093"/>
                  <a:pt x="658313" y="413794"/>
                  <a:pt x="704850" y="390525"/>
                </a:cubicBezTo>
                <a:cubicBezTo>
                  <a:pt x="713830" y="386035"/>
                  <a:pt x="723900" y="384175"/>
                  <a:pt x="733425" y="381000"/>
                </a:cubicBezTo>
                <a:lnTo>
                  <a:pt x="790575" y="323850"/>
                </a:lnTo>
                <a:lnTo>
                  <a:pt x="819150" y="295275"/>
                </a:lnTo>
                <a:cubicBezTo>
                  <a:pt x="822325" y="285750"/>
                  <a:pt x="823799" y="275477"/>
                  <a:pt x="828675" y="266700"/>
                </a:cubicBezTo>
                <a:cubicBezTo>
                  <a:pt x="839794" y="246686"/>
                  <a:pt x="854075" y="228600"/>
                  <a:pt x="866775" y="209550"/>
                </a:cubicBezTo>
                <a:cubicBezTo>
                  <a:pt x="873125" y="200025"/>
                  <a:pt x="882205" y="191835"/>
                  <a:pt x="885825" y="180975"/>
                </a:cubicBezTo>
                <a:cubicBezTo>
                  <a:pt x="889000" y="171450"/>
                  <a:pt x="889781" y="160754"/>
                  <a:pt x="895350" y="152400"/>
                </a:cubicBezTo>
                <a:cubicBezTo>
                  <a:pt x="902822" y="141192"/>
                  <a:pt x="912150" y="130367"/>
                  <a:pt x="923925" y="123825"/>
                </a:cubicBezTo>
                <a:cubicBezTo>
                  <a:pt x="979797" y="92785"/>
                  <a:pt x="1071710" y="98733"/>
                  <a:pt x="1123950" y="95250"/>
                </a:cubicBezTo>
                <a:cubicBezTo>
                  <a:pt x="1143000" y="88900"/>
                  <a:pt x="1164392" y="87339"/>
                  <a:pt x="1181100" y="76200"/>
                </a:cubicBezTo>
                <a:cubicBezTo>
                  <a:pt x="1200150" y="63500"/>
                  <a:pt x="1216530" y="45340"/>
                  <a:pt x="1238250" y="38100"/>
                </a:cubicBezTo>
                <a:lnTo>
                  <a:pt x="1295400" y="19050"/>
                </a:lnTo>
                <a:cubicBezTo>
                  <a:pt x="1304925" y="15875"/>
                  <a:pt x="1314235" y="11960"/>
                  <a:pt x="1323975" y="9525"/>
                </a:cubicBezTo>
                <a:lnTo>
                  <a:pt x="1362075" y="0"/>
                </a:lnTo>
                <a:lnTo>
                  <a:pt x="1647825" y="9525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24725" y="6057900"/>
            <a:ext cx="130175" cy="193675"/>
          </a:xfrm>
          <a:custGeom>
            <a:avLst/>
            <a:gdLst>
              <a:gd name="connsiteX0" fmla="*/ 85725 w 129849"/>
              <a:gd name="connsiteY0" fmla="*/ 190500 h 193675"/>
              <a:gd name="connsiteX1" fmla="*/ 19050 w 129849"/>
              <a:gd name="connsiteY1" fmla="*/ 142875 h 193675"/>
              <a:gd name="connsiteX2" fmla="*/ 0 w 129849"/>
              <a:gd name="connsiteY2" fmla="*/ 114300 h 193675"/>
              <a:gd name="connsiteX3" fmla="*/ 9525 w 129849"/>
              <a:gd name="connsiteY3" fmla="*/ 66675 h 193675"/>
              <a:gd name="connsiteX4" fmla="*/ 57150 w 129849"/>
              <a:gd name="connsiteY4" fmla="*/ 19050 h 193675"/>
              <a:gd name="connsiteX5" fmla="*/ 114300 w 129849"/>
              <a:gd name="connsiteY5" fmla="*/ 0 h 193675"/>
              <a:gd name="connsiteX6" fmla="*/ 123825 w 129849"/>
              <a:gd name="connsiteY6" fmla="*/ 8572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849" h="193675">
                <a:moveTo>
                  <a:pt x="85725" y="190500"/>
                </a:moveTo>
                <a:cubicBezTo>
                  <a:pt x="0" y="161925"/>
                  <a:pt x="44450" y="193675"/>
                  <a:pt x="19050" y="142875"/>
                </a:cubicBezTo>
                <a:cubicBezTo>
                  <a:pt x="13930" y="132636"/>
                  <a:pt x="6350" y="123825"/>
                  <a:pt x="0" y="114300"/>
                </a:cubicBezTo>
                <a:cubicBezTo>
                  <a:pt x="3175" y="98425"/>
                  <a:pt x="3841" y="81834"/>
                  <a:pt x="9525" y="66675"/>
                </a:cubicBezTo>
                <a:cubicBezTo>
                  <a:pt x="17780" y="44662"/>
                  <a:pt x="36195" y="28363"/>
                  <a:pt x="57150" y="19050"/>
                </a:cubicBezTo>
                <a:cubicBezTo>
                  <a:pt x="75500" y="10895"/>
                  <a:pt x="114300" y="0"/>
                  <a:pt x="114300" y="0"/>
                </a:cubicBezTo>
                <a:cubicBezTo>
                  <a:pt x="129849" y="46647"/>
                  <a:pt x="123825" y="18535"/>
                  <a:pt x="123825" y="857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7500938" y="6000750"/>
            <a:ext cx="130175" cy="193675"/>
          </a:xfrm>
          <a:custGeom>
            <a:avLst/>
            <a:gdLst>
              <a:gd name="connsiteX0" fmla="*/ 85725 w 129849"/>
              <a:gd name="connsiteY0" fmla="*/ 190500 h 193675"/>
              <a:gd name="connsiteX1" fmla="*/ 19050 w 129849"/>
              <a:gd name="connsiteY1" fmla="*/ 142875 h 193675"/>
              <a:gd name="connsiteX2" fmla="*/ 0 w 129849"/>
              <a:gd name="connsiteY2" fmla="*/ 114300 h 193675"/>
              <a:gd name="connsiteX3" fmla="*/ 9525 w 129849"/>
              <a:gd name="connsiteY3" fmla="*/ 66675 h 193675"/>
              <a:gd name="connsiteX4" fmla="*/ 57150 w 129849"/>
              <a:gd name="connsiteY4" fmla="*/ 19050 h 193675"/>
              <a:gd name="connsiteX5" fmla="*/ 114300 w 129849"/>
              <a:gd name="connsiteY5" fmla="*/ 0 h 193675"/>
              <a:gd name="connsiteX6" fmla="*/ 123825 w 129849"/>
              <a:gd name="connsiteY6" fmla="*/ 8572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849" h="193675">
                <a:moveTo>
                  <a:pt x="85725" y="190500"/>
                </a:moveTo>
                <a:cubicBezTo>
                  <a:pt x="0" y="161925"/>
                  <a:pt x="44450" y="193675"/>
                  <a:pt x="19050" y="142875"/>
                </a:cubicBezTo>
                <a:cubicBezTo>
                  <a:pt x="13930" y="132636"/>
                  <a:pt x="6350" y="123825"/>
                  <a:pt x="0" y="114300"/>
                </a:cubicBezTo>
                <a:cubicBezTo>
                  <a:pt x="3175" y="98425"/>
                  <a:pt x="3841" y="81834"/>
                  <a:pt x="9525" y="66675"/>
                </a:cubicBezTo>
                <a:cubicBezTo>
                  <a:pt x="17780" y="44662"/>
                  <a:pt x="36195" y="28363"/>
                  <a:pt x="57150" y="19050"/>
                </a:cubicBezTo>
                <a:cubicBezTo>
                  <a:pt x="75500" y="10895"/>
                  <a:pt x="114300" y="0"/>
                  <a:pt x="114300" y="0"/>
                </a:cubicBezTo>
                <a:cubicBezTo>
                  <a:pt x="129849" y="46647"/>
                  <a:pt x="123825" y="18535"/>
                  <a:pt x="123825" y="857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7715250" y="6072188"/>
            <a:ext cx="130175" cy="193675"/>
          </a:xfrm>
          <a:custGeom>
            <a:avLst/>
            <a:gdLst>
              <a:gd name="connsiteX0" fmla="*/ 85725 w 129849"/>
              <a:gd name="connsiteY0" fmla="*/ 190500 h 193675"/>
              <a:gd name="connsiteX1" fmla="*/ 19050 w 129849"/>
              <a:gd name="connsiteY1" fmla="*/ 142875 h 193675"/>
              <a:gd name="connsiteX2" fmla="*/ 0 w 129849"/>
              <a:gd name="connsiteY2" fmla="*/ 114300 h 193675"/>
              <a:gd name="connsiteX3" fmla="*/ 9525 w 129849"/>
              <a:gd name="connsiteY3" fmla="*/ 66675 h 193675"/>
              <a:gd name="connsiteX4" fmla="*/ 57150 w 129849"/>
              <a:gd name="connsiteY4" fmla="*/ 19050 h 193675"/>
              <a:gd name="connsiteX5" fmla="*/ 114300 w 129849"/>
              <a:gd name="connsiteY5" fmla="*/ 0 h 193675"/>
              <a:gd name="connsiteX6" fmla="*/ 123825 w 129849"/>
              <a:gd name="connsiteY6" fmla="*/ 8572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849" h="193675">
                <a:moveTo>
                  <a:pt x="85725" y="190500"/>
                </a:moveTo>
                <a:cubicBezTo>
                  <a:pt x="0" y="161925"/>
                  <a:pt x="44450" y="193675"/>
                  <a:pt x="19050" y="142875"/>
                </a:cubicBezTo>
                <a:cubicBezTo>
                  <a:pt x="13930" y="132636"/>
                  <a:pt x="6350" y="123825"/>
                  <a:pt x="0" y="114300"/>
                </a:cubicBezTo>
                <a:cubicBezTo>
                  <a:pt x="3175" y="98425"/>
                  <a:pt x="3841" y="81834"/>
                  <a:pt x="9525" y="66675"/>
                </a:cubicBezTo>
                <a:cubicBezTo>
                  <a:pt x="17780" y="44662"/>
                  <a:pt x="36195" y="28363"/>
                  <a:pt x="57150" y="19050"/>
                </a:cubicBezTo>
                <a:cubicBezTo>
                  <a:pt x="75500" y="10895"/>
                  <a:pt x="114300" y="0"/>
                  <a:pt x="114300" y="0"/>
                </a:cubicBezTo>
                <a:cubicBezTo>
                  <a:pt x="129849" y="46647"/>
                  <a:pt x="123825" y="18535"/>
                  <a:pt x="123825" y="857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28" name="TextBox 45"/>
          <p:cNvSpPr txBox="1">
            <a:spLocks noChangeArrowheads="1"/>
          </p:cNvSpPr>
          <p:nvPr/>
        </p:nvSpPr>
        <p:spPr bwMode="auto">
          <a:xfrm>
            <a:off x="6286500" y="65008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转捩</a:t>
            </a:r>
            <a:r>
              <a:rPr lang="en-US" altLang="zh-CN"/>
              <a:t>——</a:t>
            </a:r>
            <a:r>
              <a:rPr lang="zh-CN" altLang="en-US"/>
              <a:t>对粘性敏感</a:t>
            </a:r>
          </a:p>
        </p:txBody>
      </p:sp>
      <p:sp>
        <p:nvSpPr>
          <p:cNvPr id="21529" name="TextBox 46"/>
          <p:cNvSpPr txBox="1">
            <a:spLocks noChangeArrowheads="1"/>
          </p:cNvSpPr>
          <p:nvPr/>
        </p:nvSpPr>
        <p:spPr bwMode="auto">
          <a:xfrm>
            <a:off x="1331640" y="2780928"/>
            <a:ext cx="3643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很难计算对粘性敏感的问题</a:t>
            </a:r>
          </a:p>
        </p:txBody>
      </p:sp>
      <p:sp>
        <p:nvSpPr>
          <p:cNvPr id="21530" name="TextBox 47"/>
          <p:cNvSpPr txBox="1">
            <a:spLocks noChangeArrowheads="1"/>
          </p:cNvSpPr>
          <p:nvPr/>
        </p:nvSpPr>
        <p:spPr bwMode="auto">
          <a:xfrm>
            <a:off x="755576" y="3212976"/>
            <a:ext cx="4000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改进措施：</a:t>
            </a:r>
            <a:endParaRPr lang="en-US" altLang="zh-CN" b="1" dirty="0"/>
          </a:p>
          <a:p>
            <a:r>
              <a:rPr lang="en-US" altLang="zh-CN" b="1" dirty="0"/>
              <a:t>          A: </a:t>
            </a:r>
            <a:r>
              <a:rPr lang="zh-CN" altLang="en-US" b="1" dirty="0"/>
              <a:t>局部施加人工粘性</a:t>
            </a:r>
            <a:endParaRPr lang="en-US" altLang="zh-CN" b="1" dirty="0"/>
          </a:p>
          <a:p>
            <a:r>
              <a:rPr lang="en-US" altLang="zh-CN" b="1" dirty="0"/>
              <a:t>          B: </a:t>
            </a:r>
            <a:r>
              <a:rPr lang="zh-CN" altLang="en-US" b="1" dirty="0"/>
              <a:t>高阶人工粘性</a:t>
            </a:r>
          </a:p>
        </p:txBody>
      </p:sp>
      <p:sp>
        <p:nvSpPr>
          <p:cNvPr id="21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475656" y="4365104"/>
          <a:ext cx="1522347" cy="633263"/>
        </p:xfrm>
        <a:graphic>
          <a:graphicData uri="http://schemas.openxmlformats.org/presentationml/2006/ole">
            <p:oleObj spid="_x0000_s102403" name="Equation" r:id="rId5" imgW="977760" imgH="406080" progId="Equation.DSMT4">
              <p:embed/>
            </p:oleObj>
          </a:graphicData>
        </a:graphic>
      </p:graphicFrame>
      <p:sp>
        <p:nvSpPr>
          <p:cNvPr id="21532" name="TextBox 50"/>
          <p:cNvSpPr txBox="1">
            <a:spLocks noChangeArrowheads="1"/>
          </p:cNvSpPr>
          <p:nvPr/>
        </p:nvSpPr>
        <p:spPr bwMode="auto">
          <a:xfrm>
            <a:off x="323528" y="5229200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Von Neumann</a:t>
            </a:r>
            <a:endParaRPr lang="zh-CN" altLang="en-US" dirty="0"/>
          </a:p>
        </p:txBody>
      </p:sp>
      <p:sp>
        <p:nvSpPr>
          <p:cNvPr id="21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2195736" y="5733256"/>
          <a:ext cx="1434164" cy="630015"/>
        </p:xfrm>
        <a:graphic>
          <a:graphicData uri="http://schemas.openxmlformats.org/presentationml/2006/ole">
            <p:oleObj spid="_x0000_s102404" name="Equation" r:id="rId6" imgW="1015920" imgH="444240" progId="Equation.DSMT4">
              <p:embed/>
            </p:oleObj>
          </a:graphicData>
        </a:graphic>
      </p:graphicFrame>
      <p:sp>
        <p:nvSpPr>
          <p:cNvPr id="21534" name="TextBox 53"/>
          <p:cNvSpPr txBox="1">
            <a:spLocks noChangeArrowheads="1"/>
          </p:cNvSpPr>
          <p:nvPr/>
        </p:nvSpPr>
        <p:spPr bwMode="auto">
          <a:xfrm>
            <a:off x="357188" y="5715000"/>
            <a:ext cx="171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MacCormack</a:t>
            </a:r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411760" y="4149080"/>
            <a:ext cx="64807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5856" y="38610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人工粘性系数</a:t>
            </a:r>
            <a:endParaRPr lang="zh-CN" altLang="en-US" dirty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267744" y="5085184"/>
          <a:ext cx="806450" cy="576263"/>
        </p:xfrm>
        <a:graphic>
          <a:graphicData uri="http://schemas.openxmlformats.org/presentationml/2006/ole">
            <p:oleObj spid="_x0000_s102405" name="Equation" r:id="rId7" imgW="571320" imgH="406080" progId="Equation.DSMT4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67944" y="50851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大梯度区，加大人工粘性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03848" y="45811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光滑区为二阶小量</a:t>
            </a:r>
            <a:endParaRPr lang="zh-CN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436510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人工粘性项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2903</Words>
  <Application>Microsoft Office PowerPoint</Application>
  <PresentationFormat>全屏显示(4:3)</PresentationFormat>
  <Paragraphs>489</Paragraphs>
  <Slides>37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</dc:creator>
  <cp:lastModifiedBy>dell</cp:lastModifiedBy>
  <cp:revision>485</cp:revision>
  <dcterms:created xsi:type="dcterms:W3CDTF">2010-04-01T13:23:44Z</dcterms:created>
  <dcterms:modified xsi:type="dcterms:W3CDTF">2019-03-18T11:59:49Z</dcterms:modified>
</cp:coreProperties>
</file>