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66" r:id="rId2"/>
    <p:sldId id="368" r:id="rId3"/>
    <p:sldId id="417" r:id="rId4"/>
    <p:sldId id="403" r:id="rId5"/>
    <p:sldId id="404" r:id="rId6"/>
    <p:sldId id="405" r:id="rId7"/>
    <p:sldId id="406" r:id="rId8"/>
    <p:sldId id="407" r:id="rId9"/>
    <p:sldId id="408" r:id="rId10"/>
    <p:sldId id="409" r:id="rId11"/>
    <p:sldId id="410" r:id="rId12"/>
    <p:sldId id="411" r:id="rId13"/>
    <p:sldId id="412" r:id="rId14"/>
    <p:sldId id="413" r:id="rId15"/>
    <p:sldId id="414" r:id="rId16"/>
    <p:sldId id="415" r:id="rId17"/>
    <p:sldId id="399" r:id="rId18"/>
    <p:sldId id="391" r:id="rId19"/>
    <p:sldId id="384" r:id="rId20"/>
    <p:sldId id="393" r:id="rId21"/>
    <p:sldId id="385" r:id="rId22"/>
    <p:sldId id="386" r:id="rId23"/>
    <p:sldId id="387" r:id="rId24"/>
    <p:sldId id="388" r:id="rId25"/>
    <p:sldId id="389" r:id="rId26"/>
    <p:sldId id="390" r:id="rId27"/>
    <p:sldId id="374" r:id="rId28"/>
    <p:sldId id="375" r:id="rId29"/>
    <p:sldId id="376" r:id="rId30"/>
    <p:sldId id="396" r:id="rId31"/>
    <p:sldId id="377" r:id="rId32"/>
    <p:sldId id="378" r:id="rId33"/>
    <p:sldId id="379" r:id="rId34"/>
    <p:sldId id="397" r:id="rId35"/>
    <p:sldId id="398" r:id="rId36"/>
    <p:sldId id="418" r:id="rId37"/>
  </p:sldIdLst>
  <p:sldSz cx="9144000" cy="6858000" type="screen4x3"/>
  <p:notesSz cx="10234613" cy="70993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96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image" Target="../media/image111.wmf"/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12" Type="http://schemas.openxmlformats.org/officeDocument/2006/relationships/image" Target="../media/image110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11" Type="http://schemas.openxmlformats.org/officeDocument/2006/relationships/image" Target="../media/image109.wmf"/><Relationship Id="rId5" Type="http://schemas.openxmlformats.org/officeDocument/2006/relationships/image" Target="../media/image103.wmf"/><Relationship Id="rId10" Type="http://schemas.openxmlformats.org/officeDocument/2006/relationships/image" Target="../media/image108.wmf"/><Relationship Id="rId4" Type="http://schemas.openxmlformats.org/officeDocument/2006/relationships/image" Target="../media/image102.wmf"/><Relationship Id="rId9" Type="http://schemas.openxmlformats.org/officeDocument/2006/relationships/image" Target="../media/image107.wmf"/><Relationship Id="rId14" Type="http://schemas.openxmlformats.org/officeDocument/2006/relationships/image" Target="../media/image11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image" Target="../media/image115.wmf"/><Relationship Id="rId7" Type="http://schemas.openxmlformats.org/officeDocument/2006/relationships/image" Target="../media/image119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7" Type="http://schemas.openxmlformats.org/officeDocument/2006/relationships/image" Target="../media/image127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image" Target="../media/image130.wmf"/><Relationship Id="rId7" Type="http://schemas.openxmlformats.org/officeDocument/2006/relationships/image" Target="../media/image134.wmf"/><Relationship Id="rId12" Type="http://schemas.openxmlformats.org/officeDocument/2006/relationships/image" Target="../media/image139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33.wmf"/><Relationship Id="rId11" Type="http://schemas.openxmlformats.org/officeDocument/2006/relationships/image" Target="../media/image138.wmf"/><Relationship Id="rId5" Type="http://schemas.openxmlformats.org/officeDocument/2006/relationships/image" Target="../media/image132.wmf"/><Relationship Id="rId10" Type="http://schemas.openxmlformats.org/officeDocument/2006/relationships/image" Target="../media/image137.wmf"/><Relationship Id="rId4" Type="http://schemas.openxmlformats.org/officeDocument/2006/relationships/image" Target="../media/image131.wmf"/><Relationship Id="rId9" Type="http://schemas.openxmlformats.org/officeDocument/2006/relationships/image" Target="../media/image13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3" Type="http://schemas.openxmlformats.org/officeDocument/2006/relationships/image" Target="../media/image142.wmf"/><Relationship Id="rId7" Type="http://schemas.openxmlformats.org/officeDocument/2006/relationships/image" Target="../media/image146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6" Type="http://schemas.openxmlformats.org/officeDocument/2006/relationships/image" Target="../media/image145.wmf"/><Relationship Id="rId11" Type="http://schemas.openxmlformats.org/officeDocument/2006/relationships/image" Target="../media/image150.wmf"/><Relationship Id="rId5" Type="http://schemas.openxmlformats.org/officeDocument/2006/relationships/image" Target="../media/image144.wmf"/><Relationship Id="rId10" Type="http://schemas.openxmlformats.org/officeDocument/2006/relationships/image" Target="../media/image149.wmf"/><Relationship Id="rId4" Type="http://schemas.openxmlformats.org/officeDocument/2006/relationships/image" Target="../media/image143.wmf"/><Relationship Id="rId9" Type="http://schemas.openxmlformats.org/officeDocument/2006/relationships/image" Target="../media/image14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13" Type="http://schemas.openxmlformats.org/officeDocument/2006/relationships/image" Target="../media/image163.wmf"/><Relationship Id="rId3" Type="http://schemas.openxmlformats.org/officeDocument/2006/relationships/image" Target="../media/image153.wmf"/><Relationship Id="rId7" Type="http://schemas.openxmlformats.org/officeDocument/2006/relationships/image" Target="../media/image157.wmf"/><Relationship Id="rId12" Type="http://schemas.openxmlformats.org/officeDocument/2006/relationships/image" Target="../media/image162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11" Type="http://schemas.openxmlformats.org/officeDocument/2006/relationships/image" Target="../media/image161.wmf"/><Relationship Id="rId5" Type="http://schemas.openxmlformats.org/officeDocument/2006/relationships/image" Target="../media/image155.wmf"/><Relationship Id="rId10" Type="http://schemas.openxmlformats.org/officeDocument/2006/relationships/image" Target="../media/image160.wmf"/><Relationship Id="rId4" Type="http://schemas.openxmlformats.org/officeDocument/2006/relationships/image" Target="../media/image154.wmf"/><Relationship Id="rId9" Type="http://schemas.openxmlformats.org/officeDocument/2006/relationships/image" Target="../media/image159.wmf"/><Relationship Id="rId14" Type="http://schemas.openxmlformats.org/officeDocument/2006/relationships/image" Target="../media/image164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3" Type="http://schemas.openxmlformats.org/officeDocument/2006/relationships/image" Target="../media/image167.wmf"/><Relationship Id="rId7" Type="http://schemas.openxmlformats.org/officeDocument/2006/relationships/image" Target="../media/image171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6" Type="http://schemas.openxmlformats.org/officeDocument/2006/relationships/image" Target="../media/image170.wmf"/><Relationship Id="rId11" Type="http://schemas.openxmlformats.org/officeDocument/2006/relationships/image" Target="../media/image175.wmf"/><Relationship Id="rId5" Type="http://schemas.openxmlformats.org/officeDocument/2006/relationships/image" Target="../media/image169.wmf"/><Relationship Id="rId10" Type="http://schemas.openxmlformats.org/officeDocument/2006/relationships/image" Target="../media/image174.wmf"/><Relationship Id="rId4" Type="http://schemas.openxmlformats.org/officeDocument/2006/relationships/image" Target="../media/image168.wmf"/><Relationship Id="rId9" Type="http://schemas.openxmlformats.org/officeDocument/2006/relationships/image" Target="../media/image173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image" Target="../media/image178.wmf"/><Relationship Id="rId7" Type="http://schemas.openxmlformats.org/officeDocument/2006/relationships/image" Target="../media/image182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6" Type="http://schemas.openxmlformats.org/officeDocument/2006/relationships/image" Target="../media/image181.wmf"/><Relationship Id="rId5" Type="http://schemas.openxmlformats.org/officeDocument/2006/relationships/image" Target="../media/image180.wmf"/><Relationship Id="rId4" Type="http://schemas.openxmlformats.org/officeDocument/2006/relationships/image" Target="../media/image17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13" Type="http://schemas.openxmlformats.org/officeDocument/2006/relationships/image" Target="../media/image197.wmf"/><Relationship Id="rId3" Type="http://schemas.openxmlformats.org/officeDocument/2006/relationships/image" Target="../media/image187.wmf"/><Relationship Id="rId7" Type="http://schemas.openxmlformats.org/officeDocument/2006/relationships/image" Target="../media/image191.wmf"/><Relationship Id="rId12" Type="http://schemas.openxmlformats.org/officeDocument/2006/relationships/image" Target="../media/image196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Relationship Id="rId6" Type="http://schemas.openxmlformats.org/officeDocument/2006/relationships/image" Target="../media/image190.wmf"/><Relationship Id="rId11" Type="http://schemas.openxmlformats.org/officeDocument/2006/relationships/image" Target="../media/image195.wmf"/><Relationship Id="rId5" Type="http://schemas.openxmlformats.org/officeDocument/2006/relationships/image" Target="../media/image189.wmf"/><Relationship Id="rId10" Type="http://schemas.openxmlformats.org/officeDocument/2006/relationships/image" Target="../media/image194.wmf"/><Relationship Id="rId4" Type="http://schemas.openxmlformats.org/officeDocument/2006/relationships/image" Target="../media/image188.wmf"/><Relationship Id="rId9" Type="http://schemas.openxmlformats.org/officeDocument/2006/relationships/image" Target="../media/image19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13" Type="http://schemas.openxmlformats.org/officeDocument/2006/relationships/image" Target="../media/image209.wmf"/><Relationship Id="rId3" Type="http://schemas.openxmlformats.org/officeDocument/2006/relationships/image" Target="../media/image199.wmf"/><Relationship Id="rId7" Type="http://schemas.openxmlformats.org/officeDocument/2006/relationships/image" Target="../media/image203.wmf"/><Relationship Id="rId12" Type="http://schemas.openxmlformats.org/officeDocument/2006/relationships/image" Target="../media/image208.wmf"/><Relationship Id="rId2" Type="http://schemas.openxmlformats.org/officeDocument/2006/relationships/image" Target="../media/image198.wmf"/><Relationship Id="rId16" Type="http://schemas.openxmlformats.org/officeDocument/2006/relationships/image" Target="../media/image212.wmf"/><Relationship Id="rId1" Type="http://schemas.openxmlformats.org/officeDocument/2006/relationships/image" Target="../media/image190.wmf"/><Relationship Id="rId6" Type="http://schemas.openxmlformats.org/officeDocument/2006/relationships/image" Target="../media/image202.wmf"/><Relationship Id="rId11" Type="http://schemas.openxmlformats.org/officeDocument/2006/relationships/image" Target="../media/image207.wmf"/><Relationship Id="rId5" Type="http://schemas.openxmlformats.org/officeDocument/2006/relationships/image" Target="../media/image201.wmf"/><Relationship Id="rId15" Type="http://schemas.openxmlformats.org/officeDocument/2006/relationships/image" Target="../media/image211.wmf"/><Relationship Id="rId10" Type="http://schemas.openxmlformats.org/officeDocument/2006/relationships/image" Target="../media/image206.wmf"/><Relationship Id="rId4" Type="http://schemas.openxmlformats.org/officeDocument/2006/relationships/image" Target="../media/image200.wmf"/><Relationship Id="rId9" Type="http://schemas.openxmlformats.org/officeDocument/2006/relationships/image" Target="../media/image205.wmf"/><Relationship Id="rId14" Type="http://schemas.openxmlformats.org/officeDocument/2006/relationships/image" Target="../media/image21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wmf"/><Relationship Id="rId7" Type="http://schemas.openxmlformats.org/officeDocument/2006/relationships/image" Target="../media/image219.wmf"/><Relationship Id="rId2" Type="http://schemas.openxmlformats.org/officeDocument/2006/relationships/image" Target="../media/image214.wmf"/><Relationship Id="rId1" Type="http://schemas.openxmlformats.org/officeDocument/2006/relationships/image" Target="../media/image213.wmf"/><Relationship Id="rId6" Type="http://schemas.openxmlformats.org/officeDocument/2006/relationships/image" Target="../media/image218.wmf"/><Relationship Id="rId5" Type="http://schemas.openxmlformats.org/officeDocument/2006/relationships/image" Target="../media/image217.wmf"/><Relationship Id="rId4" Type="http://schemas.openxmlformats.org/officeDocument/2006/relationships/image" Target="../media/image216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wmf"/><Relationship Id="rId3" Type="http://schemas.openxmlformats.org/officeDocument/2006/relationships/image" Target="../media/image223.wmf"/><Relationship Id="rId7" Type="http://schemas.openxmlformats.org/officeDocument/2006/relationships/image" Target="../media/image227.wmf"/><Relationship Id="rId2" Type="http://schemas.openxmlformats.org/officeDocument/2006/relationships/image" Target="../media/image222.wmf"/><Relationship Id="rId1" Type="http://schemas.openxmlformats.org/officeDocument/2006/relationships/image" Target="../media/image221.wmf"/><Relationship Id="rId6" Type="http://schemas.openxmlformats.org/officeDocument/2006/relationships/image" Target="../media/image226.wmf"/><Relationship Id="rId5" Type="http://schemas.openxmlformats.org/officeDocument/2006/relationships/image" Target="../media/image225.wmf"/><Relationship Id="rId4" Type="http://schemas.openxmlformats.org/officeDocument/2006/relationships/image" Target="../media/image224.wmf"/><Relationship Id="rId9" Type="http://schemas.openxmlformats.org/officeDocument/2006/relationships/image" Target="../media/image229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wmf"/><Relationship Id="rId3" Type="http://schemas.openxmlformats.org/officeDocument/2006/relationships/image" Target="../media/image232.wmf"/><Relationship Id="rId7" Type="http://schemas.openxmlformats.org/officeDocument/2006/relationships/image" Target="../media/image235.wmf"/><Relationship Id="rId2" Type="http://schemas.openxmlformats.org/officeDocument/2006/relationships/image" Target="../media/image231.wmf"/><Relationship Id="rId1" Type="http://schemas.openxmlformats.org/officeDocument/2006/relationships/image" Target="../media/image230.wmf"/><Relationship Id="rId6" Type="http://schemas.openxmlformats.org/officeDocument/2006/relationships/image" Target="../media/image222.wmf"/><Relationship Id="rId5" Type="http://schemas.openxmlformats.org/officeDocument/2006/relationships/image" Target="../media/image234.wmf"/><Relationship Id="rId4" Type="http://schemas.openxmlformats.org/officeDocument/2006/relationships/image" Target="../media/image233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wmf"/><Relationship Id="rId3" Type="http://schemas.openxmlformats.org/officeDocument/2006/relationships/image" Target="../media/image238.wmf"/><Relationship Id="rId7" Type="http://schemas.openxmlformats.org/officeDocument/2006/relationships/image" Target="../media/image241.wmf"/><Relationship Id="rId2" Type="http://schemas.openxmlformats.org/officeDocument/2006/relationships/image" Target="../media/image237.wmf"/><Relationship Id="rId1" Type="http://schemas.openxmlformats.org/officeDocument/2006/relationships/image" Target="../media/image185.wmf"/><Relationship Id="rId6" Type="http://schemas.openxmlformats.org/officeDocument/2006/relationships/image" Target="../media/image195.wmf"/><Relationship Id="rId5" Type="http://schemas.openxmlformats.org/officeDocument/2006/relationships/image" Target="../media/image240.wmf"/><Relationship Id="rId4" Type="http://schemas.openxmlformats.org/officeDocument/2006/relationships/image" Target="../media/image239.wmf"/><Relationship Id="rId9" Type="http://schemas.openxmlformats.org/officeDocument/2006/relationships/image" Target="../media/image24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wmf"/><Relationship Id="rId2" Type="http://schemas.openxmlformats.org/officeDocument/2006/relationships/image" Target="../media/image245.wmf"/><Relationship Id="rId1" Type="http://schemas.openxmlformats.org/officeDocument/2006/relationships/image" Target="../media/image244.wmf"/><Relationship Id="rId5" Type="http://schemas.openxmlformats.org/officeDocument/2006/relationships/image" Target="../media/image248.wmf"/><Relationship Id="rId4" Type="http://schemas.openxmlformats.org/officeDocument/2006/relationships/image" Target="../media/image247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wmf"/><Relationship Id="rId3" Type="http://schemas.openxmlformats.org/officeDocument/2006/relationships/image" Target="../media/image221.wmf"/><Relationship Id="rId7" Type="http://schemas.openxmlformats.org/officeDocument/2006/relationships/image" Target="../media/image253.wmf"/><Relationship Id="rId2" Type="http://schemas.openxmlformats.org/officeDocument/2006/relationships/image" Target="../media/image250.wmf"/><Relationship Id="rId1" Type="http://schemas.openxmlformats.org/officeDocument/2006/relationships/image" Target="../media/image249.wmf"/><Relationship Id="rId6" Type="http://schemas.openxmlformats.org/officeDocument/2006/relationships/image" Target="../media/image229.wmf"/><Relationship Id="rId11" Type="http://schemas.openxmlformats.org/officeDocument/2006/relationships/image" Target="../media/image257.wmf"/><Relationship Id="rId5" Type="http://schemas.openxmlformats.org/officeDocument/2006/relationships/image" Target="../media/image252.wmf"/><Relationship Id="rId10" Type="http://schemas.openxmlformats.org/officeDocument/2006/relationships/image" Target="../media/image256.wmf"/><Relationship Id="rId4" Type="http://schemas.openxmlformats.org/officeDocument/2006/relationships/image" Target="../media/image251.wmf"/><Relationship Id="rId9" Type="http://schemas.openxmlformats.org/officeDocument/2006/relationships/image" Target="../media/image25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wmf"/><Relationship Id="rId2" Type="http://schemas.openxmlformats.org/officeDocument/2006/relationships/image" Target="../media/image259.wmf"/><Relationship Id="rId1" Type="http://schemas.openxmlformats.org/officeDocument/2006/relationships/image" Target="../media/image258.wmf"/><Relationship Id="rId5" Type="http://schemas.openxmlformats.org/officeDocument/2006/relationships/image" Target="../media/image262.wmf"/><Relationship Id="rId4" Type="http://schemas.openxmlformats.org/officeDocument/2006/relationships/image" Target="../media/image26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wmf"/><Relationship Id="rId2" Type="http://schemas.openxmlformats.org/officeDocument/2006/relationships/image" Target="../media/image264.wmf"/><Relationship Id="rId1" Type="http://schemas.openxmlformats.org/officeDocument/2006/relationships/image" Target="../media/image263.wmf"/><Relationship Id="rId6" Type="http://schemas.openxmlformats.org/officeDocument/2006/relationships/image" Target="../media/image268.wmf"/><Relationship Id="rId5" Type="http://schemas.openxmlformats.org/officeDocument/2006/relationships/image" Target="../media/image267.wmf"/><Relationship Id="rId4" Type="http://schemas.openxmlformats.org/officeDocument/2006/relationships/image" Target="../media/image26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wmf"/><Relationship Id="rId7" Type="http://schemas.openxmlformats.org/officeDocument/2006/relationships/image" Target="../media/image275.wmf"/><Relationship Id="rId2" Type="http://schemas.openxmlformats.org/officeDocument/2006/relationships/image" Target="../media/image270.wmf"/><Relationship Id="rId1" Type="http://schemas.openxmlformats.org/officeDocument/2006/relationships/image" Target="../media/image269.wmf"/><Relationship Id="rId6" Type="http://schemas.openxmlformats.org/officeDocument/2006/relationships/image" Target="../media/image274.wmf"/><Relationship Id="rId5" Type="http://schemas.openxmlformats.org/officeDocument/2006/relationships/image" Target="../media/image273.wmf"/><Relationship Id="rId4" Type="http://schemas.openxmlformats.org/officeDocument/2006/relationships/image" Target="../media/image272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wmf"/><Relationship Id="rId3" Type="http://schemas.openxmlformats.org/officeDocument/2006/relationships/image" Target="../media/image278.wmf"/><Relationship Id="rId7" Type="http://schemas.openxmlformats.org/officeDocument/2006/relationships/image" Target="../media/image282.wmf"/><Relationship Id="rId2" Type="http://schemas.openxmlformats.org/officeDocument/2006/relationships/image" Target="../media/image277.wmf"/><Relationship Id="rId1" Type="http://schemas.openxmlformats.org/officeDocument/2006/relationships/image" Target="../media/image276.wmf"/><Relationship Id="rId6" Type="http://schemas.openxmlformats.org/officeDocument/2006/relationships/image" Target="../media/image281.wmf"/><Relationship Id="rId5" Type="http://schemas.openxmlformats.org/officeDocument/2006/relationships/image" Target="../media/image280.wmf"/><Relationship Id="rId4" Type="http://schemas.openxmlformats.org/officeDocument/2006/relationships/image" Target="../media/image27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wmf"/><Relationship Id="rId3" Type="http://schemas.openxmlformats.org/officeDocument/2006/relationships/image" Target="../media/image286.wmf"/><Relationship Id="rId7" Type="http://schemas.openxmlformats.org/officeDocument/2006/relationships/image" Target="../media/image290.wmf"/><Relationship Id="rId2" Type="http://schemas.openxmlformats.org/officeDocument/2006/relationships/image" Target="../media/image285.wmf"/><Relationship Id="rId1" Type="http://schemas.openxmlformats.org/officeDocument/2006/relationships/image" Target="../media/image284.wmf"/><Relationship Id="rId6" Type="http://schemas.openxmlformats.org/officeDocument/2006/relationships/image" Target="../media/image289.wmf"/><Relationship Id="rId5" Type="http://schemas.openxmlformats.org/officeDocument/2006/relationships/image" Target="../media/image288.wmf"/><Relationship Id="rId4" Type="http://schemas.openxmlformats.org/officeDocument/2006/relationships/image" Target="../media/image287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9.wmf"/><Relationship Id="rId3" Type="http://schemas.openxmlformats.org/officeDocument/2006/relationships/image" Target="../media/image294.wmf"/><Relationship Id="rId7" Type="http://schemas.openxmlformats.org/officeDocument/2006/relationships/image" Target="../media/image298.wmf"/><Relationship Id="rId2" Type="http://schemas.openxmlformats.org/officeDocument/2006/relationships/image" Target="../media/image293.wmf"/><Relationship Id="rId1" Type="http://schemas.openxmlformats.org/officeDocument/2006/relationships/image" Target="../media/image292.wmf"/><Relationship Id="rId6" Type="http://schemas.openxmlformats.org/officeDocument/2006/relationships/image" Target="../media/image297.wmf"/><Relationship Id="rId5" Type="http://schemas.openxmlformats.org/officeDocument/2006/relationships/image" Target="../media/image296.wmf"/><Relationship Id="rId4" Type="http://schemas.openxmlformats.org/officeDocument/2006/relationships/image" Target="../media/image295.wmf"/><Relationship Id="rId9" Type="http://schemas.openxmlformats.org/officeDocument/2006/relationships/image" Target="../media/image300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8.wmf"/><Relationship Id="rId3" Type="http://schemas.openxmlformats.org/officeDocument/2006/relationships/image" Target="../media/image303.wmf"/><Relationship Id="rId7" Type="http://schemas.openxmlformats.org/officeDocument/2006/relationships/image" Target="../media/image307.wmf"/><Relationship Id="rId2" Type="http://schemas.openxmlformats.org/officeDocument/2006/relationships/image" Target="../media/image302.wmf"/><Relationship Id="rId1" Type="http://schemas.openxmlformats.org/officeDocument/2006/relationships/image" Target="../media/image301.wmf"/><Relationship Id="rId6" Type="http://schemas.openxmlformats.org/officeDocument/2006/relationships/image" Target="../media/image306.wmf"/><Relationship Id="rId5" Type="http://schemas.openxmlformats.org/officeDocument/2006/relationships/image" Target="../media/image305.wmf"/><Relationship Id="rId4" Type="http://schemas.openxmlformats.org/officeDocument/2006/relationships/image" Target="../media/image304.wmf"/><Relationship Id="rId9" Type="http://schemas.openxmlformats.org/officeDocument/2006/relationships/image" Target="../media/image309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wmf"/><Relationship Id="rId2" Type="http://schemas.openxmlformats.org/officeDocument/2006/relationships/image" Target="../media/image306.wmf"/><Relationship Id="rId1" Type="http://schemas.openxmlformats.org/officeDocument/2006/relationships/image" Target="../media/image310.wmf"/><Relationship Id="rId5" Type="http://schemas.openxmlformats.org/officeDocument/2006/relationships/image" Target="../media/image274.wmf"/><Relationship Id="rId4" Type="http://schemas.openxmlformats.org/officeDocument/2006/relationships/image" Target="../media/image312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5.wmf"/><Relationship Id="rId2" Type="http://schemas.openxmlformats.org/officeDocument/2006/relationships/image" Target="../media/image314.wmf"/><Relationship Id="rId1" Type="http://schemas.openxmlformats.org/officeDocument/2006/relationships/image" Target="../media/image313.wmf"/><Relationship Id="rId6" Type="http://schemas.openxmlformats.org/officeDocument/2006/relationships/image" Target="../media/image318.wmf"/><Relationship Id="rId5" Type="http://schemas.openxmlformats.org/officeDocument/2006/relationships/image" Target="../media/image317.wmf"/><Relationship Id="rId4" Type="http://schemas.openxmlformats.org/officeDocument/2006/relationships/image" Target="../media/image316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wmf"/><Relationship Id="rId2" Type="http://schemas.openxmlformats.org/officeDocument/2006/relationships/image" Target="../media/image320.wmf"/><Relationship Id="rId1" Type="http://schemas.openxmlformats.org/officeDocument/2006/relationships/image" Target="../media/image31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3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12" Type="http://schemas.openxmlformats.org/officeDocument/2006/relationships/image" Target="../media/image32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56.wmf"/><Relationship Id="rId3" Type="http://schemas.openxmlformats.org/officeDocument/2006/relationships/image" Target="../media/image50.wmf"/><Relationship Id="rId7" Type="http://schemas.openxmlformats.org/officeDocument/2006/relationships/image" Target="../media/image44.wmf"/><Relationship Id="rId12" Type="http://schemas.openxmlformats.org/officeDocument/2006/relationships/image" Target="../media/image55.wmf"/><Relationship Id="rId17" Type="http://schemas.openxmlformats.org/officeDocument/2006/relationships/image" Target="../media/image59.wmf"/><Relationship Id="rId2" Type="http://schemas.openxmlformats.org/officeDocument/2006/relationships/image" Target="../media/image49.wmf"/><Relationship Id="rId16" Type="http://schemas.openxmlformats.org/officeDocument/2006/relationships/image" Target="../media/image58.wmf"/><Relationship Id="rId1" Type="http://schemas.openxmlformats.org/officeDocument/2006/relationships/image" Target="../media/image48.wmf"/><Relationship Id="rId6" Type="http://schemas.openxmlformats.org/officeDocument/2006/relationships/image" Target="../media/image45.wmf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5" Type="http://schemas.openxmlformats.org/officeDocument/2006/relationships/image" Target="../media/image57.wmf"/><Relationship Id="rId10" Type="http://schemas.openxmlformats.org/officeDocument/2006/relationships/image" Target="../media/image38.wmf"/><Relationship Id="rId4" Type="http://schemas.openxmlformats.org/officeDocument/2006/relationships/image" Target="../media/image43.wmf"/><Relationship Id="rId9" Type="http://schemas.openxmlformats.org/officeDocument/2006/relationships/image" Target="../media/image53.wmf"/><Relationship Id="rId14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image" Target="../media/image72.wmf"/><Relationship Id="rId18" Type="http://schemas.openxmlformats.org/officeDocument/2006/relationships/image" Target="../media/image77.wmf"/><Relationship Id="rId26" Type="http://schemas.openxmlformats.org/officeDocument/2006/relationships/image" Target="../media/image84.wmf"/><Relationship Id="rId3" Type="http://schemas.openxmlformats.org/officeDocument/2006/relationships/image" Target="../media/image62.wmf"/><Relationship Id="rId21" Type="http://schemas.openxmlformats.org/officeDocument/2006/relationships/image" Target="../media/image79.wmf"/><Relationship Id="rId7" Type="http://schemas.openxmlformats.org/officeDocument/2006/relationships/image" Target="../media/image66.wmf"/><Relationship Id="rId12" Type="http://schemas.openxmlformats.org/officeDocument/2006/relationships/image" Target="../media/image71.wmf"/><Relationship Id="rId17" Type="http://schemas.openxmlformats.org/officeDocument/2006/relationships/image" Target="../media/image76.wmf"/><Relationship Id="rId25" Type="http://schemas.openxmlformats.org/officeDocument/2006/relationships/image" Target="../media/image83.wmf"/><Relationship Id="rId2" Type="http://schemas.openxmlformats.org/officeDocument/2006/relationships/image" Target="../media/image61.wmf"/><Relationship Id="rId16" Type="http://schemas.openxmlformats.org/officeDocument/2006/relationships/image" Target="../media/image75.wmf"/><Relationship Id="rId20" Type="http://schemas.openxmlformats.org/officeDocument/2006/relationships/image" Target="../media/image78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11" Type="http://schemas.openxmlformats.org/officeDocument/2006/relationships/image" Target="../media/image70.wmf"/><Relationship Id="rId24" Type="http://schemas.openxmlformats.org/officeDocument/2006/relationships/image" Target="../media/image82.wmf"/><Relationship Id="rId5" Type="http://schemas.openxmlformats.org/officeDocument/2006/relationships/image" Target="../media/image64.wmf"/><Relationship Id="rId15" Type="http://schemas.openxmlformats.org/officeDocument/2006/relationships/image" Target="../media/image74.wmf"/><Relationship Id="rId23" Type="http://schemas.openxmlformats.org/officeDocument/2006/relationships/image" Target="../media/image81.wmf"/><Relationship Id="rId28" Type="http://schemas.openxmlformats.org/officeDocument/2006/relationships/image" Target="../media/image86.wmf"/><Relationship Id="rId10" Type="http://schemas.openxmlformats.org/officeDocument/2006/relationships/image" Target="../media/image69.wmf"/><Relationship Id="rId19" Type="http://schemas.openxmlformats.org/officeDocument/2006/relationships/image" Target="../media/image43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Relationship Id="rId14" Type="http://schemas.openxmlformats.org/officeDocument/2006/relationships/image" Target="../media/image73.wmf"/><Relationship Id="rId22" Type="http://schemas.openxmlformats.org/officeDocument/2006/relationships/image" Target="../media/image80.wmf"/><Relationship Id="rId27" Type="http://schemas.openxmlformats.org/officeDocument/2006/relationships/image" Target="../media/image8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12" Type="http://schemas.openxmlformats.org/officeDocument/2006/relationships/image" Target="../media/image98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11" Type="http://schemas.openxmlformats.org/officeDocument/2006/relationships/image" Target="../media/image97.wmf"/><Relationship Id="rId5" Type="http://schemas.openxmlformats.org/officeDocument/2006/relationships/image" Target="../media/image91.wmf"/><Relationship Id="rId10" Type="http://schemas.openxmlformats.org/officeDocument/2006/relationships/image" Target="../media/image96.wmf"/><Relationship Id="rId4" Type="http://schemas.openxmlformats.org/officeDocument/2006/relationships/image" Target="../media/image90.wmf"/><Relationship Id="rId9" Type="http://schemas.openxmlformats.org/officeDocument/2006/relationships/image" Target="../media/image9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022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3072C-EAB3-4712-92EF-CCDBF417B70B}" type="datetimeFigureOut">
              <a:rPr lang="zh-CN" altLang="en-US" smtClean="0"/>
              <a:pPr/>
              <a:t>2019/4/17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022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51BC9-1890-4D11-AB12-FA6BCE3893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458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22" y="0"/>
            <a:ext cx="4435304" cy="35458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57D08865-F787-4BAC-A9E7-FF689EAD7B3D}" type="datetimeFigureOut">
              <a:rPr lang="zh-CN" altLang="en-US"/>
              <a:pPr>
                <a:defRPr/>
              </a:pPr>
              <a:t>2019/4/16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343275" y="533400"/>
            <a:ext cx="3548063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743619"/>
            <a:ext cx="4435304" cy="35458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22" y="6743619"/>
            <a:ext cx="4435304" cy="35458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046A2D45-FB0F-4BBE-8345-3BF386028B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242A60C-A3FB-4C73-98A5-ECDF68A874BF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457889-9C4C-4D92-BEA2-B3C84012E8F3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E8FA7-7100-4D63-9D4C-927E40E87AFC}" type="datetime1">
              <a:rPr lang="zh-CN" altLang="en-US"/>
              <a:pPr>
                <a:defRPr/>
              </a:pPr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BEB1D-120C-400C-A294-9B511724A0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55D90-E302-42FF-8068-F56A0C0A1021}" type="datetime1">
              <a:rPr lang="zh-CN" altLang="en-US"/>
              <a:pPr>
                <a:defRPr/>
              </a:pPr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46DD9-A415-4044-9110-CA6D9BA8FD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5C778-05FD-4F49-A87A-35C1C8FB9A37}" type="datetime1">
              <a:rPr lang="zh-CN" altLang="en-US"/>
              <a:pPr>
                <a:defRPr/>
              </a:pPr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2EE12-EFA7-45C8-8426-2C5EEB280E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BE727-42CD-41AF-AA93-066A049F4D27}" type="datetime1">
              <a:rPr lang="zh-CN" altLang="en-US"/>
              <a:pPr>
                <a:defRPr/>
              </a:pPr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E14EF-1F21-4E48-9897-1180E79B1A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82758-FA5E-4A07-9174-747131F07452}" type="datetime1">
              <a:rPr lang="zh-CN" altLang="en-US"/>
              <a:pPr>
                <a:defRPr/>
              </a:pPr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93FCA-DCD9-4F21-A956-DBB992F68A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564D6-E465-4CEC-AA53-7E3C8894FC7C}" type="datetime1">
              <a:rPr lang="zh-CN" altLang="en-US"/>
              <a:pPr>
                <a:defRPr/>
              </a:pPr>
              <a:t>2019/4/16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1FD97-E0FB-454D-9A7F-08022C1C87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CD071-C07C-458F-A4BD-EDBFDABE5D68}" type="datetime1">
              <a:rPr lang="zh-CN" altLang="en-US"/>
              <a:pPr>
                <a:defRPr/>
              </a:pPr>
              <a:t>2019/4/16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5A09A-8E59-48F2-81C6-872B91EE6E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373B6-AD08-4974-A2CD-39A1AEF13B5B}" type="datetime1">
              <a:rPr lang="zh-CN" altLang="en-US"/>
              <a:pPr>
                <a:defRPr/>
              </a:pPr>
              <a:t>2019/4/16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E9E76-BA36-4E9C-89D4-E8CE508413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500063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86EF9-216B-4CE5-950C-52F6E68CF362}" type="datetime1">
              <a:rPr lang="zh-CN" altLang="en-US"/>
              <a:pPr>
                <a:defRPr/>
              </a:pPr>
              <a:t>2019/4/16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4325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C6C5C-2FEC-4D76-AE57-C200BEB607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A4413-17AC-4447-9354-08FC7AED6DEE}" type="datetime1">
              <a:rPr lang="zh-CN" altLang="en-US"/>
              <a:pPr>
                <a:defRPr/>
              </a:pPr>
              <a:t>2019/4/16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456C6-0734-4D30-8F25-FC40EC059C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7BA6E-4297-4E2A-BB0D-4572F831EEF0}" type="datetime1">
              <a:rPr lang="zh-CN" altLang="en-US"/>
              <a:pPr>
                <a:defRPr/>
              </a:pPr>
              <a:t>2019/4/16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9631C-EF05-4232-87E4-6901DC5FFE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843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5826577-746D-4F5C-AD0D-85F3FD92A445}" type="datetime1">
              <a:rPr lang="zh-CN" altLang="en-US"/>
              <a:pPr>
                <a:defRPr/>
              </a:pPr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D9ACF64-1D2F-4934-BAC1-A14273C1BC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1" r:id="rId1"/>
    <p:sldLayoutId id="2147484372" r:id="rId2"/>
    <p:sldLayoutId id="2147484373" r:id="rId3"/>
    <p:sldLayoutId id="2147484374" r:id="rId4"/>
    <p:sldLayoutId id="2147484375" r:id="rId5"/>
    <p:sldLayoutId id="2147484376" r:id="rId6"/>
    <p:sldLayoutId id="2147484381" r:id="rId7"/>
    <p:sldLayoutId id="2147484377" r:id="rId8"/>
    <p:sldLayoutId id="2147484378" r:id="rId9"/>
    <p:sldLayoutId id="2147484379" r:id="rId10"/>
    <p:sldLayoutId id="214748438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an.baidu.com/s/1slfC5Yl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94.bin"/><Relationship Id="rId18" Type="http://schemas.openxmlformats.org/officeDocument/2006/relationships/image" Target="../media/image94.wmf"/><Relationship Id="rId26" Type="http://schemas.openxmlformats.org/officeDocument/2006/relationships/image" Target="../media/image98.wmf"/><Relationship Id="rId3" Type="http://schemas.openxmlformats.org/officeDocument/2006/relationships/oleObject" Target="../embeddings/oleObject89.bin"/><Relationship Id="rId21" Type="http://schemas.openxmlformats.org/officeDocument/2006/relationships/oleObject" Target="../embeddings/oleObject98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96.bin"/><Relationship Id="rId25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3.wmf"/><Relationship Id="rId20" Type="http://schemas.openxmlformats.org/officeDocument/2006/relationships/image" Target="../media/image95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93.bin"/><Relationship Id="rId24" Type="http://schemas.openxmlformats.org/officeDocument/2006/relationships/image" Target="../media/image97.wmf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23" Type="http://schemas.openxmlformats.org/officeDocument/2006/relationships/oleObject" Target="../embeddings/oleObject99.bin"/><Relationship Id="rId10" Type="http://schemas.openxmlformats.org/officeDocument/2006/relationships/image" Target="../media/image90.wmf"/><Relationship Id="rId19" Type="http://schemas.openxmlformats.org/officeDocument/2006/relationships/oleObject" Target="../embeddings/oleObject97.bin"/><Relationship Id="rId4" Type="http://schemas.openxmlformats.org/officeDocument/2006/relationships/image" Target="../media/image87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92.wmf"/><Relationship Id="rId22" Type="http://schemas.openxmlformats.org/officeDocument/2006/relationships/image" Target="../media/image9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106.wmf"/><Relationship Id="rId26" Type="http://schemas.openxmlformats.org/officeDocument/2006/relationships/image" Target="../media/image110.wmf"/><Relationship Id="rId3" Type="http://schemas.openxmlformats.org/officeDocument/2006/relationships/oleObject" Target="../embeddings/oleObject101.bin"/><Relationship Id="rId21" Type="http://schemas.openxmlformats.org/officeDocument/2006/relationships/oleObject" Target="../embeddings/oleObject110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108.bin"/><Relationship Id="rId25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5.wmf"/><Relationship Id="rId20" Type="http://schemas.openxmlformats.org/officeDocument/2006/relationships/image" Target="../media/image107.wmf"/><Relationship Id="rId29" Type="http://schemas.openxmlformats.org/officeDocument/2006/relationships/oleObject" Target="../embeddings/oleObject114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05.bin"/><Relationship Id="rId24" Type="http://schemas.openxmlformats.org/officeDocument/2006/relationships/image" Target="../media/image109.wmf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23" Type="http://schemas.openxmlformats.org/officeDocument/2006/relationships/oleObject" Target="../embeddings/oleObject111.bin"/><Relationship Id="rId28" Type="http://schemas.openxmlformats.org/officeDocument/2006/relationships/image" Target="../media/image111.wmf"/><Relationship Id="rId10" Type="http://schemas.openxmlformats.org/officeDocument/2006/relationships/image" Target="../media/image102.wmf"/><Relationship Id="rId19" Type="http://schemas.openxmlformats.org/officeDocument/2006/relationships/oleObject" Target="../embeddings/oleObject109.bin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104.wmf"/><Relationship Id="rId22" Type="http://schemas.openxmlformats.org/officeDocument/2006/relationships/image" Target="../media/image108.wmf"/><Relationship Id="rId27" Type="http://schemas.openxmlformats.org/officeDocument/2006/relationships/oleObject" Target="../embeddings/oleObject113.bin"/><Relationship Id="rId30" Type="http://schemas.openxmlformats.org/officeDocument/2006/relationships/image" Target="../media/image11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120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17.wmf"/><Relationship Id="rId1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9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10" Type="http://schemas.openxmlformats.org/officeDocument/2006/relationships/image" Target="../media/image116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1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oleObject" Target="../embeddings/oleObject128.bin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2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7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10" Type="http://schemas.openxmlformats.org/officeDocument/2006/relationships/image" Target="../media/image124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2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oleObject" Target="../embeddings/oleObject135.bin"/><Relationship Id="rId18" Type="http://schemas.openxmlformats.org/officeDocument/2006/relationships/image" Target="../media/image135.wmf"/><Relationship Id="rId26" Type="http://schemas.openxmlformats.org/officeDocument/2006/relationships/image" Target="../media/image139.wmf"/><Relationship Id="rId3" Type="http://schemas.openxmlformats.org/officeDocument/2006/relationships/oleObject" Target="../embeddings/oleObject130.bin"/><Relationship Id="rId21" Type="http://schemas.openxmlformats.org/officeDocument/2006/relationships/oleObject" Target="../embeddings/oleObject139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32.wmf"/><Relationship Id="rId17" Type="http://schemas.openxmlformats.org/officeDocument/2006/relationships/oleObject" Target="../embeddings/oleObject137.bin"/><Relationship Id="rId25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4.wmf"/><Relationship Id="rId20" Type="http://schemas.openxmlformats.org/officeDocument/2006/relationships/image" Target="../media/image136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34.bin"/><Relationship Id="rId24" Type="http://schemas.openxmlformats.org/officeDocument/2006/relationships/image" Target="../media/image138.wmf"/><Relationship Id="rId5" Type="http://schemas.openxmlformats.org/officeDocument/2006/relationships/oleObject" Target="../embeddings/oleObject131.bin"/><Relationship Id="rId15" Type="http://schemas.openxmlformats.org/officeDocument/2006/relationships/oleObject" Target="../embeddings/oleObject136.bin"/><Relationship Id="rId23" Type="http://schemas.openxmlformats.org/officeDocument/2006/relationships/oleObject" Target="../embeddings/oleObject140.bin"/><Relationship Id="rId10" Type="http://schemas.openxmlformats.org/officeDocument/2006/relationships/image" Target="../media/image131.wmf"/><Relationship Id="rId19" Type="http://schemas.openxmlformats.org/officeDocument/2006/relationships/oleObject" Target="../embeddings/oleObject138.bin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33.wmf"/><Relationship Id="rId22" Type="http://schemas.openxmlformats.org/officeDocument/2006/relationships/image" Target="../media/image13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oleObject" Target="../embeddings/oleObject147.bin"/><Relationship Id="rId18" Type="http://schemas.openxmlformats.org/officeDocument/2006/relationships/image" Target="../media/image147.wmf"/><Relationship Id="rId3" Type="http://schemas.openxmlformats.org/officeDocument/2006/relationships/oleObject" Target="../embeddings/oleObject142.bin"/><Relationship Id="rId21" Type="http://schemas.openxmlformats.org/officeDocument/2006/relationships/oleObject" Target="../embeddings/oleObject151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44.wmf"/><Relationship Id="rId17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6.wmf"/><Relationship Id="rId20" Type="http://schemas.openxmlformats.org/officeDocument/2006/relationships/image" Target="../media/image148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146.bin"/><Relationship Id="rId24" Type="http://schemas.openxmlformats.org/officeDocument/2006/relationships/image" Target="../media/image150.wmf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48.bin"/><Relationship Id="rId23" Type="http://schemas.openxmlformats.org/officeDocument/2006/relationships/oleObject" Target="../embeddings/oleObject152.bin"/><Relationship Id="rId10" Type="http://schemas.openxmlformats.org/officeDocument/2006/relationships/image" Target="../media/image143.wmf"/><Relationship Id="rId19" Type="http://schemas.openxmlformats.org/officeDocument/2006/relationships/oleObject" Target="../embeddings/oleObject150.bin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45.wmf"/><Relationship Id="rId22" Type="http://schemas.openxmlformats.org/officeDocument/2006/relationships/image" Target="../media/image14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158.bin"/><Relationship Id="rId18" Type="http://schemas.openxmlformats.org/officeDocument/2006/relationships/image" Target="../media/image158.wmf"/><Relationship Id="rId26" Type="http://schemas.openxmlformats.org/officeDocument/2006/relationships/image" Target="../media/image162.wmf"/><Relationship Id="rId3" Type="http://schemas.openxmlformats.org/officeDocument/2006/relationships/oleObject" Target="../embeddings/oleObject153.bin"/><Relationship Id="rId21" Type="http://schemas.openxmlformats.org/officeDocument/2006/relationships/oleObject" Target="../embeddings/oleObject162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55.wmf"/><Relationship Id="rId17" Type="http://schemas.openxmlformats.org/officeDocument/2006/relationships/oleObject" Target="../embeddings/oleObject160.bin"/><Relationship Id="rId25" Type="http://schemas.openxmlformats.org/officeDocument/2006/relationships/oleObject" Target="../embeddings/oleObject1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7.wmf"/><Relationship Id="rId20" Type="http://schemas.openxmlformats.org/officeDocument/2006/relationships/image" Target="../media/image159.wmf"/><Relationship Id="rId29" Type="http://schemas.openxmlformats.org/officeDocument/2006/relationships/oleObject" Target="../embeddings/oleObject166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57.bin"/><Relationship Id="rId24" Type="http://schemas.openxmlformats.org/officeDocument/2006/relationships/image" Target="../media/image161.wmf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59.bin"/><Relationship Id="rId23" Type="http://schemas.openxmlformats.org/officeDocument/2006/relationships/oleObject" Target="../embeddings/oleObject163.bin"/><Relationship Id="rId28" Type="http://schemas.openxmlformats.org/officeDocument/2006/relationships/image" Target="../media/image163.wmf"/><Relationship Id="rId10" Type="http://schemas.openxmlformats.org/officeDocument/2006/relationships/image" Target="../media/image154.wmf"/><Relationship Id="rId19" Type="http://schemas.openxmlformats.org/officeDocument/2006/relationships/oleObject" Target="../embeddings/oleObject161.bin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156.wmf"/><Relationship Id="rId22" Type="http://schemas.openxmlformats.org/officeDocument/2006/relationships/image" Target="../media/image160.wmf"/><Relationship Id="rId27" Type="http://schemas.openxmlformats.org/officeDocument/2006/relationships/oleObject" Target="../embeddings/oleObject165.bin"/><Relationship Id="rId30" Type="http://schemas.openxmlformats.org/officeDocument/2006/relationships/image" Target="../media/image16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13" Type="http://schemas.openxmlformats.org/officeDocument/2006/relationships/oleObject" Target="../embeddings/oleObject172.bin"/><Relationship Id="rId18" Type="http://schemas.openxmlformats.org/officeDocument/2006/relationships/image" Target="../media/image172.wmf"/><Relationship Id="rId3" Type="http://schemas.openxmlformats.org/officeDocument/2006/relationships/oleObject" Target="../embeddings/oleObject167.bin"/><Relationship Id="rId21" Type="http://schemas.openxmlformats.org/officeDocument/2006/relationships/oleObject" Target="../embeddings/oleObject176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69.wmf"/><Relationship Id="rId17" Type="http://schemas.openxmlformats.org/officeDocument/2006/relationships/oleObject" Target="../embeddings/oleObject1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1.wmf"/><Relationship Id="rId20" Type="http://schemas.openxmlformats.org/officeDocument/2006/relationships/image" Target="../media/image173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66.wmf"/><Relationship Id="rId11" Type="http://schemas.openxmlformats.org/officeDocument/2006/relationships/oleObject" Target="../embeddings/oleObject171.bin"/><Relationship Id="rId24" Type="http://schemas.openxmlformats.org/officeDocument/2006/relationships/image" Target="../media/image175.wmf"/><Relationship Id="rId5" Type="http://schemas.openxmlformats.org/officeDocument/2006/relationships/oleObject" Target="../embeddings/oleObject168.bin"/><Relationship Id="rId15" Type="http://schemas.openxmlformats.org/officeDocument/2006/relationships/oleObject" Target="../embeddings/oleObject173.bin"/><Relationship Id="rId23" Type="http://schemas.openxmlformats.org/officeDocument/2006/relationships/oleObject" Target="../embeddings/oleObject177.bin"/><Relationship Id="rId10" Type="http://schemas.openxmlformats.org/officeDocument/2006/relationships/image" Target="../media/image168.wmf"/><Relationship Id="rId19" Type="http://schemas.openxmlformats.org/officeDocument/2006/relationships/oleObject" Target="../embeddings/oleObject175.bin"/><Relationship Id="rId4" Type="http://schemas.openxmlformats.org/officeDocument/2006/relationships/image" Target="../media/image165.wmf"/><Relationship Id="rId9" Type="http://schemas.openxmlformats.org/officeDocument/2006/relationships/oleObject" Target="../embeddings/oleObject170.bin"/><Relationship Id="rId14" Type="http://schemas.openxmlformats.org/officeDocument/2006/relationships/image" Target="../media/image170.wmf"/><Relationship Id="rId22" Type="http://schemas.openxmlformats.org/officeDocument/2006/relationships/image" Target="../media/image17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13" Type="http://schemas.openxmlformats.org/officeDocument/2006/relationships/image" Target="../media/image180.wmf"/><Relationship Id="rId18" Type="http://schemas.openxmlformats.org/officeDocument/2006/relationships/oleObject" Target="../embeddings/oleObject185.bin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0.bin"/><Relationship Id="rId12" Type="http://schemas.openxmlformats.org/officeDocument/2006/relationships/oleObject" Target="../embeddings/oleObject182.bin"/><Relationship Id="rId17" Type="http://schemas.openxmlformats.org/officeDocument/2006/relationships/image" Target="../media/image18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4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77.wmf"/><Relationship Id="rId11" Type="http://schemas.openxmlformats.org/officeDocument/2006/relationships/image" Target="../media/image184.png"/><Relationship Id="rId5" Type="http://schemas.openxmlformats.org/officeDocument/2006/relationships/oleObject" Target="../embeddings/oleObject179.bin"/><Relationship Id="rId15" Type="http://schemas.openxmlformats.org/officeDocument/2006/relationships/image" Target="../media/image181.wmf"/><Relationship Id="rId10" Type="http://schemas.openxmlformats.org/officeDocument/2006/relationships/image" Target="../media/image179.wmf"/><Relationship Id="rId19" Type="http://schemas.openxmlformats.org/officeDocument/2006/relationships/image" Target="../media/image183.wmf"/><Relationship Id="rId4" Type="http://schemas.openxmlformats.org/officeDocument/2006/relationships/image" Target="../media/image176.wmf"/><Relationship Id="rId9" Type="http://schemas.openxmlformats.org/officeDocument/2006/relationships/oleObject" Target="../embeddings/oleObject181.bin"/><Relationship Id="rId14" Type="http://schemas.openxmlformats.org/officeDocument/2006/relationships/oleObject" Target="../embeddings/oleObject18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13" Type="http://schemas.openxmlformats.org/officeDocument/2006/relationships/image" Target="../media/image189.wmf"/><Relationship Id="rId18" Type="http://schemas.openxmlformats.org/officeDocument/2006/relationships/oleObject" Target="../embeddings/oleObject193.bin"/><Relationship Id="rId26" Type="http://schemas.openxmlformats.org/officeDocument/2006/relationships/oleObject" Target="../embeddings/oleObject198.bin"/><Relationship Id="rId3" Type="http://schemas.openxmlformats.org/officeDocument/2006/relationships/oleObject" Target="../embeddings/oleObject186.bin"/><Relationship Id="rId21" Type="http://schemas.openxmlformats.org/officeDocument/2006/relationships/image" Target="../media/image193.wmf"/><Relationship Id="rId7" Type="http://schemas.openxmlformats.org/officeDocument/2006/relationships/oleObject" Target="../embeddings/oleObject188.bin"/><Relationship Id="rId12" Type="http://schemas.openxmlformats.org/officeDocument/2006/relationships/oleObject" Target="../embeddings/oleObject190.bin"/><Relationship Id="rId17" Type="http://schemas.openxmlformats.org/officeDocument/2006/relationships/image" Target="../media/image191.wmf"/><Relationship Id="rId25" Type="http://schemas.openxmlformats.org/officeDocument/2006/relationships/image" Target="../media/image19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2.bin"/><Relationship Id="rId20" Type="http://schemas.openxmlformats.org/officeDocument/2006/relationships/oleObject" Target="../embeddings/oleObject194.bin"/><Relationship Id="rId29" Type="http://schemas.openxmlformats.org/officeDocument/2006/relationships/image" Target="../media/image196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86.wmf"/><Relationship Id="rId11" Type="http://schemas.openxmlformats.org/officeDocument/2006/relationships/image" Target="../media/image188.wmf"/><Relationship Id="rId24" Type="http://schemas.openxmlformats.org/officeDocument/2006/relationships/oleObject" Target="../embeddings/oleObject197.bin"/><Relationship Id="rId5" Type="http://schemas.openxmlformats.org/officeDocument/2006/relationships/oleObject" Target="../embeddings/oleObject187.bin"/><Relationship Id="rId15" Type="http://schemas.openxmlformats.org/officeDocument/2006/relationships/image" Target="../media/image190.wmf"/><Relationship Id="rId23" Type="http://schemas.openxmlformats.org/officeDocument/2006/relationships/oleObject" Target="../embeddings/oleObject196.bin"/><Relationship Id="rId28" Type="http://schemas.openxmlformats.org/officeDocument/2006/relationships/oleObject" Target="../embeddings/oleObject199.bin"/><Relationship Id="rId10" Type="http://schemas.openxmlformats.org/officeDocument/2006/relationships/oleObject" Target="../embeddings/oleObject189.bin"/><Relationship Id="rId19" Type="http://schemas.openxmlformats.org/officeDocument/2006/relationships/image" Target="../media/image192.wmf"/><Relationship Id="rId31" Type="http://schemas.openxmlformats.org/officeDocument/2006/relationships/image" Target="../media/image197.wmf"/><Relationship Id="rId4" Type="http://schemas.openxmlformats.org/officeDocument/2006/relationships/image" Target="../media/image185.wmf"/><Relationship Id="rId9" Type="http://schemas.openxmlformats.org/officeDocument/2006/relationships/image" Target="../media/image184.png"/><Relationship Id="rId14" Type="http://schemas.openxmlformats.org/officeDocument/2006/relationships/oleObject" Target="../embeddings/oleObject191.bin"/><Relationship Id="rId22" Type="http://schemas.openxmlformats.org/officeDocument/2006/relationships/oleObject" Target="../embeddings/oleObject195.bin"/><Relationship Id="rId27" Type="http://schemas.openxmlformats.org/officeDocument/2006/relationships/image" Target="../media/image195.wmf"/><Relationship Id="rId30" Type="http://schemas.openxmlformats.org/officeDocument/2006/relationships/oleObject" Target="../embeddings/oleObject20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4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1.wmf"/><Relationship Id="rId18" Type="http://schemas.openxmlformats.org/officeDocument/2006/relationships/oleObject" Target="../embeddings/oleObject208.bin"/><Relationship Id="rId26" Type="http://schemas.openxmlformats.org/officeDocument/2006/relationships/oleObject" Target="../embeddings/oleObject212.bin"/><Relationship Id="rId3" Type="http://schemas.openxmlformats.org/officeDocument/2006/relationships/image" Target="../media/image184.png"/><Relationship Id="rId21" Type="http://schemas.openxmlformats.org/officeDocument/2006/relationships/image" Target="../media/image205.wmf"/><Relationship Id="rId34" Type="http://schemas.openxmlformats.org/officeDocument/2006/relationships/oleObject" Target="../embeddings/oleObject216.bin"/><Relationship Id="rId7" Type="http://schemas.openxmlformats.org/officeDocument/2006/relationships/image" Target="../media/image198.wmf"/><Relationship Id="rId12" Type="http://schemas.openxmlformats.org/officeDocument/2006/relationships/oleObject" Target="../embeddings/oleObject205.bin"/><Relationship Id="rId17" Type="http://schemas.openxmlformats.org/officeDocument/2006/relationships/image" Target="../media/image203.wmf"/><Relationship Id="rId25" Type="http://schemas.openxmlformats.org/officeDocument/2006/relationships/image" Target="../media/image207.wmf"/><Relationship Id="rId33" Type="http://schemas.openxmlformats.org/officeDocument/2006/relationships/image" Target="../media/image21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7.bin"/><Relationship Id="rId20" Type="http://schemas.openxmlformats.org/officeDocument/2006/relationships/oleObject" Target="../embeddings/oleObject209.bin"/><Relationship Id="rId29" Type="http://schemas.openxmlformats.org/officeDocument/2006/relationships/image" Target="../media/image209.wmf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02.bin"/><Relationship Id="rId11" Type="http://schemas.openxmlformats.org/officeDocument/2006/relationships/image" Target="../media/image200.wmf"/><Relationship Id="rId24" Type="http://schemas.openxmlformats.org/officeDocument/2006/relationships/oleObject" Target="../embeddings/oleObject211.bin"/><Relationship Id="rId32" Type="http://schemas.openxmlformats.org/officeDocument/2006/relationships/oleObject" Target="../embeddings/oleObject215.bin"/><Relationship Id="rId5" Type="http://schemas.openxmlformats.org/officeDocument/2006/relationships/image" Target="../media/image190.wmf"/><Relationship Id="rId15" Type="http://schemas.openxmlformats.org/officeDocument/2006/relationships/image" Target="../media/image202.wmf"/><Relationship Id="rId23" Type="http://schemas.openxmlformats.org/officeDocument/2006/relationships/image" Target="../media/image206.wmf"/><Relationship Id="rId28" Type="http://schemas.openxmlformats.org/officeDocument/2006/relationships/oleObject" Target="../embeddings/oleObject213.bin"/><Relationship Id="rId10" Type="http://schemas.openxmlformats.org/officeDocument/2006/relationships/oleObject" Target="../embeddings/oleObject204.bin"/><Relationship Id="rId19" Type="http://schemas.openxmlformats.org/officeDocument/2006/relationships/image" Target="../media/image204.wmf"/><Relationship Id="rId31" Type="http://schemas.openxmlformats.org/officeDocument/2006/relationships/image" Target="../media/image210.wmf"/><Relationship Id="rId4" Type="http://schemas.openxmlformats.org/officeDocument/2006/relationships/oleObject" Target="../embeddings/oleObject201.bin"/><Relationship Id="rId9" Type="http://schemas.openxmlformats.org/officeDocument/2006/relationships/image" Target="../media/image199.wmf"/><Relationship Id="rId14" Type="http://schemas.openxmlformats.org/officeDocument/2006/relationships/oleObject" Target="../embeddings/oleObject206.bin"/><Relationship Id="rId22" Type="http://schemas.openxmlformats.org/officeDocument/2006/relationships/oleObject" Target="../embeddings/oleObject210.bin"/><Relationship Id="rId27" Type="http://schemas.openxmlformats.org/officeDocument/2006/relationships/image" Target="../media/image208.wmf"/><Relationship Id="rId30" Type="http://schemas.openxmlformats.org/officeDocument/2006/relationships/oleObject" Target="../embeddings/oleObject214.bin"/><Relationship Id="rId35" Type="http://schemas.openxmlformats.org/officeDocument/2006/relationships/image" Target="../media/image212.wmf"/><Relationship Id="rId8" Type="http://schemas.openxmlformats.org/officeDocument/2006/relationships/oleObject" Target="../embeddings/oleObject20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13" Type="http://schemas.openxmlformats.org/officeDocument/2006/relationships/image" Target="../media/image217.wmf"/><Relationship Id="rId3" Type="http://schemas.openxmlformats.org/officeDocument/2006/relationships/oleObject" Target="../embeddings/oleObject217.bin"/><Relationship Id="rId7" Type="http://schemas.openxmlformats.org/officeDocument/2006/relationships/oleObject" Target="../embeddings/oleObject219.bin"/><Relationship Id="rId12" Type="http://schemas.openxmlformats.org/officeDocument/2006/relationships/oleObject" Target="../embeddings/oleObject221.bin"/><Relationship Id="rId17" Type="http://schemas.openxmlformats.org/officeDocument/2006/relationships/image" Target="../media/image21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3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14.wmf"/><Relationship Id="rId11" Type="http://schemas.openxmlformats.org/officeDocument/2006/relationships/image" Target="../media/image216.wmf"/><Relationship Id="rId5" Type="http://schemas.openxmlformats.org/officeDocument/2006/relationships/oleObject" Target="../embeddings/oleObject218.bin"/><Relationship Id="rId15" Type="http://schemas.openxmlformats.org/officeDocument/2006/relationships/image" Target="../media/image218.wmf"/><Relationship Id="rId10" Type="http://schemas.openxmlformats.org/officeDocument/2006/relationships/oleObject" Target="../embeddings/oleObject220.bin"/><Relationship Id="rId4" Type="http://schemas.openxmlformats.org/officeDocument/2006/relationships/image" Target="../media/image213.wmf"/><Relationship Id="rId9" Type="http://schemas.openxmlformats.org/officeDocument/2006/relationships/image" Target="../media/image220.emf"/><Relationship Id="rId14" Type="http://schemas.openxmlformats.org/officeDocument/2006/relationships/oleObject" Target="../embeddings/oleObject22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13" Type="http://schemas.openxmlformats.org/officeDocument/2006/relationships/oleObject" Target="../embeddings/oleObject229.bin"/><Relationship Id="rId18" Type="http://schemas.openxmlformats.org/officeDocument/2006/relationships/image" Target="../media/image228.wmf"/><Relationship Id="rId3" Type="http://schemas.openxmlformats.org/officeDocument/2006/relationships/oleObject" Target="../embeddings/oleObject224.bin"/><Relationship Id="rId21" Type="http://schemas.openxmlformats.org/officeDocument/2006/relationships/image" Target="../media/image184.png"/><Relationship Id="rId7" Type="http://schemas.openxmlformats.org/officeDocument/2006/relationships/oleObject" Target="../embeddings/oleObject226.bin"/><Relationship Id="rId12" Type="http://schemas.openxmlformats.org/officeDocument/2006/relationships/image" Target="../media/image225.wmf"/><Relationship Id="rId17" Type="http://schemas.openxmlformats.org/officeDocument/2006/relationships/oleObject" Target="../embeddings/oleObject2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7.wmf"/><Relationship Id="rId20" Type="http://schemas.openxmlformats.org/officeDocument/2006/relationships/image" Target="../media/image229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22.wmf"/><Relationship Id="rId11" Type="http://schemas.openxmlformats.org/officeDocument/2006/relationships/oleObject" Target="../embeddings/oleObject228.bin"/><Relationship Id="rId5" Type="http://schemas.openxmlformats.org/officeDocument/2006/relationships/oleObject" Target="../embeddings/oleObject225.bin"/><Relationship Id="rId15" Type="http://schemas.openxmlformats.org/officeDocument/2006/relationships/oleObject" Target="../embeddings/oleObject230.bin"/><Relationship Id="rId10" Type="http://schemas.openxmlformats.org/officeDocument/2006/relationships/image" Target="../media/image224.wmf"/><Relationship Id="rId19" Type="http://schemas.openxmlformats.org/officeDocument/2006/relationships/oleObject" Target="../embeddings/oleObject232.bin"/><Relationship Id="rId4" Type="http://schemas.openxmlformats.org/officeDocument/2006/relationships/image" Target="../media/image221.wmf"/><Relationship Id="rId9" Type="http://schemas.openxmlformats.org/officeDocument/2006/relationships/oleObject" Target="../embeddings/oleObject227.bin"/><Relationship Id="rId14" Type="http://schemas.openxmlformats.org/officeDocument/2006/relationships/image" Target="../media/image22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13" Type="http://schemas.openxmlformats.org/officeDocument/2006/relationships/oleObject" Target="../embeddings/oleObject238.bin"/><Relationship Id="rId18" Type="http://schemas.openxmlformats.org/officeDocument/2006/relationships/image" Target="../media/image236.wmf"/><Relationship Id="rId3" Type="http://schemas.openxmlformats.org/officeDocument/2006/relationships/oleObject" Target="../embeddings/oleObject233.bin"/><Relationship Id="rId7" Type="http://schemas.openxmlformats.org/officeDocument/2006/relationships/oleObject" Target="../embeddings/oleObject235.bin"/><Relationship Id="rId12" Type="http://schemas.openxmlformats.org/officeDocument/2006/relationships/image" Target="../media/image234.wmf"/><Relationship Id="rId17" Type="http://schemas.openxmlformats.org/officeDocument/2006/relationships/oleObject" Target="../embeddings/oleObject2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5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31.wmf"/><Relationship Id="rId11" Type="http://schemas.openxmlformats.org/officeDocument/2006/relationships/oleObject" Target="../embeddings/oleObject237.bin"/><Relationship Id="rId5" Type="http://schemas.openxmlformats.org/officeDocument/2006/relationships/oleObject" Target="../embeddings/oleObject234.bin"/><Relationship Id="rId15" Type="http://schemas.openxmlformats.org/officeDocument/2006/relationships/oleObject" Target="../embeddings/oleObject239.bin"/><Relationship Id="rId10" Type="http://schemas.openxmlformats.org/officeDocument/2006/relationships/image" Target="../media/image233.wmf"/><Relationship Id="rId4" Type="http://schemas.openxmlformats.org/officeDocument/2006/relationships/image" Target="../media/image230.wmf"/><Relationship Id="rId9" Type="http://schemas.openxmlformats.org/officeDocument/2006/relationships/oleObject" Target="../embeddings/oleObject236.bin"/><Relationship Id="rId14" Type="http://schemas.openxmlformats.org/officeDocument/2006/relationships/image" Target="../media/image22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wmf"/><Relationship Id="rId13" Type="http://schemas.openxmlformats.org/officeDocument/2006/relationships/oleObject" Target="../embeddings/oleObject246.bin"/><Relationship Id="rId18" Type="http://schemas.openxmlformats.org/officeDocument/2006/relationships/image" Target="../media/image242.wmf"/><Relationship Id="rId3" Type="http://schemas.openxmlformats.org/officeDocument/2006/relationships/oleObject" Target="../embeddings/oleObject241.bin"/><Relationship Id="rId7" Type="http://schemas.openxmlformats.org/officeDocument/2006/relationships/oleObject" Target="../embeddings/oleObject243.bin"/><Relationship Id="rId12" Type="http://schemas.openxmlformats.org/officeDocument/2006/relationships/image" Target="../media/image240.wmf"/><Relationship Id="rId17" Type="http://schemas.openxmlformats.org/officeDocument/2006/relationships/oleObject" Target="../embeddings/oleObject2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1.wmf"/><Relationship Id="rId20" Type="http://schemas.openxmlformats.org/officeDocument/2006/relationships/image" Target="../media/image243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37.wmf"/><Relationship Id="rId11" Type="http://schemas.openxmlformats.org/officeDocument/2006/relationships/oleObject" Target="../embeddings/oleObject245.bin"/><Relationship Id="rId5" Type="http://schemas.openxmlformats.org/officeDocument/2006/relationships/oleObject" Target="../embeddings/oleObject242.bin"/><Relationship Id="rId15" Type="http://schemas.openxmlformats.org/officeDocument/2006/relationships/oleObject" Target="../embeddings/oleObject247.bin"/><Relationship Id="rId10" Type="http://schemas.openxmlformats.org/officeDocument/2006/relationships/image" Target="../media/image239.wmf"/><Relationship Id="rId19" Type="http://schemas.openxmlformats.org/officeDocument/2006/relationships/oleObject" Target="../embeddings/oleObject249.bin"/><Relationship Id="rId4" Type="http://schemas.openxmlformats.org/officeDocument/2006/relationships/image" Target="../media/image185.wmf"/><Relationship Id="rId9" Type="http://schemas.openxmlformats.org/officeDocument/2006/relationships/oleObject" Target="../embeddings/oleObject244.bin"/><Relationship Id="rId14" Type="http://schemas.openxmlformats.org/officeDocument/2006/relationships/image" Target="../media/image19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wmf"/><Relationship Id="rId3" Type="http://schemas.openxmlformats.org/officeDocument/2006/relationships/oleObject" Target="../embeddings/oleObject250.bin"/><Relationship Id="rId7" Type="http://schemas.openxmlformats.org/officeDocument/2006/relationships/oleObject" Target="../embeddings/oleObject252.bin"/><Relationship Id="rId12" Type="http://schemas.openxmlformats.org/officeDocument/2006/relationships/image" Target="../media/image2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45.wmf"/><Relationship Id="rId11" Type="http://schemas.openxmlformats.org/officeDocument/2006/relationships/oleObject" Target="../embeddings/oleObject254.bin"/><Relationship Id="rId5" Type="http://schemas.openxmlformats.org/officeDocument/2006/relationships/oleObject" Target="../embeddings/oleObject251.bin"/><Relationship Id="rId10" Type="http://schemas.openxmlformats.org/officeDocument/2006/relationships/image" Target="../media/image247.wmf"/><Relationship Id="rId4" Type="http://schemas.openxmlformats.org/officeDocument/2006/relationships/image" Target="../media/image244.wmf"/><Relationship Id="rId9" Type="http://schemas.openxmlformats.org/officeDocument/2006/relationships/oleObject" Target="../embeddings/oleObject25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wmf"/><Relationship Id="rId13" Type="http://schemas.openxmlformats.org/officeDocument/2006/relationships/oleObject" Target="../embeddings/oleObject260.bin"/><Relationship Id="rId18" Type="http://schemas.openxmlformats.org/officeDocument/2006/relationships/image" Target="../media/image254.wmf"/><Relationship Id="rId3" Type="http://schemas.openxmlformats.org/officeDocument/2006/relationships/oleObject" Target="../embeddings/oleObject255.bin"/><Relationship Id="rId21" Type="http://schemas.openxmlformats.org/officeDocument/2006/relationships/oleObject" Target="../embeddings/oleObject264.bin"/><Relationship Id="rId7" Type="http://schemas.openxmlformats.org/officeDocument/2006/relationships/oleObject" Target="../embeddings/oleObject257.bin"/><Relationship Id="rId12" Type="http://schemas.openxmlformats.org/officeDocument/2006/relationships/image" Target="../media/image252.wmf"/><Relationship Id="rId17" Type="http://schemas.openxmlformats.org/officeDocument/2006/relationships/oleObject" Target="../embeddings/oleObject2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3.wmf"/><Relationship Id="rId20" Type="http://schemas.openxmlformats.org/officeDocument/2006/relationships/image" Target="../media/image255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50.wmf"/><Relationship Id="rId11" Type="http://schemas.openxmlformats.org/officeDocument/2006/relationships/oleObject" Target="../embeddings/oleObject259.bin"/><Relationship Id="rId24" Type="http://schemas.openxmlformats.org/officeDocument/2006/relationships/image" Target="../media/image257.wmf"/><Relationship Id="rId5" Type="http://schemas.openxmlformats.org/officeDocument/2006/relationships/oleObject" Target="../embeddings/oleObject256.bin"/><Relationship Id="rId15" Type="http://schemas.openxmlformats.org/officeDocument/2006/relationships/oleObject" Target="../embeddings/oleObject261.bin"/><Relationship Id="rId23" Type="http://schemas.openxmlformats.org/officeDocument/2006/relationships/oleObject" Target="../embeddings/oleObject265.bin"/><Relationship Id="rId10" Type="http://schemas.openxmlformats.org/officeDocument/2006/relationships/image" Target="../media/image251.wmf"/><Relationship Id="rId19" Type="http://schemas.openxmlformats.org/officeDocument/2006/relationships/oleObject" Target="../embeddings/oleObject263.bin"/><Relationship Id="rId4" Type="http://schemas.openxmlformats.org/officeDocument/2006/relationships/image" Target="../media/image249.wmf"/><Relationship Id="rId9" Type="http://schemas.openxmlformats.org/officeDocument/2006/relationships/oleObject" Target="../embeddings/oleObject258.bin"/><Relationship Id="rId14" Type="http://schemas.openxmlformats.org/officeDocument/2006/relationships/image" Target="../media/image229.wmf"/><Relationship Id="rId22" Type="http://schemas.openxmlformats.org/officeDocument/2006/relationships/image" Target="../media/image25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8.bin"/><Relationship Id="rId13" Type="http://schemas.openxmlformats.org/officeDocument/2006/relationships/image" Target="../media/image262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59.wmf"/><Relationship Id="rId12" Type="http://schemas.openxmlformats.org/officeDocument/2006/relationships/oleObject" Target="../embeddings/oleObject2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67.bin"/><Relationship Id="rId11" Type="http://schemas.openxmlformats.org/officeDocument/2006/relationships/image" Target="../media/image261.wmf"/><Relationship Id="rId5" Type="http://schemas.openxmlformats.org/officeDocument/2006/relationships/image" Target="../media/image258.wmf"/><Relationship Id="rId10" Type="http://schemas.openxmlformats.org/officeDocument/2006/relationships/oleObject" Target="../embeddings/oleObject269.bin"/><Relationship Id="rId4" Type="http://schemas.openxmlformats.org/officeDocument/2006/relationships/oleObject" Target="../embeddings/oleObject266.bin"/><Relationship Id="rId9" Type="http://schemas.openxmlformats.org/officeDocument/2006/relationships/image" Target="../media/image26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wmf"/><Relationship Id="rId13" Type="http://schemas.openxmlformats.org/officeDocument/2006/relationships/oleObject" Target="../embeddings/oleObject276.bin"/><Relationship Id="rId3" Type="http://schemas.openxmlformats.org/officeDocument/2006/relationships/oleObject" Target="../embeddings/oleObject271.bin"/><Relationship Id="rId7" Type="http://schemas.openxmlformats.org/officeDocument/2006/relationships/oleObject" Target="../embeddings/oleObject273.bin"/><Relationship Id="rId12" Type="http://schemas.openxmlformats.org/officeDocument/2006/relationships/image" Target="../media/image26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64.wmf"/><Relationship Id="rId11" Type="http://schemas.openxmlformats.org/officeDocument/2006/relationships/oleObject" Target="../embeddings/oleObject275.bin"/><Relationship Id="rId5" Type="http://schemas.openxmlformats.org/officeDocument/2006/relationships/oleObject" Target="../embeddings/oleObject272.bin"/><Relationship Id="rId10" Type="http://schemas.openxmlformats.org/officeDocument/2006/relationships/image" Target="../media/image266.wmf"/><Relationship Id="rId4" Type="http://schemas.openxmlformats.org/officeDocument/2006/relationships/image" Target="../media/image263.wmf"/><Relationship Id="rId9" Type="http://schemas.openxmlformats.org/officeDocument/2006/relationships/oleObject" Target="../embeddings/oleObject274.bin"/><Relationship Id="rId14" Type="http://schemas.openxmlformats.org/officeDocument/2006/relationships/image" Target="../media/image26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wmf"/><Relationship Id="rId13" Type="http://schemas.openxmlformats.org/officeDocument/2006/relationships/oleObject" Target="../embeddings/oleObject282.bin"/><Relationship Id="rId3" Type="http://schemas.openxmlformats.org/officeDocument/2006/relationships/oleObject" Target="../embeddings/oleObject277.bin"/><Relationship Id="rId7" Type="http://schemas.openxmlformats.org/officeDocument/2006/relationships/oleObject" Target="../embeddings/oleObject279.bin"/><Relationship Id="rId12" Type="http://schemas.openxmlformats.org/officeDocument/2006/relationships/image" Target="../media/image27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5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70.wmf"/><Relationship Id="rId11" Type="http://schemas.openxmlformats.org/officeDocument/2006/relationships/oleObject" Target="../embeddings/oleObject281.bin"/><Relationship Id="rId5" Type="http://schemas.openxmlformats.org/officeDocument/2006/relationships/oleObject" Target="../embeddings/oleObject278.bin"/><Relationship Id="rId15" Type="http://schemas.openxmlformats.org/officeDocument/2006/relationships/oleObject" Target="../embeddings/oleObject283.bin"/><Relationship Id="rId10" Type="http://schemas.openxmlformats.org/officeDocument/2006/relationships/image" Target="../media/image272.wmf"/><Relationship Id="rId4" Type="http://schemas.openxmlformats.org/officeDocument/2006/relationships/image" Target="../media/image269.wmf"/><Relationship Id="rId9" Type="http://schemas.openxmlformats.org/officeDocument/2006/relationships/oleObject" Target="../embeddings/oleObject280.bin"/><Relationship Id="rId14" Type="http://schemas.openxmlformats.org/officeDocument/2006/relationships/image" Target="../media/image27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2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wmf"/><Relationship Id="rId13" Type="http://schemas.openxmlformats.org/officeDocument/2006/relationships/oleObject" Target="../embeddings/oleObject289.bin"/><Relationship Id="rId18" Type="http://schemas.openxmlformats.org/officeDocument/2006/relationships/image" Target="../media/image283.wmf"/><Relationship Id="rId3" Type="http://schemas.openxmlformats.org/officeDocument/2006/relationships/oleObject" Target="../embeddings/oleObject284.bin"/><Relationship Id="rId7" Type="http://schemas.openxmlformats.org/officeDocument/2006/relationships/oleObject" Target="../embeddings/oleObject286.bin"/><Relationship Id="rId12" Type="http://schemas.openxmlformats.org/officeDocument/2006/relationships/image" Target="../media/image280.wmf"/><Relationship Id="rId17" Type="http://schemas.openxmlformats.org/officeDocument/2006/relationships/oleObject" Target="../embeddings/oleObject2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2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77.wmf"/><Relationship Id="rId11" Type="http://schemas.openxmlformats.org/officeDocument/2006/relationships/oleObject" Target="../embeddings/oleObject288.bin"/><Relationship Id="rId5" Type="http://schemas.openxmlformats.org/officeDocument/2006/relationships/oleObject" Target="../embeddings/oleObject285.bin"/><Relationship Id="rId15" Type="http://schemas.openxmlformats.org/officeDocument/2006/relationships/oleObject" Target="../embeddings/oleObject290.bin"/><Relationship Id="rId10" Type="http://schemas.openxmlformats.org/officeDocument/2006/relationships/image" Target="../media/image279.wmf"/><Relationship Id="rId4" Type="http://schemas.openxmlformats.org/officeDocument/2006/relationships/image" Target="../media/image276.wmf"/><Relationship Id="rId9" Type="http://schemas.openxmlformats.org/officeDocument/2006/relationships/oleObject" Target="../embeddings/oleObject287.bin"/><Relationship Id="rId14" Type="http://schemas.openxmlformats.org/officeDocument/2006/relationships/image" Target="../media/image281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wmf"/><Relationship Id="rId13" Type="http://schemas.openxmlformats.org/officeDocument/2006/relationships/oleObject" Target="../embeddings/oleObject297.bin"/><Relationship Id="rId18" Type="http://schemas.openxmlformats.org/officeDocument/2006/relationships/image" Target="../media/image291.wmf"/><Relationship Id="rId3" Type="http://schemas.openxmlformats.org/officeDocument/2006/relationships/oleObject" Target="../embeddings/oleObject292.bin"/><Relationship Id="rId7" Type="http://schemas.openxmlformats.org/officeDocument/2006/relationships/oleObject" Target="../embeddings/oleObject294.bin"/><Relationship Id="rId12" Type="http://schemas.openxmlformats.org/officeDocument/2006/relationships/image" Target="../media/image288.wmf"/><Relationship Id="rId17" Type="http://schemas.openxmlformats.org/officeDocument/2006/relationships/oleObject" Target="../embeddings/oleObject2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0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85.wmf"/><Relationship Id="rId11" Type="http://schemas.openxmlformats.org/officeDocument/2006/relationships/oleObject" Target="../embeddings/oleObject296.bin"/><Relationship Id="rId5" Type="http://schemas.openxmlformats.org/officeDocument/2006/relationships/oleObject" Target="../embeddings/oleObject293.bin"/><Relationship Id="rId15" Type="http://schemas.openxmlformats.org/officeDocument/2006/relationships/oleObject" Target="../embeddings/oleObject298.bin"/><Relationship Id="rId10" Type="http://schemas.openxmlformats.org/officeDocument/2006/relationships/image" Target="../media/image287.wmf"/><Relationship Id="rId4" Type="http://schemas.openxmlformats.org/officeDocument/2006/relationships/image" Target="../media/image284.wmf"/><Relationship Id="rId9" Type="http://schemas.openxmlformats.org/officeDocument/2006/relationships/oleObject" Target="../embeddings/oleObject295.bin"/><Relationship Id="rId14" Type="http://schemas.openxmlformats.org/officeDocument/2006/relationships/image" Target="../media/image289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wmf"/><Relationship Id="rId13" Type="http://schemas.openxmlformats.org/officeDocument/2006/relationships/oleObject" Target="../embeddings/oleObject305.bin"/><Relationship Id="rId18" Type="http://schemas.openxmlformats.org/officeDocument/2006/relationships/image" Target="../media/image299.wmf"/><Relationship Id="rId3" Type="http://schemas.openxmlformats.org/officeDocument/2006/relationships/oleObject" Target="../embeddings/oleObject300.bin"/><Relationship Id="rId7" Type="http://schemas.openxmlformats.org/officeDocument/2006/relationships/oleObject" Target="../embeddings/oleObject302.bin"/><Relationship Id="rId12" Type="http://schemas.openxmlformats.org/officeDocument/2006/relationships/image" Target="../media/image296.wmf"/><Relationship Id="rId17" Type="http://schemas.openxmlformats.org/officeDocument/2006/relationships/oleObject" Target="../embeddings/oleObject30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8.wmf"/><Relationship Id="rId20" Type="http://schemas.openxmlformats.org/officeDocument/2006/relationships/image" Target="../media/image300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93.wmf"/><Relationship Id="rId11" Type="http://schemas.openxmlformats.org/officeDocument/2006/relationships/oleObject" Target="../embeddings/oleObject304.bin"/><Relationship Id="rId5" Type="http://schemas.openxmlformats.org/officeDocument/2006/relationships/oleObject" Target="../embeddings/oleObject301.bin"/><Relationship Id="rId15" Type="http://schemas.openxmlformats.org/officeDocument/2006/relationships/oleObject" Target="../embeddings/oleObject306.bin"/><Relationship Id="rId10" Type="http://schemas.openxmlformats.org/officeDocument/2006/relationships/image" Target="../media/image295.wmf"/><Relationship Id="rId19" Type="http://schemas.openxmlformats.org/officeDocument/2006/relationships/oleObject" Target="../embeddings/oleObject308.bin"/><Relationship Id="rId4" Type="http://schemas.openxmlformats.org/officeDocument/2006/relationships/image" Target="../media/image292.wmf"/><Relationship Id="rId9" Type="http://schemas.openxmlformats.org/officeDocument/2006/relationships/oleObject" Target="../embeddings/oleObject303.bin"/><Relationship Id="rId14" Type="http://schemas.openxmlformats.org/officeDocument/2006/relationships/image" Target="../media/image29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wmf"/><Relationship Id="rId13" Type="http://schemas.openxmlformats.org/officeDocument/2006/relationships/oleObject" Target="../embeddings/oleObject314.bin"/><Relationship Id="rId18" Type="http://schemas.openxmlformats.org/officeDocument/2006/relationships/image" Target="../media/image308.wmf"/><Relationship Id="rId3" Type="http://schemas.openxmlformats.org/officeDocument/2006/relationships/oleObject" Target="../embeddings/oleObject309.bin"/><Relationship Id="rId7" Type="http://schemas.openxmlformats.org/officeDocument/2006/relationships/oleObject" Target="../embeddings/oleObject311.bin"/><Relationship Id="rId12" Type="http://schemas.openxmlformats.org/officeDocument/2006/relationships/image" Target="../media/image305.wmf"/><Relationship Id="rId17" Type="http://schemas.openxmlformats.org/officeDocument/2006/relationships/oleObject" Target="../embeddings/oleObject3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7.wmf"/><Relationship Id="rId20" Type="http://schemas.openxmlformats.org/officeDocument/2006/relationships/image" Target="../media/image309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02.wmf"/><Relationship Id="rId11" Type="http://schemas.openxmlformats.org/officeDocument/2006/relationships/oleObject" Target="../embeddings/oleObject313.bin"/><Relationship Id="rId5" Type="http://schemas.openxmlformats.org/officeDocument/2006/relationships/oleObject" Target="../embeddings/oleObject310.bin"/><Relationship Id="rId15" Type="http://schemas.openxmlformats.org/officeDocument/2006/relationships/oleObject" Target="../embeddings/oleObject315.bin"/><Relationship Id="rId10" Type="http://schemas.openxmlformats.org/officeDocument/2006/relationships/image" Target="../media/image304.wmf"/><Relationship Id="rId19" Type="http://schemas.openxmlformats.org/officeDocument/2006/relationships/oleObject" Target="../embeddings/oleObject317.bin"/><Relationship Id="rId4" Type="http://schemas.openxmlformats.org/officeDocument/2006/relationships/image" Target="../media/image301.wmf"/><Relationship Id="rId9" Type="http://schemas.openxmlformats.org/officeDocument/2006/relationships/oleObject" Target="../embeddings/oleObject312.bin"/><Relationship Id="rId14" Type="http://schemas.openxmlformats.org/officeDocument/2006/relationships/image" Target="../media/image306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wmf"/><Relationship Id="rId3" Type="http://schemas.openxmlformats.org/officeDocument/2006/relationships/oleObject" Target="../embeddings/oleObject318.bin"/><Relationship Id="rId7" Type="http://schemas.openxmlformats.org/officeDocument/2006/relationships/oleObject" Target="../embeddings/oleObject320.bin"/><Relationship Id="rId12" Type="http://schemas.openxmlformats.org/officeDocument/2006/relationships/image" Target="../media/image2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06.wmf"/><Relationship Id="rId11" Type="http://schemas.openxmlformats.org/officeDocument/2006/relationships/oleObject" Target="../embeddings/oleObject322.bin"/><Relationship Id="rId5" Type="http://schemas.openxmlformats.org/officeDocument/2006/relationships/oleObject" Target="../embeddings/oleObject319.bin"/><Relationship Id="rId10" Type="http://schemas.openxmlformats.org/officeDocument/2006/relationships/image" Target="../media/image312.wmf"/><Relationship Id="rId4" Type="http://schemas.openxmlformats.org/officeDocument/2006/relationships/image" Target="../media/image310.wmf"/><Relationship Id="rId9" Type="http://schemas.openxmlformats.org/officeDocument/2006/relationships/oleObject" Target="../embeddings/oleObject321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5.wmf"/><Relationship Id="rId13" Type="http://schemas.openxmlformats.org/officeDocument/2006/relationships/oleObject" Target="../embeddings/oleObject328.bin"/><Relationship Id="rId3" Type="http://schemas.openxmlformats.org/officeDocument/2006/relationships/oleObject" Target="../embeddings/oleObject323.bin"/><Relationship Id="rId7" Type="http://schemas.openxmlformats.org/officeDocument/2006/relationships/oleObject" Target="../embeddings/oleObject325.bin"/><Relationship Id="rId12" Type="http://schemas.openxmlformats.org/officeDocument/2006/relationships/image" Target="../media/image3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314.wmf"/><Relationship Id="rId11" Type="http://schemas.openxmlformats.org/officeDocument/2006/relationships/oleObject" Target="../embeddings/oleObject327.bin"/><Relationship Id="rId5" Type="http://schemas.openxmlformats.org/officeDocument/2006/relationships/oleObject" Target="../embeddings/oleObject324.bin"/><Relationship Id="rId10" Type="http://schemas.openxmlformats.org/officeDocument/2006/relationships/image" Target="../media/image316.wmf"/><Relationship Id="rId4" Type="http://schemas.openxmlformats.org/officeDocument/2006/relationships/image" Target="../media/image313.wmf"/><Relationship Id="rId9" Type="http://schemas.openxmlformats.org/officeDocument/2006/relationships/oleObject" Target="../embeddings/oleObject326.bin"/><Relationship Id="rId14" Type="http://schemas.openxmlformats.org/officeDocument/2006/relationships/image" Target="../media/image318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1.wmf"/><Relationship Id="rId3" Type="http://schemas.openxmlformats.org/officeDocument/2006/relationships/oleObject" Target="../embeddings/oleObject329.bin"/><Relationship Id="rId7" Type="http://schemas.openxmlformats.org/officeDocument/2006/relationships/oleObject" Target="../embeddings/oleObject3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20.wmf"/><Relationship Id="rId5" Type="http://schemas.openxmlformats.org/officeDocument/2006/relationships/oleObject" Target="../embeddings/oleObject330.bin"/><Relationship Id="rId4" Type="http://schemas.openxmlformats.org/officeDocument/2006/relationships/image" Target="../media/image31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image" Target="../media/image20.png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8.wmf"/><Relationship Id="rId26" Type="http://schemas.openxmlformats.org/officeDocument/2006/relationships/image" Target="../media/image32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20" Type="http://schemas.openxmlformats.org/officeDocument/2006/relationships/image" Target="../media/image2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31.w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28" Type="http://schemas.openxmlformats.org/officeDocument/2006/relationships/image" Target="../media/image33.wmf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6.wmf"/><Relationship Id="rId22" Type="http://schemas.openxmlformats.org/officeDocument/2006/relationships/image" Target="../media/image30.wmf"/><Relationship Id="rId27" Type="http://schemas.openxmlformats.org/officeDocument/2006/relationships/oleObject" Target="../embeddings/oleObject2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6.w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2.wmf"/><Relationship Id="rId26" Type="http://schemas.openxmlformats.org/officeDocument/2006/relationships/image" Target="../media/image55.wmf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3.bin"/><Relationship Id="rId34" Type="http://schemas.openxmlformats.org/officeDocument/2006/relationships/image" Target="../media/image58.wmf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51.bin"/><Relationship Id="rId25" Type="http://schemas.openxmlformats.org/officeDocument/2006/relationships/oleObject" Target="../embeddings/oleObject55.bin"/><Relationship Id="rId3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.wmf"/><Relationship Id="rId20" Type="http://schemas.openxmlformats.org/officeDocument/2006/relationships/image" Target="../media/image53.wmf"/><Relationship Id="rId29" Type="http://schemas.openxmlformats.org/officeDocument/2006/relationships/oleObject" Target="../embeddings/oleObject57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48.bin"/><Relationship Id="rId24" Type="http://schemas.openxmlformats.org/officeDocument/2006/relationships/image" Target="../media/image54.wmf"/><Relationship Id="rId32" Type="http://schemas.openxmlformats.org/officeDocument/2006/relationships/image" Target="../media/image57.wmf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23" Type="http://schemas.openxmlformats.org/officeDocument/2006/relationships/oleObject" Target="../embeddings/oleObject54.bin"/><Relationship Id="rId28" Type="http://schemas.openxmlformats.org/officeDocument/2006/relationships/image" Target="../media/image56.wmf"/><Relationship Id="rId36" Type="http://schemas.openxmlformats.org/officeDocument/2006/relationships/image" Target="../media/image59.wmf"/><Relationship Id="rId10" Type="http://schemas.openxmlformats.org/officeDocument/2006/relationships/image" Target="../media/image43.wmf"/><Relationship Id="rId19" Type="http://schemas.openxmlformats.org/officeDocument/2006/relationships/oleObject" Target="../embeddings/oleObject52.bin"/><Relationship Id="rId31" Type="http://schemas.openxmlformats.org/officeDocument/2006/relationships/oleObject" Target="../embeddings/oleObject58.bin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5.wmf"/><Relationship Id="rId22" Type="http://schemas.openxmlformats.org/officeDocument/2006/relationships/image" Target="../media/image38.wmf"/><Relationship Id="rId27" Type="http://schemas.openxmlformats.org/officeDocument/2006/relationships/oleObject" Target="../embeddings/oleObject56.bin"/><Relationship Id="rId30" Type="http://schemas.openxmlformats.org/officeDocument/2006/relationships/image" Target="../media/image7.wmf"/><Relationship Id="rId35" Type="http://schemas.openxmlformats.org/officeDocument/2006/relationships/oleObject" Target="../embeddings/oleObject60.bin"/><Relationship Id="rId8" Type="http://schemas.openxmlformats.org/officeDocument/2006/relationships/image" Target="../media/image50.w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6.bin"/><Relationship Id="rId18" Type="http://schemas.openxmlformats.org/officeDocument/2006/relationships/image" Target="../media/image67.wmf"/><Relationship Id="rId26" Type="http://schemas.openxmlformats.org/officeDocument/2006/relationships/image" Target="../media/image71.wmf"/><Relationship Id="rId39" Type="http://schemas.openxmlformats.org/officeDocument/2006/relationships/oleObject" Target="../embeddings/oleObject79.bin"/><Relationship Id="rId21" Type="http://schemas.openxmlformats.org/officeDocument/2006/relationships/oleObject" Target="../embeddings/oleObject70.bin"/><Relationship Id="rId34" Type="http://schemas.openxmlformats.org/officeDocument/2006/relationships/image" Target="../media/image75.wmf"/><Relationship Id="rId42" Type="http://schemas.openxmlformats.org/officeDocument/2006/relationships/image" Target="../media/image78.wmf"/><Relationship Id="rId47" Type="http://schemas.openxmlformats.org/officeDocument/2006/relationships/oleObject" Target="../embeddings/oleObject83.bin"/><Relationship Id="rId50" Type="http://schemas.openxmlformats.org/officeDocument/2006/relationships/image" Target="../media/image82.wmf"/><Relationship Id="rId55" Type="http://schemas.openxmlformats.org/officeDocument/2006/relationships/oleObject" Target="../embeddings/oleObject87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6.wmf"/><Relationship Id="rId29" Type="http://schemas.openxmlformats.org/officeDocument/2006/relationships/oleObject" Target="../embeddings/oleObject74.bin"/><Relationship Id="rId11" Type="http://schemas.openxmlformats.org/officeDocument/2006/relationships/oleObject" Target="../embeddings/oleObject65.bin"/><Relationship Id="rId24" Type="http://schemas.openxmlformats.org/officeDocument/2006/relationships/image" Target="../media/image70.wmf"/><Relationship Id="rId32" Type="http://schemas.openxmlformats.org/officeDocument/2006/relationships/image" Target="../media/image74.wmf"/><Relationship Id="rId37" Type="http://schemas.openxmlformats.org/officeDocument/2006/relationships/oleObject" Target="../embeddings/oleObject78.bin"/><Relationship Id="rId40" Type="http://schemas.openxmlformats.org/officeDocument/2006/relationships/image" Target="../media/image43.wmf"/><Relationship Id="rId45" Type="http://schemas.openxmlformats.org/officeDocument/2006/relationships/oleObject" Target="../embeddings/oleObject82.bin"/><Relationship Id="rId53" Type="http://schemas.openxmlformats.org/officeDocument/2006/relationships/oleObject" Target="../embeddings/oleObject86.bin"/><Relationship Id="rId58" Type="http://schemas.openxmlformats.org/officeDocument/2006/relationships/image" Target="../media/image86.wmf"/><Relationship Id="rId5" Type="http://schemas.openxmlformats.org/officeDocument/2006/relationships/oleObject" Target="../embeddings/oleObject62.bin"/><Relationship Id="rId19" Type="http://schemas.openxmlformats.org/officeDocument/2006/relationships/oleObject" Target="../embeddings/oleObject69.bin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5.wmf"/><Relationship Id="rId22" Type="http://schemas.openxmlformats.org/officeDocument/2006/relationships/image" Target="../media/image69.wmf"/><Relationship Id="rId27" Type="http://schemas.openxmlformats.org/officeDocument/2006/relationships/oleObject" Target="../embeddings/oleObject73.bin"/><Relationship Id="rId30" Type="http://schemas.openxmlformats.org/officeDocument/2006/relationships/image" Target="../media/image73.wmf"/><Relationship Id="rId35" Type="http://schemas.openxmlformats.org/officeDocument/2006/relationships/oleObject" Target="../embeddings/oleObject77.bin"/><Relationship Id="rId43" Type="http://schemas.openxmlformats.org/officeDocument/2006/relationships/oleObject" Target="../embeddings/oleObject81.bin"/><Relationship Id="rId48" Type="http://schemas.openxmlformats.org/officeDocument/2006/relationships/image" Target="../media/image81.wmf"/><Relationship Id="rId56" Type="http://schemas.openxmlformats.org/officeDocument/2006/relationships/image" Target="../media/image85.wmf"/><Relationship Id="rId8" Type="http://schemas.openxmlformats.org/officeDocument/2006/relationships/image" Target="../media/image62.wmf"/><Relationship Id="rId51" Type="http://schemas.openxmlformats.org/officeDocument/2006/relationships/oleObject" Target="../embeddings/oleObject85.bin"/><Relationship Id="rId3" Type="http://schemas.openxmlformats.org/officeDocument/2006/relationships/oleObject" Target="../embeddings/oleObject61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68.bin"/><Relationship Id="rId25" Type="http://schemas.openxmlformats.org/officeDocument/2006/relationships/oleObject" Target="../embeddings/oleObject72.bin"/><Relationship Id="rId33" Type="http://schemas.openxmlformats.org/officeDocument/2006/relationships/oleObject" Target="../embeddings/oleObject76.bin"/><Relationship Id="rId38" Type="http://schemas.openxmlformats.org/officeDocument/2006/relationships/image" Target="../media/image77.wmf"/><Relationship Id="rId46" Type="http://schemas.openxmlformats.org/officeDocument/2006/relationships/image" Target="../media/image80.wmf"/><Relationship Id="rId20" Type="http://schemas.openxmlformats.org/officeDocument/2006/relationships/image" Target="../media/image68.wmf"/><Relationship Id="rId41" Type="http://schemas.openxmlformats.org/officeDocument/2006/relationships/oleObject" Target="../embeddings/oleObject80.bin"/><Relationship Id="rId54" Type="http://schemas.openxmlformats.org/officeDocument/2006/relationships/image" Target="../media/image84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1.wmf"/><Relationship Id="rId15" Type="http://schemas.openxmlformats.org/officeDocument/2006/relationships/oleObject" Target="../embeddings/oleObject67.bin"/><Relationship Id="rId23" Type="http://schemas.openxmlformats.org/officeDocument/2006/relationships/oleObject" Target="../embeddings/oleObject71.bin"/><Relationship Id="rId28" Type="http://schemas.openxmlformats.org/officeDocument/2006/relationships/image" Target="../media/image72.wmf"/><Relationship Id="rId36" Type="http://schemas.openxmlformats.org/officeDocument/2006/relationships/image" Target="../media/image76.wmf"/><Relationship Id="rId49" Type="http://schemas.openxmlformats.org/officeDocument/2006/relationships/oleObject" Target="../embeddings/oleObject84.bin"/><Relationship Id="rId57" Type="http://schemas.openxmlformats.org/officeDocument/2006/relationships/oleObject" Target="../embeddings/oleObject88.bin"/><Relationship Id="rId10" Type="http://schemas.openxmlformats.org/officeDocument/2006/relationships/image" Target="../media/image63.wmf"/><Relationship Id="rId31" Type="http://schemas.openxmlformats.org/officeDocument/2006/relationships/oleObject" Target="../embeddings/oleObject75.bin"/><Relationship Id="rId44" Type="http://schemas.openxmlformats.org/officeDocument/2006/relationships/image" Target="../media/image79.wmf"/><Relationship Id="rId52" Type="http://schemas.openxmlformats.org/officeDocument/2006/relationships/image" Target="../media/image8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074" descr="ppt1 副本 拷贝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TextBox 3"/>
          <p:cNvSpPr txBox="1">
            <a:spLocks noChangeArrowheads="1"/>
          </p:cNvSpPr>
          <p:nvPr/>
        </p:nvSpPr>
        <p:spPr bwMode="auto">
          <a:xfrm>
            <a:off x="142875" y="1428750"/>
            <a:ext cx="8786813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latin typeface="Calibri" pitchFamily="34" charset="0"/>
              </a:rPr>
              <a:t>计算流体力学讲义</a:t>
            </a:r>
            <a:r>
              <a:rPr lang="en-US" altLang="zh-CN" b="1">
                <a:latin typeface="Calibri" pitchFamily="34" charset="0"/>
              </a:rPr>
              <a:t>2019</a:t>
            </a:r>
            <a:endParaRPr lang="en-US" altLang="zh-CN" b="1" dirty="0">
              <a:latin typeface="Calibri" pitchFamily="34" charset="0"/>
            </a:endParaRPr>
          </a:p>
          <a:p>
            <a:endParaRPr lang="en-US" altLang="zh-CN" sz="2800" b="1" dirty="0">
              <a:latin typeface="Calibri" pitchFamily="34" charset="0"/>
            </a:endParaRPr>
          </a:p>
          <a:p>
            <a:pPr algn="ctr"/>
            <a:r>
              <a:rPr lang="en-US" altLang="zh-CN" sz="2800" b="1" dirty="0">
                <a:latin typeface="Calibri" pitchFamily="34" charset="0"/>
              </a:rPr>
              <a:t>   </a:t>
            </a:r>
            <a:r>
              <a:rPr lang="zh-CN" altLang="en-US" sz="3200" b="1" dirty="0">
                <a:latin typeface="Calibri" pitchFamily="34" charset="0"/>
              </a:rPr>
              <a:t>第五讲  差分方法（</a:t>
            </a:r>
            <a:r>
              <a:rPr lang="en-US" altLang="zh-CN" sz="3200" b="1" dirty="0">
                <a:latin typeface="Calibri" pitchFamily="34" charset="0"/>
              </a:rPr>
              <a:t>3</a:t>
            </a:r>
            <a:r>
              <a:rPr lang="zh-CN" altLang="en-US" sz="3200" b="1" dirty="0">
                <a:latin typeface="Calibri" pitchFamily="34" charset="0"/>
              </a:rPr>
              <a:t>）</a:t>
            </a:r>
            <a:endParaRPr lang="en-US" altLang="zh-CN" sz="3200" b="1" dirty="0">
              <a:latin typeface="Calibri" pitchFamily="34" charset="0"/>
            </a:endParaRPr>
          </a:p>
          <a:p>
            <a:pPr algn="ctr"/>
            <a:endParaRPr lang="en-US" altLang="zh-CN" sz="4400" dirty="0">
              <a:latin typeface="Calibri" pitchFamily="34" charset="0"/>
            </a:endParaRPr>
          </a:p>
          <a:p>
            <a:pPr algn="ctr"/>
            <a:r>
              <a:rPr lang="zh-CN" altLang="en-US" sz="2000" b="1" dirty="0">
                <a:latin typeface="Calibri" pitchFamily="34" charset="0"/>
              </a:rPr>
              <a:t>李新亮</a:t>
            </a:r>
            <a:endParaRPr lang="en-US" altLang="zh-CN" sz="2000" b="1" dirty="0">
              <a:latin typeface="Calibri" pitchFamily="34" charset="0"/>
            </a:endParaRPr>
          </a:p>
          <a:p>
            <a:pPr algn="ctr"/>
            <a:r>
              <a:rPr lang="en-US" altLang="zh-CN" sz="2000" b="1" dirty="0">
                <a:latin typeface="Calibri" pitchFamily="34" charset="0"/>
              </a:rPr>
              <a:t>lixl@imech.ac.cn </a:t>
            </a:r>
            <a:r>
              <a:rPr lang="zh-CN" altLang="en-US" sz="2000" b="1" dirty="0">
                <a:latin typeface="Calibri" pitchFamily="34" charset="0"/>
              </a:rPr>
              <a:t>；力学所主楼</a:t>
            </a:r>
            <a:r>
              <a:rPr lang="en-US" altLang="zh-CN" sz="2000" b="1" dirty="0">
                <a:latin typeface="Calibri" pitchFamily="34" charset="0"/>
              </a:rPr>
              <a:t>214</a:t>
            </a:r>
            <a:r>
              <a:rPr lang="zh-CN" altLang="en-US" sz="2000" b="1" dirty="0">
                <a:latin typeface="Calibri" pitchFamily="34" charset="0"/>
              </a:rPr>
              <a:t>； </a:t>
            </a:r>
            <a:r>
              <a:rPr lang="en-US" altLang="zh-CN" sz="2000" b="1" dirty="0">
                <a:latin typeface="Calibri" pitchFamily="34" charset="0"/>
              </a:rPr>
              <a:t> 82543801 </a:t>
            </a:r>
          </a:p>
          <a:p>
            <a:pPr algn="ctr"/>
            <a:endParaRPr lang="en-US" altLang="zh-CN" sz="2800" b="1" dirty="0">
              <a:latin typeface="Calibri" pitchFamily="34" charset="0"/>
            </a:endParaRPr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642938" y="4071938"/>
            <a:ext cx="8501062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+mn-ea"/>
                <a:ea typeface="+mn-ea"/>
              </a:rPr>
              <a:t>知识点：  </a:t>
            </a:r>
            <a:endParaRPr lang="en-US" altLang="zh-CN" sz="2000" b="1" dirty="0">
              <a:solidFill>
                <a:srgbClr val="0000CC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    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  通量技术简介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——Steger-Warming,  Roe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      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常用的隐式处理方法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——LU-SGS</a:t>
            </a:r>
            <a:r>
              <a:rPr lang="en-US" altLang="zh-CN" sz="2000" b="1" dirty="0">
                <a:solidFill>
                  <a:srgbClr val="0000CC"/>
                </a:solidFill>
                <a:latin typeface="+mn-ea"/>
                <a:ea typeface="+mn-ea"/>
              </a:rPr>
              <a:t>        </a:t>
            </a:r>
            <a:endParaRPr lang="zh-CN" altLang="en-US" sz="1600" b="1" dirty="0">
              <a:solidFill>
                <a:srgbClr val="0000CC"/>
              </a:solidFill>
              <a:latin typeface="Calibri" pitchFamily="34" charset="0"/>
            </a:endParaRPr>
          </a:p>
        </p:txBody>
      </p:sp>
      <p:sp>
        <p:nvSpPr>
          <p:cNvPr id="1843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161240-5808-4883-821E-84329FDFB727}" type="slidenum">
              <a:rPr lang="zh-CN" altLang="en-US" smtClean="0">
                <a:latin typeface="Times New Roman" pitchFamily="18" charset="0"/>
              </a:rPr>
              <a:pPr>
                <a:defRPr/>
              </a:pPr>
              <a:t>1</a:t>
            </a:fld>
            <a:endParaRPr lang="zh-CN" altLang="en-US">
              <a:latin typeface="Times New Roman" pitchFamily="18" charset="0"/>
            </a:endParaRPr>
          </a:p>
        </p:txBody>
      </p:sp>
      <p:sp>
        <p:nvSpPr>
          <p:cNvPr id="18440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71813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zh-CN">
                <a:latin typeface="Times New Roman" pitchFamily="18" charset="0"/>
              </a:rPr>
              <a:t>Copyright by Li Xinliang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85750" y="5877272"/>
            <a:ext cx="8858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033CC"/>
                </a:solidFill>
              </a:rPr>
              <a:t>课件下载：</a:t>
            </a:r>
            <a:r>
              <a:rPr lang="en-US" altLang="zh-CN" sz="2000" u="sng" dirty="0">
                <a:hlinkClick r:id="rId4"/>
              </a:rPr>
              <a:t>http://pan.baidu.com/s/1slfC5Yl</a:t>
            </a:r>
            <a:endParaRPr lang="zh-CN" altLang="en-US" sz="2000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4" name="TextBox 1"/>
          <p:cNvSpPr txBox="1">
            <a:spLocks noChangeArrowheads="1"/>
          </p:cNvSpPr>
          <p:nvPr/>
        </p:nvSpPr>
        <p:spPr bwMode="auto">
          <a:xfrm>
            <a:off x="785813" y="500063"/>
            <a:ext cx="3286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B:  Lax-Friedrichs (L-F)</a:t>
            </a:r>
            <a:r>
              <a:rPr lang="zh-CN" altLang="en-US" b="1">
                <a:solidFill>
                  <a:srgbClr val="FF0000"/>
                </a:solidFill>
              </a:rPr>
              <a:t>分裂</a:t>
            </a:r>
          </a:p>
        </p:txBody>
      </p:sp>
      <p:graphicFrame>
        <p:nvGraphicFramePr>
          <p:cNvPr id="25602" name="Object 24"/>
          <p:cNvGraphicFramePr>
            <a:graphicFrameLocks noChangeAspect="1"/>
          </p:cNvGraphicFramePr>
          <p:nvPr/>
        </p:nvGraphicFramePr>
        <p:xfrm>
          <a:off x="7500938" y="428625"/>
          <a:ext cx="839787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0" name="公式" r:id="rId3" imgW="622080" imgH="190440" progId="Equation.3">
                  <p:embed/>
                </p:oleObj>
              </mc:Choice>
              <mc:Fallback>
                <p:oleObj name="公式" r:id="rId3" imgW="622080" imgH="1904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0938" y="428625"/>
                        <a:ext cx="839787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4"/>
          <p:cNvGraphicFramePr>
            <a:graphicFrameLocks noChangeAspect="1"/>
          </p:cNvGraphicFramePr>
          <p:nvPr/>
        </p:nvGraphicFramePr>
        <p:xfrm>
          <a:off x="1173163" y="1000125"/>
          <a:ext cx="2936875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1" name="公式" r:id="rId5" imgW="2044440" imgH="228600" progId="Equation.3">
                  <p:embed/>
                </p:oleObj>
              </mc:Choice>
              <mc:Fallback>
                <p:oleObj name="公式" r:id="rId5" imgW="204444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1000125"/>
                        <a:ext cx="2936875" cy="32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5" name="TextBox 4"/>
          <p:cNvSpPr txBox="1">
            <a:spLocks noChangeArrowheads="1"/>
          </p:cNvSpPr>
          <p:nvPr/>
        </p:nvSpPr>
        <p:spPr bwMode="auto">
          <a:xfrm>
            <a:off x="4572000" y="857250"/>
            <a:ext cx="3643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特点： </a:t>
            </a:r>
          </a:p>
        </p:txBody>
      </p:sp>
      <p:graphicFrame>
        <p:nvGraphicFramePr>
          <p:cNvPr id="25604" name="Object 5"/>
          <p:cNvGraphicFramePr>
            <a:graphicFrameLocks noChangeAspect="1"/>
          </p:cNvGraphicFramePr>
          <p:nvPr/>
        </p:nvGraphicFramePr>
        <p:xfrm>
          <a:off x="5572125" y="857250"/>
          <a:ext cx="357188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2" name="公式" r:id="rId7" imgW="215640" imgH="190440" progId="Equation.3">
                  <p:embed/>
                </p:oleObj>
              </mc:Choice>
              <mc:Fallback>
                <p:oleObj name="公式" r:id="rId7" imgW="215640" imgH="190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857250"/>
                        <a:ext cx="357188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6" name="TextBox 6"/>
          <p:cNvSpPr txBox="1">
            <a:spLocks noChangeArrowheads="1"/>
          </p:cNvSpPr>
          <p:nvPr/>
        </p:nvSpPr>
        <p:spPr bwMode="auto">
          <a:xfrm>
            <a:off x="5929313" y="857250"/>
            <a:ext cx="2714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正特征值         负特征值</a:t>
            </a:r>
          </a:p>
        </p:txBody>
      </p:sp>
      <p:graphicFrame>
        <p:nvGraphicFramePr>
          <p:cNvPr id="25605" name="Object 6"/>
          <p:cNvGraphicFramePr>
            <a:graphicFrameLocks noChangeAspect="1"/>
          </p:cNvGraphicFramePr>
          <p:nvPr/>
        </p:nvGraphicFramePr>
        <p:xfrm>
          <a:off x="7072313" y="857250"/>
          <a:ext cx="357187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3" name="公式" r:id="rId9" imgW="215640" imgH="190440" progId="Equation.3">
                  <p:embed/>
                </p:oleObj>
              </mc:Choice>
              <mc:Fallback>
                <p:oleObj name="公式" r:id="rId9" imgW="215640" imgH="1904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13" y="857250"/>
                        <a:ext cx="357187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7"/>
          <p:cNvGraphicFramePr>
            <a:graphicFrameLocks noChangeAspect="1"/>
          </p:cNvGraphicFramePr>
          <p:nvPr/>
        </p:nvGraphicFramePr>
        <p:xfrm>
          <a:off x="1179513" y="1652588"/>
          <a:ext cx="212407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4" name="Equation" r:id="rId11" imgW="1358640" imgH="215640" progId="Equation.3">
                  <p:embed/>
                </p:oleObj>
              </mc:Choice>
              <mc:Fallback>
                <p:oleObj name="Equation" r:id="rId11" imgW="135864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1652588"/>
                        <a:ext cx="2124075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连接符 10"/>
          <p:cNvCxnSpPr/>
          <p:nvPr/>
        </p:nvCxnSpPr>
        <p:spPr>
          <a:xfrm>
            <a:off x="3787775" y="2357438"/>
            <a:ext cx="1357313" cy="1587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18" name="TextBox 20"/>
          <p:cNvSpPr txBox="1">
            <a:spLocks noChangeArrowheads="1"/>
          </p:cNvSpPr>
          <p:nvPr/>
        </p:nvSpPr>
        <p:spPr bwMode="auto">
          <a:xfrm>
            <a:off x="5216525" y="2214563"/>
            <a:ext cx="642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=</a:t>
            </a:r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4000500" y="2000250"/>
            <a:ext cx="744538" cy="747713"/>
          </a:xfrm>
          <a:custGeom>
            <a:avLst/>
            <a:gdLst>
              <a:gd name="connsiteX0" fmla="*/ 0 w 744717"/>
              <a:gd name="connsiteY0" fmla="*/ 350363 h 747859"/>
              <a:gd name="connsiteX1" fmla="*/ 207390 w 744717"/>
              <a:gd name="connsiteY1" fmla="*/ 58132 h 747859"/>
              <a:gd name="connsiteX2" fmla="*/ 527901 w 744717"/>
              <a:gd name="connsiteY2" fmla="*/ 699154 h 747859"/>
              <a:gd name="connsiteX3" fmla="*/ 744717 w 744717"/>
              <a:gd name="connsiteY3" fmla="*/ 350363 h 74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717" h="747859">
                <a:moveTo>
                  <a:pt x="0" y="350363"/>
                </a:moveTo>
                <a:cubicBezTo>
                  <a:pt x="59703" y="175181"/>
                  <a:pt x="119407" y="0"/>
                  <a:pt x="207390" y="58132"/>
                </a:cubicBezTo>
                <a:cubicBezTo>
                  <a:pt x="295373" y="116264"/>
                  <a:pt x="438347" y="650449"/>
                  <a:pt x="527901" y="699154"/>
                </a:cubicBezTo>
                <a:cubicBezTo>
                  <a:pt x="617456" y="747859"/>
                  <a:pt x="681086" y="549111"/>
                  <a:pt x="744717" y="350363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572125" y="2428875"/>
            <a:ext cx="1357313" cy="1588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21" name="TextBox 34"/>
          <p:cNvSpPr txBox="1">
            <a:spLocks noChangeArrowheads="1"/>
          </p:cNvSpPr>
          <p:nvPr/>
        </p:nvSpPr>
        <p:spPr bwMode="auto">
          <a:xfrm>
            <a:off x="7002463" y="2214563"/>
            <a:ext cx="500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+</a:t>
            </a:r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7429500" y="2428875"/>
            <a:ext cx="1357313" cy="1588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23" name="TextBox 41"/>
          <p:cNvSpPr txBox="1">
            <a:spLocks noChangeArrowheads="1"/>
          </p:cNvSpPr>
          <p:nvPr/>
        </p:nvSpPr>
        <p:spPr bwMode="auto">
          <a:xfrm>
            <a:off x="6788150" y="1785938"/>
            <a:ext cx="2143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缺点：耗散偏大</a:t>
            </a:r>
          </a:p>
        </p:txBody>
      </p:sp>
      <p:sp>
        <p:nvSpPr>
          <p:cNvPr id="23" name="任意多边形 22"/>
          <p:cNvSpPr/>
          <p:nvPr/>
        </p:nvSpPr>
        <p:spPr>
          <a:xfrm>
            <a:off x="5786438" y="2000250"/>
            <a:ext cx="744537" cy="428625"/>
          </a:xfrm>
          <a:custGeom>
            <a:avLst/>
            <a:gdLst>
              <a:gd name="connsiteX0" fmla="*/ 0 w 744717"/>
              <a:gd name="connsiteY0" fmla="*/ 350363 h 747859"/>
              <a:gd name="connsiteX1" fmla="*/ 207390 w 744717"/>
              <a:gd name="connsiteY1" fmla="*/ 58132 h 747859"/>
              <a:gd name="connsiteX2" fmla="*/ 527901 w 744717"/>
              <a:gd name="connsiteY2" fmla="*/ 699154 h 747859"/>
              <a:gd name="connsiteX3" fmla="*/ 744717 w 744717"/>
              <a:gd name="connsiteY3" fmla="*/ 350363 h 74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717" h="747859">
                <a:moveTo>
                  <a:pt x="0" y="350363"/>
                </a:moveTo>
                <a:cubicBezTo>
                  <a:pt x="59703" y="175181"/>
                  <a:pt x="119407" y="0"/>
                  <a:pt x="207390" y="58132"/>
                </a:cubicBezTo>
                <a:cubicBezTo>
                  <a:pt x="295373" y="116264"/>
                  <a:pt x="438347" y="650449"/>
                  <a:pt x="527901" y="699154"/>
                </a:cubicBezTo>
                <a:cubicBezTo>
                  <a:pt x="617456" y="747859"/>
                  <a:pt x="681086" y="549111"/>
                  <a:pt x="744717" y="350363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7643813" y="2428875"/>
            <a:ext cx="744537" cy="428625"/>
          </a:xfrm>
          <a:custGeom>
            <a:avLst/>
            <a:gdLst>
              <a:gd name="connsiteX0" fmla="*/ 0 w 744717"/>
              <a:gd name="connsiteY0" fmla="*/ 350363 h 747859"/>
              <a:gd name="connsiteX1" fmla="*/ 207390 w 744717"/>
              <a:gd name="connsiteY1" fmla="*/ 58132 h 747859"/>
              <a:gd name="connsiteX2" fmla="*/ 527901 w 744717"/>
              <a:gd name="connsiteY2" fmla="*/ 699154 h 747859"/>
              <a:gd name="connsiteX3" fmla="*/ 744717 w 744717"/>
              <a:gd name="connsiteY3" fmla="*/ 350363 h 74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717" h="747859">
                <a:moveTo>
                  <a:pt x="0" y="350363"/>
                </a:moveTo>
                <a:cubicBezTo>
                  <a:pt x="59703" y="175181"/>
                  <a:pt x="119407" y="0"/>
                  <a:pt x="207390" y="58132"/>
                </a:cubicBezTo>
                <a:cubicBezTo>
                  <a:pt x="295373" y="116264"/>
                  <a:pt x="438347" y="650449"/>
                  <a:pt x="527901" y="699154"/>
                </a:cubicBezTo>
                <a:cubicBezTo>
                  <a:pt x="617456" y="747859"/>
                  <a:pt x="681086" y="549111"/>
                  <a:pt x="744717" y="350363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626" name="TextBox 25"/>
          <p:cNvSpPr txBox="1">
            <a:spLocks noChangeArrowheads="1"/>
          </p:cNvSpPr>
          <p:nvPr/>
        </p:nvSpPr>
        <p:spPr bwMode="auto">
          <a:xfrm>
            <a:off x="928688" y="3357563"/>
            <a:ext cx="4572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局部</a:t>
            </a:r>
            <a:r>
              <a:rPr lang="en-US" altLang="zh-CN" b="1">
                <a:solidFill>
                  <a:srgbClr val="FF0000"/>
                </a:solidFill>
              </a:rPr>
              <a:t>L-F</a:t>
            </a:r>
            <a:r>
              <a:rPr lang="zh-CN" altLang="en-US" b="1">
                <a:solidFill>
                  <a:srgbClr val="FF0000"/>
                </a:solidFill>
              </a:rPr>
              <a:t>分裂</a:t>
            </a:r>
            <a:r>
              <a:rPr lang="zh-CN" altLang="en-US" b="1"/>
              <a:t>，每个点上计算                  </a:t>
            </a:r>
            <a:endParaRPr lang="en-US" altLang="zh-CN" b="1"/>
          </a:p>
          <a:p>
            <a:endParaRPr lang="en-US" altLang="zh-CN"/>
          </a:p>
          <a:p>
            <a:r>
              <a:rPr lang="zh-CN" altLang="en-US" b="1">
                <a:solidFill>
                  <a:srgbClr val="FF0000"/>
                </a:solidFill>
              </a:rPr>
              <a:t>全局</a:t>
            </a:r>
            <a:r>
              <a:rPr lang="en-US" altLang="zh-CN" b="1">
                <a:solidFill>
                  <a:srgbClr val="FF0000"/>
                </a:solidFill>
              </a:rPr>
              <a:t>L-F</a:t>
            </a:r>
            <a:r>
              <a:rPr lang="zh-CN" altLang="en-US" b="1">
                <a:solidFill>
                  <a:srgbClr val="FF0000"/>
                </a:solidFill>
              </a:rPr>
              <a:t>分裂</a:t>
            </a:r>
            <a:r>
              <a:rPr lang="zh-CN" altLang="en-US" b="1"/>
              <a:t>，全局（一维）上计算 </a:t>
            </a:r>
          </a:p>
        </p:txBody>
      </p:sp>
      <p:graphicFrame>
        <p:nvGraphicFramePr>
          <p:cNvPr id="25607" name="Object 9"/>
          <p:cNvGraphicFramePr>
            <a:graphicFrameLocks noChangeAspect="1"/>
          </p:cNvGraphicFramePr>
          <p:nvPr/>
        </p:nvGraphicFramePr>
        <p:xfrm>
          <a:off x="4010025" y="3357563"/>
          <a:ext cx="92075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5" name="公式" r:id="rId13" imgW="622080" imgH="241200" progId="Equation.3">
                  <p:embed/>
                </p:oleObj>
              </mc:Choice>
              <mc:Fallback>
                <p:oleObj name="公式" r:id="rId13" imgW="62208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025" y="3357563"/>
                        <a:ext cx="920750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10"/>
          <p:cNvGraphicFramePr>
            <a:graphicFrameLocks noChangeAspect="1"/>
          </p:cNvGraphicFramePr>
          <p:nvPr/>
        </p:nvGraphicFramePr>
        <p:xfrm>
          <a:off x="4214813" y="1500188"/>
          <a:ext cx="26511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6" name="公式" r:id="rId15" imgW="164880" imgH="203040" progId="Equation.3">
                  <p:embed/>
                </p:oleObj>
              </mc:Choice>
              <mc:Fallback>
                <p:oleObj name="公式" r:id="rId15" imgW="164880" imgH="203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1500188"/>
                        <a:ext cx="265112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7" name="TextBox 29"/>
          <p:cNvSpPr txBox="1">
            <a:spLocks noChangeArrowheads="1"/>
          </p:cNvSpPr>
          <p:nvPr/>
        </p:nvSpPr>
        <p:spPr bwMode="auto">
          <a:xfrm>
            <a:off x="4500563" y="1500188"/>
            <a:ext cx="1643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足够大</a:t>
            </a:r>
          </a:p>
        </p:txBody>
      </p:sp>
      <p:graphicFrame>
        <p:nvGraphicFramePr>
          <p:cNvPr id="25609" name="Object 11"/>
          <p:cNvGraphicFramePr>
            <a:graphicFrameLocks noChangeAspect="1"/>
          </p:cNvGraphicFramePr>
          <p:nvPr/>
        </p:nvGraphicFramePr>
        <p:xfrm>
          <a:off x="2143125" y="2357438"/>
          <a:ext cx="92075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7" name="公式" r:id="rId17" imgW="622080" imgH="241200" progId="Equation.3">
                  <p:embed/>
                </p:oleObj>
              </mc:Choice>
              <mc:Fallback>
                <p:oleObj name="公式" r:id="rId17" imgW="622080" imgH="241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2357438"/>
                        <a:ext cx="920750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椭圆形标注 31"/>
          <p:cNvSpPr/>
          <p:nvPr/>
        </p:nvSpPr>
        <p:spPr>
          <a:xfrm>
            <a:off x="5929313" y="3000375"/>
            <a:ext cx="3071812" cy="92868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/>
              <a:t>数学性质（光滑性）最好，但耗散偏大</a:t>
            </a:r>
          </a:p>
        </p:txBody>
      </p:sp>
      <p:graphicFrame>
        <p:nvGraphicFramePr>
          <p:cNvPr id="25610" name="Object 12"/>
          <p:cNvGraphicFramePr>
            <a:graphicFrameLocks noChangeAspect="1"/>
          </p:cNvGraphicFramePr>
          <p:nvPr/>
        </p:nvGraphicFramePr>
        <p:xfrm>
          <a:off x="4805363" y="3857625"/>
          <a:ext cx="16541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8" name="公式" r:id="rId19" imgW="1117440" imgH="342720" progId="Equation.3">
                  <p:embed/>
                </p:oleObj>
              </mc:Choice>
              <mc:Fallback>
                <p:oleObj name="公式" r:id="rId19" imgW="1117440" imgH="3427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5363" y="3857625"/>
                        <a:ext cx="165417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椭圆形标注 37"/>
          <p:cNvSpPr/>
          <p:nvPr/>
        </p:nvSpPr>
        <p:spPr>
          <a:xfrm>
            <a:off x="5000625" y="3571875"/>
            <a:ext cx="928688" cy="28575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常数</a:t>
            </a:r>
          </a:p>
        </p:txBody>
      </p:sp>
      <p:sp>
        <p:nvSpPr>
          <p:cNvPr id="25630" name="TextBox 38"/>
          <p:cNvSpPr txBox="1">
            <a:spLocks noChangeArrowheads="1"/>
          </p:cNvSpPr>
          <p:nvPr/>
        </p:nvSpPr>
        <p:spPr bwMode="auto">
          <a:xfrm>
            <a:off x="571500" y="4429125"/>
            <a:ext cx="7643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与迎风格式结合，等价于人工粘性</a:t>
            </a:r>
          </a:p>
        </p:txBody>
      </p:sp>
      <p:graphicFrame>
        <p:nvGraphicFramePr>
          <p:cNvPr id="25611" name="Object 13"/>
          <p:cNvGraphicFramePr>
            <a:graphicFrameLocks noChangeAspect="1"/>
          </p:cNvGraphicFramePr>
          <p:nvPr/>
        </p:nvGraphicFramePr>
        <p:xfrm>
          <a:off x="1214438" y="4929188"/>
          <a:ext cx="57753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9" name="公式" r:id="rId21" imgW="4546440" imgH="787320" progId="Equation.3">
                  <p:embed/>
                </p:oleObj>
              </mc:Choice>
              <mc:Fallback>
                <p:oleObj name="公式" r:id="rId21" imgW="4546440" imgH="7873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4929188"/>
                        <a:ext cx="5775325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1" name="TextBox 40"/>
          <p:cNvSpPr txBox="1">
            <a:spLocks noChangeArrowheads="1"/>
          </p:cNvSpPr>
          <p:nvPr/>
        </p:nvSpPr>
        <p:spPr bwMode="auto">
          <a:xfrm>
            <a:off x="785813" y="2286000"/>
            <a:ext cx="1643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例如，可取</a:t>
            </a:r>
          </a:p>
        </p:txBody>
      </p:sp>
      <p:graphicFrame>
        <p:nvGraphicFramePr>
          <p:cNvPr id="25612" name="Object 12"/>
          <p:cNvGraphicFramePr>
            <a:graphicFrameLocks noChangeAspect="1"/>
          </p:cNvGraphicFramePr>
          <p:nvPr/>
        </p:nvGraphicFramePr>
        <p:xfrm>
          <a:off x="1425575" y="6000750"/>
          <a:ext cx="12414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0" name="公式" r:id="rId23" imgW="914400" imgH="368280" progId="Equation.3">
                  <p:embed/>
                </p:oleObj>
              </mc:Choice>
              <mc:Fallback>
                <p:oleObj name="公式" r:id="rId23" imgW="914400" imgH="3682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6000750"/>
                        <a:ext cx="1241425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直接箭头连接符 43"/>
          <p:cNvCxnSpPr/>
          <p:nvPr/>
        </p:nvCxnSpPr>
        <p:spPr>
          <a:xfrm>
            <a:off x="2928938" y="6357938"/>
            <a:ext cx="5000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613" name="Object 15"/>
          <p:cNvGraphicFramePr>
            <a:graphicFrameLocks noChangeAspect="1"/>
          </p:cNvGraphicFramePr>
          <p:nvPr/>
        </p:nvGraphicFramePr>
        <p:xfrm>
          <a:off x="3714750" y="6072188"/>
          <a:ext cx="16891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1" name="公式" r:id="rId25" imgW="1244520" imgH="406080" progId="Equation.3">
                  <p:embed/>
                </p:oleObj>
              </mc:Choice>
              <mc:Fallback>
                <p:oleObj name="公式" r:id="rId25" imgW="1244520" imgH="406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6072188"/>
                        <a:ext cx="16891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CDAB24-B7A9-4021-8A41-6CADA6932442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34" name="页脚占位符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Copyright by Li </a:t>
            </a:r>
            <a:r>
              <a:rPr lang="en-US" altLang="zh-CN" dirty="0" err="1"/>
              <a:t>Xinliang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8"/>
          <p:cNvGraphicFramePr>
            <a:graphicFrameLocks noChangeAspect="1"/>
          </p:cNvGraphicFramePr>
          <p:nvPr/>
        </p:nvGraphicFramePr>
        <p:xfrm>
          <a:off x="876300" y="1517650"/>
          <a:ext cx="21764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6" name="Equation" r:id="rId3" imgW="1574640" imgH="393480" progId="Equation.3">
                  <p:embed/>
                </p:oleObj>
              </mc:Choice>
              <mc:Fallback>
                <p:oleObj name="Equation" r:id="rId3" imgW="157464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1517650"/>
                        <a:ext cx="2176463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857250" y="428625"/>
          <a:ext cx="11557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7" name="Equation" r:id="rId5" imgW="698400" imgH="215640" progId="Equation.3">
                  <p:embed/>
                </p:oleObj>
              </mc:Choice>
              <mc:Fallback>
                <p:oleObj name="Equation" r:id="rId5" imgW="69840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28625"/>
                        <a:ext cx="1155700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0" name="TextBox 3"/>
          <p:cNvSpPr txBox="1">
            <a:spLocks noChangeArrowheads="1"/>
          </p:cNvSpPr>
          <p:nvPr/>
        </p:nvSpPr>
        <p:spPr bwMode="auto">
          <a:xfrm>
            <a:off x="4500563" y="428625"/>
            <a:ext cx="2071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方式很多</a:t>
            </a:r>
          </a:p>
        </p:txBody>
      </p:sp>
      <p:cxnSp>
        <p:nvCxnSpPr>
          <p:cNvPr id="5" name="直接箭头连接符 4"/>
          <p:cNvCxnSpPr/>
          <p:nvPr/>
        </p:nvCxnSpPr>
        <p:spPr>
          <a:xfrm>
            <a:off x="3644900" y="2000250"/>
            <a:ext cx="1357313" cy="1588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5073650" y="1857375"/>
            <a:ext cx="642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=</a:t>
            </a:r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3857625" y="1643063"/>
            <a:ext cx="744538" cy="747712"/>
          </a:xfrm>
          <a:custGeom>
            <a:avLst/>
            <a:gdLst>
              <a:gd name="connsiteX0" fmla="*/ 0 w 744717"/>
              <a:gd name="connsiteY0" fmla="*/ 350363 h 747859"/>
              <a:gd name="connsiteX1" fmla="*/ 207390 w 744717"/>
              <a:gd name="connsiteY1" fmla="*/ 58132 h 747859"/>
              <a:gd name="connsiteX2" fmla="*/ 527901 w 744717"/>
              <a:gd name="connsiteY2" fmla="*/ 699154 h 747859"/>
              <a:gd name="connsiteX3" fmla="*/ 744717 w 744717"/>
              <a:gd name="connsiteY3" fmla="*/ 350363 h 74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717" h="747859">
                <a:moveTo>
                  <a:pt x="0" y="350363"/>
                </a:moveTo>
                <a:cubicBezTo>
                  <a:pt x="59703" y="175181"/>
                  <a:pt x="119407" y="0"/>
                  <a:pt x="207390" y="58132"/>
                </a:cubicBezTo>
                <a:cubicBezTo>
                  <a:pt x="295373" y="116264"/>
                  <a:pt x="438347" y="650449"/>
                  <a:pt x="527901" y="699154"/>
                </a:cubicBezTo>
                <a:cubicBezTo>
                  <a:pt x="617456" y="747859"/>
                  <a:pt x="681086" y="549111"/>
                  <a:pt x="744717" y="350363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5430838" y="2071688"/>
            <a:ext cx="1357312" cy="1587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053138" y="2068513"/>
            <a:ext cx="449262" cy="3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多边形 9"/>
          <p:cNvSpPr/>
          <p:nvPr/>
        </p:nvSpPr>
        <p:spPr>
          <a:xfrm>
            <a:off x="5610225" y="1717675"/>
            <a:ext cx="433388" cy="360363"/>
          </a:xfrm>
          <a:custGeom>
            <a:avLst/>
            <a:gdLst>
              <a:gd name="connsiteX0" fmla="*/ 0 w 433633"/>
              <a:gd name="connsiteY0" fmla="*/ 350363 h 359790"/>
              <a:gd name="connsiteX1" fmla="*/ 169683 w 433633"/>
              <a:gd name="connsiteY1" fmla="*/ 1571 h 359790"/>
              <a:gd name="connsiteX2" fmla="*/ 433633 w 433633"/>
              <a:gd name="connsiteY2" fmla="*/ 359790 h 35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3633" h="359790">
                <a:moveTo>
                  <a:pt x="0" y="350363"/>
                </a:moveTo>
                <a:cubicBezTo>
                  <a:pt x="48705" y="175181"/>
                  <a:pt x="97411" y="0"/>
                  <a:pt x="169683" y="1571"/>
                </a:cubicBezTo>
                <a:cubicBezTo>
                  <a:pt x="241955" y="3142"/>
                  <a:pt x="337794" y="181466"/>
                  <a:pt x="433633" y="35979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647" name="TextBox 34"/>
          <p:cNvSpPr txBox="1">
            <a:spLocks noChangeArrowheads="1"/>
          </p:cNvSpPr>
          <p:nvPr/>
        </p:nvSpPr>
        <p:spPr bwMode="auto">
          <a:xfrm>
            <a:off x="6859588" y="1857375"/>
            <a:ext cx="500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+</a:t>
            </a:r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7251700" y="2068513"/>
            <a:ext cx="1357313" cy="1587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431088" y="2071688"/>
            <a:ext cx="449262" cy="3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 13"/>
          <p:cNvSpPr/>
          <p:nvPr/>
        </p:nvSpPr>
        <p:spPr>
          <a:xfrm>
            <a:off x="7862888" y="2058988"/>
            <a:ext cx="444500" cy="407987"/>
          </a:xfrm>
          <a:custGeom>
            <a:avLst/>
            <a:gdLst>
              <a:gd name="connsiteX0" fmla="*/ 0 w 443059"/>
              <a:gd name="connsiteY0" fmla="*/ 0 h 408495"/>
              <a:gd name="connsiteX1" fmla="*/ 282804 w 443059"/>
              <a:gd name="connsiteY1" fmla="*/ 405353 h 408495"/>
              <a:gd name="connsiteX2" fmla="*/ 443059 w 443059"/>
              <a:gd name="connsiteY2" fmla="*/ 18854 h 408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059" h="408495">
                <a:moveTo>
                  <a:pt x="0" y="0"/>
                </a:moveTo>
                <a:cubicBezTo>
                  <a:pt x="104480" y="201105"/>
                  <a:pt x="208961" y="402211"/>
                  <a:pt x="282804" y="405353"/>
                </a:cubicBezTo>
                <a:cubicBezTo>
                  <a:pt x="356647" y="408495"/>
                  <a:pt x="399853" y="213674"/>
                  <a:pt x="443059" y="18854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651" name="TextBox 15"/>
          <p:cNvSpPr txBox="1">
            <a:spLocks noChangeArrowheads="1"/>
          </p:cNvSpPr>
          <p:nvPr/>
        </p:nvSpPr>
        <p:spPr bwMode="auto">
          <a:xfrm>
            <a:off x="0" y="1571625"/>
            <a:ext cx="857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S-W:</a:t>
            </a:r>
            <a:endParaRPr lang="zh-CN" altLang="en-US"/>
          </a:p>
        </p:txBody>
      </p:sp>
      <p:sp>
        <p:nvSpPr>
          <p:cNvPr id="26652" name="TextBox 16"/>
          <p:cNvSpPr txBox="1">
            <a:spLocks noChangeArrowheads="1"/>
          </p:cNvSpPr>
          <p:nvPr/>
        </p:nvSpPr>
        <p:spPr bwMode="auto">
          <a:xfrm>
            <a:off x="0" y="3143250"/>
            <a:ext cx="1928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L-F:</a:t>
            </a:r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716338" y="3429000"/>
            <a:ext cx="1357312" cy="1588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54" name="TextBox 20"/>
          <p:cNvSpPr txBox="1">
            <a:spLocks noChangeArrowheads="1"/>
          </p:cNvSpPr>
          <p:nvPr/>
        </p:nvSpPr>
        <p:spPr bwMode="auto">
          <a:xfrm>
            <a:off x="5145088" y="3286125"/>
            <a:ext cx="6429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=</a:t>
            </a:r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3929063" y="3071813"/>
            <a:ext cx="744537" cy="747712"/>
          </a:xfrm>
          <a:custGeom>
            <a:avLst/>
            <a:gdLst>
              <a:gd name="connsiteX0" fmla="*/ 0 w 744717"/>
              <a:gd name="connsiteY0" fmla="*/ 350363 h 747859"/>
              <a:gd name="connsiteX1" fmla="*/ 207390 w 744717"/>
              <a:gd name="connsiteY1" fmla="*/ 58132 h 747859"/>
              <a:gd name="connsiteX2" fmla="*/ 527901 w 744717"/>
              <a:gd name="connsiteY2" fmla="*/ 699154 h 747859"/>
              <a:gd name="connsiteX3" fmla="*/ 744717 w 744717"/>
              <a:gd name="connsiteY3" fmla="*/ 350363 h 74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717" h="747859">
                <a:moveTo>
                  <a:pt x="0" y="350363"/>
                </a:moveTo>
                <a:cubicBezTo>
                  <a:pt x="59703" y="175181"/>
                  <a:pt x="119407" y="0"/>
                  <a:pt x="207390" y="58132"/>
                </a:cubicBezTo>
                <a:cubicBezTo>
                  <a:pt x="295373" y="116264"/>
                  <a:pt x="438347" y="650449"/>
                  <a:pt x="527901" y="699154"/>
                </a:cubicBezTo>
                <a:cubicBezTo>
                  <a:pt x="617456" y="747859"/>
                  <a:pt x="681086" y="549111"/>
                  <a:pt x="744717" y="350363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500688" y="3500438"/>
            <a:ext cx="1357312" cy="1587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57" name="TextBox 34"/>
          <p:cNvSpPr txBox="1">
            <a:spLocks noChangeArrowheads="1"/>
          </p:cNvSpPr>
          <p:nvPr/>
        </p:nvSpPr>
        <p:spPr bwMode="auto">
          <a:xfrm>
            <a:off x="6931025" y="3286125"/>
            <a:ext cx="500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+</a:t>
            </a:r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7358063" y="3500438"/>
            <a:ext cx="1357312" cy="1587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 24"/>
          <p:cNvSpPr/>
          <p:nvPr/>
        </p:nvSpPr>
        <p:spPr>
          <a:xfrm>
            <a:off x="5715000" y="3071813"/>
            <a:ext cx="744538" cy="428625"/>
          </a:xfrm>
          <a:custGeom>
            <a:avLst/>
            <a:gdLst>
              <a:gd name="connsiteX0" fmla="*/ 0 w 744717"/>
              <a:gd name="connsiteY0" fmla="*/ 350363 h 747859"/>
              <a:gd name="connsiteX1" fmla="*/ 207390 w 744717"/>
              <a:gd name="connsiteY1" fmla="*/ 58132 h 747859"/>
              <a:gd name="connsiteX2" fmla="*/ 527901 w 744717"/>
              <a:gd name="connsiteY2" fmla="*/ 699154 h 747859"/>
              <a:gd name="connsiteX3" fmla="*/ 744717 w 744717"/>
              <a:gd name="connsiteY3" fmla="*/ 350363 h 74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717" h="747859">
                <a:moveTo>
                  <a:pt x="0" y="350363"/>
                </a:moveTo>
                <a:cubicBezTo>
                  <a:pt x="59703" y="175181"/>
                  <a:pt x="119407" y="0"/>
                  <a:pt x="207390" y="58132"/>
                </a:cubicBezTo>
                <a:cubicBezTo>
                  <a:pt x="295373" y="116264"/>
                  <a:pt x="438347" y="650449"/>
                  <a:pt x="527901" y="699154"/>
                </a:cubicBezTo>
                <a:cubicBezTo>
                  <a:pt x="617456" y="747859"/>
                  <a:pt x="681086" y="549111"/>
                  <a:pt x="744717" y="350363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7572375" y="3500438"/>
            <a:ext cx="744538" cy="428625"/>
          </a:xfrm>
          <a:custGeom>
            <a:avLst/>
            <a:gdLst>
              <a:gd name="connsiteX0" fmla="*/ 0 w 744717"/>
              <a:gd name="connsiteY0" fmla="*/ 350363 h 747859"/>
              <a:gd name="connsiteX1" fmla="*/ 207390 w 744717"/>
              <a:gd name="connsiteY1" fmla="*/ 58132 h 747859"/>
              <a:gd name="connsiteX2" fmla="*/ 527901 w 744717"/>
              <a:gd name="connsiteY2" fmla="*/ 699154 h 747859"/>
              <a:gd name="connsiteX3" fmla="*/ 744717 w 744717"/>
              <a:gd name="connsiteY3" fmla="*/ 350363 h 74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717" h="747859">
                <a:moveTo>
                  <a:pt x="0" y="350363"/>
                </a:moveTo>
                <a:cubicBezTo>
                  <a:pt x="59703" y="175181"/>
                  <a:pt x="119407" y="0"/>
                  <a:pt x="207390" y="58132"/>
                </a:cubicBezTo>
                <a:cubicBezTo>
                  <a:pt x="295373" y="116264"/>
                  <a:pt x="438347" y="650449"/>
                  <a:pt x="527901" y="699154"/>
                </a:cubicBezTo>
                <a:cubicBezTo>
                  <a:pt x="617456" y="747859"/>
                  <a:pt x="681086" y="549111"/>
                  <a:pt x="744717" y="350363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927100" y="3008313"/>
          <a:ext cx="2036763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8" name="Equation" r:id="rId7" imgW="1473120" imgH="380880" progId="Equation.3">
                  <p:embed/>
                </p:oleObj>
              </mc:Choice>
              <mc:Fallback>
                <p:oleObj name="Equation" r:id="rId7" imgW="1473120" imgH="380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3008313"/>
                        <a:ext cx="2036763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2786063" y="428625"/>
          <a:ext cx="126047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9" name="Equation" r:id="rId9" imgW="761760" imgH="215640" progId="Equation.3">
                  <p:embed/>
                </p:oleObj>
              </mc:Choice>
              <mc:Fallback>
                <p:oleObj name="Equation" r:id="rId9" imgW="76176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428625"/>
                        <a:ext cx="1260475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1" name="TextBox 28"/>
          <p:cNvSpPr txBox="1">
            <a:spLocks noChangeArrowheads="1"/>
          </p:cNvSpPr>
          <p:nvPr/>
        </p:nvSpPr>
        <p:spPr bwMode="auto">
          <a:xfrm>
            <a:off x="214313" y="4143375"/>
            <a:ext cx="2786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Van Leer:</a:t>
            </a:r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3716338" y="4572000"/>
            <a:ext cx="1357312" cy="1588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63" name="TextBox 20"/>
          <p:cNvSpPr txBox="1">
            <a:spLocks noChangeArrowheads="1"/>
          </p:cNvSpPr>
          <p:nvPr/>
        </p:nvSpPr>
        <p:spPr bwMode="auto">
          <a:xfrm>
            <a:off x="5145088" y="4429125"/>
            <a:ext cx="6429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=</a:t>
            </a:r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3929063" y="4214813"/>
            <a:ext cx="744537" cy="747712"/>
          </a:xfrm>
          <a:custGeom>
            <a:avLst/>
            <a:gdLst>
              <a:gd name="connsiteX0" fmla="*/ 0 w 744717"/>
              <a:gd name="connsiteY0" fmla="*/ 350363 h 747859"/>
              <a:gd name="connsiteX1" fmla="*/ 207390 w 744717"/>
              <a:gd name="connsiteY1" fmla="*/ 58132 h 747859"/>
              <a:gd name="connsiteX2" fmla="*/ 527901 w 744717"/>
              <a:gd name="connsiteY2" fmla="*/ 699154 h 747859"/>
              <a:gd name="connsiteX3" fmla="*/ 744717 w 744717"/>
              <a:gd name="connsiteY3" fmla="*/ 350363 h 74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717" h="747859">
                <a:moveTo>
                  <a:pt x="0" y="350363"/>
                </a:moveTo>
                <a:cubicBezTo>
                  <a:pt x="59703" y="175181"/>
                  <a:pt x="119407" y="0"/>
                  <a:pt x="207390" y="58132"/>
                </a:cubicBezTo>
                <a:cubicBezTo>
                  <a:pt x="295373" y="116264"/>
                  <a:pt x="438347" y="650449"/>
                  <a:pt x="527901" y="699154"/>
                </a:cubicBezTo>
                <a:cubicBezTo>
                  <a:pt x="617456" y="747859"/>
                  <a:pt x="681086" y="549111"/>
                  <a:pt x="744717" y="350363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5502275" y="4643438"/>
            <a:ext cx="1357313" cy="1587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66" name="TextBox 34"/>
          <p:cNvSpPr txBox="1">
            <a:spLocks noChangeArrowheads="1"/>
          </p:cNvSpPr>
          <p:nvPr/>
        </p:nvSpPr>
        <p:spPr bwMode="auto">
          <a:xfrm>
            <a:off x="6931025" y="4429125"/>
            <a:ext cx="500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+</a:t>
            </a:r>
            <a:endParaRPr lang="zh-CN" altLang="en-US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7323138" y="4640263"/>
            <a:ext cx="1357312" cy="1587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7502525" y="4643438"/>
            <a:ext cx="449263" cy="3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任意多边形 39"/>
          <p:cNvSpPr/>
          <p:nvPr/>
        </p:nvSpPr>
        <p:spPr>
          <a:xfrm>
            <a:off x="5649913" y="4270375"/>
            <a:ext cx="552450" cy="374650"/>
          </a:xfrm>
          <a:custGeom>
            <a:avLst/>
            <a:gdLst>
              <a:gd name="connsiteX0" fmla="*/ 0 w 552262"/>
              <a:gd name="connsiteY0" fmla="*/ 374210 h 374210"/>
              <a:gd name="connsiteX1" fmla="*/ 117695 w 552262"/>
              <a:gd name="connsiteY1" fmla="*/ 12071 h 374210"/>
              <a:gd name="connsiteX2" fmla="*/ 344032 w 552262"/>
              <a:gd name="connsiteY2" fmla="*/ 301782 h 374210"/>
              <a:gd name="connsiteX3" fmla="*/ 552262 w 552262"/>
              <a:gd name="connsiteY3" fmla="*/ 365156 h 374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262" h="374210">
                <a:moveTo>
                  <a:pt x="0" y="374210"/>
                </a:moveTo>
                <a:cubicBezTo>
                  <a:pt x="30178" y="199176"/>
                  <a:pt x="60356" y="24142"/>
                  <a:pt x="117695" y="12071"/>
                </a:cubicBezTo>
                <a:cubicBezTo>
                  <a:pt x="175034" y="0"/>
                  <a:pt x="271604" y="242934"/>
                  <a:pt x="344032" y="301782"/>
                </a:cubicBezTo>
                <a:cubicBezTo>
                  <a:pt x="416460" y="360630"/>
                  <a:pt x="484361" y="362893"/>
                  <a:pt x="552262" y="365156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6183313" y="4635500"/>
            <a:ext cx="434975" cy="17463"/>
          </a:xfrm>
          <a:custGeom>
            <a:avLst/>
            <a:gdLst>
              <a:gd name="connsiteX0" fmla="*/ 0 w 434566"/>
              <a:gd name="connsiteY0" fmla="*/ 0 h 18107"/>
              <a:gd name="connsiteX1" fmla="*/ 434566 w 434566"/>
              <a:gd name="connsiteY1" fmla="*/ 18107 h 1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4566" h="18107">
                <a:moveTo>
                  <a:pt x="0" y="0"/>
                </a:moveTo>
                <a:lnTo>
                  <a:pt x="434566" y="18107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7940675" y="4622800"/>
            <a:ext cx="569913" cy="371475"/>
          </a:xfrm>
          <a:custGeom>
            <a:avLst/>
            <a:gdLst>
              <a:gd name="connsiteX0" fmla="*/ 0 w 570368"/>
              <a:gd name="connsiteY0" fmla="*/ 21124 h 371191"/>
              <a:gd name="connsiteX1" fmla="*/ 199176 w 570368"/>
              <a:gd name="connsiteY1" fmla="*/ 57338 h 371191"/>
              <a:gd name="connsiteX2" fmla="*/ 398353 w 570368"/>
              <a:gd name="connsiteY2" fmla="*/ 365155 h 371191"/>
              <a:gd name="connsiteX3" fmla="*/ 570368 w 570368"/>
              <a:gd name="connsiteY3" fmla="*/ 21124 h 37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368" h="371191">
                <a:moveTo>
                  <a:pt x="0" y="21124"/>
                </a:moveTo>
                <a:cubicBezTo>
                  <a:pt x="66392" y="10562"/>
                  <a:pt x="132784" y="0"/>
                  <a:pt x="199176" y="57338"/>
                </a:cubicBezTo>
                <a:cubicBezTo>
                  <a:pt x="265568" y="114676"/>
                  <a:pt x="336488" y="371191"/>
                  <a:pt x="398353" y="365155"/>
                </a:cubicBezTo>
                <a:cubicBezTo>
                  <a:pt x="460218" y="359119"/>
                  <a:pt x="515293" y="190121"/>
                  <a:pt x="570368" y="21124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67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4643438" y="5357813"/>
          <a:ext cx="20193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0" name="Equation" r:id="rId11" imgW="2019300" imgH="1295400" progId="Equation.3">
                  <p:embed/>
                </p:oleObj>
              </mc:Choice>
              <mc:Fallback>
                <p:oleObj name="Equation" r:id="rId11" imgW="2019300" imgH="1295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357813"/>
                        <a:ext cx="20193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7143750" y="6072188"/>
          <a:ext cx="12287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1" name="Equation" r:id="rId13" imgW="1231366" imgH="393529" progId="Equation.3">
                  <p:embed/>
                </p:oleObj>
              </mc:Choice>
              <mc:Fallback>
                <p:oleObj name="Equation" r:id="rId13" imgW="1231366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0" y="6072188"/>
                        <a:ext cx="12287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7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32" name="Object 10"/>
          <p:cNvGraphicFramePr>
            <a:graphicFrameLocks noChangeAspect="1"/>
          </p:cNvGraphicFramePr>
          <p:nvPr/>
        </p:nvGraphicFramePr>
        <p:xfrm>
          <a:off x="1357313" y="5214938"/>
          <a:ext cx="661987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2" name="Equation" r:id="rId15" imgW="508000" imgH="228600" progId="Equation.3">
                  <p:embed/>
                </p:oleObj>
              </mc:Choice>
              <mc:Fallback>
                <p:oleObj name="Equation" r:id="rId15" imgW="5080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5214938"/>
                        <a:ext cx="661987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7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33" name="Object 12"/>
          <p:cNvGraphicFramePr>
            <a:graphicFrameLocks noChangeAspect="1"/>
          </p:cNvGraphicFramePr>
          <p:nvPr/>
        </p:nvGraphicFramePr>
        <p:xfrm>
          <a:off x="2214563" y="5214938"/>
          <a:ext cx="646112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3" name="Equation" r:id="rId17" imgW="469900" imgH="228600" progId="Equation.3">
                  <p:embed/>
                </p:oleObj>
              </mc:Choice>
              <mc:Fallback>
                <p:oleObj name="Equation" r:id="rId17" imgW="4699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5214938"/>
                        <a:ext cx="646112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76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34" name="Object 14"/>
          <p:cNvGraphicFramePr>
            <a:graphicFrameLocks noChangeAspect="1"/>
          </p:cNvGraphicFramePr>
          <p:nvPr/>
        </p:nvGraphicFramePr>
        <p:xfrm>
          <a:off x="536575" y="5278438"/>
          <a:ext cx="592138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4" name="Equation" r:id="rId19" imgW="419040" imgH="164880" progId="Equation.3">
                  <p:embed/>
                </p:oleObj>
              </mc:Choice>
              <mc:Fallback>
                <p:oleObj name="Equation" r:id="rId19" imgW="419040" imgH="1648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5278438"/>
                        <a:ext cx="592138" cy="23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35" name="Object 16"/>
          <p:cNvGraphicFramePr>
            <a:graphicFrameLocks noChangeAspect="1"/>
          </p:cNvGraphicFramePr>
          <p:nvPr/>
        </p:nvGraphicFramePr>
        <p:xfrm>
          <a:off x="571500" y="5643563"/>
          <a:ext cx="668338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5" name="Equation" r:id="rId21" imgW="507960" imgH="164880" progId="Equation.3">
                  <p:embed/>
                </p:oleObj>
              </mc:Choice>
              <mc:Fallback>
                <p:oleObj name="Equation" r:id="rId21" imgW="507960" imgH="1648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5643563"/>
                        <a:ext cx="668338" cy="214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78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36" name="Object 18"/>
          <p:cNvGraphicFramePr>
            <a:graphicFrameLocks noChangeAspect="1"/>
          </p:cNvGraphicFramePr>
          <p:nvPr/>
        </p:nvGraphicFramePr>
        <p:xfrm>
          <a:off x="2214563" y="5643563"/>
          <a:ext cx="630237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6" name="Equation" r:id="rId23" imgW="508000" imgH="228600" progId="Equation.3">
                  <p:embed/>
                </p:oleObj>
              </mc:Choice>
              <mc:Fallback>
                <p:oleObj name="Equation" r:id="rId23" imgW="5080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5643563"/>
                        <a:ext cx="630237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7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37" name="Object 20"/>
          <p:cNvGraphicFramePr>
            <a:graphicFrameLocks noChangeAspect="1"/>
          </p:cNvGraphicFramePr>
          <p:nvPr/>
        </p:nvGraphicFramePr>
        <p:xfrm>
          <a:off x="571500" y="4857750"/>
          <a:ext cx="6572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7" name="Equation" r:id="rId25" imgW="660113" imgH="177723" progId="Equation.3">
                  <p:embed/>
                </p:oleObj>
              </mc:Choice>
              <mc:Fallback>
                <p:oleObj name="Equation" r:id="rId25" imgW="660113" imgH="177723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4857750"/>
                        <a:ext cx="65722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22"/>
          <p:cNvGraphicFramePr>
            <a:graphicFrameLocks noChangeAspect="1"/>
          </p:cNvGraphicFramePr>
          <p:nvPr/>
        </p:nvGraphicFramePr>
        <p:xfrm>
          <a:off x="1463675" y="5580063"/>
          <a:ext cx="57626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8" name="Equation" r:id="rId27" imgW="419040" imgH="215640" progId="Equation.3">
                  <p:embed/>
                </p:oleObj>
              </mc:Choice>
              <mc:Fallback>
                <p:oleObj name="Equation" r:id="rId27" imgW="419040" imgH="2156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5580063"/>
                        <a:ext cx="576263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80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39" name="Object 23"/>
          <p:cNvGraphicFramePr>
            <a:graphicFrameLocks noChangeAspect="1"/>
          </p:cNvGraphicFramePr>
          <p:nvPr/>
        </p:nvGraphicFramePr>
        <p:xfrm>
          <a:off x="3571875" y="5942013"/>
          <a:ext cx="457200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9" name="Equation" r:id="rId29" imgW="457200" imgH="228600" progId="Equation.3">
                  <p:embed/>
                </p:oleObj>
              </mc:Choice>
              <mc:Fallback>
                <p:oleObj name="Equation" r:id="rId29" imgW="45720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5942013"/>
                        <a:ext cx="457200" cy="230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0AE64C-3B4B-47A9-8F0E-5DCCE409DA7B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58" name="页脚占位符 5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Copyright by Li </a:t>
            </a:r>
            <a:r>
              <a:rPr lang="en-US" altLang="zh-CN" dirty="0" err="1"/>
              <a:t>Xinliang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7" name="TextBox 23"/>
          <p:cNvSpPr txBox="1">
            <a:spLocks noChangeArrowheads="1"/>
          </p:cNvSpPr>
          <p:nvPr/>
        </p:nvSpPr>
        <p:spPr bwMode="auto">
          <a:xfrm>
            <a:off x="5214938" y="3929063"/>
            <a:ext cx="3643312" cy="64611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ea typeface="宋体" pitchFamily="2" charset="-122"/>
              </a:rPr>
              <a:t> </a:t>
            </a:r>
            <a:r>
              <a:rPr lang="zh-CN" altLang="en-US" b="1" dirty="0">
                <a:ea typeface="宋体" pitchFamily="2" charset="-122"/>
              </a:rPr>
              <a:t>分裂后       失去了</a:t>
            </a:r>
            <a:r>
              <a:rPr lang="en-US" altLang="zh-CN" b="1" dirty="0">
                <a:ea typeface="宋体" pitchFamily="2" charset="-122"/>
              </a:rPr>
              <a:t>A</a:t>
            </a:r>
            <a:r>
              <a:rPr lang="zh-CN" altLang="en-US" b="1" dirty="0">
                <a:ea typeface="宋体" pitchFamily="2" charset="-122"/>
              </a:rPr>
              <a:t>的性质（可以像常数一样与求导交换）</a:t>
            </a:r>
          </a:p>
        </p:txBody>
      </p:sp>
      <p:sp>
        <p:nvSpPr>
          <p:cNvPr id="27659" name="TextBox 3"/>
          <p:cNvSpPr txBox="1">
            <a:spLocks noChangeArrowheads="1"/>
          </p:cNvSpPr>
          <p:nvPr/>
        </p:nvSpPr>
        <p:spPr bwMode="auto">
          <a:xfrm>
            <a:off x="571500" y="357188"/>
            <a:ext cx="72866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FVS</a:t>
            </a:r>
            <a:r>
              <a:rPr lang="zh-CN" altLang="en-US" b="1"/>
              <a:t>分裂： </a:t>
            </a:r>
            <a:endParaRPr lang="en-US" altLang="zh-CN" b="1"/>
          </a:p>
          <a:p>
            <a:r>
              <a:rPr lang="en-US" altLang="zh-CN" b="1"/>
              <a:t>          </a:t>
            </a:r>
            <a:r>
              <a:rPr lang="zh-CN" altLang="en-US" b="1"/>
              <a:t>优点： 无需矩阵运算，计算量小</a:t>
            </a:r>
            <a:endParaRPr lang="en-US" altLang="zh-CN" b="1"/>
          </a:p>
          <a:p>
            <a:r>
              <a:rPr lang="en-US" altLang="zh-CN" b="1"/>
              <a:t>          </a:t>
            </a:r>
            <a:r>
              <a:rPr lang="zh-CN" altLang="en-US" b="1"/>
              <a:t>缺点： 分裂后改变了特征方向， 耗散大</a:t>
            </a:r>
          </a:p>
        </p:txBody>
      </p:sp>
      <p:graphicFrame>
        <p:nvGraphicFramePr>
          <p:cNvPr id="27650" name="Object 9"/>
          <p:cNvGraphicFramePr>
            <a:graphicFrameLocks noChangeAspect="1"/>
          </p:cNvGraphicFramePr>
          <p:nvPr/>
        </p:nvGraphicFramePr>
        <p:xfrm>
          <a:off x="1425575" y="1722438"/>
          <a:ext cx="19939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4" name="Equation" r:id="rId3" imgW="1473120" imgH="380880" progId="Equation.3">
                  <p:embed/>
                </p:oleObj>
              </mc:Choice>
              <mc:Fallback>
                <p:oleObj name="Equation" r:id="rId3" imgW="1473120" imgH="3808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1722438"/>
                        <a:ext cx="199390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5"/>
          <p:cNvGraphicFramePr>
            <a:graphicFrameLocks noChangeAspect="1"/>
          </p:cNvGraphicFramePr>
          <p:nvPr/>
        </p:nvGraphicFramePr>
        <p:xfrm>
          <a:off x="1500188" y="2428875"/>
          <a:ext cx="233203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5" name="Equation" r:id="rId5" imgW="1231560" imgH="190440" progId="Equation.3">
                  <p:embed/>
                </p:oleObj>
              </mc:Choice>
              <mc:Fallback>
                <p:oleObj name="Equation" r:id="rId5" imgW="1231560" imgH="190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2428875"/>
                        <a:ext cx="2332037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0" name="TextBox 7"/>
          <p:cNvSpPr txBox="1">
            <a:spLocks noChangeArrowheads="1"/>
          </p:cNvSpPr>
          <p:nvPr/>
        </p:nvSpPr>
        <p:spPr bwMode="auto">
          <a:xfrm>
            <a:off x="4714875" y="2000250"/>
            <a:ext cx="3286125" cy="369888"/>
          </a:xfrm>
          <a:prstGeom prst="rect">
            <a:avLst/>
          </a:prstGeom>
          <a:solidFill>
            <a:srgbClr val="FFC000">
              <a:alpha val="43921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利用了性质</a:t>
            </a:r>
          </a:p>
        </p:txBody>
      </p:sp>
      <p:graphicFrame>
        <p:nvGraphicFramePr>
          <p:cNvPr id="27652" name="Object 6"/>
          <p:cNvGraphicFramePr>
            <a:graphicFrameLocks noChangeAspect="1"/>
          </p:cNvGraphicFramePr>
          <p:nvPr/>
        </p:nvGraphicFramePr>
        <p:xfrm>
          <a:off x="6072188" y="2000250"/>
          <a:ext cx="1500187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6" name="公式" r:id="rId7" imgW="1574640" imgH="393480" progId="Equation.3">
                  <p:embed/>
                </p:oleObj>
              </mc:Choice>
              <mc:Fallback>
                <p:oleObj name="公式" r:id="rId7" imgW="157464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2000250"/>
                        <a:ext cx="1500187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/>
          <p:cNvCxnSpPr/>
          <p:nvPr/>
        </p:nvCxnSpPr>
        <p:spPr>
          <a:xfrm rot="10800000" flipV="1">
            <a:off x="4000500" y="2214563"/>
            <a:ext cx="642938" cy="2857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62" name="TextBox 12"/>
          <p:cNvSpPr txBox="1">
            <a:spLocks noChangeArrowheads="1"/>
          </p:cNvSpPr>
          <p:nvPr/>
        </p:nvSpPr>
        <p:spPr bwMode="auto">
          <a:xfrm>
            <a:off x="714375" y="3286125"/>
            <a:ext cx="4286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一般情况下：</a:t>
            </a:r>
          </a:p>
        </p:txBody>
      </p:sp>
      <p:graphicFrame>
        <p:nvGraphicFramePr>
          <p:cNvPr id="27653" name="Object 7"/>
          <p:cNvGraphicFramePr>
            <a:graphicFrameLocks noChangeAspect="1"/>
          </p:cNvGraphicFramePr>
          <p:nvPr/>
        </p:nvGraphicFramePr>
        <p:xfrm>
          <a:off x="2214563" y="3643313"/>
          <a:ext cx="25590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7" name="Equation" r:id="rId9" imgW="1295280" imgH="380880" progId="Equation.3">
                  <p:embed/>
                </p:oleObj>
              </mc:Choice>
              <mc:Fallback>
                <p:oleObj name="Equation" r:id="rId9" imgW="1295280" imgH="3808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3643313"/>
                        <a:ext cx="255905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箭头连接符 15"/>
          <p:cNvCxnSpPr/>
          <p:nvPr/>
        </p:nvCxnSpPr>
        <p:spPr>
          <a:xfrm rot="10800000" flipV="1">
            <a:off x="3786188" y="3357563"/>
            <a:ext cx="642937" cy="571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4429125" y="3286125"/>
            <a:ext cx="785813" cy="714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65" name="TextBox 19"/>
          <p:cNvSpPr txBox="1">
            <a:spLocks noChangeArrowheads="1"/>
          </p:cNvSpPr>
          <p:nvPr/>
        </p:nvSpPr>
        <p:spPr bwMode="auto">
          <a:xfrm>
            <a:off x="5214938" y="3000375"/>
            <a:ext cx="33575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变系数， </a:t>
            </a:r>
            <a:r>
              <a:rPr lang="en-US" altLang="zh-CN" b="1"/>
              <a:t>   </a:t>
            </a:r>
            <a:r>
              <a:rPr lang="zh-CN" altLang="en-US" b="1"/>
              <a:t>不能与导数交换</a:t>
            </a:r>
          </a:p>
        </p:txBody>
      </p:sp>
      <p:graphicFrame>
        <p:nvGraphicFramePr>
          <p:cNvPr id="27654" name="Object 8"/>
          <p:cNvGraphicFramePr>
            <a:graphicFrameLocks noChangeAspect="1"/>
          </p:cNvGraphicFramePr>
          <p:nvPr/>
        </p:nvGraphicFramePr>
        <p:xfrm>
          <a:off x="6215063" y="3071813"/>
          <a:ext cx="215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8" name="Equation" r:id="rId11" imgW="215640" imgH="203040" progId="Equation.3">
                  <p:embed/>
                </p:oleObj>
              </mc:Choice>
              <mc:Fallback>
                <p:oleObj name="Equation" r:id="rId11" imgW="21564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63" y="3071813"/>
                        <a:ext cx="2159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6072188" y="3929063"/>
          <a:ext cx="292100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9" name="Equation" r:id="rId13" imgW="215640" imgH="203040" progId="Equation.3">
                  <p:embed/>
                </p:oleObj>
              </mc:Choice>
              <mc:Fallback>
                <p:oleObj name="Equation" r:id="rId13" imgW="21564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3929063"/>
                        <a:ext cx="292100" cy="274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10"/>
          <p:cNvGraphicFramePr>
            <a:graphicFrameLocks noChangeAspect="1"/>
          </p:cNvGraphicFramePr>
          <p:nvPr/>
        </p:nvGraphicFramePr>
        <p:xfrm>
          <a:off x="1071563" y="4357688"/>
          <a:ext cx="15557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0" name="Equation" r:id="rId15" imgW="787320" imgH="380880" progId="Equation.3">
                  <p:embed/>
                </p:oleObj>
              </mc:Choice>
              <mc:Fallback>
                <p:oleObj name="Equation" r:id="rId15" imgW="787320" imgH="3808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4357688"/>
                        <a:ext cx="155575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11"/>
          <p:cNvGraphicFramePr>
            <a:graphicFrameLocks noChangeAspect="1"/>
          </p:cNvGraphicFramePr>
          <p:nvPr/>
        </p:nvGraphicFramePr>
        <p:xfrm>
          <a:off x="2928938" y="4500563"/>
          <a:ext cx="795337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1" name="Equation" r:id="rId17" imgW="495000" imgH="177480" progId="Equation.3">
                  <p:embed/>
                </p:oleObj>
              </mc:Choice>
              <mc:Fallback>
                <p:oleObj name="Equation" r:id="rId17" imgW="495000" imgH="177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4500563"/>
                        <a:ext cx="795337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6" name="TextBox 26"/>
          <p:cNvSpPr txBox="1">
            <a:spLocks noChangeArrowheads="1"/>
          </p:cNvSpPr>
          <p:nvPr/>
        </p:nvSpPr>
        <p:spPr bwMode="auto">
          <a:xfrm>
            <a:off x="142875" y="5143500"/>
            <a:ext cx="8786813" cy="1570038"/>
          </a:xfrm>
          <a:prstGeom prst="rect">
            <a:avLst/>
          </a:prstGeom>
          <a:solidFill>
            <a:srgbClr val="FFC000">
              <a:alpha val="52156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/>
              <a:t>实质： </a:t>
            </a:r>
            <a:r>
              <a:rPr lang="zh-CN" altLang="en-US" sz="2400" b="1">
                <a:solidFill>
                  <a:srgbClr val="FF0000"/>
                </a:solidFill>
              </a:rPr>
              <a:t>没有做到解耦；</a:t>
            </a:r>
            <a:endParaRPr lang="en-US" altLang="zh-CN" sz="2400" b="1">
              <a:solidFill>
                <a:srgbClr val="FF0000"/>
              </a:solidFill>
            </a:endParaRPr>
          </a:p>
          <a:p>
            <a:r>
              <a:rPr lang="zh-CN" altLang="en-US" sz="2400" b="1"/>
              <a:t>   只是把原变量重新组合，组合后波的传播方向的保证 </a:t>
            </a:r>
            <a:r>
              <a:rPr lang="en-US" altLang="zh-CN" sz="2400" b="1"/>
              <a:t>f+ </a:t>
            </a:r>
            <a:r>
              <a:rPr lang="zh-CN" altLang="en-US" sz="2400" b="1"/>
              <a:t>向正向传播，</a:t>
            </a:r>
            <a:r>
              <a:rPr lang="en-US" altLang="zh-CN" sz="2400" b="1"/>
              <a:t>f-</a:t>
            </a:r>
            <a:r>
              <a:rPr lang="zh-CN" altLang="en-US" sz="2400" b="1"/>
              <a:t>向负向传播</a:t>
            </a:r>
            <a:endParaRPr lang="en-US" altLang="zh-CN" sz="2400" b="1"/>
          </a:p>
          <a:p>
            <a:r>
              <a:rPr lang="en-US" altLang="zh-CN" sz="2400" b="1"/>
              <a:t>   </a:t>
            </a:r>
            <a:r>
              <a:rPr lang="zh-CN" altLang="en-US" sz="2400" b="1"/>
              <a:t>缺点： 由于未解耦，各变量的误差会相互传递 </a:t>
            </a: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FBE9C4-9BDF-4779-955A-9FDC2CC793FB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Copyright by Li </a:t>
            </a:r>
            <a:r>
              <a:rPr lang="en-US" altLang="zh-CN" dirty="0" err="1"/>
              <a:t>Xinliang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Box 1"/>
          <p:cNvSpPr txBox="1">
            <a:spLocks noChangeArrowheads="1"/>
          </p:cNvSpPr>
          <p:nvPr/>
        </p:nvSpPr>
        <p:spPr bwMode="auto">
          <a:xfrm>
            <a:off x="357188" y="142875"/>
            <a:ext cx="878681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/>
              <a:t>概念澄清：</a:t>
            </a:r>
            <a:endParaRPr lang="en-US" altLang="zh-CN" sz="2400" b="1"/>
          </a:p>
          <a:p>
            <a:r>
              <a:rPr lang="en-US" altLang="zh-CN"/>
              <a:t>    </a:t>
            </a:r>
            <a:r>
              <a:rPr lang="zh-CN" altLang="en-US" sz="2400" b="1"/>
              <a:t>流通</a:t>
            </a:r>
            <a:r>
              <a:rPr lang="zh-CN" altLang="en-US" sz="2400" b="1">
                <a:solidFill>
                  <a:srgbClr val="0000FF"/>
                </a:solidFill>
              </a:rPr>
              <a:t>矢量分裂本身不带来耗散</a:t>
            </a:r>
            <a:r>
              <a:rPr lang="zh-CN" altLang="en-US" sz="2400" b="1"/>
              <a:t>， 但其会</a:t>
            </a:r>
            <a:r>
              <a:rPr lang="zh-CN" altLang="en-US" sz="2400" b="1">
                <a:solidFill>
                  <a:srgbClr val="0000FF"/>
                </a:solidFill>
              </a:rPr>
              <a:t>影响到差分的耗散</a:t>
            </a:r>
            <a:r>
              <a:rPr lang="en-US" altLang="zh-CN" sz="2400" b="1"/>
              <a:t>;</a:t>
            </a:r>
          </a:p>
        </p:txBody>
      </p:sp>
      <p:sp>
        <p:nvSpPr>
          <p:cNvPr id="28682" name="TextBox 2"/>
          <p:cNvSpPr txBox="1">
            <a:spLocks noChangeArrowheads="1"/>
          </p:cNvSpPr>
          <p:nvPr/>
        </p:nvSpPr>
        <p:spPr bwMode="auto">
          <a:xfrm>
            <a:off x="857250" y="1857375"/>
            <a:ext cx="3071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举例：</a:t>
            </a: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1928813" y="1857375"/>
          <a:ext cx="115252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7" name="Equation" r:id="rId3" imgW="965160" imgH="368280" progId="Equation.3">
                  <p:embed/>
                </p:oleObj>
              </mc:Choice>
              <mc:Fallback>
                <p:oleObj name="Equation" r:id="rId3" imgW="965160" imgH="3682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1857375"/>
                        <a:ext cx="1152525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1928813" y="2643188"/>
          <a:ext cx="9588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8" name="Equation" r:id="rId5" imgW="723600" imgH="215640" progId="Equation.3">
                  <p:embed/>
                </p:oleObj>
              </mc:Choice>
              <mc:Fallback>
                <p:oleObj name="Equation" r:id="rId5" imgW="72360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2643188"/>
                        <a:ext cx="958850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3" name="TextBox 5"/>
          <p:cNvSpPr txBox="1">
            <a:spLocks noChangeArrowheads="1"/>
          </p:cNvSpPr>
          <p:nvPr/>
        </p:nvSpPr>
        <p:spPr bwMode="auto">
          <a:xfrm>
            <a:off x="1000125" y="2571750"/>
            <a:ext cx="8572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分裂过程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1857375" y="3000375"/>
          <a:ext cx="264001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9" name="Equation" r:id="rId7" imgW="1993680" imgH="368280" progId="Equation.3">
                  <p:embed/>
                </p:oleObj>
              </mc:Choice>
              <mc:Fallback>
                <p:oleObj name="Equation" r:id="rId7" imgW="1993680" imgH="368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000375"/>
                        <a:ext cx="2640013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1928813" y="3643313"/>
          <a:ext cx="1598612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0" name="Equation" r:id="rId9" imgW="1206360" imgH="228600" progId="Equation.3">
                  <p:embed/>
                </p:oleObj>
              </mc:Choice>
              <mc:Fallback>
                <p:oleObj name="Equation" r:id="rId9" imgW="12063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3643313"/>
                        <a:ext cx="1598612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1857375" y="4214813"/>
          <a:ext cx="150018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1" name="Equation" r:id="rId11" imgW="1104840" imgH="368280" progId="Equation.3">
                  <p:embed/>
                </p:oleObj>
              </mc:Choice>
              <mc:Fallback>
                <p:oleObj name="Equation" r:id="rId11" imgW="1104840" imgH="3682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4214813"/>
                        <a:ext cx="1500188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连接符 10"/>
          <p:cNvCxnSpPr/>
          <p:nvPr/>
        </p:nvCxnSpPr>
        <p:spPr>
          <a:xfrm rot="10800000" flipV="1">
            <a:off x="3000375" y="4143375"/>
            <a:ext cx="285750" cy="2143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286125" y="4143375"/>
            <a:ext cx="1000125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6" name="TextBox 13"/>
          <p:cNvSpPr txBox="1">
            <a:spLocks noChangeArrowheads="1"/>
          </p:cNvSpPr>
          <p:nvPr/>
        </p:nvSpPr>
        <p:spPr bwMode="auto">
          <a:xfrm>
            <a:off x="4357688" y="3929063"/>
            <a:ext cx="157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耗散</a:t>
            </a:r>
          </a:p>
        </p:txBody>
      </p:sp>
      <p:sp>
        <p:nvSpPr>
          <p:cNvPr id="28687" name="TextBox 14"/>
          <p:cNvSpPr txBox="1">
            <a:spLocks noChangeArrowheads="1"/>
          </p:cNvSpPr>
          <p:nvPr/>
        </p:nvSpPr>
        <p:spPr bwMode="auto">
          <a:xfrm>
            <a:off x="5857875" y="2428875"/>
            <a:ext cx="30718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如果差分格式无耗散（例如都用中心差分），则通量分裂不带来耗散。</a:t>
            </a:r>
          </a:p>
        </p:txBody>
      </p:sp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5715000" y="4000500"/>
          <a:ext cx="3113088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2" name="Equation" r:id="rId13" imgW="2349360" imgH="215640" progId="Equation.3">
                  <p:embed/>
                </p:oleObj>
              </mc:Choice>
              <mc:Fallback>
                <p:oleObj name="Equation" r:id="rId13" imgW="234936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000500"/>
                        <a:ext cx="3113088" cy="284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箭头连接符 17"/>
          <p:cNvCxnSpPr/>
          <p:nvPr/>
        </p:nvCxnSpPr>
        <p:spPr>
          <a:xfrm rot="5400000">
            <a:off x="6322219" y="3536157"/>
            <a:ext cx="571500" cy="214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859213" y="5072063"/>
            <a:ext cx="1357312" cy="1587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90" name="TextBox 20"/>
          <p:cNvSpPr txBox="1">
            <a:spLocks noChangeArrowheads="1"/>
          </p:cNvSpPr>
          <p:nvPr/>
        </p:nvSpPr>
        <p:spPr bwMode="auto">
          <a:xfrm>
            <a:off x="5287963" y="4929188"/>
            <a:ext cx="642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=</a:t>
            </a:r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4071938" y="4714875"/>
            <a:ext cx="744537" cy="747713"/>
          </a:xfrm>
          <a:custGeom>
            <a:avLst/>
            <a:gdLst>
              <a:gd name="connsiteX0" fmla="*/ 0 w 744717"/>
              <a:gd name="connsiteY0" fmla="*/ 350363 h 747859"/>
              <a:gd name="connsiteX1" fmla="*/ 207390 w 744717"/>
              <a:gd name="connsiteY1" fmla="*/ 58132 h 747859"/>
              <a:gd name="connsiteX2" fmla="*/ 527901 w 744717"/>
              <a:gd name="connsiteY2" fmla="*/ 699154 h 747859"/>
              <a:gd name="connsiteX3" fmla="*/ 744717 w 744717"/>
              <a:gd name="connsiteY3" fmla="*/ 350363 h 74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717" h="747859">
                <a:moveTo>
                  <a:pt x="0" y="350363"/>
                </a:moveTo>
                <a:cubicBezTo>
                  <a:pt x="59703" y="175181"/>
                  <a:pt x="119407" y="0"/>
                  <a:pt x="207390" y="58132"/>
                </a:cubicBezTo>
                <a:cubicBezTo>
                  <a:pt x="295373" y="116264"/>
                  <a:pt x="438347" y="650449"/>
                  <a:pt x="527901" y="699154"/>
                </a:cubicBezTo>
                <a:cubicBezTo>
                  <a:pt x="617456" y="747859"/>
                  <a:pt x="681086" y="549111"/>
                  <a:pt x="744717" y="350363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5643563" y="5143500"/>
            <a:ext cx="1357312" cy="1588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93" name="TextBox 34"/>
          <p:cNvSpPr txBox="1">
            <a:spLocks noChangeArrowheads="1"/>
          </p:cNvSpPr>
          <p:nvPr/>
        </p:nvSpPr>
        <p:spPr bwMode="auto">
          <a:xfrm>
            <a:off x="7073900" y="4929188"/>
            <a:ext cx="500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+</a:t>
            </a:r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7500938" y="5143500"/>
            <a:ext cx="1357312" cy="1588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任意多边形 27"/>
          <p:cNvSpPr/>
          <p:nvPr/>
        </p:nvSpPr>
        <p:spPr>
          <a:xfrm>
            <a:off x="5857875" y="4714875"/>
            <a:ext cx="744538" cy="428625"/>
          </a:xfrm>
          <a:custGeom>
            <a:avLst/>
            <a:gdLst>
              <a:gd name="connsiteX0" fmla="*/ 0 w 744717"/>
              <a:gd name="connsiteY0" fmla="*/ 350363 h 747859"/>
              <a:gd name="connsiteX1" fmla="*/ 207390 w 744717"/>
              <a:gd name="connsiteY1" fmla="*/ 58132 h 747859"/>
              <a:gd name="connsiteX2" fmla="*/ 527901 w 744717"/>
              <a:gd name="connsiteY2" fmla="*/ 699154 h 747859"/>
              <a:gd name="connsiteX3" fmla="*/ 744717 w 744717"/>
              <a:gd name="connsiteY3" fmla="*/ 350363 h 74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717" h="747859">
                <a:moveTo>
                  <a:pt x="0" y="350363"/>
                </a:moveTo>
                <a:cubicBezTo>
                  <a:pt x="59703" y="175181"/>
                  <a:pt x="119407" y="0"/>
                  <a:pt x="207390" y="58132"/>
                </a:cubicBezTo>
                <a:cubicBezTo>
                  <a:pt x="295373" y="116264"/>
                  <a:pt x="438347" y="650449"/>
                  <a:pt x="527901" y="699154"/>
                </a:cubicBezTo>
                <a:cubicBezTo>
                  <a:pt x="617456" y="747859"/>
                  <a:pt x="681086" y="549111"/>
                  <a:pt x="744717" y="350363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7715250" y="5143500"/>
            <a:ext cx="744538" cy="428625"/>
          </a:xfrm>
          <a:custGeom>
            <a:avLst/>
            <a:gdLst>
              <a:gd name="connsiteX0" fmla="*/ 0 w 744717"/>
              <a:gd name="connsiteY0" fmla="*/ 350363 h 747859"/>
              <a:gd name="connsiteX1" fmla="*/ 207390 w 744717"/>
              <a:gd name="connsiteY1" fmla="*/ 58132 h 747859"/>
              <a:gd name="connsiteX2" fmla="*/ 527901 w 744717"/>
              <a:gd name="connsiteY2" fmla="*/ 699154 h 747859"/>
              <a:gd name="connsiteX3" fmla="*/ 744717 w 744717"/>
              <a:gd name="connsiteY3" fmla="*/ 350363 h 74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717" h="747859">
                <a:moveTo>
                  <a:pt x="0" y="350363"/>
                </a:moveTo>
                <a:cubicBezTo>
                  <a:pt x="59703" y="175181"/>
                  <a:pt x="119407" y="0"/>
                  <a:pt x="207390" y="58132"/>
                </a:cubicBezTo>
                <a:cubicBezTo>
                  <a:pt x="295373" y="116264"/>
                  <a:pt x="438347" y="650449"/>
                  <a:pt x="527901" y="699154"/>
                </a:cubicBezTo>
                <a:cubicBezTo>
                  <a:pt x="617456" y="747859"/>
                  <a:pt x="681086" y="549111"/>
                  <a:pt x="744717" y="350363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" name="上箭头 29"/>
          <p:cNvSpPr/>
          <p:nvPr/>
        </p:nvSpPr>
        <p:spPr>
          <a:xfrm>
            <a:off x="5572125" y="4714875"/>
            <a:ext cx="142875" cy="2857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7572375" y="5286375"/>
            <a:ext cx="214313" cy="35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699" name="TextBox 31"/>
          <p:cNvSpPr txBox="1">
            <a:spLocks noChangeArrowheads="1"/>
          </p:cNvSpPr>
          <p:nvPr/>
        </p:nvSpPr>
        <p:spPr bwMode="auto">
          <a:xfrm>
            <a:off x="6429375" y="4500563"/>
            <a:ext cx="13573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向上平移</a:t>
            </a:r>
          </a:p>
        </p:txBody>
      </p:sp>
      <p:sp>
        <p:nvSpPr>
          <p:cNvPr id="28700" name="TextBox 32"/>
          <p:cNvSpPr txBox="1">
            <a:spLocks noChangeArrowheads="1"/>
          </p:cNvSpPr>
          <p:nvPr/>
        </p:nvSpPr>
        <p:spPr bwMode="auto">
          <a:xfrm>
            <a:off x="7929563" y="5500688"/>
            <a:ext cx="1357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向下平移</a:t>
            </a:r>
          </a:p>
        </p:txBody>
      </p:sp>
      <p:sp>
        <p:nvSpPr>
          <p:cNvPr id="28701" name="TextBox 31"/>
          <p:cNvSpPr txBox="1">
            <a:spLocks noChangeArrowheads="1"/>
          </p:cNvSpPr>
          <p:nvPr/>
        </p:nvSpPr>
        <p:spPr bwMode="auto">
          <a:xfrm>
            <a:off x="4714875" y="1428750"/>
            <a:ext cx="857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分裂</a:t>
            </a: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5357813" y="1643063"/>
            <a:ext cx="5000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03" name="TextBox 34"/>
          <p:cNvSpPr txBox="1">
            <a:spLocks noChangeArrowheads="1"/>
          </p:cNvSpPr>
          <p:nvPr/>
        </p:nvSpPr>
        <p:spPr bwMode="auto">
          <a:xfrm>
            <a:off x="5929313" y="1428750"/>
            <a:ext cx="1428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差分格式</a:t>
            </a:r>
          </a:p>
        </p:txBody>
      </p:sp>
      <p:cxnSp>
        <p:nvCxnSpPr>
          <p:cNvPr id="37" name="直接箭头连接符 36"/>
          <p:cNvCxnSpPr/>
          <p:nvPr/>
        </p:nvCxnSpPr>
        <p:spPr>
          <a:xfrm rot="5400000" flipH="1" flipV="1">
            <a:off x="6394450" y="1392238"/>
            <a:ext cx="214313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05" name="TextBox 37"/>
          <p:cNvSpPr txBox="1">
            <a:spLocks noChangeArrowheads="1"/>
          </p:cNvSpPr>
          <p:nvPr/>
        </p:nvSpPr>
        <p:spPr bwMode="auto">
          <a:xfrm>
            <a:off x="6215063" y="100012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耗散</a:t>
            </a:r>
          </a:p>
        </p:txBody>
      </p:sp>
      <p:sp>
        <p:nvSpPr>
          <p:cNvPr id="28706" name="TextBox 38"/>
          <p:cNvSpPr txBox="1">
            <a:spLocks noChangeArrowheads="1"/>
          </p:cNvSpPr>
          <p:nvPr/>
        </p:nvSpPr>
        <p:spPr bwMode="auto">
          <a:xfrm>
            <a:off x="142875" y="4857750"/>
            <a:ext cx="3643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分裂后的流场越偏离原先流场，则总体耗散越大</a:t>
            </a:r>
          </a:p>
        </p:txBody>
      </p:sp>
      <p:graphicFrame>
        <p:nvGraphicFramePr>
          <p:cNvPr id="28680" name="Object 28"/>
          <p:cNvGraphicFramePr>
            <a:graphicFrameLocks noChangeAspect="1"/>
          </p:cNvGraphicFramePr>
          <p:nvPr/>
        </p:nvGraphicFramePr>
        <p:xfrm>
          <a:off x="928688" y="1143000"/>
          <a:ext cx="9588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3" name="Equation" r:id="rId15" imgW="723600" imgH="215640" progId="Equation.3">
                  <p:embed/>
                </p:oleObj>
              </mc:Choice>
              <mc:Fallback>
                <p:oleObj name="Equation" r:id="rId15" imgW="723600" imgH="2156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143000"/>
                        <a:ext cx="958850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7" name="TextBox 39"/>
          <p:cNvSpPr txBox="1">
            <a:spLocks noChangeArrowheads="1"/>
          </p:cNvSpPr>
          <p:nvPr/>
        </p:nvSpPr>
        <p:spPr bwMode="auto">
          <a:xfrm>
            <a:off x="1928813" y="1143000"/>
            <a:ext cx="26431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精确满足，不引入误差！</a:t>
            </a:r>
          </a:p>
        </p:txBody>
      </p:sp>
      <p:sp>
        <p:nvSpPr>
          <p:cNvPr id="26660" name="TextBox 40"/>
          <p:cNvSpPr txBox="1">
            <a:spLocks noChangeArrowheads="1"/>
          </p:cNvSpPr>
          <p:nvPr/>
        </p:nvSpPr>
        <p:spPr bwMode="auto">
          <a:xfrm>
            <a:off x="214313" y="5786438"/>
            <a:ext cx="8429625" cy="70802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ea typeface="宋体" pitchFamily="2" charset="-122"/>
              </a:rPr>
              <a:t>如使用低精差分度格式， 则对分裂形式敏感  （推荐使用特征分裂）</a:t>
            </a:r>
            <a:endParaRPr lang="en-US" altLang="zh-CN" sz="2000" b="1" dirty="0">
              <a:ea typeface="宋体" pitchFamily="2" charset="-122"/>
            </a:endParaRPr>
          </a:p>
          <a:p>
            <a:pPr>
              <a:defRPr/>
            </a:pPr>
            <a:r>
              <a:rPr lang="zh-CN" altLang="en-US" sz="2000" b="1" dirty="0">
                <a:ea typeface="宋体" pitchFamily="2" charset="-122"/>
              </a:rPr>
              <a:t>如使用高精度格式（低耗散），则对分裂形式不敏感 （可使用逐点分裂）</a:t>
            </a: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8827A5-7572-4BA9-B45F-6A8D8B32DF17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39" name="页脚占位符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BB4F84-A641-4928-B2CD-91BD231461C5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3528" y="332656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400" b="1" dirty="0"/>
              <a:t>  FVS</a:t>
            </a:r>
            <a:r>
              <a:rPr lang="zh-CN" altLang="en-US" sz="2400" b="1" dirty="0"/>
              <a:t>差分方法一般流程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124744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Step 1.  </a:t>
            </a:r>
            <a:r>
              <a:rPr lang="zh-CN" altLang="en-US" sz="2000" b="1" dirty="0"/>
              <a:t>构造差分格式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275856" y="1196752"/>
          <a:ext cx="863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6" name="Equation" r:id="rId3" imgW="863280" imgH="393480" progId="Equation.DSMT4">
                  <p:embed/>
                </p:oleObj>
              </mc:Choice>
              <mc:Fallback>
                <p:oleObj name="Equation" r:id="rId3" imgW="86328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196752"/>
                        <a:ext cx="863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499992" y="1196752"/>
          <a:ext cx="1104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7" name="Equation" r:id="rId5" imgW="1104840" imgH="393480" progId="Equation.DSMT4">
                  <p:embed/>
                </p:oleObj>
              </mc:Choice>
              <mc:Fallback>
                <p:oleObj name="Equation" r:id="rId5" imgW="110484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1196752"/>
                        <a:ext cx="1104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6033254" y="1052736"/>
          <a:ext cx="3110746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8" name="Equation" r:id="rId7" imgW="2743200" imgH="507960" progId="Equation.DSMT4">
                  <p:embed/>
                </p:oleObj>
              </mc:Choice>
              <mc:Fallback>
                <p:oleObj name="Equation" r:id="rId7" imgW="2743200" imgH="5079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3254" y="1052736"/>
                        <a:ext cx="3110746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44208" y="54868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差分格式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544" y="1844824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Step 2. </a:t>
            </a:r>
            <a:r>
              <a:rPr lang="zh-CN" altLang="en-US" sz="2000" b="1" dirty="0"/>
              <a:t>推广到方程组</a:t>
            </a:r>
          </a:p>
        </p:txBody>
      </p:sp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3491879" y="1825625"/>
          <a:ext cx="1330945" cy="536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9" name="Equation" r:id="rId9" imgW="977760" imgH="393480" progId="Equation.DSMT4">
                  <p:embed/>
                </p:oleObj>
              </mc:Choice>
              <mc:Fallback>
                <p:oleObj name="Equation" r:id="rId9" imgW="97776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79" y="1825625"/>
                        <a:ext cx="1330945" cy="5365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5"/>
          <p:cNvGraphicFramePr>
            <a:graphicFrameLocks noChangeAspect="1"/>
          </p:cNvGraphicFramePr>
          <p:nvPr/>
        </p:nvGraphicFramePr>
        <p:xfrm>
          <a:off x="1619672" y="2564904"/>
          <a:ext cx="1440160" cy="652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0" name="Equation" r:id="rId11" imgW="927000" imgH="419040" progId="Equation.DSMT4">
                  <p:embed/>
                </p:oleObj>
              </mc:Choice>
              <mc:Fallback>
                <p:oleObj name="Equation" r:id="rId11" imgW="927000" imgH="419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564904"/>
                        <a:ext cx="1440160" cy="6529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5"/>
          <p:cNvGraphicFramePr>
            <a:graphicFrameLocks noChangeAspect="1"/>
          </p:cNvGraphicFramePr>
          <p:nvPr/>
        </p:nvGraphicFramePr>
        <p:xfrm>
          <a:off x="7236296" y="4221088"/>
          <a:ext cx="1691680" cy="64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1" name="Equation" r:id="rId13" imgW="1143000" imgH="431640" progId="Equation.DSMT4">
                  <p:embed/>
                </p:oleObj>
              </mc:Choice>
              <mc:Fallback>
                <p:oleObj name="Equation" r:id="rId13" imgW="1143000" imgH="4316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4221088"/>
                        <a:ext cx="1691680" cy="64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箭头连接符 14"/>
          <p:cNvCxnSpPr/>
          <p:nvPr/>
        </p:nvCxnSpPr>
        <p:spPr>
          <a:xfrm>
            <a:off x="6948264" y="1772816"/>
            <a:ext cx="0" cy="8640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688" name="Object 5"/>
          <p:cNvGraphicFramePr>
            <a:graphicFrameLocks noChangeAspect="1"/>
          </p:cNvGraphicFramePr>
          <p:nvPr/>
        </p:nvGraphicFramePr>
        <p:xfrm>
          <a:off x="6084168" y="2780928"/>
          <a:ext cx="2918718" cy="384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2" name="Equation" r:id="rId15" imgW="1930320" imgH="253800" progId="Equation.DSMT4">
                  <p:embed/>
                </p:oleObj>
              </mc:Choice>
              <mc:Fallback>
                <p:oleObj name="Equation" r:id="rId15" imgW="1930320" imgH="253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2780928"/>
                        <a:ext cx="2918718" cy="3843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83568" y="3933056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具体步骤 （逐点分裂）：</a:t>
            </a:r>
          </a:p>
        </p:txBody>
      </p:sp>
      <p:graphicFrame>
        <p:nvGraphicFramePr>
          <p:cNvPr id="71689" name="Object 9"/>
          <p:cNvGraphicFramePr>
            <a:graphicFrameLocks noChangeAspect="1"/>
          </p:cNvGraphicFramePr>
          <p:nvPr/>
        </p:nvGraphicFramePr>
        <p:xfrm>
          <a:off x="2411760" y="4653136"/>
          <a:ext cx="792088" cy="547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3" name="Equation" r:id="rId17" imgW="368280" imgH="253800" progId="Equation.DSMT4">
                  <p:embed/>
                </p:oleObj>
              </mc:Choice>
              <mc:Fallback>
                <p:oleObj name="Equation" r:id="rId17" imgW="368280" imgH="2538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653136"/>
                        <a:ext cx="792088" cy="5472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箭头连接符 19"/>
          <p:cNvCxnSpPr/>
          <p:nvPr/>
        </p:nvCxnSpPr>
        <p:spPr>
          <a:xfrm>
            <a:off x="3347864" y="4941168"/>
            <a:ext cx="12961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71600" y="450912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通量分裂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971600" y="4941168"/>
            <a:ext cx="122413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690" name="Object 10"/>
          <p:cNvGraphicFramePr>
            <a:graphicFrameLocks noChangeAspect="1"/>
          </p:cNvGraphicFramePr>
          <p:nvPr/>
        </p:nvGraphicFramePr>
        <p:xfrm>
          <a:off x="539552" y="4725144"/>
          <a:ext cx="32702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4" name="Equation" r:id="rId19" imgW="152280" imgH="241200" progId="Equation.DSMT4">
                  <p:embed/>
                </p:oleObj>
              </mc:Choice>
              <mc:Fallback>
                <p:oleObj name="Equation" r:id="rId19" imgW="152280" imgH="2412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725144"/>
                        <a:ext cx="327025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347864" y="450912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差分格式</a:t>
            </a:r>
          </a:p>
        </p:txBody>
      </p:sp>
      <p:graphicFrame>
        <p:nvGraphicFramePr>
          <p:cNvPr id="71691" name="Object 11"/>
          <p:cNvGraphicFramePr>
            <a:graphicFrameLocks noChangeAspect="1"/>
          </p:cNvGraphicFramePr>
          <p:nvPr/>
        </p:nvGraphicFramePr>
        <p:xfrm>
          <a:off x="4860032" y="4653136"/>
          <a:ext cx="142081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5" name="Equation" r:id="rId21" imgW="660240" imgH="253800" progId="Equation.DSMT4">
                  <p:embed/>
                </p:oleObj>
              </mc:Choice>
              <mc:Fallback>
                <p:oleObj name="Equation" r:id="rId21" imgW="660240" imgH="2538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4653136"/>
                        <a:ext cx="1420812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直接箭头连接符 27"/>
          <p:cNvCxnSpPr/>
          <p:nvPr/>
        </p:nvCxnSpPr>
        <p:spPr>
          <a:xfrm>
            <a:off x="6444208" y="4941168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692" name="Object 12"/>
          <p:cNvGraphicFramePr>
            <a:graphicFrameLocks noChangeAspect="1"/>
          </p:cNvGraphicFramePr>
          <p:nvPr/>
        </p:nvGraphicFramePr>
        <p:xfrm>
          <a:off x="3779912" y="2636912"/>
          <a:ext cx="190023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6" name="Equation" r:id="rId23" imgW="1143000" imgH="431640" progId="Equation.DSMT4">
                  <p:embed/>
                </p:oleObj>
              </mc:Choice>
              <mc:Fallback>
                <p:oleObj name="Equation" r:id="rId23" imgW="1143000" imgH="43164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2636912"/>
                        <a:ext cx="1900237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3" name="Object 13"/>
          <p:cNvGraphicFramePr>
            <a:graphicFrameLocks noChangeAspect="1"/>
          </p:cNvGraphicFramePr>
          <p:nvPr/>
        </p:nvGraphicFramePr>
        <p:xfrm>
          <a:off x="7308304" y="5013176"/>
          <a:ext cx="1271265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7" name="Equation" r:id="rId25" imgW="927000" imgH="419040" progId="Equation.DSMT4">
                  <p:embed/>
                </p:oleObj>
              </mc:Choice>
              <mc:Fallback>
                <p:oleObj name="Equation" r:id="rId25" imgW="927000" imgH="4190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5013176"/>
                        <a:ext cx="1271265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827584" y="5157192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Times New Roman" pitchFamily="18" charset="0"/>
                <a:cs typeface="Times New Roman" pitchFamily="18" charset="0"/>
              </a:rPr>
              <a:t>j=1,2,3……N</a:t>
            </a:r>
            <a:endParaRPr lang="zh-CN" alt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9" name="TextBox 1"/>
          <p:cNvSpPr txBox="1">
            <a:spLocks noChangeArrowheads="1"/>
          </p:cNvSpPr>
          <p:nvPr/>
        </p:nvSpPr>
        <p:spPr bwMode="auto">
          <a:xfrm>
            <a:off x="571500" y="285750"/>
            <a:ext cx="65008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/>
              <a:t>3. </a:t>
            </a:r>
            <a:r>
              <a:rPr lang="zh-CN" altLang="en-US" sz="2400" b="1"/>
              <a:t>特征重构方法</a:t>
            </a:r>
          </a:p>
        </p:txBody>
      </p:sp>
      <p:sp>
        <p:nvSpPr>
          <p:cNvPr id="29710" name="TextBox 2"/>
          <p:cNvSpPr txBox="1">
            <a:spLocks noChangeArrowheads="1"/>
          </p:cNvSpPr>
          <p:nvPr/>
        </p:nvSpPr>
        <p:spPr bwMode="auto">
          <a:xfrm>
            <a:off x="928688" y="1000125"/>
            <a:ext cx="4857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常系数</a:t>
            </a:r>
            <a:r>
              <a:rPr lang="zh-CN" altLang="en-US" b="1"/>
              <a:t>方程组：</a:t>
            </a: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1357313" y="2286000"/>
          <a:ext cx="233362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9" name="公式" r:id="rId3" imgW="1955520" imgH="368280" progId="Equation.3">
                  <p:embed/>
                </p:oleObj>
              </mc:Choice>
              <mc:Fallback>
                <p:oleObj name="公式" r:id="rId3" imgW="1955520" imgH="3682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2286000"/>
                        <a:ext cx="2333625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21"/>
          <p:cNvGraphicFramePr>
            <a:graphicFrameLocks noChangeAspect="1"/>
          </p:cNvGraphicFramePr>
          <p:nvPr/>
        </p:nvGraphicFramePr>
        <p:xfrm>
          <a:off x="2857500" y="1000125"/>
          <a:ext cx="50752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0" name="Equation" r:id="rId5" imgW="4330440" imgH="368280" progId="Equation.3">
                  <p:embed/>
                </p:oleObj>
              </mc:Choice>
              <mc:Fallback>
                <p:oleObj name="Equation" r:id="rId5" imgW="4330440" imgH="3682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1000125"/>
                        <a:ext cx="5075238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椭圆形标注 5"/>
          <p:cNvSpPr/>
          <p:nvPr/>
        </p:nvSpPr>
        <p:spPr>
          <a:xfrm>
            <a:off x="7858125" y="642938"/>
            <a:ext cx="1143000" cy="5715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完全解耦</a:t>
            </a:r>
          </a:p>
        </p:txBody>
      </p:sp>
      <p:sp>
        <p:nvSpPr>
          <p:cNvPr id="29712" name="TextBox 6"/>
          <p:cNvSpPr txBox="1">
            <a:spLocks noChangeArrowheads="1"/>
          </p:cNvSpPr>
          <p:nvPr/>
        </p:nvSpPr>
        <p:spPr bwMode="auto">
          <a:xfrm>
            <a:off x="1000125" y="1571625"/>
            <a:ext cx="5072063" cy="461963"/>
          </a:xfrm>
          <a:prstGeom prst="rect">
            <a:avLst/>
          </a:prstGeom>
          <a:solidFill>
            <a:srgbClr val="FFC000">
              <a:alpha val="34901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/>
              <a:t>变系数情况</a:t>
            </a:r>
            <a:r>
              <a:rPr lang="en-US" altLang="zh-CN" sz="2400" b="1"/>
              <a:t>—— </a:t>
            </a:r>
            <a:r>
              <a:rPr lang="zh-CN" altLang="en-US" sz="2400" b="1"/>
              <a:t>局部冻结系数</a:t>
            </a:r>
          </a:p>
        </p:txBody>
      </p:sp>
      <p:graphicFrame>
        <p:nvGraphicFramePr>
          <p:cNvPr id="29700" name="Object 6"/>
          <p:cNvGraphicFramePr>
            <a:graphicFrameLocks noChangeAspect="1"/>
          </p:cNvGraphicFramePr>
          <p:nvPr/>
        </p:nvGraphicFramePr>
        <p:xfrm>
          <a:off x="1428750" y="2857500"/>
          <a:ext cx="17049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1" name="公式" r:id="rId7" imgW="1143000" imgH="444240" progId="Equation.3">
                  <p:embed/>
                </p:oleObj>
              </mc:Choice>
              <mc:Fallback>
                <p:oleObj name="公式" r:id="rId7" imgW="114300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857500"/>
                        <a:ext cx="1704975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45"/>
          <p:cNvGrpSpPr>
            <a:grpSpLocks/>
          </p:cNvGrpSpPr>
          <p:nvPr/>
        </p:nvGrpSpPr>
        <p:grpSpPr bwMode="auto">
          <a:xfrm>
            <a:off x="5857875" y="2786063"/>
            <a:ext cx="3071813" cy="465137"/>
            <a:chOff x="1857356" y="2214554"/>
            <a:chExt cx="3071836" cy="465193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857356" y="2587661"/>
              <a:ext cx="2357456" cy="15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2285984" y="2571784"/>
              <a:ext cx="71439" cy="7144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786051" y="2571784"/>
              <a:ext cx="71438" cy="7144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286117" y="2571784"/>
              <a:ext cx="107951" cy="107963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86183" y="2571784"/>
              <a:ext cx="71438" cy="7144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734" name="TextBox 32"/>
            <p:cNvSpPr txBox="1">
              <a:spLocks noChangeArrowheads="1"/>
            </p:cNvSpPr>
            <p:nvPr/>
          </p:nvSpPr>
          <p:spPr bwMode="auto">
            <a:xfrm>
              <a:off x="2000234" y="2214554"/>
              <a:ext cx="292895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>
                  <a:latin typeface="Calibri" pitchFamily="34" charset="0"/>
                </a:rPr>
                <a:t>…  j-2        j-1        j        j+1  …</a:t>
              </a:r>
              <a:endParaRPr lang="zh-CN" altLang="en-US" sz="1400">
                <a:latin typeface="Calibri" pitchFamily="34" charset="0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6286500" y="2714625"/>
            <a:ext cx="15716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 flipH="1" flipV="1">
            <a:off x="7215188" y="3500438"/>
            <a:ext cx="28733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16" name="TextBox 19"/>
          <p:cNvSpPr txBox="1">
            <a:spLocks noChangeArrowheads="1"/>
          </p:cNvSpPr>
          <p:nvPr/>
        </p:nvSpPr>
        <p:spPr bwMode="auto">
          <a:xfrm>
            <a:off x="6072188" y="2214563"/>
            <a:ext cx="2714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在基架点上系数      不变</a:t>
            </a:r>
          </a:p>
        </p:txBody>
      </p:sp>
      <p:graphicFrame>
        <p:nvGraphicFramePr>
          <p:cNvPr id="29701" name="Object 7"/>
          <p:cNvGraphicFramePr>
            <a:graphicFrameLocks noChangeAspect="1"/>
          </p:cNvGraphicFramePr>
          <p:nvPr/>
        </p:nvGraphicFramePr>
        <p:xfrm>
          <a:off x="1214438" y="3500438"/>
          <a:ext cx="75723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2" name="公式" r:id="rId9" imgW="507960" imgH="444240" progId="Equation.3">
                  <p:embed/>
                </p:oleObj>
              </mc:Choice>
              <mc:Fallback>
                <p:oleObj name="公式" r:id="rId9" imgW="50796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3500438"/>
                        <a:ext cx="757237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8"/>
          <p:cNvGraphicFramePr>
            <a:graphicFrameLocks noChangeAspect="1"/>
          </p:cNvGraphicFramePr>
          <p:nvPr/>
        </p:nvGraphicFramePr>
        <p:xfrm>
          <a:off x="7500938" y="3429000"/>
          <a:ext cx="75723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3" name="公式" r:id="rId11" imgW="507960" imgH="444240" progId="Equation.3">
                  <p:embed/>
                </p:oleObj>
              </mc:Choice>
              <mc:Fallback>
                <p:oleObj name="公式" r:id="rId11" imgW="50796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0938" y="3429000"/>
                        <a:ext cx="757237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9"/>
          <p:cNvGraphicFramePr>
            <a:graphicFrameLocks noChangeAspect="1"/>
          </p:cNvGraphicFramePr>
          <p:nvPr/>
        </p:nvGraphicFramePr>
        <p:xfrm>
          <a:off x="7786688" y="2214563"/>
          <a:ext cx="303212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4" name="公式" r:id="rId13" imgW="203040" imgH="228600" progId="Equation.3">
                  <p:embed/>
                </p:oleObj>
              </mc:Choice>
              <mc:Fallback>
                <p:oleObj name="公式" r:id="rId13" imgW="20304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6688" y="2214563"/>
                        <a:ext cx="303212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7" name="TextBox 24"/>
          <p:cNvSpPr txBox="1">
            <a:spLocks noChangeArrowheads="1"/>
          </p:cNvSpPr>
          <p:nvPr/>
        </p:nvSpPr>
        <p:spPr bwMode="auto">
          <a:xfrm>
            <a:off x="500063" y="3643313"/>
            <a:ext cx="857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计算：</a:t>
            </a:r>
          </a:p>
        </p:txBody>
      </p:sp>
      <p:sp>
        <p:nvSpPr>
          <p:cNvPr id="29718" name="TextBox 25"/>
          <p:cNvSpPr txBox="1">
            <a:spLocks noChangeArrowheads="1"/>
          </p:cNvSpPr>
          <p:nvPr/>
        </p:nvSpPr>
        <p:spPr bwMode="auto">
          <a:xfrm>
            <a:off x="2071688" y="3643313"/>
            <a:ext cx="457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在差分基架点上</a:t>
            </a:r>
            <a:r>
              <a:rPr lang="en-US" altLang="zh-CN" b="1"/>
              <a:t>A</a:t>
            </a:r>
            <a:r>
              <a:rPr lang="en-US" altLang="zh-CN" b="1" baseline="-25000"/>
              <a:t>j</a:t>
            </a:r>
            <a:r>
              <a:rPr lang="en-US" altLang="zh-CN" b="1"/>
              <a:t> </a:t>
            </a:r>
            <a:r>
              <a:rPr lang="zh-CN" altLang="en-US" b="1"/>
              <a:t>不变， 可按常矩阵处理</a:t>
            </a:r>
          </a:p>
        </p:txBody>
      </p:sp>
      <p:graphicFrame>
        <p:nvGraphicFramePr>
          <p:cNvPr id="29704" name="Object 10"/>
          <p:cNvGraphicFramePr>
            <a:graphicFrameLocks noChangeAspect="1"/>
          </p:cNvGraphicFramePr>
          <p:nvPr/>
        </p:nvGraphicFramePr>
        <p:xfrm>
          <a:off x="785813" y="4214813"/>
          <a:ext cx="1211262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5" name="公式" r:id="rId15" imgW="812520" imgH="253800" progId="Equation.3">
                  <p:embed/>
                </p:oleObj>
              </mc:Choice>
              <mc:Fallback>
                <p:oleObj name="公式" r:id="rId15" imgW="812520" imgH="253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4214813"/>
                        <a:ext cx="1211262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11"/>
          <p:cNvGraphicFramePr>
            <a:graphicFrameLocks noChangeAspect="1"/>
          </p:cNvGraphicFramePr>
          <p:nvPr/>
        </p:nvGraphicFramePr>
        <p:xfrm>
          <a:off x="955675" y="4795838"/>
          <a:ext cx="6107113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6" name="Equation" r:id="rId17" imgW="4101840" imgH="457200" progId="Equation.3">
                  <p:embed/>
                </p:oleObj>
              </mc:Choice>
              <mc:Fallback>
                <p:oleObj name="Equation" r:id="rId17" imgW="410184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4795838"/>
                        <a:ext cx="6107113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直接箭头连接符 29"/>
          <p:cNvCxnSpPr/>
          <p:nvPr/>
        </p:nvCxnSpPr>
        <p:spPr>
          <a:xfrm rot="5400000">
            <a:off x="2857500" y="4643438"/>
            <a:ext cx="357188" cy="214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3143250" y="4500563"/>
            <a:ext cx="571500" cy="71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21" name="TextBox 32"/>
          <p:cNvSpPr txBox="1">
            <a:spLocks noChangeArrowheads="1"/>
          </p:cNvSpPr>
          <p:nvPr/>
        </p:nvSpPr>
        <p:spPr bwMode="auto">
          <a:xfrm>
            <a:off x="3786188" y="4286250"/>
            <a:ext cx="19288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局部冻结系数</a:t>
            </a:r>
          </a:p>
        </p:txBody>
      </p:sp>
      <p:cxnSp>
        <p:nvCxnSpPr>
          <p:cNvPr id="35" name="直接箭头连接符 34"/>
          <p:cNvCxnSpPr/>
          <p:nvPr/>
        </p:nvCxnSpPr>
        <p:spPr>
          <a:xfrm rot="5400000">
            <a:off x="5894388" y="4679950"/>
            <a:ext cx="357188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5400000">
            <a:off x="6823075" y="4679950"/>
            <a:ext cx="3571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6072188" y="4500563"/>
            <a:ext cx="20002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25" name="TextBox 39"/>
          <p:cNvSpPr txBox="1">
            <a:spLocks noChangeArrowheads="1"/>
          </p:cNvSpPr>
          <p:nvPr/>
        </p:nvSpPr>
        <p:spPr bwMode="auto">
          <a:xfrm>
            <a:off x="7786688" y="4500563"/>
            <a:ext cx="13573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分别采用后差和前差</a:t>
            </a:r>
          </a:p>
        </p:txBody>
      </p:sp>
      <p:graphicFrame>
        <p:nvGraphicFramePr>
          <p:cNvPr id="29706" name="Object 12"/>
          <p:cNvGraphicFramePr>
            <a:graphicFrameLocks noChangeAspect="1"/>
          </p:cNvGraphicFramePr>
          <p:nvPr/>
        </p:nvGraphicFramePr>
        <p:xfrm>
          <a:off x="644525" y="5446713"/>
          <a:ext cx="109696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7" name="Equation" r:id="rId19" imgW="634680" imgH="228600" progId="Equation.3">
                  <p:embed/>
                </p:oleObj>
              </mc:Choice>
              <mc:Fallback>
                <p:oleObj name="Equation" r:id="rId19" imgW="63468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5446713"/>
                        <a:ext cx="1096963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6" name="TextBox 41"/>
          <p:cNvSpPr txBox="1">
            <a:spLocks noChangeArrowheads="1"/>
          </p:cNvSpPr>
          <p:nvPr/>
        </p:nvSpPr>
        <p:spPr bwMode="auto">
          <a:xfrm>
            <a:off x="714375" y="5929313"/>
            <a:ext cx="78581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优点： 严格保证（局部）特征方向，数值解质量好；</a:t>
            </a:r>
            <a:endParaRPr lang="en-US" altLang="zh-CN"/>
          </a:p>
          <a:p>
            <a:r>
              <a:rPr lang="zh-CN" altLang="en-US"/>
              <a:t>缺点： 大量矩阵运算，计算量大。</a:t>
            </a:r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E425F4-D6D2-4905-970D-1271DE9DB058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38" name="页脚占位符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graphicFrame>
        <p:nvGraphicFramePr>
          <p:cNvPr id="29707" name="Object 35"/>
          <p:cNvGraphicFramePr>
            <a:graphicFrameLocks noChangeAspect="1"/>
          </p:cNvGraphicFramePr>
          <p:nvPr/>
        </p:nvGraphicFramePr>
        <p:xfrm>
          <a:off x="2214563" y="5429250"/>
          <a:ext cx="131603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8" name="Equation" r:id="rId21" imgW="761760" imgH="241200" progId="Equation.3">
                  <p:embed/>
                </p:oleObj>
              </mc:Choice>
              <mc:Fallback>
                <p:oleObj name="Equation" r:id="rId21" imgW="761760" imgH="2412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5429250"/>
                        <a:ext cx="1316037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36"/>
          <p:cNvGraphicFramePr>
            <a:graphicFrameLocks noChangeAspect="1"/>
          </p:cNvGraphicFramePr>
          <p:nvPr/>
        </p:nvGraphicFramePr>
        <p:xfrm>
          <a:off x="4429125" y="5500688"/>
          <a:ext cx="131603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9" name="Equation" r:id="rId23" imgW="761760" imgH="241200" progId="Equation.3">
                  <p:embed/>
                </p:oleObj>
              </mc:Choice>
              <mc:Fallback>
                <p:oleObj name="Equation" r:id="rId23" imgW="761760" imgH="2412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5500688"/>
                        <a:ext cx="1316038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BB4F84-A641-4928-B2CD-91BD231461C5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39552" y="260648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具体步骤 （特征分裂）：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87824" y="10527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通量分裂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843808" y="1484784"/>
            <a:ext cx="122413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690" name="Object 10"/>
          <p:cNvGraphicFramePr>
            <a:graphicFrameLocks noChangeAspect="1"/>
          </p:cNvGraphicFramePr>
          <p:nvPr/>
        </p:nvGraphicFramePr>
        <p:xfrm>
          <a:off x="2267744" y="1196752"/>
          <a:ext cx="3270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7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196752"/>
                        <a:ext cx="327025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接连接符 28"/>
          <p:cNvCxnSpPr/>
          <p:nvPr/>
        </p:nvCxnSpPr>
        <p:spPr bwMode="auto">
          <a:xfrm flipV="1">
            <a:off x="5148064" y="511820"/>
            <a:ext cx="3283273" cy="368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 bwMode="auto">
          <a:xfrm>
            <a:off x="5724128" y="476672"/>
            <a:ext cx="71438" cy="714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椭圆 30"/>
          <p:cNvSpPr/>
          <p:nvPr/>
        </p:nvSpPr>
        <p:spPr bwMode="auto">
          <a:xfrm>
            <a:off x="6444208" y="476672"/>
            <a:ext cx="71437" cy="714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椭圆 31"/>
          <p:cNvSpPr/>
          <p:nvPr/>
        </p:nvSpPr>
        <p:spPr bwMode="auto">
          <a:xfrm>
            <a:off x="7092280" y="476672"/>
            <a:ext cx="107950" cy="107950"/>
          </a:xfrm>
          <a:prstGeom prst="ellipse">
            <a:avLst/>
          </a:prstGeom>
          <a:solidFill>
            <a:srgbClr val="0000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椭圆 32"/>
          <p:cNvSpPr/>
          <p:nvPr/>
        </p:nvSpPr>
        <p:spPr bwMode="auto">
          <a:xfrm>
            <a:off x="7884368" y="476672"/>
            <a:ext cx="71437" cy="714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TextBox 32"/>
          <p:cNvSpPr txBox="1">
            <a:spLocks noChangeArrowheads="1"/>
          </p:cNvSpPr>
          <p:nvPr/>
        </p:nvSpPr>
        <p:spPr bwMode="auto">
          <a:xfrm>
            <a:off x="5580112" y="188640"/>
            <a:ext cx="2928936" cy="30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dirty="0">
                <a:latin typeface="Calibri" pitchFamily="34" charset="0"/>
              </a:rPr>
              <a:t>…  j-2        j-1              j                 j+1  …</a:t>
            </a:r>
            <a:endParaRPr lang="zh-CN" altLang="en-US" sz="1400" dirty="0">
              <a:latin typeface="Calibri" pitchFamily="34" charset="0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7524328" y="116632"/>
            <a:ext cx="0" cy="86409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236296" y="98072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j+1/2</a:t>
            </a:r>
            <a:endParaRPr lang="zh-CN" altLang="en-US" dirty="0"/>
          </a:p>
        </p:txBody>
      </p:sp>
      <p:graphicFrame>
        <p:nvGraphicFramePr>
          <p:cNvPr id="72718" name="Object 14"/>
          <p:cNvGraphicFramePr>
            <a:graphicFrameLocks noChangeAspect="1"/>
          </p:cNvGraphicFramePr>
          <p:nvPr/>
        </p:nvGraphicFramePr>
        <p:xfrm>
          <a:off x="4572000" y="1196752"/>
          <a:ext cx="7921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8" name="Equation" r:id="rId5" imgW="368280" imgH="241200" progId="Equation.DSMT4">
                  <p:embed/>
                </p:oleObj>
              </mc:Choice>
              <mc:Fallback>
                <p:oleObj name="Equation" r:id="rId5" imgW="36828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196752"/>
                        <a:ext cx="792162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580112" y="126876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k=1,2…..N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3347864" y="2564904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2411760" y="2420888"/>
          <a:ext cx="576064" cy="364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9" name="Equation" r:id="rId7" imgW="380880" imgH="241200" progId="Equation.DSMT4">
                  <p:embed/>
                </p:oleObj>
              </mc:Choice>
              <mc:Fallback>
                <p:oleObj name="Equation" r:id="rId7" imgW="38088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420888"/>
                        <a:ext cx="576064" cy="3648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539552" y="191683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）针对</a:t>
            </a:r>
            <a:r>
              <a:rPr lang="en-US" altLang="zh-CN" b="1" dirty="0"/>
              <a:t>j</a:t>
            </a:r>
            <a:r>
              <a:rPr lang="zh-CN" altLang="en-US" b="1" dirty="0"/>
              <a:t>点：计算特征矩阵</a:t>
            </a:r>
          </a:p>
        </p:txBody>
      </p:sp>
      <p:graphicFrame>
        <p:nvGraphicFramePr>
          <p:cNvPr id="72720" name="Object 16"/>
          <p:cNvGraphicFramePr>
            <a:graphicFrameLocks noChangeAspect="1"/>
          </p:cNvGraphicFramePr>
          <p:nvPr/>
        </p:nvGraphicFramePr>
        <p:xfrm>
          <a:off x="6804248" y="2924944"/>
          <a:ext cx="18446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0" name="Equation" r:id="rId9" imgW="1218960" imgH="253800" progId="Equation.DSMT4">
                  <p:embed/>
                </p:oleObj>
              </mc:Choice>
              <mc:Fallback>
                <p:oleObj name="Equation" r:id="rId9" imgW="1218960" imgH="253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2924944"/>
                        <a:ext cx="1844675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539552" y="119675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） 逐点分裂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9552" y="292494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r>
              <a:rPr lang="zh-CN" altLang="en-US" b="1" dirty="0"/>
              <a:t>）（将网格基架点）变换到特征空间</a:t>
            </a:r>
          </a:p>
        </p:txBody>
      </p:sp>
      <p:graphicFrame>
        <p:nvGraphicFramePr>
          <p:cNvPr id="72721" name="Object 17"/>
          <p:cNvGraphicFramePr>
            <a:graphicFrameLocks noChangeAspect="1"/>
          </p:cNvGraphicFramePr>
          <p:nvPr/>
        </p:nvGraphicFramePr>
        <p:xfrm>
          <a:off x="1835696" y="3356992"/>
          <a:ext cx="15303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1" name="Equation" r:id="rId11" imgW="711000" imgH="266400" progId="Equation.DSMT4">
                  <p:embed/>
                </p:oleObj>
              </mc:Choice>
              <mc:Fallback>
                <p:oleObj name="Equation" r:id="rId11" imgW="711000" imgH="2664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356992"/>
                        <a:ext cx="1530350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2" name="Object 18"/>
          <p:cNvGraphicFramePr>
            <a:graphicFrameLocks noChangeAspect="1"/>
          </p:cNvGraphicFramePr>
          <p:nvPr/>
        </p:nvGraphicFramePr>
        <p:xfrm>
          <a:off x="4283968" y="3429000"/>
          <a:ext cx="15303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2" name="Equation" r:id="rId13" imgW="711000" imgH="266400" progId="Equation.DSMT4">
                  <p:embed/>
                </p:oleObj>
              </mc:Choice>
              <mc:Fallback>
                <p:oleObj name="Equation" r:id="rId13" imgW="711000" imgH="266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3429000"/>
                        <a:ext cx="1530350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7308304" y="357301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k=…, j-2, j-1, j,…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84168" y="357301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网格基架点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3568" y="4077072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r>
              <a:rPr lang="zh-CN" altLang="en-US" b="1" dirty="0"/>
              <a:t>）在特征空间计算</a:t>
            </a:r>
            <a:r>
              <a:rPr lang="en-US" altLang="zh-CN" b="1" dirty="0"/>
              <a:t>j+1/2</a:t>
            </a:r>
            <a:r>
              <a:rPr lang="zh-CN" altLang="en-US" b="1" dirty="0"/>
              <a:t>值</a:t>
            </a:r>
          </a:p>
        </p:txBody>
      </p:sp>
      <p:graphicFrame>
        <p:nvGraphicFramePr>
          <p:cNvPr id="72723" name="Object 19"/>
          <p:cNvGraphicFramePr>
            <a:graphicFrameLocks noChangeAspect="1"/>
          </p:cNvGraphicFramePr>
          <p:nvPr/>
        </p:nvGraphicFramePr>
        <p:xfrm>
          <a:off x="1763688" y="4437112"/>
          <a:ext cx="29178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3" name="Equation" r:id="rId15" imgW="1930320" imgH="266400" progId="Equation.DSMT4">
                  <p:embed/>
                </p:oleObj>
              </mc:Choice>
              <mc:Fallback>
                <p:oleObj name="Equation" r:id="rId15" imgW="1930320" imgH="2664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437112"/>
                        <a:ext cx="2917825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6660232" y="472514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差分格式， 例如：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55576" y="522920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</a:t>
            </a:r>
            <a:r>
              <a:rPr lang="zh-CN" altLang="en-US" b="1" dirty="0"/>
              <a:t>）变换回物理空间</a:t>
            </a:r>
          </a:p>
        </p:txBody>
      </p:sp>
      <p:graphicFrame>
        <p:nvGraphicFramePr>
          <p:cNvPr id="72725" name="Object 21"/>
          <p:cNvGraphicFramePr>
            <a:graphicFrameLocks noChangeAspect="1"/>
          </p:cNvGraphicFramePr>
          <p:nvPr/>
        </p:nvGraphicFramePr>
        <p:xfrm>
          <a:off x="1691680" y="5589240"/>
          <a:ext cx="37988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4" name="Equation" r:id="rId17" imgW="2565360" imgH="266400" progId="Equation.DSMT4">
                  <p:embed/>
                </p:oleObj>
              </mc:Choice>
              <mc:Fallback>
                <p:oleObj name="Equation" r:id="rId17" imgW="2565360" imgH="2664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589240"/>
                        <a:ext cx="3798887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6" name="Object 22"/>
          <p:cNvGraphicFramePr>
            <a:graphicFrameLocks noChangeAspect="1"/>
          </p:cNvGraphicFramePr>
          <p:nvPr/>
        </p:nvGraphicFramePr>
        <p:xfrm>
          <a:off x="6804248" y="2636912"/>
          <a:ext cx="1723183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5" name="Equation" r:id="rId19" imgW="1447560" imgH="241200" progId="Equation.DSMT4">
                  <p:embed/>
                </p:oleObj>
              </mc:Choice>
              <mc:Fallback>
                <p:oleObj name="Equation" r:id="rId19" imgW="1447560" imgH="2412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2636912"/>
                        <a:ext cx="1723183" cy="2880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660232" y="2060848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简单平均即可（</a:t>
            </a:r>
            <a:r>
              <a:rPr lang="en-US" altLang="zh-CN" sz="1600" dirty="0"/>
              <a:t>Roe</a:t>
            </a:r>
            <a:r>
              <a:rPr lang="zh-CN" altLang="en-US" sz="1600" dirty="0"/>
              <a:t>平均效果更好些）</a:t>
            </a:r>
          </a:p>
        </p:txBody>
      </p:sp>
      <p:graphicFrame>
        <p:nvGraphicFramePr>
          <p:cNvPr id="102412" name="Object 12"/>
          <p:cNvGraphicFramePr>
            <a:graphicFrameLocks noChangeAspect="1"/>
          </p:cNvGraphicFramePr>
          <p:nvPr/>
        </p:nvGraphicFramePr>
        <p:xfrm>
          <a:off x="6156176" y="5157192"/>
          <a:ext cx="2683395" cy="284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6" name="Equation" r:id="rId21" imgW="2527200" imgH="266400" progId="Equation.DSMT4">
                  <p:embed/>
                </p:oleObj>
              </mc:Choice>
              <mc:Fallback>
                <p:oleObj name="Equation" r:id="rId21" imgW="2527200" imgH="2664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5157192"/>
                        <a:ext cx="2683395" cy="2843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3" name="Object 13"/>
          <p:cNvGraphicFramePr>
            <a:graphicFrameLocks noChangeAspect="1"/>
          </p:cNvGraphicFramePr>
          <p:nvPr/>
        </p:nvGraphicFramePr>
        <p:xfrm>
          <a:off x="1763688" y="4869160"/>
          <a:ext cx="29178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7" name="Equation" r:id="rId23" imgW="1930320" imgH="266400" progId="Equation.DSMT4">
                  <p:embed/>
                </p:oleObj>
              </mc:Choice>
              <mc:Fallback>
                <p:oleObj name="Equation" r:id="rId23" imgW="1930320" imgH="2664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869160"/>
                        <a:ext cx="2917825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755576" y="616530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6</a:t>
            </a:r>
            <a:r>
              <a:rPr lang="zh-CN" altLang="en-US" b="1" dirty="0"/>
              <a:t>） 时间推进</a:t>
            </a:r>
          </a:p>
        </p:txBody>
      </p:sp>
      <p:graphicFrame>
        <p:nvGraphicFramePr>
          <p:cNvPr id="102414" name="Object 5"/>
          <p:cNvGraphicFramePr>
            <a:graphicFrameLocks noChangeAspect="1"/>
          </p:cNvGraphicFramePr>
          <p:nvPr/>
        </p:nvGraphicFramePr>
        <p:xfrm>
          <a:off x="2335213" y="6149975"/>
          <a:ext cx="19177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8" name="Equation" r:id="rId25" imgW="1409400" imgH="419040" progId="Equation.DSMT4">
                  <p:embed/>
                </p:oleObj>
              </mc:Choice>
              <mc:Fallback>
                <p:oleObj name="Equation" r:id="rId25" imgW="140940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5213" y="6149975"/>
                        <a:ext cx="1917700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5" name="Object 15"/>
          <p:cNvGraphicFramePr>
            <a:graphicFrameLocks noChangeAspect="1"/>
          </p:cNvGraphicFramePr>
          <p:nvPr/>
        </p:nvGraphicFramePr>
        <p:xfrm>
          <a:off x="4716016" y="2348880"/>
          <a:ext cx="53816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9" name="Equation" r:id="rId27" imgW="355320" imgH="253800" progId="Equation.DSMT4">
                  <p:embed/>
                </p:oleObj>
              </mc:Choice>
              <mc:Fallback>
                <p:oleObj name="Equation" r:id="rId27" imgW="355320" imgH="2538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2348880"/>
                        <a:ext cx="538163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6" name="Object 16"/>
          <p:cNvGraphicFramePr>
            <a:graphicFrameLocks noChangeAspect="1"/>
          </p:cNvGraphicFramePr>
          <p:nvPr/>
        </p:nvGraphicFramePr>
        <p:xfrm>
          <a:off x="5580112" y="2348880"/>
          <a:ext cx="53816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0" name="Equation" r:id="rId29" imgW="355320" imgH="253800" progId="Equation.DSMT4">
                  <p:embed/>
                </p:oleObj>
              </mc:Choice>
              <mc:Fallback>
                <p:oleObj name="Equation" r:id="rId29" imgW="355320" imgH="2538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2348880"/>
                        <a:ext cx="538162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5F1E7-1E5C-46F4-A474-22C8F1231497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sp>
        <p:nvSpPr>
          <p:cNvPr id="411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1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" name="TextBox 4"/>
          <p:cNvSpPr txBox="1">
            <a:spLocks noChangeArrowheads="1"/>
          </p:cNvSpPr>
          <p:nvPr/>
        </p:nvSpPr>
        <p:spPr bwMode="auto">
          <a:xfrm>
            <a:off x="755576" y="188640"/>
            <a:ext cx="70723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800" b="1" dirty="0">
                <a:latin typeface="Calibri" pitchFamily="34" charset="0"/>
              </a:rPr>
              <a:t>§ 5.</a:t>
            </a:r>
            <a:r>
              <a:rPr lang="en-US" altLang="zh-CN" sz="2800" b="1" dirty="0"/>
              <a:t>2   Roe</a:t>
            </a:r>
            <a:r>
              <a:rPr lang="zh-CN" altLang="en-US" sz="2800" b="1" dirty="0"/>
              <a:t>格式</a:t>
            </a: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1403648" y="836712"/>
          <a:ext cx="1529549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5" name="Equation" r:id="rId3" imgW="977760" imgH="368280" progId="Equation.DSMT4">
                  <p:embed/>
                </p:oleObj>
              </mc:Choice>
              <mc:Fallback>
                <p:oleObj name="Equation" r:id="rId3" imgW="977760" imgH="3682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836712"/>
                        <a:ext cx="1529549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51520" y="1556792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通量分裂技术：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9552" y="2132856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流通矢量分裂（</a:t>
            </a:r>
            <a:r>
              <a:rPr lang="en-US" altLang="zh-CN" sz="2400" b="1" dirty="0"/>
              <a:t>FVS</a:t>
            </a:r>
            <a:r>
              <a:rPr lang="zh-CN" altLang="en-US" sz="2400" b="1" dirty="0"/>
              <a:t>）：</a:t>
            </a: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3923928" y="2204864"/>
          <a:ext cx="2308491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6" name="Equation" r:id="rId5" imgW="1384200" imgH="215640" progId="Equation.DSMT4">
                  <p:embed/>
                </p:oleObj>
              </mc:Choice>
              <mc:Fallback>
                <p:oleObj name="Equation" r:id="rId5" imgW="1384200" imgH="2156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2204864"/>
                        <a:ext cx="2308491" cy="360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6516215" y="2060848"/>
          <a:ext cx="1400043" cy="525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7" name="Equation" r:id="rId7" imgW="1015920" imgH="380880" progId="Equation.DSMT4">
                  <p:embed/>
                </p:oleObj>
              </mc:Choice>
              <mc:Fallback>
                <p:oleObj name="Equation" r:id="rId7" imgW="1015920" imgH="3808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5" y="2060848"/>
                        <a:ext cx="1400043" cy="525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接箭头连接符 31"/>
          <p:cNvCxnSpPr/>
          <p:nvPr/>
        </p:nvCxnSpPr>
        <p:spPr>
          <a:xfrm>
            <a:off x="6804248" y="1700808"/>
            <a:ext cx="216024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7740352" y="1484784"/>
            <a:ext cx="216024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6804248" y="548680"/>
          <a:ext cx="800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8" name="Equation" r:id="rId9" imgW="799920" imgH="368280" progId="Equation.DSMT4">
                  <p:embed/>
                </p:oleObj>
              </mc:Choice>
              <mc:Fallback>
                <p:oleObj name="Equation" r:id="rId9" imgW="799920" imgH="3682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548680"/>
                        <a:ext cx="8001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6300192" y="980728"/>
          <a:ext cx="330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9" name="Equation" r:id="rId11" imgW="330120" imgH="164880" progId="Equation.DSMT4">
                  <p:embed/>
                </p:oleObj>
              </mc:Choice>
              <mc:Fallback>
                <p:oleObj name="Equation" r:id="rId11" imgW="330120" imgH="16488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980728"/>
                        <a:ext cx="3302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9" name="Object 15"/>
          <p:cNvGraphicFramePr>
            <a:graphicFrameLocks noChangeAspect="1"/>
          </p:cNvGraphicFramePr>
          <p:nvPr/>
        </p:nvGraphicFramePr>
        <p:xfrm>
          <a:off x="7884368" y="980728"/>
          <a:ext cx="330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0" name="Equation" r:id="rId13" imgW="330120" imgH="164880" progId="Equation.DSMT4">
                  <p:embed/>
                </p:oleObj>
              </mc:Choice>
              <mc:Fallback>
                <p:oleObj name="Equation" r:id="rId13" imgW="330120" imgH="16488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4368" y="980728"/>
                        <a:ext cx="3302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6372200" y="1268760"/>
          <a:ext cx="787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1" name="Equation" r:id="rId15" imgW="787320" imgH="406080" progId="Equation.DSMT4">
                  <p:embed/>
                </p:oleObj>
              </mc:Choice>
              <mc:Fallback>
                <p:oleObj name="Equation" r:id="rId15" imgW="787320" imgH="40608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1268760"/>
                        <a:ext cx="787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39552" y="285293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通量差分分裂 （</a:t>
            </a:r>
            <a:r>
              <a:rPr lang="en-US" altLang="zh-CN" sz="2400" b="1" dirty="0"/>
              <a:t>FDS</a:t>
            </a:r>
            <a:r>
              <a:rPr lang="zh-CN" altLang="en-US" sz="2400" b="1" dirty="0"/>
              <a:t>）：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691680" y="3356992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Step 1:  </a:t>
            </a:r>
            <a:r>
              <a:rPr lang="zh-CN" altLang="en-US" sz="2000" b="1" dirty="0"/>
              <a:t>运用差分格式，计算</a:t>
            </a: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5292080" y="3356992"/>
          <a:ext cx="1061171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2" name="Equation" r:id="rId17" imgW="711000" imgH="241200" progId="Equation.DSMT4">
                  <p:embed/>
                </p:oleObj>
              </mc:Choice>
              <mc:Fallback>
                <p:oleObj name="Equation" r:id="rId17" imgW="711000" imgH="2412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3356992"/>
                        <a:ext cx="1061171" cy="360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763688" y="3789040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Step 2:  </a:t>
            </a:r>
            <a:r>
              <a:rPr lang="zh-CN" altLang="en-US" sz="2000" b="1" dirty="0"/>
              <a:t>运用</a:t>
            </a:r>
            <a:r>
              <a:rPr lang="en-US" altLang="zh-CN" sz="2000" b="1" dirty="0"/>
              <a:t>Riemann</a:t>
            </a:r>
            <a:r>
              <a:rPr lang="zh-CN" altLang="en-US" sz="2000" b="1" dirty="0"/>
              <a:t>解， 计算</a:t>
            </a:r>
          </a:p>
        </p:txBody>
      </p:sp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5796135" y="3861048"/>
          <a:ext cx="1622075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3" name="Equation" r:id="rId19" imgW="1358640" imgH="241200" progId="Equation.DSMT4">
                  <p:embed/>
                </p:oleObj>
              </mc:Choice>
              <mc:Fallback>
                <p:oleObj name="Equation" r:id="rId19" imgW="1358640" imgH="2412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5" y="3861048"/>
                        <a:ext cx="1622075" cy="2880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直接连接符 48"/>
          <p:cNvCxnSpPr/>
          <p:nvPr/>
        </p:nvCxnSpPr>
        <p:spPr>
          <a:xfrm>
            <a:off x="4139952" y="5229200"/>
            <a:ext cx="44644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5796136" y="515719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6732240" y="515719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860032" y="515719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7596336" y="515719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/>
          <p:cNvCxnSpPr/>
          <p:nvPr/>
        </p:nvCxnSpPr>
        <p:spPr>
          <a:xfrm>
            <a:off x="6300192" y="4869160"/>
            <a:ext cx="0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763688" y="4293096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Step 3:</a:t>
            </a:r>
            <a:endParaRPr lang="zh-CN" altLang="en-US" sz="2000" b="1" dirty="0"/>
          </a:p>
        </p:txBody>
      </p:sp>
      <p:graphicFrame>
        <p:nvGraphicFramePr>
          <p:cNvPr id="59" name="对象 58"/>
          <p:cNvGraphicFramePr>
            <a:graphicFrameLocks noChangeAspect="1"/>
          </p:cNvGraphicFramePr>
          <p:nvPr/>
        </p:nvGraphicFramePr>
        <p:xfrm>
          <a:off x="2915815" y="4293096"/>
          <a:ext cx="1267341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4" name="Equation" r:id="rId21" imgW="1117440" imgH="380880" progId="Equation.DSMT4">
                  <p:embed/>
                </p:oleObj>
              </mc:Choice>
              <mc:Fallback>
                <p:oleObj name="Equation" r:id="rId21" imgW="1117440" imgH="38088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5" y="4293096"/>
                        <a:ext cx="1267341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5724128" y="54452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32240" y="544522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j+1</a:t>
            </a:r>
            <a:endParaRPr lang="zh-CN" altLang="en-US" dirty="0"/>
          </a:p>
        </p:txBody>
      </p:sp>
      <p:graphicFrame>
        <p:nvGraphicFramePr>
          <p:cNvPr id="72724" name="Object 20"/>
          <p:cNvGraphicFramePr>
            <a:graphicFrameLocks noChangeAspect="1"/>
          </p:cNvGraphicFramePr>
          <p:nvPr/>
        </p:nvGraphicFramePr>
        <p:xfrm>
          <a:off x="5796136" y="4365104"/>
          <a:ext cx="10604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5" name="Equation" r:id="rId23" imgW="711000" imgH="241200" progId="Equation.DSMT4">
                  <p:embed/>
                </p:oleObj>
              </mc:Choice>
              <mc:Fallback>
                <p:oleObj name="Equation" r:id="rId23" imgW="711000" imgH="2412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4365104"/>
                        <a:ext cx="1060450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直接箭头连接符 62"/>
          <p:cNvCxnSpPr/>
          <p:nvPr/>
        </p:nvCxnSpPr>
        <p:spPr>
          <a:xfrm>
            <a:off x="6084168" y="4725144"/>
            <a:ext cx="144016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6372200" y="4725144"/>
            <a:ext cx="144016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11560" y="5877272"/>
            <a:ext cx="6624736" cy="646331"/>
          </a:xfrm>
          <a:prstGeom prst="rect">
            <a:avLst/>
          </a:prstGeom>
          <a:solidFill>
            <a:srgbClr val="FFFF00">
              <a:alpha val="29000"/>
            </a:srgbClr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 dirty="0"/>
              <a:t>精确</a:t>
            </a:r>
            <a:r>
              <a:rPr lang="en-US" altLang="zh-CN" b="1" dirty="0"/>
              <a:t>Riemann</a:t>
            </a:r>
            <a:r>
              <a:rPr lang="zh-CN" altLang="en-US" b="1" dirty="0"/>
              <a:t>解计算量大，且效果未必比近似</a:t>
            </a:r>
            <a:r>
              <a:rPr lang="en-US" altLang="zh-CN" b="1" dirty="0"/>
              <a:t>Riemann</a:t>
            </a:r>
            <a:r>
              <a:rPr lang="zh-CN" altLang="en-US" b="1" dirty="0"/>
              <a:t>解好</a:t>
            </a:r>
            <a:endParaRPr lang="en-US" altLang="zh-CN" b="1" dirty="0"/>
          </a:p>
          <a:p>
            <a:pPr>
              <a:buFont typeface="Wingdings" pitchFamily="2" charset="2"/>
              <a:buChar char="Ø"/>
            </a:pPr>
            <a:r>
              <a:rPr lang="en-US" altLang="zh-CN" b="1" dirty="0"/>
              <a:t>Roe </a:t>
            </a:r>
            <a:r>
              <a:rPr lang="zh-CN" altLang="en-US" b="1" dirty="0"/>
              <a:t>格式是目前应用最为广泛的近似</a:t>
            </a:r>
            <a:r>
              <a:rPr lang="en-US" altLang="zh-CN" b="1" dirty="0"/>
              <a:t>Riemann</a:t>
            </a:r>
            <a:r>
              <a:rPr lang="zh-CN" altLang="en-US" b="1" dirty="0"/>
              <a:t>解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83968" y="2852936"/>
            <a:ext cx="23762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耗散低、分辨率高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283968" y="1772816"/>
            <a:ext cx="216024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稳定性好、低振荡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5F1E7-1E5C-46F4-A474-22C8F1231497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0063" y="571500"/>
            <a:ext cx="6715125" cy="40005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/>
              <a:t>1.  </a:t>
            </a:r>
            <a:r>
              <a:rPr lang="zh-CN" altLang="en-US" sz="2000" b="1" dirty="0"/>
              <a:t>单方程的</a:t>
            </a:r>
            <a:r>
              <a:rPr lang="en-US" altLang="zh-CN" sz="2000" b="1" dirty="0"/>
              <a:t>Roe</a:t>
            </a:r>
            <a:r>
              <a:rPr lang="zh-CN" altLang="en-US" sz="2000" b="1" dirty="0"/>
              <a:t>格式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071563" y="1357313"/>
          <a:ext cx="12065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name="公式" r:id="rId3" imgW="888840" imgH="368280" progId="Equation.3">
                  <p:embed/>
                </p:oleObj>
              </mc:Choice>
              <mc:Fallback>
                <p:oleObj name="公式" r:id="rId3" imgW="888840" imgH="3682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1357313"/>
                        <a:ext cx="1206500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3428992" y="1357298"/>
          <a:ext cx="132873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name="Equation" r:id="rId5" imgW="977760" imgH="368280" progId="Equation.3">
                  <p:embed/>
                </p:oleObj>
              </mc:Choice>
              <mc:Fallback>
                <p:oleObj name="Equation" r:id="rId5" imgW="977760" imgH="368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1357298"/>
                        <a:ext cx="1328738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5062538" y="3071813"/>
          <a:ext cx="322262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0" name="Equation" r:id="rId7" imgW="2273040" imgH="368280" progId="Equation.DSMT4">
                  <p:embed/>
                </p:oleObj>
              </mc:Choice>
              <mc:Fallback>
                <p:oleObj name="Equation" r:id="rId7" imgW="2273040" imgH="3682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2538" y="3071813"/>
                        <a:ext cx="3222625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箭头连接符 17"/>
          <p:cNvCxnSpPr/>
          <p:nvPr/>
        </p:nvCxnSpPr>
        <p:spPr>
          <a:xfrm rot="5400000">
            <a:off x="3179753" y="2463793"/>
            <a:ext cx="92869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02" name="Object 7"/>
          <p:cNvGraphicFramePr>
            <a:graphicFrameLocks noChangeAspect="1"/>
          </p:cNvGraphicFramePr>
          <p:nvPr/>
        </p:nvGraphicFramePr>
        <p:xfrm>
          <a:off x="6786578" y="2143116"/>
          <a:ext cx="202088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name="Equation" r:id="rId9" imgW="1485720" imgH="469800" progId="Equation.3">
                  <p:embed/>
                </p:oleObj>
              </mc:Choice>
              <mc:Fallback>
                <p:oleObj name="Equation" r:id="rId9" imgW="148572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78" y="2143116"/>
                        <a:ext cx="2020887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30" name="TextBox 52"/>
          <p:cNvSpPr txBox="1">
            <a:spLocks noChangeArrowheads="1"/>
          </p:cNvSpPr>
          <p:nvPr/>
        </p:nvSpPr>
        <p:spPr bwMode="auto">
          <a:xfrm>
            <a:off x="428596" y="2071678"/>
            <a:ext cx="3000388" cy="646331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/>
              <a:t>线性化，用</a:t>
            </a:r>
            <a:r>
              <a:rPr lang="zh-CN" altLang="en-US" b="1" dirty="0">
                <a:solidFill>
                  <a:srgbClr val="FF0000"/>
                </a:solidFill>
              </a:rPr>
              <a:t>平均变化率</a:t>
            </a:r>
            <a:r>
              <a:rPr lang="zh-CN" altLang="en-US" b="1" dirty="0"/>
              <a:t>代替</a:t>
            </a:r>
            <a:r>
              <a:rPr lang="en-US" altLang="zh-CN" b="1" dirty="0"/>
              <a:t>(j,j+1)</a:t>
            </a:r>
            <a:r>
              <a:rPr lang="zh-CN" altLang="en-US" b="1" dirty="0"/>
              <a:t>之间的变化率</a:t>
            </a:r>
            <a:r>
              <a:rPr lang="en-US" altLang="zh-CN" b="1" dirty="0"/>
              <a:t>a(u)</a:t>
            </a:r>
            <a:endParaRPr lang="zh-CN" altLang="en-US" b="1" dirty="0"/>
          </a:p>
        </p:txBody>
      </p:sp>
      <p:cxnSp>
        <p:nvCxnSpPr>
          <p:cNvPr id="36" name="直接箭头连接符 35"/>
          <p:cNvCxnSpPr/>
          <p:nvPr/>
        </p:nvCxnSpPr>
        <p:spPr>
          <a:xfrm rot="5400000" flipH="1" flipV="1">
            <a:off x="1177925" y="6251575"/>
            <a:ext cx="3571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3" name="TextBox 38"/>
          <p:cNvSpPr txBox="1">
            <a:spLocks noChangeArrowheads="1"/>
          </p:cNvSpPr>
          <p:nvPr/>
        </p:nvSpPr>
        <p:spPr bwMode="auto">
          <a:xfrm>
            <a:off x="4429124" y="4143380"/>
            <a:ext cx="3857652" cy="646331"/>
          </a:xfrm>
          <a:prstGeom prst="rect">
            <a:avLst/>
          </a:prstGeom>
          <a:solidFill>
            <a:srgbClr val="FFC000">
              <a:alpha val="38000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“平均斜率”，不等于“斜率的平均值”，也不等于中点处的斜率</a:t>
            </a:r>
          </a:p>
        </p:txBody>
      </p:sp>
      <p:pic>
        <p:nvPicPr>
          <p:cNvPr id="4135" name="Picture 37"/>
          <p:cNvPicPr>
            <a:picLocks noChangeAspect="1" noChangeArrowheads="1"/>
          </p:cNvPicPr>
          <p:nvPr/>
        </p:nvPicPr>
        <p:blipFill>
          <a:blip r:embed="rId11" cstate="print"/>
          <a:srcRect l="49219" t="31494" r="27344" b="45801"/>
          <a:stretch>
            <a:fillRect/>
          </a:stretch>
        </p:blipFill>
        <p:spPr bwMode="auto">
          <a:xfrm>
            <a:off x="285720" y="3714752"/>
            <a:ext cx="3786214" cy="2933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右箭头 45"/>
          <p:cNvSpPr/>
          <p:nvPr/>
        </p:nvSpPr>
        <p:spPr>
          <a:xfrm>
            <a:off x="2643174" y="1500174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214942" y="1428736"/>
            <a:ext cx="150019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非线性情况</a:t>
            </a:r>
          </a:p>
        </p:txBody>
      </p:sp>
      <p:graphicFrame>
        <p:nvGraphicFramePr>
          <p:cNvPr id="33804" name="Object 8"/>
          <p:cNvGraphicFramePr>
            <a:graphicFrameLocks noChangeAspect="1"/>
          </p:cNvGraphicFramePr>
          <p:nvPr/>
        </p:nvGraphicFramePr>
        <p:xfrm>
          <a:off x="3929058" y="2214554"/>
          <a:ext cx="16256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2" name="Equation" r:id="rId12" imgW="1396800" imgH="469800" progId="Equation.3">
                  <p:embed/>
                </p:oleObj>
              </mc:Choice>
              <mc:Fallback>
                <p:oleObj name="Equation" r:id="rId12" imgW="1396800" imgH="469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58" y="2214554"/>
                        <a:ext cx="1625600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5" name="Object 4"/>
          <p:cNvGraphicFramePr>
            <a:graphicFrameLocks noChangeAspect="1"/>
          </p:cNvGraphicFramePr>
          <p:nvPr/>
        </p:nvGraphicFramePr>
        <p:xfrm>
          <a:off x="2038350" y="3054350"/>
          <a:ext cx="213995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3" name="Equation" r:id="rId14" imgW="1574640" imgH="507960" progId="Equation.DSMT4">
                  <p:embed/>
                </p:oleObj>
              </mc:Choice>
              <mc:Fallback>
                <p:oleObj name="Equation" r:id="rId14" imgW="157464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3054350"/>
                        <a:ext cx="2139950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右箭头 50"/>
          <p:cNvSpPr/>
          <p:nvPr/>
        </p:nvSpPr>
        <p:spPr>
          <a:xfrm>
            <a:off x="4286248" y="3214686"/>
            <a:ext cx="42862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3806" name="Object 14"/>
          <p:cNvGraphicFramePr>
            <a:graphicFrameLocks noChangeAspect="1"/>
          </p:cNvGraphicFramePr>
          <p:nvPr/>
        </p:nvGraphicFramePr>
        <p:xfrm>
          <a:off x="1714480" y="4214818"/>
          <a:ext cx="398462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4" name="Equation" r:id="rId16" imgW="342720" imgH="253800" progId="Equation.3">
                  <p:embed/>
                </p:oleObj>
              </mc:Choice>
              <mc:Fallback>
                <p:oleObj name="Equation" r:id="rId16" imgW="342720" imgH="253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4214818"/>
                        <a:ext cx="398462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7" name="Object 15"/>
          <p:cNvGraphicFramePr>
            <a:graphicFrameLocks noChangeAspect="1"/>
          </p:cNvGraphicFramePr>
          <p:nvPr/>
        </p:nvGraphicFramePr>
        <p:xfrm>
          <a:off x="4572000" y="4857760"/>
          <a:ext cx="21097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5" name="Equation" r:id="rId18" imgW="1815840" imgH="368280" progId="Equation.3">
                  <p:embed/>
                </p:oleObj>
              </mc:Choice>
              <mc:Fallback>
                <p:oleObj name="Equation" r:id="rId18" imgW="1815840" imgH="36828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857760"/>
                        <a:ext cx="2109788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4286248" y="5572140"/>
            <a:ext cx="4500594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根据</a:t>
            </a:r>
            <a:r>
              <a:rPr lang="en-US" altLang="zh-CN" dirty="0"/>
              <a:t>Langrage</a:t>
            </a:r>
            <a:r>
              <a:rPr lang="zh-CN" altLang="en-US" dirty="0"/>
              <a:t>中值定理，</a:t>
            </a:r>
            <a:r>
              <a:rPr lang="en-US" altLang="zh-CN" dirty="0"/>
              <a:t>[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L</a:t>
            </a:r>
            <a:r>
              <a:rPr lang="en-US" altLang="zh-CN" dirty="0" err="1"/>
              <a:t>,u</a:t>
            </a:r>
            <a:r>
              <a:rPr lang="en-US" altLang="zh-CN" baseline="-25000" dirty="0" err="1"/>
              <a:t>R</a:t>
            </a:r>
            <a:r>
              <a:rPr lang="en-US" altLang="zh-CN" dirty="0"/>
              <a:t>]</a:t>
            </a:r>
            <a:r>
              <a:rPr lang="zh-CN" altLang="en-US" dirty="0"/>
              <a:t>之间必有一点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Roe</a:t>
            </a:r>
            <a:r>
              <a:rPr lang="en-US" altLang="zh-CN" dirty="0"/>
              <a:t>, </a:t>
            </a:r>
            <a:r>
              <a:rPr lang="zh-CN" altLang="en-US" dirty="0"/>
              <a:t>该点处的斜率为平均斜率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二次函数</a:t>
            </a:r>
            <a:r>
              <a:rPr lang="en-US" altLang="zh-CN" dirty="0"/>
              <a:t>f(u)=u</a:t>
            </a:r>
            <a:r>
              <a:rPr lang="en-US" altLang="zh-CN" baseline="30000" dirty="0"/>
              <a:t>2</a:t>
            </a:r>
            <a:r>
              <a:rPr lang="zh-CN" altLang="en-US" dirty="0"/>
              <a:t>中点处的斜率</a:t>
            </a:r>
            <a:r>
              <a:rPr lang="en-US" altLang="zh-CN" dirty="0"/>
              <a:t>=</a:t>
            </a:r>
            <a:r>
              <a:rPr lang="zh-CN" altLang="en-US" dirty="0"/>
              <a:t>平均斜率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5143504" y="2643182"/>
            <a:ext cx="3857652" cy="1928826"/>
          </a:xfrm>
          <a:prstGeom prst="rect">
            <a:avLst/>
          </a:prstGeom>
          <a:solidFill>
            <a:srgbClr val="92D05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2357438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Copyright by Li </a:t>
            </a:r>
            <a:r>
              <a:rPr lang="en-US" altLang="zh-CN" dirty="0" err="1"/>
              <a:t>Xinliang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A10F18-2FB3-4344-8096-15B86B63F344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sp>
        <p:nvSpPr>
          <p:cNvPr id="5142" name="TextBox 3"/>
          <p:cNvSpPr txBox="1">
            <a:spLocks noChangeArrowheads="1"/>
          </p:cNvSpPr>
          <p:nvPr/>
        </p:nvSpPr>
        <p:spPr bwMode="auto">
          <a:xfrm>
            <a:off x="500034" y="357166"/>
            <a:ext cx="5786437" cy="400050"/>
          </a:xfrm>
          <a:prstGeom prst="rect">
            <a:avLst/>
          </a:prstGeom>
          <a:solidFill>
            <a:srgbClr val="FFC000">
              <a:alpha val="49019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/>
              <a:t>2. </a:t>
            </a:r>
            <a:r>
              <a:rPr lang="zh-CN" altLang="en-US" sz="2000" b="1" dirty="0"/>
              <a:t>方程组的情况 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857224" y="1214422"/>
          <a:ext cx="127476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Equation" r:id="rId3" imgW="939600" imgH="368280" progId="Equation.3">
                  <p:embed/>
                </p:oleObj>
              </mc:Choice>
              <mc:Fallback>
                <p:oleObj name="Equation" r:id="rId3" imgW="939600" imgH="3682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1214422"/>
                        <a:ext cx="1274763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2878138" y="1214438"/>
          <a:ext cx="260191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Equation" r:id="rId5" imgW="1917360" imgH="368280" progId="Equation.3">
                  <p:embed/>
                </p:oleObj>
              </mc:Choice>
              <mc:Fallback>
                <p:oleObj name="Equation" r:id="rId5" imgW="1917360" imgH="368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138" y="1214438"/>
                        <a:ext cx="2601912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35" name="Object 19"/>
          <p:cNvGraphicFramePr>
            <a:graphicFrameLocks noChangeAspect="1"/>
          </p:cNvGraphicFramePr>
          <p:nvPr/>
        </p:nvGraphicFramePr>
        <p:xfrm>
          <a:off x="6162675" y="2071678"/>
          <a:ext cx="29813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Equation" r:id="rId7" imgW="2120760" imgH="253800" progId="Equation.3">
                  <p:embed/>
                </p:oleObj>
              </mc:Choice>
              <mc:Fallback>
                <p:oleObj name="Equation" r:id="rId7" imgW="2120760" imgH="253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2675" y="2071678"/>
                        <a:ext cx="2981325" cy="357188"/>
                      </a:xfrm>
                      <a:prstGeom prst="rect">
                        <a:avLst/>
                      </a:prstGeom>
                      <a:solidFill>
                        <a:srgbClr val="FFCC00">
                          <a:alpha val="47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59" name="Picture 37"/>
          <p:cNvPicPr>
            <a:picLocks noChangeAspect="1" noChangeArrowheads="1"/>
          </p:cNvPicPr>
          <p:nvPr/>
        </p:nvPicPr>
        <p:blipFill>
          <a:blip r:embed="rId9" cstate="print"/>
          <a:srcRect l="49219" t="31494" r="27344" b="45801"/>
          <a:stretch>
            <a:fillRect/>
          </a:stretch>
        </p:blipFill>
        <p:spPr bwMode="auto">
          <a:xfrm>
            <a:off x="6357950" y="0"/>
            <a:ext cx="2214563" cy="171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139" name="Object 38"/>
          <p:cNvGraphicFramePr>
            <a:graphicFrameLocks noChangeAspect="1"/>
          </p:cNvGraphicFramePr>
          <p:nvPr/>
        </p:nvGraphicFramePr>
        <p:xfrm>
          <a:off x="8143875" y="357188"/>
          <a:ext cx="7556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Equation" r:id="rId10" imgW="647640" imgH="228600" progId="Equation.3">
                  <p:embed/>
                </p:oleObj>
              </mc:Choice>
              <mc:Fallback>
                <p:oleObj name="Equation" r:id="rId10" imgW="647640" imgH="228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75" y="357188"/>
                        <a:ext cx="75565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0" name="TextBox 58"/>
          <p:cNvSpPr txBox="1">
            <a:spLocks noChangeArrowheads="1"/>
          </p:cNvSpPr>
          <p:nvPr/>
        </p:nvSpPr>
        <p:spPr bwMode="auto">
          <a:xfrm>
            <a:off x="8072438" y="142875"/>
            <a:ext cx="8572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 b="1"/>
              <a:t>平均斜率</a:t>
            </a:r>
          </a:p>
        </p:txBody>
      </p:sp>
      <p:sp>
        <p:nvSpPr>
          <p:cNvPr id="42" name="右箭头 41"/>
          <p:cNvSpPr/>
          <p:nvPr/>
        </p:nvSpPr>
        <p:spPr>
          <a:xfrm>
            <a:off x="2285984" y="1357298"/>
            <a:ext cx="42862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>
            <a:off x="3286116" y="1785926"/>
            <a:ext cx="285752" cy="92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85786" y="1857364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线性化，以平均增长率代替瞬时增长率</a:t>
            </a:r>
          </a:p>
        </p:txBody>
      </p:sp>
      <p:graphicFrame>
        <p:nvGraphicFramePr>
          <p:cNvPr id="5140" name="Object 7"/>
          <p:cNvGraphicFramePr>
            <a:graphicFrameLocks noChangeAspect="1"/>
          </p:cNvGraphicFramePr>
          <p:nvPr/>
        </p:nvGraphicFramePr>
        <p:xfrm>
          <a:off x="3929058" y="1928802"/>
          <a:ext cx="1643074" cy="518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12" imgW="1485720" imgH="469800" progId="Equation.3">
                  <p:embed/>
                </p:oleObj>
              </mc:Choice>
              <mc:Fallback>
                <p:oleObj name="Equation" r:id="rId12" imgW="148572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58" y="1928802"/>
                        <a:ext cx="1643074" cy="5188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1" name="Object 3"/>
          <p:cNvGraphicFramePr>
            <a:graphicFrameLocks noChangeAspect="1"/>
          </p:cNvGraphicFramePr>
          <p:nvPr/>
        </p:nvGraphicFramePr>
        <p:xfrm>
          <a:off x="2903538" y="2786063"/>
          <a:ext cx="12239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Equation" r:id="rId14" imgW="901440" imgH="368280" progId="Equation.3">
                  <p:embed/>
                </p:oleObj>
              </mc:Choice>
              <mc:Fallback>
                <p:oleObj name="Equation" r:id="rId14" imgW="901440" imgH="36828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538" y="2786063"/>
                        <a:ext cx="1223962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857224" y="2500306"/>
            <a:ext cx="157163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[j,j+1]</a:t>
            </a:r>
            <a:r>
              <a:rPr lang="zh-CN" altLang="en-US" dirty="0"/>
              <a:t>区间内</a:t>
            </a:r>
          </a:p>
        </p:txBody>
      </p:sp>
      <p:graphicFrame>
        <p:nvGraphicFramePr>
          <p:cNvPr id="4" name="Object 16"/>
          <p:cNvGraphicFramePr>
            <a:graphicFrameLocks noChangeAspect="1"/>
          </p:cNvGraphicFramePr>
          <p:nvPr/>
        </p:nvGraphicFramePr>
        <p:xfrm>
          <a:off x="5429256" y="3071810"/>
          <a:ext cx="345281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16" imgW="2209680" imgH="228600" progId="Equation.3">
                  <p:embed/>
                </p:oleObj>
              </mc:Choice>
              <mc:Fallback>
                <p:oleObj name="Equation" r:id="rId16" imgW="220968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6" y="3071810"/>
                        <a:ext cx="3452817" cy="3571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Box 18"/>
          <p:cNvSpPr txBox="1">
            <a:spLocks noChangeArrowheads="1"/>
          </p:cNvSpPr>
          <p:nvPr/>
        </p:nvSpPr>
        <p:spPr bwMode="auto">
          <a:xfrm>
            <a:off x="6215074" y="3643314"/>
            <a:ext cx="2714644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/>
              <a:t>连续，且</a:t>
            </a:r>
            <a:endParaRPr lang="en-US" altLang="zh-CN" b="1" dirty="0"/>
          </a:p>
          <a:p>
            <a:r>
              <a:rPr lang="zh-CN" altLang="en-US" b="1" dirty="0"/>
              <a:t>可通过相似变换对角化</a:t>
            </a:r>
            <a:endParaRPr lang="en-US" altLang="zh-CN" b="1" dirty="0"/>
          </a:p>
        </p:txBody>
      </p:sp>
      <p:graphicFrame>
        <p:nvGraphicFramePr>
          <p:cNvPr id="51" name="Object 12"/>
          <p:cNvGraphicFramePr>
            <a:graphicFrameLocks noChangeAspect="1"/>
          </p:cNvGraphicFramePr>
          <p:nvPr/>
        </p:nvGraphicFramePr>
        <p:xfrm>
          <a:off x="7358082" y="3643314"/>
          <a:ext cx="109696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Equation" r:id="rId18" imgW="939600" imgH="228600" progId="Equation.3">
                  <p:embed/>
                </p:oleObj>
              </mc:Choice>
              <mc:Fallback>
                <p:oleObj name="Equation" r:id="rId18" imgW="9396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8082" y="3643314"/>
                        <a:ext cx="1096963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21"/>
          <p:cNvGraphicFramePr>
            <a:graphicFrameLocks noChangeAspect="1"/>
          </p:cNvGraphicFramePr>
          <p:nvPr/>
        </p:nvGraphicFramePr>
        <p:xfrm>
          <a:off x="5429256" y="3643314"/>
          <a:ext cx="7556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Equation" r:id="rId20" imgW="647640" imgH="228600" progId="Equation.3">
                  <p:embed/>
                </p:oleObj>
              </mc:Choice>
              <mc:Fallback>
                <p:oleObj name="Equation" r:id="rId20" imgW="64764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6" y="3643314"/>
                        <a:ext cx="75565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22"/>
          <p:cNvGraphicFramePr>
            <a:graphicFrameLocks noChangeAspect="1"/>
          </p:cNvGraphicFramePr>
          <p:nvPr/>
        </p:nvGraphicFramePr>
        <p:xfrm>
          <a:off x="5429256" y="3929064"/>
          <a:ext cx="7556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22" imgW="647640" imgH="228600" progId="Equation.3">
                  <p:embed/>
                </p:oleObj>
              </mc:Choice>
              <mc:Fallback>
                <p:oleObj name="Equation" r:id="rId22" imgW="64764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6" y="3929064"/>
                        <a:ext cx="75565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5286380" y="2714620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  </a:t>
            </a:r>
            <a:r>
              <a:rPr lang="zh-CN" altLang="en-US" b="1" dirty="0"/>
              <a:t>应当具有的性质</a:t>
            </a:r>
          </a:p>
        </p:txBody>
      </p:sp>
      <p:graphicFrame>
        <p:nvGraphicFramePr>
          <p:cNvPr id="5148" name="Object 21"/>
          <p:cNvGraphicFramePr>
            <a:graphicFrameLocks noChangeAspect="1"/>
          </p:cNvGraphicFramePr>
          <p:nvPr/>
        </p:nvGraphicFramePr>
        <p:xfrm>
          <a:off x="5286380" y="2786058"/>
          <a:ext cx="7556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Equation" r:id="rId23" imgW="647640" imgH="228600" progId="Equation.3">
                  <p:embed/>
                </p:oleObj>
              </mc:Choice>
              <mc:Fallback>
                <p:oleObj name="Equation" r:id="rId23" imgW="647640" imgH="2286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0" y="2786058"/>
                        <a:ext cx="75565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直接箭头连接符 62"/>
          <p:cNvCxnSpPr/>
          <p:nvPr/>
        </p:nvCxnSpPr>
        <p:spPr>
          <a:xfrm rot="5400000">
            <a:off x="2929720" y="3928272"/>
            <a:ext cx="1142214" cy="7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49" name="Object 6"/>
          <p:cNvGraphicFramePr>
            <a:graphicFrameLocks noChangeAspect="1"/>
          </p:cNvGraphicFramePr>
          <p:nvPr/>
        </p:nvGraphicFramePr>
        <p:xfrm>
          <a:off x="857224" y="4643446"/>
          <a:ext cx="4610108" cy="571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Equation" r:id="rId24" imgW="2971800" imgH="368280" progId="Equation.3">
                  <p:embed/>
                </p:oleObj>
              </mc:Choice>
              <mc:Fallback>
                <p:oleObj name="Equation" r:id="rId24" imgW="2971800" imgH="3682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4643446"/>
                        <a:ext cx="4610108" cy="571501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1643042" y="3429000"/>
            <a:ext cx="17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常系数方程的</a:t>
            </a:r>
            <a:r>
              <a:rPr lang="en-US" altLang="zh-CN" dirty="0"/>
              <a:t>Riemann</a:t>
            </a:r>
            <a:r>
              <a:rPr lang="zh-CN" altLang="en-US" dirty="0"/>
              <a:t>解</a:t>
            </a:r>
          </a:p>
        </p:txBody>
      </p:sp>
      <p:graphicFrame>
        <p:nvGraphicFramePr>
          <p:cNvPr id="5155" name="Object 8"/>
          <p:cNvGraphicFramePr>
            <a:graphicFrameLocks noChangeAspect="1"/>
          </p:cNvGraphicFramePr>
          <p:nvPr/>
        </p:nvGraphicFramePr>
        <p:xfrm>
          <a:off x="857224" y="5429264"/>
          <a:ext cx="2110091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Equation" r:id="rId26" imgW="1231560" imgH="291960" progId="Equation.3">
                  <p:embed/>
                </p:oleObj>
              </mc:Choice>
              <mc:Fallback>
                <p:oleObj name="Equation" r:id="rId26" imgW="1231560" imgH="291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5429264"/>
                        <a:ext cx="2110091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任意多边形 42"/>
          <p:cNvSpPr/>
          <p:nvPr/>
        </p:nvSpPr>
        <p:spPr>
          <a:xfrm>
            <a:off x="6296025" y="4857761"/>
            <a:ext cx="1490685" cy="1562090"/>
          </a:xfrm>
          <a:custGeom>
            <a:avLst/>
            <a:gdLst>
              <a:gd name="connsiteX0" fmla="*/ 0 w 1209675"/>
              <a:gd name="connsiteY0" fmla="*/ 1419225 h 1419225"/>
              <a:gd name="connsiteX1" fmla="*/ 352425 w 1209675"/>
              <a:gd name="connsiteY1" fmla="*/ 666750 h 1419225"/>
              <a:gd name="connsiteX2" fmla="*/ 1209675 w 1209675"/>
              <a:gd name="connsiteY2" fmla="*/ 0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9675" h="1419225">
                <a:moveTo>
                  <a:pt x="0" y="1419225"/>
                </a:moveTo>
                <a:cubicBezTo>
                  <a:pt x="75406" y="1161256"/>
                  <a:pt x="150813" y="903288"/>
                  <a:pt x="352425" y="666750"/>
                </a:cubicBezTo>
                <a:cubicBezTo>
                  <a:pt x="554038" y="430213"/>
                  <a:pt x="881856" y="215106"/>
                  <a:pt x="1209675" y="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6286512" y="600076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7429520" y="492919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6786578" y="5000636"/>
            <a:ext cx="142876" cy="142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 flipV="1">
            <a:off x="6429388" y="6072206"/>
            <a:ext cx="500066" cy="40052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rot="16200000" flipH="1" flipV="1">
            <a:off x="7139435" y="4790655"/>
            <a:ext cx="40052" cy="60289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6786578" y="6000768"/>
            <a:ext cx="142876" cy="142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7" name="对象 66"/>
          <p:cNvGraphicFramePr>
            <a:graphicFrameLocks noChangeAspect="1"/>
          </p:cNvGraphicFramePr>
          <p:nvPr/>
        </p:nvGraphicFramePr>
        <p:xfrm>
          <a:off x="6715140" y="4714884"/>
          <a:ext cx="215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Equation" r:id="rId28" imgW="215640" imgH="203040" progId="Equation.3">
                  <p:embed/>
                </p:oleObj>
              </mc:Choice>
              <mc:Fallback>
                <p:oleObj name="Equation" r:id="rId28" imgW="215640" imgH="20304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40" y="4714884"/>
                        <a:ext cx="2159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7" name="Object 37"/>
          <p:cNvGraphicFramePr>
            <a:graphicFrameLocks noChangeAspect="1"/>
          </p:cNvGraphicFramePr>
          <p:nvPr/>
        </p:nvGraphicFramePr>
        <p:xfrm>
          <a:off x="6792913" y="5786438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Equation" r:id="rId30" imgW="203040" imgH="203040" progId="Equation.3">
                  <p:embed/>
                </p:oleObj>
              </mc:Choice>
              <mc:Fallback>
                <p:oleObj name="Equation" r:id="rId30" imgW="203040" imgH="20304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2913" y="5786438"/>
                        <a:ext cx="2032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16FEFC-D3E0-4547-BE17-E97E1FD73039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1031" name="TextBox 3"/>
          <p:cNvSpPr txBox="1">
            <a:spLocks noChangeArrowheads="1"/>
          </p:cNvSpPr>
          <p:nvPr/>
        </p:nvSpPr>
        <p:spPr bwMode="auto">
          <a:xfrm>
            <a:off x="428625" y="285750"/>
            <a:ext cx="4500563" cy="369888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知识回顾： 单调、保单调和</a:t>
            </a:r>
            <a:r>
              <a:rPr lang="en-US" altLang="zh-CN" b="1"/>
              <a:t>TVD</a:t>
            </a:r>
            <a:endParaRPr lang="zh-CN" altLang="en-US" b="1"/>
          </a:p>
        </p:txBody>
      </p:sp>
      <p:sp>
        <p:nvSpPr>
          <p:cNvPr id="1032" name="TextBox 4"/>
          <p:cNvSpPr txBox="1">
            <a:spLocks noChangeArrowheads="1"/>
          </p:cNvSpPr>
          <p:nvPr/>
        </p:nvSpPr>
        <p:spPr bwMode="auto">
          <a:xfrm>
            <a:off x="714375" y="1000125"/>
            <a:ext cx="50720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概念： 网格</a:t>
            </a:r>
            <a:r>
              <a:rPr lang="en-US" altLang="zh-CN" b="1"/>
              <a:t>Reynolds</a:t>
            </a:r>
            <a:r>
              <a:rPr lang="zh-CN" altLang="en-US" b="1"/>
              <a:t>数</a:t>
            </a:r>
            <a:endParaRPr lang="en-US" altLang="zh-CN" b="1"/>
          </a:p>
          <a:p>
            <a:r>
              <a:rPr lang="en-US" altLang="zh-CN" b="1"/>
              <a:t>            </a:t>
            </a:r>
            <a:r>
              <a:rPr lang="zh-CN" altLang="en-US" b="1"/>
              <a:t>单调格式、保单调格式及</a:t>
            </a:r>
            <a:r>
              <a:rPr lang="en-US" altLang="zh-CN" b="1"/>
              <a:t>TVD</a:t>
            </a:r>
            <a:r>
              <a:rPr lang="zh-CN" altLang="en-US" b="1"/>
              <a:t>格式</a:t>
            </a:r>
            <a:endParaRPr lang="en-US" altLang="zh-CN" b="1"/>
          </a:p>
          <a:p>
            <a:r>
              <a:rPr lang="en-US" altLang="zh-CN" b="1"/>
              <a:t>             Harten</a:t>
            </a:r>
            <a:r>
              <a:rPr lang="zh-CN" altLang="en-US" b="1"/>
              <a:t>定理： 正系数原则</a:t>
            </a:r>
          </a:p>
        </p:txBody>
      </p:sp>
      <p:graphicFrame>
        <p:nvGraphicFramePr>
          <p:cNvPr id="1026" name="Object 12"/>
          <p:cNvGraphicFramePr>
            <a:graphicFrameLocks noChangeAspect="1"/>
          </p:cNvGraphicFramePr>
          <p:nvPr/>
        </p:nvGraphicFramePr>
        <p:xfrm>
          <a:off x="3500438" y="1071563"/>
          <a:ext cx="10890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公式" r:id="rId3" imgW="774360" imgH="203040" progId="Equation.3">
                  <p:embed/>
                </p:oleObj>
              </mc:Choice>
              <mc:Fallback>
                <p:oleObj name="公式" r:id="rId3" imgW="774360" imgH="203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1071563"/>
                        <a:ext cx="1089025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椭圆 6"/>
          <p:cNvSpPr/>
          <p:nvPr/>
        </p:nvSpPr>
        <p:spPr>
          <a:xfrm>
            <a:off x="6072188" y="857250"/>
            <a:ext cx="2643187" cy="1428750"/>
          </a:xfrm>
          <a:prstGeom prst="ellipse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34" name="TextBox 48"/>
          <p:cNvSpPr txBox="1">
            <a:spLocks noChangeArrowheads="1"/>
          </p:cNvSpPr>
          <p:nvPr/>
        </p:nvSpPr>
        <p:spPr bwMode="auto">
          <a:xfrm>
            <a:off x="6072188" y="1357313"/>
            <a:ext cx="7858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TVD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86563" y="1000125"/>
            <a:ext cx="1714500" cy="1000125"/>
          </a:xfrm>
          <a:prstGeom prst="ellipse">
            <a:avLst/>
          </a:prstGeom>
          <a:solidFill>
            <a:srgbClr val="FFC000">
              <a:alpha val="6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36" name="TextBox 50"/>
          <p:cNvSpPr txBox="1">
            <a:spLocks noChangeArrowheads="1"/>
          </p:cNvSpPr>
          <p:nvPr/>
        </p:nvSpPr>
        <p:spPr bwMode="auto">
          <a:xfrm>
            <a:off x="7215188" y="1643063"/>
            <a:ext cx="9286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1"/>
              <a:t>保单调</a:t>
            </a:r>
          </a:p>
        </p:txBody>
      </p:sp>
      <p:sp>
        <p:nvSpPr>
          <p:cNvPr id="11" name="椭圆 10"/>
          <p:cNvSpPr/>
          <p:nvPr/>
        </p:nvSpPr>
        <p:spPr>
          <a:xfrm>
            <a:off x="7358063" y="1143000"/>
            <a:ext cx="928687" cy="571500"/>
          </a:xfrm>
          <a:prstGeom prst="ellipse">
            <a:avLst/>
          </a:prstGeom>
          <a:solidFill>
            <a:srgbClr val="00B050">
              <a:alpha val="7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38" name="TextBox 52"/>
          <p:cNvSpPr txBox="1">
            <a:spLocks noChangeArrowheads="1"/>
          </p:cNvSpPr>
          <p:nvPr/>
        </p:nvSpPr>
        <p:spPr bwMode="auto">
          <a:xfrm>
            <a:off x="7500938" y="1285875"/>
            <a:ext cx="714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单调</a:t>
            </a:r>
          </a:p>
        </p:txBody>
      </p:sp>
      <p:sp>
        <p:nvSpPr>
          <p:cNvPr id="1039" name="TextBox 10"/>
          <p:cNvSpPr txBox="1">
            <a:spLocks noChangeArrowheads="1"/>
          </p:cNvSpPr>
          <p:nvPr/>
        </p:nvSpPr>
        <p:spPr bwMode="auto">
          <a:xfrm>
            <a:off x="857250" y="2286000"/>
            <a:ext cx="5214938" cy="3698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TVD</a:t>
            </a:r>
            <a:r>
              <a:rPr lang="zh-CN" altLang="en-US" b="1"/>
              <a:t>格式</a:t>
            </a:r>
            <a:r>
              <a:rPr lang="en-US" altLang="zh-CN" b="1"/>
              <a:t>= 1</a:t>
            </a:r>
            <a:r>
              <a:rPr lang="zh-CN" altLang="en-US" b="1"/>
              <a:t>阶迎风</a:t>
            </a:r>
            <a:r>
              <a:rPr lang="en-US" altLang="zh-CN" b="1"/>
              <a:t>+ </a:t>
            </a:r>
            <a:r>
              <a:rPr lang="en-US" altLang="zh-CN" b="1">
                <a:latin typeface="Symbol" pitchFamily="18" charset="2"/>
              </a:rPr>
              <a:t>j </a:t>
            </a:r>
            <a:r>
              <a:rPr lang="en-US" altLang="zh-CN" b="1"/>
              <a:t>*</a:t>
            </a:r>
            <a:r>
              <a:rPr lang="zh-CN" altLang="en-US" b="1"/>
              <a:t>（修正项）</a:t>
            </a:r>
          </a:p>
        </p:txBody>
      </p:sp>
      <p:pic>
        <p:nvPicPr>
          <p:cNvPr id="1040" name="Picture 10" descr="fig7-7&amp;8"/>
          <p:cNvPicPr>
            <a:picLocks noChangeAspect="1" noChangeArrowheads="1"/>
          </p:cNvPicPr>
          <p:nvPr/>
        </p:nvPicPr>
        <p:blipFill>
          <a:blip r:embed="rId5" cstate="print"/>
          <a:srcRect l="53630" b="35922"/>
          <a:stretch>
            <a:fillRect/>
          </a:stretch>
        </p:blipFill>
        <p:spPr bwMode="auto">
          <a:xfrm>
            <a:off x="3357563" y="4000500"/>
            <a:ext cx="2428875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1" name="Picture 10" descr="fig7-7&amp;8"/>
          <p:cNvPicPr>
            <a:picLocks noChangeAspect="1" noChangeArrowheads="1"/>
          </p:cNvPicPr>
          <p:nvPr/>
        </p:nvPicPr>
        <p:blipFill>
          <a:blip r:embed="rId5" cstate="print"/>
          <a:srcRect t="5824" r="47995" b="30096"/>
          <a:stretch>
            <a:fillRect/>
          </a:stretch>
        </p:blipFill>
        <p:spPr bwMode="auto">
          <a:xfrm>
            <a:off x="285750" y="3929063"/>
            <a:ext cx="2811463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2" name="Picture 13"/>
          <p:cNvPicPr>
            <a:picLocks noChangeAspect="1" noChangeArrowheads="1"/>
          </p:cNvPicPr>
          <p:nvPr/>
        </p:nvPicPr>
        <p:blipFill>
          <a:blip r:embed="rId6" cstate="print"/>
          <a:srcRect b="18748"/>
          <a:stretch>
            <a:fillRect/>
          </a:stretch>
        </p:blipFill>
        <p:spPr bwMode="auto">
          <a:xfrm>
            <a:off x="6286500" y="3857625"/>
            <a:ext cx="2571750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3" name="TextBox 29"/>
          <p:cNvSpPr txBox="1">
            <a:spLocks noChangeArrowheads="1"/>
          </p:cNvSpPr>
          <p:nvPr/>
        </p:nvSpPr>
        <p:spPr bwMode="auto">
          <a:xfrm>
            <a:off x="500063" y="6072188"/>
            <a:ext cx="2143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二阶精度区</a:t>
            </a:r>
          </a:p>
        </p:txBody>
      </p:sp>
      <p:sp>
        <p:nvSpPr>
          <p:cNvPr id="1044" name="TextBox 30"/>
          <p:cNvSpPr txBox="1">
            <a:spLocks noChangeArrowheads="1"/>
          </p:cNvSpPr>
          <p:nvPr/>
        </p:nvSpPr>
        <p:spPr bwMode="auto">
          <a:xfrm>
            <a:off x="3643313" y="6072188"/>
            <a:ext cx="1857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TVD</a:t>
            </a:r>
            <a:r>
              <a:rPr lang="zh-CN" altLang="en-US" b="1"/>
              <a:t>区</a:t>
            </a:r>
          </a:p>
        </p:txBody>
      </p:sp>
      <p:sp>
        <p:nvSpPr>
          <p:cNvPr id="1045" name="TextBox 31"/>
          <p:cNvSpPr txBox="1">
            <a:spLocks noChangeArrowheads="1"/>
          </p:cNvSpPr>
          <p:nvPr/>
        </p:nvSpPr>
        <p:spPr bwMode="auto">
          <a:xfrm>
            <a:off x="6500813" y="6000750"/>
            <a:ext cx="2286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二阶精度</a:t>
            </a:r>
            <a:r>
              <a:rPr lang="en-US" altLang="zh-CN" b="1"/>
              <a:t>TVD</a:t>
            </a:r>
            <a:r>
              <a:rPr lang="zh-CN" altLang="en-US" b="1"/>
              <a:t>区（二者交集）</a:t>
            </a:r>
          </a:p>
        </p:txBody>
      </p:sp>
      <p:graphicFrame>
        <p:nvGraphicFramePr>
          <p:cNvPr id="1027" name="Object 2"/>
          <p:cNvGraphicFramePr>
            <a:graphicFrameLocks noChangeAspect="1"/>
          </p:cNvGraphicFramePr>
          <p:nvPr/>
        </p:nvGraphicFramePr>
        <p:xfrm>
          <a:off x="928688" y="2786063"/>
          <a:ext cx="33956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公式" r:id="rId7" imgW="1904760" imgH="241200" progId="Equation.3">
                  <p:embed/>
                </p:oleObj>
              </mc:Choice>
              <mc:Fallback>
                <p:oleObj name="公式" r:id="rId7" imgW="190476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786063"/>
                        <a:ext cx="339566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3"/>
          <p:cNvGraphicFramePr>
            <a:graphicFrameLocks noChangeAspect="1"/>
          </p:cNvGraphicFramePr>
          <p:nvPr/>
        </p:nvGraphicFramePr>
        <p:xfrm>
          <a:off x="4857750" y="2714625"/>
          <a:ext cx="2071688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9" imgW="1663560" imgH="431640" progId="Equation.3">
                  <p:embed/>
                </p:oleObj>
              </mc:Choice>
              <mc:Fallback>
                <p:oleObj name="Equation" r:id="rId9" imgW="166356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2714625"/>
                        <a:ext cx="2071688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2357438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Copyright by Li </a:t>
            </a:r>
            <a:r>
              <a:rPr lang="en-US" altLang="zh-CN" dirty="0" err="1"/>
              <a:t>Xinliang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A10F18-2FB3-4344-8096-15B86B63F344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pic>
        <p:nvPicPr>
          <p:cNvPr id="5159" name="Picture 37"/>
          <p:cNvPicPr>
            <a:picLocks noChangeAspect="1" noChangeArrowheads="1"/>
          </p:cNvPicPr>
          <p:nvPr/>
        </p:nvPicPr>
        <p:blipFill>
          <a:blip r:embed="rId3" cstate="print"/>
          <a:srcRect l="49219" t="31494" r="27344" b="45801"/>
          <a:stretch>
            <a:fillRect/>
          </a:stretch>
        </p:blipFill>
        <p:spPr bwMode="auto">
          <a:xfrm>
            <a:off x="6357950" y="0"/>
            <a:ext cx="2214563" cy="171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60" name="TextBox 58"/>
          <p:cNvSpPr txBox="1">
            <a:spLocks noChangeArrowheads="1"/>
          </p:cNvSpPr>
          <p:nvPr/>
        </p:nvSpPr>
        <p:spPr bwMode="auto">
          <a:xfrm>
            <a:off x="8072438" y="142875"/>
            <a:ext cx="8572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 b="1"/>
              <a:t>平均斜率</a:t>
            </a:r>
          </a:p>
        </p:txBody>
      </p:sp>
      <p:graphicFrame>
        <p:nvGraphicFramePr>
          <p:cNvPr id="5150" name="Object 30"/>
          <p:cNvGraphicFramePr>
            <a:graphicFrameLocks noChangeAspect="1"/>
          </p:cNvGraphicFramePr>
          <p:nvPr/>
        </p:nvGraphicFramePr>
        <p:xfrm>
          <a:off x="500034" y="642918"/>
          <a:ext cx="12239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8" name="Equation" r:id="rId4" imgW="901440" imgH="368280" progId="Equation.3">
                  <p:embed/>
                </p:oleObj>
              </mc:Choice>
              <mc:Fallback>
                <p:oleObj name="Equation" r:id="rId4" imgW="901440" imgH="36828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642918"/>
                        <a:ext cx="1223962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428596" y="1357298"/>
          <a:ext cx="1270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9" name="Equation" r:id="rId6" imgW="1269720" imgH="482400" progId="Equation.3">
                  <p:embed/>
                </p:oleObj>
              </mc:Choice>
              <mc:Fallback>
                <p:oleObj name="Equation" r:id="rId6" imgW="1269720" imgH="4824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1357298"/>
                        <a:ext cx="1270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接箭头连接符 31"/>
          <p:cNvCxnSpPr/>
          <p:nvPr/>
        </p:nvCxnSpPr>
        <p:spPr>
          <a:xfrm>
            <a:off x="2000232" y="928670"/>
            <a:ext cx="114300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52" name="Object 32"/>
          <p:cNvGraphicFramePr>
            <a:graphicFrameLocks noChangeAspect="1"/>
          </p:cNvGraphicFramePr>
          <p:nvPr/>
        </p:nvGraphicFramePr>
        <p:xfrm>
          <a:off x="2046288" y="563563"/>
          <a:ext cx="94932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0" name="Equation" r:id="rId8" imgW="698400" imgH="215640" progId="Equation.DSMT4">
                  <p:embed/>
                </p:oleObj>
              </mc:Choice>
              <mc:Fallback>
                <p:oleObj name="Equation" r:id="rId8" imgW="698400" imgH="21564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8" y="563563"/>
                        <a:ext cx="949325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3" name="Object 33"/>
          <p:cNvGraphicFramePr>
            <a:graphicFrameLocks noChangeAspect="1"/>
          </p:cNvGraphicFramePr>
          <p:nvPr/>
        </p:nvGraphicFramePr>
        <p:xfrm>
          <a:off x="2189163" y="966788"/>
          <a:ext cx="69056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1" name="Equation" r:id="rId10" imgW="507960" imgH="215640" progId="Equation.DSMT4">
                  <p:embed/>
                </p:oleObj>
              </mc:Choice>
              <mc:Fallback>
                <p:oleObj name="Equation" r:id="rId10" imgW="507960" imgH="21564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966788"/>
                        <a:ext cx="690562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4" name="Object 34"/>
          <p:cNvGraphicFramePr>
            <a:graphicFrameLocks noChangeAspect="1"/>
          </p:cNvGraphicFramePr>
          <p:nvPr/>
        </p:nvGraphicFramePr>
        <p:xfrm>
          <a:off x="3428992" y="642918"/>
          <a:ext cx="137953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2" name="Equation" r:id="rId12" imgW="1015920" imgH="368280" progId="Equation.3">
                  <p:embed/>
                </p:oleObj>
              </mc:Choice>
              <mc:Fallback>
                <p:oleObj name="Equation" r:id="rId12" imgW="1015920" imgH="36828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642918"/>
                        <a:ext cx="1379537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6" name="Object 20"/>
          <p:cNvGraphicFramePr>
            <a:graphicFrameLocks noChangeAspect="1"/>
          </p:cNvGraphicFramePr>
          <p:nvPr/>
        </p:nvGraphicFramePr>
        <p:xfrm>
          <a:off x="3428992" y="1214422"/>
          <a:ext cx="1320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3" name="Equation" r:id="rId14" imgW="1320480" imgH="533160" progId="Equation.3">
                  <p:embed/>
                </p:oleObj>
              </mc:Choice>
              <mc:Fallback>
                <p:oleObj name="Equation" r:id="rId14" imgW="1320480" imgH="53316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1214422"/>
                        <a:ext cx="13208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直接箭头连接符 37"/>
          <p:cNvCxnSpPr/>
          <p:nvPr/>
        </p:nvCxnSpPr>
        <p:spPr>
          <a:xfrm rot="5400000">
            <a:off x="3286116" y="2285992"/>
            <a:ext cx="71438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6143636" y="3786190"/>
            <a:ext cx="250033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rot="5400000" flipH="1" flipV="1">
            <a:off x="5464975" y="3107529"/>
            <a:ext cx="135732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6715140" y="3571876"/>
            <a:ext cx="78581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rot="5400000" flipH="1" flipV="1">
            <a:off x="7215206" y="3286124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7500958" y="3000372"/>
            <a:ext cx="78581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501090" y="392906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graphicFrame>
        <p:nvGraphicFramePr>
          <p:cNvPr id="58" name="对象 57"/>
          <p:cNvGraphicFramePr>
            <a:graphicFrameLocks noChangeAspect="1"/>
          </p:cNvGraphicFramePr>
          <p:nvPr/>
        </p:nvGraphicFramePr>
        <p:xfrm>
          <a:off x="6215074" y="2357430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4" name="Equation" r:id="rId16" imgW="164880" imgH="203040" progId="Equation.3">
                  <p:embed/>
                </p:oleObj>
              </mc:Choice>
              <mc:Fallback>
                <p:oleObj name="Equation" r:id="rId16" imgW="164880" imgH="20304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74" y="2357430"/>
                        <a:ext cx="1651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7215206" y="3929066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j+1/2</a:t>
            </a:r>
            <a:endParaRPr lang="zh-CN" altLang="en-US" sz="1400" dirty="0"/>
          </a:p>
        </p:txBody>
      </p:sp>
      <p:graphicFrame>
        <p:nvGraphicFramePr>
          <p:cNvPr id="50198" name="Object 22"/>
          <p:cNvGraphicFramePr>
            <a:graphicFrameLocks noChangeAspect="1"/>
          </p:cNvGraphicFramePr>
          <p:nvPr/>
        </p:nvGraphicFramePr>
        <p:xfrm>
          <a:off x="6715140" y="3286124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5" name="Equation" r:id="rId18" imgW="228600" imgH="228600" progId="Equation.3">
                  <p:embed/>
                </p:oleObj>
              </mc:Choice>
              <mc:Fallback>
                <p:oleObj name="Equation" r:id="rId18" imgW="228600" imgH="2286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40" y="3286124"/>
                        <a:ext cx="22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9" name="Object 23"/>
          <p:cNvGraphicFramePr>
            <a:graphicFrameLocks noChangeAspect="1"/>
          </p:cNvGraphicFramePr>
          <p:nvPr/>
        </p:nvGraphicFramePr>
        <p:xfrm>
          <a:off x="7923213" y="2714625"/>
          <a:ext cx="241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6" name="Equation" r:id="rId20" imgW="241200" imgH="228600" progId="Equation.3">
                  <p:embed/>
                </p:oleObj>
              </mc:Choice>
              <mc:Fallback>
                <p:oleObj name="Equation" r:id="rId20" imgW="241200" imgH="2286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3213" y="2714625"/>
                        <a:ext cx="2413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0" name="Object 24"/>
          <p:cNvGraphicFramePr>
            <a:graphicFrameLocks noChangeAspect="1"/>
          </p:cNvGraphicFramePr>
          <p:nvPr/>
        </p:nvGraphicFramePr>
        <p:xfrm>
          <a:off x="1928794" y="2786058"/>
          <a:ext cx="3136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7" name="Equation" r:id="rId22" imgW="3136680" imgH="507960" progId="Equation.3">
                  <p:embed/>
                </p:oleObj>
              </mc:Choice>
              <mc:Fallback>
                <p:oleObj name="Equation" r:id="rId22" imgW="3136680" imgH="50796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2786058"/>
                        <a:ext cx="31369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1643042" y="2071678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常系数单波方程的</a:t>
            </a:r>
            <a:r>
              <a:rPr lang="en-US" altLang="zh-CN" dirty="0"/>
              <a:t>Riemann</a:t>
            </a:r>
            <a:r>
              <a:rPr lang="zh-CN" altLang="en-US" dirty="0"/>
              <a:t>解</a:t>
            </a:r>
          </a:p>
        </p:txBody>
      </p:sp>
      <p:cxnSp>
        <p:nvCxnSpPr>
          <p:cNvPr id="68" name="直接箭头连接符 67"/>
          <p:cNvCxnSpPr/>
          <p:nvPr/>
        </p:nvCxnSpPr>
        <p:spPr>
          <a:xfrm rot="5400000">
            <a:off x="2894001" y="3606801"/>
            <a:ext cx="35719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201" name="Object 15"/>
          <p:cNvGraphicFramePr>
            <a:graphicFrameLocks noChangeAspect="1"/>
          </p:cNvGraphicFramePr>
          <p:nvPr/>
        </p:nvGraphicFramePr>
        <p:xfrm>
          <a:off x="1428728" y="3714752"/>
          <a:ext cx="37052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8" name="公式" r:id="rId24" imgW="3073320" imgH="368280" progId="Equation.3">
                  <p:embed/>
                </p:oleObj>
              </mc:Choice>
              <mc:Fallback>
                <p:oleObj name="公式" r:id="rId24" imgW="3073320" imgH="3682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3714752"/>
                        <a:ext cx="37052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0" name="直接箭头连接符 69"/>
          <p:cNvCxnSpPr/>
          <p:nvPr/>
        </p:nvCxnSpPr>
        <p:spPr>
          <a:xfrm rot="5400000">
            <a:off x="2858282" y="4428338"/>
            <a:ext cx="42862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203" name="Object 18"/>
          <p:cNvGraphicFramePr>
            <a:graphicFrameLocks noChangeAspect="1"/>
          </p:cNvGraphicFramePr>
          <p:nvPr/>
        </p:nvGraphicFramePr>
        <p:xfrm>
          <a:off x="2143108" y="4214818"/>
          <a:ext cx="758825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9" name="公式" r:id="rId26" imgW="583920" imgH="203040" progId="Equation.3">
                  <p:embed/>
                </p:oleObj>
              </mc:Choice>
              <mc:Fallback>
                <p:oleObj name="公式" r:id="rId26" imgW="583920" imgH="2030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4214818"/>
                        <a:ext cx="758825" cy="263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4" name="Object 16"/>
          <p:cNvGraphicFramePr>
            <a:graphicFrameLocks noChangeAspect="1"/>
          </p:cNvGraphicFramePr>
          <p:nvPr/>
        </p:nvGraphicFramePr>
        <p:xfrm>
          <a:off x="1714480" y="4643446"/>
          <a:ext cx="33369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0" name="Equation" r:id="rId28" imgW="2768400" imgH="368280" progId="Equation.3">
                  <p:embed/>
                </p:oleObj>
              </mc:Choice>
              <mc:Fallback>
                <p:oleObj name="Equation" r:id="rId28" imgW="2768400" imgH="3682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4643446"/>
                        <a:ext cx="33369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5" name="Object 20"/>
          <p:cNvGraphicFramePr>
            <a:graphicFrameLocks noChangeAspect="1"/>
          </p:cNvGraphicFramePr>
          <p:nvPr/>
        </p:nvGraphicFramePr>
        <p:xfrm>
          <a:off x="3000364" y="5214950"/>
          <a:ext cx="1155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1" name="公式" r:id="rId30" imgW="1155600" imgH="266400" progId="Equation.3">
                  <p:embed/>
                </p:oleObj>
              </mc:Choice>
              <mc:Fallback>
                <p:oleObj name="公式" r:id="rId30" imgW="1155600" imgH="2664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5214950"/>
                        <a:ext cx="11557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6" name="Object 36"/>
          <p:cNvGraphicFramePr>
            <a:graphicFrameLocks noChangeAspect="1"/>
          </p:cNvGraphicFramePr>
          <p:nvPr/>
        </p:nvGraphicFramePr>
        <p:xfrm>
          <a:off x="4357686" y="5214950"/>
          <a:ext cx="838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2" name="Equation" r:id="rId32" imgW="838080" imgH="291960" progId="Equation.3">
                  <p:embed/>
                </p:oleObj>
              </mc:Choice>
              <mc:Fallback>
                <p:oleObj name="Equation" r:id="rId32" imgW="838080" imgH="29196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6" y="5214950"/>
                        <a:ext cx="8382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3" name="直接箭头连接符 72"/>
          <p:cNvCxnSpPr/>
          <p:nvPr/>
        </p:nvCxnSpPr>
        <p:spPr>
          <a:xfrm rot="5400000">
            <a:off x="2536811" y="5464189"/>
            <a:ext cx="78581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207" name="Object 9"/>
          <p:cNvGraphicFramePr>
            <a:graphicFrameLocks noChangeAspect="1"/>
          </p:cNvGraphicFramePr>
          <p:nvPr/>
        </p:nvGraphicFramePr>
        <p:xfrm>
          <a:off x="1643042" y="5857892"/>
          <a:ext cx="458628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3" name="公式" r:id="rId34" imgW="3377880" imgH="368280" progId="Equation.3">
                  <p:embed/>
                </p:oleObj>
              </mc:Choice>
              <mc:Fallback>
                <p:oleObj name="公式" r:id="rId34" imgW="3377880" imgH="3682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5857892"/>
                        <a:ext cx="4586288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云形标注 75"/>
          <p:cNvSpPr/>
          <p:nvPr/>
        </p:nvSpPr>
        <p:spPr>
          <a:xfrm>
            <a:off x="6286512" y="4572008"/>
            <a:ext cx="2714644" cy="150019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Roe </a:t>
            </a:r>
            <a:r>
              <a:rPr lang="zh-CN" altLang="en-US" b="1" dirty="0"/>
              <a:t>格式：</a:t>
            </a:r>
            <a:endParaRPr lang="en-US" altLang="zh-CN" b="1" dirty="0"/>
          </a:p>
          <a:p>
            <a:pPr algn="ctr"/>
            <a:r>
              <a:rPr lang="zh-CN" altLang="en-US" b="1" dirty="0"/>
              <a:t>微分型近似</a:t>
            </a:r>
            <a:r>
              <a:rPr lang="en-US" altLang="zh-CN" b="1" dirty="0"/>
              <a:t>Riemann</a:t>
            </a:r>
            <a:r>
              <a:rPr lang="zh-CN" altLang="en-US" b="1" dirty="0"/>
              <a:t>解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571B9F-7A9B-44BD-BB7C-FC282B2874BE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sp>
        <p:nvSpPr>
          <p:cNvPr id="6155" name="TextBox 3"/>
          <p:cNvSpPr txBox="1">
            <a:spLocks noChangeArrowheads="1"/>
          </p:cNvSpPr>
          <p:nvPr/>
        </p:nvSpPr>
        <p:spPr bwMode="auto">
          <a:xfrm>
            <a:off x="571500" y="571500"/>
            <a:ext cx="3286125" cy="461963"/>
          </a:xfrm>
          <a:prstGeom prst="rect">
            <a:avLst/>
          </a:prstGeom>
          <a:solidFill>
            <a:srgbClr val="FFFF00">
              <a:alpha val="2509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/>
              <a:t>3. </a:t>
            </a:r>
            <a:r>
              <a:rPr lang="zh-CN" altLang="en-US" sz="2400" b="1"/>
              <a:t>矩阵              的构造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643063" y="642938"/>
          <a:ext cx="103028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公式" r:id="rId3" imgW="660240" imgH="228600" progId="Equation.3">
                  <p:embed/>
                </p:oleObj>
              </mc:Choice>
              <mc:Fallback>
                <p:oleObj name="公式" r:id="rId3" imgW="66024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642938"/>
                        <a:ext cx="1030287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1714500" y="1285875"/>
          <a:ext cx="337343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5" imgW="2158920" imgH="228600" progId="Equation.3">
                  <p:embed/>
                </p:oleObj>
              </mc:Choice>
              <mc:Fallback>
                <p:oleObj name="Equation" r:id="rId5" imgW="215892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1285875"/>
                        <a:ext cx="3373438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TextBox 6"/>
          <p:cNvSpPr txBox="1">
            <a:spLocks noChangeArrowheads="1"/>
          </p:cNvSpPr>
          <p:nvPr/>
        </p:nvSpPr>
        <p:spPr bwMode="auto">
          <a:xfrm>
            <a:off x="857250" y="1285875"/>
            <a:ext cx="4357688" cy="369888"/>
          </a:xfrm>
          <a:prstGeom prst="rect">
            <a:avLst/>
          </a:prstGeom>
          <a:solidFill>
            <a:srgbClr val="FFFF00">
              <a:alpha val="1686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关键：</a:t>
            </a: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5857875" y="857250"/>
          <a:ext cx="3171825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7" imgW="2857320" imgH="228600" progId="Equation.3">
                  <p:embed/>
                </p:oleObj>
              </mc:Choice>
              <mc:Fallback>
                <p:oleObj name="Equation" r:id="rId7" imgW="285732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75" y="857250"/>
                        <a:ext cx="3171825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TextBox 8"/>
          <p:cNvSpPr txBox="1">
            <a:spLocks noChangeArrowheads="1"/>
          </p:cNvSpPr>
          <p:nvPr/>
        </p:nvSpPr>
        <p:spPr bwMode="auto">
          <a:xfrm>
            <a:off x="6429375" y="1143000"/>
            <a:ext cx="2286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“向量除以向量” ？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5286375" y="1214438"/>
            <a:ext cx="571500" cy="2857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9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flipH="1">
            <a:off x="8643938" y="1071563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60" name="TextBox 12"/>
          <p:cNvSpPr txBox="1">
            <a:spLocks noChangeArrowheads="1"/>
          </p:cNvSpPr>
          <p:nvPr/>
        </p:nvSpPr>
        <p:spPr bwMode="auto">
          <a:xfrm>
            <a:off x="5857875" y="428625"/>
            <a:ext cx="2786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直接求平均增长率：</a:t>
            </a:r>
          </a:p>
        </p:txBody>
      </p:sp>
      <p:sp>
        <p:nvSpPr>
          <p:cNvPr id="6161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62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6500813" y="3357563"/>
            <a:ext cx="235743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5400000" flipH="1" flipV="1">
            <a:off x="5680075" y="2535238"/>
            <a:ext cx="1643063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6679406" y="3036094"/>
            <a:ext cx="642938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7536656" y="2678907"/>
            <a:ext cx="1357313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42" idx="2"/>
          </p:cNvCxnSpPr>
          <p:nvPr/>
        </p:nvCxnSpPr>
        <p:spPr>
          <a:xfrm flipV="1">
            <a:off x="7000875" y="1990725"/>
            <a:ext cx="1238250" cy="76200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7429500" y="2357438"/>
            <a:ext cx="19050" cy="966787"/>
          </a:xfrm>
          <a:prstGeom prst="line">
            <a:avLst/>
          </a:prstGeom>
          <a:ln w="952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0" name="TextBox 38"/>
          <p:cNvSpPr txBox="1">
            <a:spLocks noChangeArrowheads="1"/>
          </p:cNvSpPr>
          <p:nvPr/>
        </p:nvSpPr>
        <p:spPr bwMode="auto">
          <a:xfrm>
            <a:off x="8572500" y="3000375"/>
            <a:ext cx="3571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u</a:t>
            </a:r>
            <a:endParaRPr lang="zh-CN" altLang="en-US"/>
          </a:p>
        </p:txBody>
      </p:sp>
      <p:sp>
        <p:nvSpPr>
          <p:cNvPr id="6171" name="TextBox 39"/>
          <p:cNvSpPr txBox="1">
            <a:spLocks noChangeArrowheads="1"/>
          </p:cNvSpPr>
          <p:nvPr/>
        </p:nvSpPr>
        <p:spPr bwMode="auto">
          <a:xfrm>
            <a:off x="6500813" y="1714500"/>
            <a:ext cx="571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f(u)</a:t>
            </a:r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6877050" y="1990725"/>
            <a:ext cx="1362075" cy="904875"/>
          </a:xfrm>
          <a:custGeom>
            <a:avLst/>
            <a:gdLst>
              <a:gd name="connsiteX0" fmla="*/ 0 w 1362075"/>
              <a:gd name="connsiteY0" fmla="*/ 904875 h 904875"/>
              <a:gd name="connsiteX1" fmla="*/ 485775 w 1362075"/>
              <a:gd name="connsiteY1" fmla="*/ 428625 h 904875"/>
              <a:gd name="connsiteX2" fmla="*/ 1362075 w 1362075"/>
              <a:gd name="connsiteY2" fmla="*/ 0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2075" h="904875">
                <a:moveTo>
                  <a:pt x="0" y="904875"/>
                </a:moveTo>
                <a:cubicBezTo>
                  <a:pt x="129381" y="742156"/>
                  <a:pt x="258762" y="579438"/>
                  <a:pt x="485775" y="428625"/>
                </a:cubicBezTo>
                <a:cubicBezTo>
                  <a:pt x="712788" y="277812"/>
                  <a:pt x="1037431" y="138906"/>
                  <a:pt x="1362075" y="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 flipV="1">
            <a:off x="6929438" y="1908175"/>
            <a:ext cx="1238250" cy="76200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4" name="TextBox 46"/>
          <p:cNvSpPr txBox="1">
            <a:spLocks noChangeArrowheads="1"/>
          </p:cNvSpPr>
          <p:nvPr/>
        </p:nvSpPr>
        <p:spPr bwMode="auto">
          <a:xfrm>
            <a:off x="6786563" y="3286125"/>
            <a:ext cx="714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u</a:t>
            </a:r>
            <a:r>
              <a:rPr lang="en-US" altLang="zh-CN" baseline="-25000"/>
              <a:t>L</a:t>
            </a:r>
            <a:endParaRPr lang="zh-CN" altLang="en-US" baseline="-25000"/>
          </a:p>
        </p:txBody>
      </p:sp>
      <p:sp>
        <p:nvSpPr>
          <p:cNvPr id="6175" name="TextBox 47"/>
          <p:cNvSpPr txBox="1">
            <a:spLocks noChangeArrowheads="1"/>
          </p:cNvSpPr>
          <p:nvPr/>
        </p:nvSpPr>
        <p:spPr bwMode="auto">
          <a:xfrm>
            <a:off x="8001000" y="3357563"/>
            <a:ext cx="714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u</a:t>
            </a:r>
            <a:r>
              <a:rPr lang="en-US" altLang="zh-CN" baseline="-25000"/>
              <a:t>R</a:t>
            </a:r>
            <a:endParaRPr lang="zh-CN" altLang="en-US" baseline="-25000"/>
          </a:p>
        </p:txBody>
      </p:sp>
      <p:sp>
        <p:nvSpPr>
          <p:cNvPr id="6176" name="TextBox 48"/>
          <p:cNvSpPr txBox="1">
            <a:spLocks noChangeArrowheads="1"/>
          </p:cNvSpPr>
          <p:nvPr/>
        </p:nvSpPr>
        <p:spPr bwMode="auto">
          <a:xfrm>
            <a:off x="7215188" y="3357563"/>
            <a:ext cx="714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u</a:t>
            </a:r>
            <a:r>
              <a:rPr lang="en-US" altLang="zh-CN" baseline="-25000"/>
              <a:t>Roe</a:t>
            </a:r>
            <a:endParaRPr lang="zh-CN" altLang="en-US" baseline="-25000"/>
          </a:p>
        </p:txBody>
      </p:sp>
      <p:cxnSp>
        <p:nvCxnSpPr>
          <p:cNvPr id="51" name="直接箭头连接符 50"/>
          <p:cNvCxnSpPr/>
          <p:nvPr/>
        </p:nvCxnSpPr>
        <p:spPr>
          <a:xfrm rot="5400000" flipH="1" flipV="1">
            <a:off x="7323931" y="3893344"/>
            <a:ext cx="2127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8" name="TextBox 51"/>
          <p:cNvSpPr txBox="1">
            <a:spLocks noChangeArrowheads="1"/>
          </p:cNvSpPr>
          <p:nvPr/>
        </p:nvSpPr>
        <p:spPr bwMode="auto">
          <a:xfrm>
            <a:off x="6215063" y="3929063"/>
            <a:ext cx="2714625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Roe</a:t>
            </a:r>
            <a:r>
              <a:rPr lang="zh-CN" altLang="en-US" b="1"/>
              <a:t>点的斜率为平均斜率</a:t>
            </a:r>
            <a:endParaRPr lang="en-US" altLang="zh-CN" b="1"/>
          </a:p>
          <a:p>
            <a:r>
              <a:rPr lang="zh-CN" altLang="en-US" sz="1200" b="1"/>
              <a:t>（根据拉格朗日中值定理，</a:t>
            </a:r>
            <a:r>
              <a:rPr lang="en-US" altLang="zh-CN" sz="1200" b="1"/>
              <a:t>[U</a:t>
            </a:r>
            <a:r>
              <a:rPr lang="en-US" altLang="zh-CN" sz="1200" b="1" baseline="-25000"/>
              <a:t>L</a:t>
            </a:r>
            <a:r>
              <a:rPr lang="en-US" altLang="zh-CN" sz="1200" b="1"/>
              <a:t>,U</a:t>
            </a:r>
            <a:r>
              <a:rPr lang="en-US" altLang="zh-CN" sz="1200" b="1" baseline="-25000"/>
              <a:t>R</a:t>
            </a:r>
            <a:r>
              <a:rPr lang="en-US" altLang="zh-CN" sz="1200" b="1"/>
              <a:t>]</a:t>
            </a:r>
            <a:r>
              <a:rPr lang="zh-CN" altLang="en-US" sz="1200" b="1"/>
              <a:t>区间内肯定存在</a:t>
            </a:r>
            <a:r>
              <a:rPr lang="en-US" altLang="zh-CN" sz="1200" b="1"/>
              <a:t>Roe</a:t>
            </a:r>
            <a:r>
              <a:rPr lang="zh-CN" altLang="en-US" sz="1200" b="1"/>
              <a:t>点）</a:t>
            </a:r>
          </a:p>
        </p:txBody>
      </p:sp>
      <p:sp>
        <p:nvSpPr>
          <p:cNvPr id="6179" name="TextBox 52"/>
          <p:cNvSpPr txBox="1">
            <a:spLocks noChangeArrowheads="1"/>
          </p:cNvSpPr>
          <p:nvPr/>
        </p:nvSpPr>
        <p:spPr bwMode="auto">
          <a:xfrm>
            <a:off x="714375" y="1857375"/>
            <a:ext cx="47148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思路</a:t>
            </a:r>
            <a:r>
              <a:rPr lang="en-US" altLang="zh-CN" b="1"/>
              <a:t>1</a:t>
            </a:r>
            <a:r>
              <a:rPr lang="zh-CN" altLang="en-US" b="1"/>
              <a:t>： 在</a:t>
            </a:r>
            <a:r>
              <a:rPr lang="en-US" altLang="zh-CN" b="1"/>
              <a:t>U</a:t>
            </a:r>
            <a:r>
              <a:rPr lang="en-US" altLang="zh-CN" b="1" baseline="-25000"/>
              <a:t>L</a:t>
            </a:r>
            <a:r>
              <a:rPr lang="zh-CN" altLang="en-US" b="1"/>
              <a:t>与</a:t>
            </a:r>
            <a:r>
              <a:rPr lang="en-US" altLang="zh-CN" b="1"/>
              <a:t>U</a:t>
            </a:r>
            <a:r>
              <a:rPr lang="en-US" altLang="zh-CN" b="1" baseline="-25000"/>
              <a:t>R</a:t>
            </a:r>
            <a:r>
              <a:rPr lang="zh-CN" altLang="en-US" b="1"/>
              <a:t>之间寻找一个点</a:t>
            </a:r>
            <a:r>
              <a:rPr lang="en-US" altLang="zh-CN" b="1"/>
              <a:t>U</a:t>
            </a:r>
            <a:r>
              <a:rPr lang="en-US" altLang="zh-CN" b="1" baseline="-25000"/>
              <a:t>Roe</a:t>
            </a:r>
            <a:r>
              <a:rPr lang="en-US" altLang="zh-CN" b="1"/>
              <a:t>, </a:t>
            </a:r>
            <a:r>
              <a:rPr lang="zh-CN" altLang="en-US" b="1"/>
              <a:t>该点处的增长率为平均增长率</a:t>
            </a:r>
          </a:p>
        </p:txBody>
      </p:sp>
      <p:cxnSp>
        <p:nvCxnSpPr>
          <p:cNvPr id="56" name="直接箭头连接符 55"/>
          <p:cNvCxnSpPr/>
          <p:nvPr/>
        </p:nvCxnSpPr>
        <p:spPr>
          <a:xfrm rot="5400000" flipH="1" flipV="1">
            <a:off x="5965031" y="5322094"/>
            <a:ext cx="12160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6573838" y="5929313"/>
            <a:ext cx="22145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2" name="TextBox 59"/>
          <p:cNvSpPr txBox="1">
            <a:spLocks noChangeArrowheads="1"/>
          </p:cNvSpPr>
          <p:nvPr/>
        </p:nvSpPr>
        <p:spPr bwMode="auto">
          <a:xfrm>
            <a:off x="6645275" y="4714875"/>
            <a:ext cx="1071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f(u)=u</a:t>
            </a:r>
            <a:r>
              <a:rPr lang="en-US" altLang="zh-CN" baseline="30000"/>
              <a:t>2</a:t>
            </a:r>
            <a:endParaRPr lang="zh-CN" altLang="en-US" baseline="30000"/>
          </a:p>
        </p:txBody>
      </p:sp>
      <p:cxnSp>
        <p:nvCxnSpPr>
          <p:cNvPr id="63" name="直接连接符 62"/>
          <p:cNvCxnSpPr/>
          <p:nvPr/>
        </p:nvCxnSpPr>
        <p:spPr>
          <a:xfrm rot="5400000">
            <a:off x="6965156" y="5893594"/>
            <a:ext cx="714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5400000">
            <a:off x="7358062" y="5572126"/>
            <a:ext cx="714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7000875" y="5214938"/>
            <a:ext cx="714375" cy="642937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V="1">
            <a:off x="7143750" y="5214938"/>
            <a:ext cx="714375" cy="642937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任意多边形 74"/>
          <p:cNvSpPr/>
          <p:nvPr/>
        </p:nvSpPr>
        <p:spPr>
          <a:xfrm>
            <a:off x="6562725" y="5076825"/>
            <a:ext cx="1247775" cy="857250"/>
          </a:xfrm>
          <a:custGeom>
            <a:avLst/>
            <a:gdLst>
              <a:gd name="connsiteX0" fmla="*/ 0 w 1247775"/>
              <a:gd name="connsiteY0" fmla="*/ 857250 h 857250"/>
              <a:gd name="connsiteX1" fmla="*/ 438150 w 1247775"/>
              <a:gd name="connsiteY1" fmla="*/ 790575 h 857250"/>
              <a:gd name="connsiteX2" fmla="*/ 838200 w 1247775"/>
              <a:gd name="connsiteY2" fmla="*/ 561975 h 857250"/>
              <a:gd name="connsiteX3" fmla="*/ 1247775 w 1247775"/>
              <a:gd name="connsiteY3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7775" h="857250">
                <a:moveTo>
                  <a:pt x="0" y="857250"/>
                </a:moveTo>
                <a:cubicBezTo>
                  <a:pt x="149225" y="848519"/>
                  <a:pt x="298450" y="839788"/>
                  <a:pt x="438150" y="790575"/>
                </a:cubicBezTo>
                <a:cubicBezTo>
                  <a:pt x="577850" y="741363"/>
                  <a:pt x="703263" y="693738"/>
                  <a:pt x="838200" y="561975"/>
                </a:cubicBezTo>
                <a:cubicBezTo>
                  <a:pt x="973138" y="430213"/>
                  <a:pt x="1110456" y="215106"/>
                  <a:pt x="1247775" y="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80" name="直接连接符 79"/>
          <p:cNvCxnSpPr/>
          <p:nvPr/>
        </p:nvCxnSpPr>
        <p:spPr>
          <a:xfrm rot="5400000">
            <a:off x="7224713" y="5786438"/>
            <a:ext cx="276225" cy="9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9" name="TextBox 82"/>
          <p:cNvSpPr txBox="1">
            <a:spLocks noChangeArrowheads="1"/>
          </p:cNvSpPr>
          <p:nvPr/>
        </p:nvSpPr>
        <p:spPr bwMode="auto">
          <a:xfrm>
            <a:off x="8429625" y="5500688"/>
            <a:ext cx="357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u</a:t>
            </a:r>
            <a:endParaRPr lang="zh-CN" altLang="en-US"/>
          </a:p>
        </p:txBody>
      </p:sp>
      <p:sp>
        <p:nvSpPr>
          <p:cNvPr id="6190" name="TextBox 83"/>
          <p:cNvSpPr txBox="1">
            <a:spLocks noChangeArrowheads="1"/>
          </p:cNvSpPr>
          <p:nvPr/>
        </p:nvSpPr>
        <p:spPr bwMode="auto">
          <a:xfrm>
            <a:off x="6215063" y="6000750"/>
            <a:ext cx="2571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/>
              <a:t>二次函数</a:t>
            </a:r>
            <a:r>
              <a:rPr lang="en-US" altLang="zh-CN" b="1"/>
              <a:t>—— Roe</a:t>
            </a:r>
            <a:r>
              <a:rPr lang="zh-CN" altLang="en-US" b="1"/>
              <a:t>点与中点重合</a:t>
            </a:r>
          </a:p>
        </p:txBody>
      </p:sp>
      <p:sp>
        <p:nvSpPr>
          <p:cNvPr id="6191" name="TextBox 84"/>
          <p:cNvSpPr txBox="1">
            <a:spLocks noChangeArrowheads="1"/>
          </p:cNvSpPr>
          <p:nvPr/>
        </p:nvSpPr>
        <p:spPr bwMode="auto">
          <a:xfrm>
            <a:off x="785813" y="2571750"/>
            <a:ext cx="4357687" cy="954088"/>
          </a:xfrm>
          <a:prstGeom prst="rect">
            <a:avLst/>
          </a:prstGeom>
          <a:solidFill>
            <a:srgbClr val="FFC000">
              <a:alpha val="34117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标量函数的启示：</a:t>
            </a:r>
            <a:endParaRPr lang="en-US" altLang="zh-CN" b="1"/>
          </a:p>
          <a:p>
            <a:r>
              <a:rPr lang="en-US" altLang="zh-CN" b="1"/>
              <a:t>   Roe</a:t>
            </a:r>
            <a:r>
              <a:rPr lang="zh-CN" altLang="en-US" b="1"/>
              <a:t>点肯定存在（</a:t>
            </a:r>
            <a:r>
              <a:rPr lang="en-US" altLang="zh-CN" b="1"/>
              <a:t>Langrage </a:t>
            </a:r>
            <a:r>
              <a:rPr lang="zh-CN" altLang="en-US" b="1"/>
              <a:t>中值定理）</a:t>
            </a:r>
            <a:endParaRPr lang="en-US" altLang="zh-CN" b="1"/>
          </a:p>
          <a:p>
            <a:r>
              <a:rPr lang="en-US" altLang="zh-CN" b="1"/>
              <a:t>  </a:t>
            </a:r>
            <a:r>
              <a:rPr lang="zh-CN" altLang="en-US" b="1"/>
              <a:t> </a:t>
            </a:r>
            <a:r>
              <a:rPr lang="zh-CN" altLang="en-US" sz="2000" b="1">
                <a:solidFill>
                  <a:srgbClr val="FF0000"/>
                </a:solidFill>
              </a:rPr>
              <a:t>二次函数的中点即为</a:t>
            </a:r>
            <a:r>
              <a:rPr lang="en-US" altLang="zh-CN" sz="2000" b="1">
                <a:solidFill>
                  <a:srgbClr val="FF0000"/>
                </a:solidFill>
              </a:rPr>
              <a:t>Roe</a:t>
            </a:r>
            <a:r>
              <a:rPr lang="zh-CN" altLang="en-US" sz="2000" b="1">
                <a:solidFill>
                  <a:srgbClr val="FF0000"/>
                </a:solidFill>
              </a:rPr>
              <a:t>点</a:t>
            </a:r>
          </a:p>
        </p:txBody>
      </p:sp>
      <p:sp>
        <p:nvSpPr>
          <p:cNvPr id="6192" name="TextBox 85"/>
          <p:cNvSpPr txBox="1">
            <a:spLocks noChangeArrowheads="1"/>
          </p:cNvSpPr>
          <p:nvPr/>
        </p:nvSpPr>
        <p:spPr bwMode="auto">
          <a:xfrm>
            <a:off x="857250" y="3643313"/>
            <a:ext cx="3786188" cy="708025"/>
          </a:xfrm>
          <a:prstGeom prst="rect">
            <a:avLst/>
          </a:prstGeom>
          <a:solidFill>
            <a:srgbClr val="FFC000">
              <a:alpha val="34117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/>
              <a:t>思路</a:t>
            </a:r>
            <a:r>
              <a:rPr lang="en-US" altLang="zh-CN" sz="2000" b="1"/>
              <a:t>2</a:t>
            </a:r>
            <a:r>
              <a:rPr lang="zh-CN" altLang="en-US" sz="2000" b="1"/>
              <a:t>： 进行坐标变换，得到一个二次（齐）函数</a:t>
            </a:r>
          </a:p>
        </p:txBody>
      </p:sp>
      <p:graphicFrame>
        <p:nvGraphicFramePr>
          <p:cNvPr id="6149" name="Object 20"/>
          <p:cNvGraphicFramePr>
            <a:graphicFrameLocks noChangeAspect="1"/>
          </p:cNvGraphicFramePr>
          <p:nvPr/>
        </p:nvGraphicFramePr>
        <p:xfrm>
          <a:off x="1357313" y="4500563"/>
          <a:ext cx="23812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公式" r:id="rId10" imgW="1587240" imgH="393480" progId="Equation.3">
                  <p:embed/>
                </p:oleObj>
              </mc:Choice>
              <mc:Fallback>
                <p:oleObj name="公式" r:id="rId10" imgW="1587240" imgH="393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4500563"/>
                        <a:ext cx="238125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3" name="TextBox 87"/>
          <p:cNvSpPr txBox="1">
            <a:spLocks noChangeArrowheads="1"/>
          </p:cNvSpPr>
          <p:nvPr/>
        </p:nvSpPr>
        <p:spPr bwMode="auto">
          <a:xfrm>
            <a:off x="642938" y="4429125"/>
            <a:ext cx="7858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引入</a:t>
            </a:r>
          </a:p>
        </p:txBody>
      </p:sp>
      <p:sp>
        <p:nvSpPr>
          <p:cNvPr id="6194" name="TextBox 88"/>
          <p:cNvSpPr txBox="1">
            <a:spLocks noChangeArrowheads="1"/>
          </p:cNvSpPr>
          <p:nvPr/>
        </p:nvSpPr>
        <p:spPr bwMode="auto">
          <a:xfrm>
            <a:off x="785813" y="5214938"/>
            <a:ext cx="37861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如果</a:t>
            </a:r>
            <a:r>
              <a:rPr lang="en-US" altLang="zh-CN" b="1"/>
              <a:t>        </a:t>
            </a:r>
            <a:r>
              <a:rPr lang="zh-CN" altLang="en-US" b="1"/>
              <a:t>是二次（齐）函数，则其中点                    即为</a:t>
            </a:r>
            <a:r>
              <a:rPr lang="en-US" altLang="zh-CN" b="1"/>
              <a:t>Roe</a:t>
            </a:r>
            <a:r>
              <a:rPr lang="zh-CN" altLang="en-US" b="1"/>
              <a:t>点</a:t>
            </a:r>
          </a:p>
        </p:txBody>
      </p:sp>
      <p:cxnSp>
        <p:nvCxnSpPr>
          <p:cNvPr id="91" name="直接箭头连接符 90"/>
          <p:cNvCxnSpPr/>
          <p:nvPr/>
        </p:nvCxnSpPr>
        <p:spPr>
          <a:xfrm rot="10800000">
            <a:off x="4357688" y="3357563"/>
            <a:ext cx="10001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rot="5400000">
            <a:off x="5143500" y="3571876"/>
            <a:ext cx="4286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7" name="TextBox 93"/>
          <p:cNvSpPr txBox="1">
            <a:spLocks noChangeArrowheads="1"/>
          </p:cNvSpPr>
          <p:nvPr/>
        </p:nvSpPr>
        <p:spPr bwMode="auto">
          <a:xfrm>
            <a:off x="5000625" y="3786188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重要启示</a:t>
            </a:r>
          </a:p>
        </p:txBody>
      </p:sp>
      <p:graphicFrame>
        <p:nvGraphicFramePr>
          <p:cNvPr id="6150" name="Object 21"/>
          <p:cNvGraphicFramePr>
            <a:graphicFrameLocks noChangeAspect="1"/>
          </p:cNvGraphicFramePr>
          <p:nvPr/>
        </p:nvGraphicFramePr>
        <p:xfrm>
          <a:off x="1357313" y="5286375"/>
          <a:ext cx="414337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公式" r:id="rId12" imgW="368280" imgH="190440" progId="Equation.3">
                  <p:embed/>
                </p:oleObj>
              </mc:Choice>
              <mc:Fallback>
                <p:oleObj name="公式" r:id="rId12" imgW="368280" imgH="1904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5286375"/>
                        <a:ext cx="414337" cy="21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22"/>
          <p:cNvGraphicFramePr>
            <a:graphicFrameLocks noChangeAspect="1"/>
          </p:cNvGraphicFramePr>
          <p:nvPr/>
        </p:nvGraphicFramePr>
        <p:xfrm>
          <a:off x="1428750" y="5643563"/>
          <a:ext cx="1092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公式" r:id="rId14" imgW="1091880" imgH="203040" progId="Equation.3">
                  <p:embed/>
                </p:oleObj>
              </mc:Choice>
              <mc:Fallback>
                <p:oleObj name="公式" r:id="rId14" imgW="1091880" imgH="2030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5643563"/>
                        <a:ext cx="10922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8" name="TextBox 52"/>
          <p:cNvSpPr txBox="1">
            <a:spLocks noChangeArrowheads="1"/>
          </p:cNvSpPr>
          <p:nvPr/>
        </p:nvSpPr>
        <p:spPr bwMode="auto">
          <a:xfrm>
            <a:off x="357188" y="5929313"/>
            <a:ext cx="5643562" cy="584200"/>
          </a:xfrm>
          <a:prstGeom prst="rect">
            <a:avLst/>
          </a:prstGeom>
          <a:solidFill>
            <a:srgbClr val="FFC000">
              <a:alpha val="41176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1"/>
              <a:t>更准确地讲，应当是要求         为</a:t>
            </a:r>
            <a:r>
              <a:rPr lang="en-US" altLang="zh-CN" sz="1600" b="1"/>
              <a:t>W</a:t>
            </a:r>
            <a:r>
              <a:rPr lang="zh-CN" altLang="en-US" sz="1600" b="1"/>
              <a:t>的线性函数，</a:t>
            </a:r>
            <a:endParaRPr lang="en-US" altLang="zh-CN" sz="1600" b="1"/>
          </a:p>
          <a:p>
            <a:r>
              <a:rPr lang="en-US" altLang="zh-CN" sz="1600" b="1"/>
              <a:t> </a:t>
            </a:r>
            <a:r>
              <a:rPr lang="zh-CN" altLang="en-US" sz="1600" b="1"/>
              <a:t>即增长率为线性函数 （中点处的增长率刚好为平均增长率）</a:t>
            </a:r>
          </a:p>
        </p:txBody>
      </p:sp>
      <p:graphicFrame>
        <p:nvGraphicFramePr>
          <p:cNvPr id="6152" name="Object 53"/>
          <p:cNvGraphicFramePr>
            <a:graphicFrameLocks noChangeAspect="1"/>
          </p:cNvGraphicFramePr>
          <p:nvPr/>
        </p:nvGraphicFramePr>
        <p:xfrm>
          <a:off x="2786063" y="5929313"/>
          <a:ext cx="457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16" imgW="457200" imgH="368280" progId="Equation.3">
                  <p:embed/>
                </p:oleObj>
              </mc:Choice>
              <mc:Fallback>
                <p:oleObj name="Equation" r:id="rId16" imgW="457200" imgH="36828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5929313"/>
                        <a:ext cx="457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A2DC98-A818-4B6F-92C4-779585FA1E69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835696" y="1844824"/>
          <a:ext cx="149542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公式" r:id="rId3" imgW="1231560" imgH="647640" progId="Equation.3">
                  <p:embed/>
                </p:oleObj>
              </mc:Choice>
              <mc:Fallback>
                <p:oleObj name="公式" r:id="rId3" imgW="1231560" imgH="647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844824"/>
                        <a:ext cx="1495425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1928813" y="2714625"/>
          <a:ext cx="711200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公式" r:id="rId5" imgW="711000" imgH="190440" progId="Equation.3">
                  <p:embed/>
                </p:oleObj>
              </mc:Choice>
              <mc:Fallback>
                <p:oleObj name="公式" r:id="rId5" imgW="71100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2714625"/>
                        <a:ext cx="711200" cy="193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2" name="TextBox 7"/>
          <p:cNvSpPr txBox="1">
            <a:spLocks noChangeArrowheads="1"/>
          </p:cNvSpPr>
          <p:nvPr/>
        </p:nvSpPr>
        <p:spPr bwMode="auto">
          <a:xfrm>
            <a:off x="642938" y="571500"/>
            <a:ext cx="35004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针对</a:t>
            </a:r>
            <a:r>
              <a:rPr lang="en-US" altLang="zh-CN" b="1"/>
              <a:t>Euler</a:t>
            </a:r>
            <a:r>
              <a:rPr lang="zh-CN" altLang="en-US" b="1"/>
              <a:t>方程的具体构造</a:t>
            </a:r>
          </a:p>
        </p:txBody>
      </p:sp>
      <p:sp>
        <p:nvSpPr>
          <p:cNvPr id="7183" name="TextBox 8"/>
          <p:cNvSpPr txBox="1">
            <a:spLocks noChangeArrowheads="1"/>
          </p:cNvSpPr>
          <p:nvPr/>
        </p:nvSpPr>
        <p:spPr bwMode="auto">
          <a:xfrm>
            <a:off x="428625" y="1785938"/>
            <a:ext cx="1500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引入新变量：</a:t>
            </a:r>
          </a:p>
        </p:txBody>
      </p:sp>
      <p:sp>
        <p:nvSpPr>
          <p:cNvPr id="7184" name="TextBox 9"/>
          <p:cNvSpPr txBox="1">
            <a:spLocks noChangeArrowheads="1"/>
          </p:cNvSpPr>
          <p:nvPr/>
        </p:nvSpPr>
        <p:spPr bwMode="auto">
          <a:xfrm>
            <a:off x="785813" y="2857500"/>
            <a:ext cx="928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则：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00500" y="2071688"/>
            <a:ext cx="4429125" cy="64611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/>
              <a:t>目的： 使得</a:t>
            </a:r>
            <a:r>
              <a:rPr lang="en-US" altLang="zh-CN" b="1" dirty="0"/>
              <a:t>F(w)</a:t>
            </a:r>
            <a:r>
              <a:rPr lang="zh-CN" altLang="en-US" b="1" dirty="0"/>
              <a:t>是</a:t>
            </a:r>
            <a:r>
              <a:rPr lang="en-US" altLang="zh-CN" b="1" dirty="0"/>
              <a:t>W</a:t>
            </a:r>
            <a:r>
              <a:rPr lang="zh-CN" altLang="en-US" b="1" dirty="0"/>
              <a:t>二次齐函数 （增长率为线性函数）</a:t>
            </a: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928688" y="1000125"/>
          <a:ext cx="14192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公式" r:id="rId7" imgW="914400" imgH="368280" progId="Equation.3">
                  <p:embed/>
                </p:oleObj>
              </mc:Choice>
              <mc:Fallback>
                <p:oleObj name="公式" r:id="rId7" imgW="914400" imgH="3682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000125"/>
                        <a:ext cx="14192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2714625" y="1143000"/>
          <a:ext cx="375126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公式" r:id="rId9" imgW="2705040" imgH="228600" progId="Equation.3">
                  <p:embed/>
                </p:oleObj>
              </mc:Choice>
              <mc:Fallback>
                <p:oleObj name="公式" r:id="rId9" imgW="270504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1143000"/>
                        <a:ext cx="3751263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6" name="TextBox 15"/>
          <p:cNvSpPr txBox="1">
            <a:spLocks noChangeArrowheads="1"/>
          </p:cNvSpPr>
          <p:nvPr/>
        </p:nvSpPr>
        <p:spPr bwMode="auto">
          <a:xfrm>
            <a:off x="6715125" y="1071563"/>
            <a:ext cx="2000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f(U)</a:t>
            </a:r>
            <a:r>
              <a:rPr lang="zh-CN" altLang="en-US"/>
              <a:t>不是</a:t>
            </a:r>
            <a:r>
              <a:rPr lang="en-US" altLang="zh-CN"/>
              <a:t>U</a:t>
            </a:r>
            <a:r>
              <a:rPr lang="zh-CN" altLang="en-US"/>
              <a:t>的二次齐函数</a:t>
            </a:r>
          </a:p>
        </p:txBody>
      </p:sp>
      <p:sp>
        <p:nvSpPr>
          <p:cNvPr id="718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75" name="Object 8"/>
          <p:cNvGraphicFramePr>
            <a:graphicFrameLocks noChangeAspect="1"/>
          </p:cNvGraphicFramePr>
          <p:nvPr/>
        </p:nvGraphicFramePr>
        <p:xfrm>
          <a:off x="1731963" y="2928938"/>
          <a:ext cx="236855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11" imgW="1739880" imgH="863280" progId="Equation.DSMT4">
                  <p:embed/>
                </p:oleObj>
              </mc:Choice>
              <mc:Fallback>
                <p:oleObj name="Equation" r:id="rId11" imgW="1739880" imgH="8632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2928938"/>
                        <a:ext cx="236855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右箭头 18"/>
          <p:cNvSpPr/>
          <p:nvPr/>
        </p:nvSpPr>
        <p:spPr>
          <a:xfrm>
            <a:off x="4788024" y="3356992"/>
            <a:ext cx="57150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189" name="TextBox 19"/>
          <p:cNvSpPr txBox="1">
            <a:spLocks noChangeArrowheads="1"/>
          </p:cNvSpPr>
          <p:nvPr/>
        </p:nvSpPr>
        <p:spPr bwMode="auto">
          <a:xfrm>
            <a:off x="6929438" y="3214688"/>
            <a:ext cx="1714500" cy="369887"/>
          </a:xfrm>
          <a:prstGeom prst="rect">
            <a:avLst/>
          </a:prstGeom>
          <a:solidFill>
            <a:srgbClr val="FFC000">
              <a:alpha val="6196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二次齐函数！</a:t>
            </a:r>
          </a:p>
        </p:txBody>
      </p:sp>
      <p:graphicFrame>
        <p:nvGraphicFramePr>
          <p:cNvPr id="7176" name="Object 11"/>
          <p:cNvGraphicFramePr>
            <a:graphicFrameLocks noChangeAspect="1"/>
          </p:cNvGraphicFramePr>
          <p:nvPr/>
        </p:nvGraphicFramePr>
        <p:xfrm>
          <a:off x="1357313" y="4214813"/>
          <a:ext cx="20510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公式" r:id="rId13" imgW="1549080" imgH="215640" progId="Equation.3">
                  <p:embed/>
                </p:oleObj>
              </mc:Choice>
              <mc:Fallback>
                <p:oleObj name="公式" r:id="rId13" imgW="1549080" imgH="215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4214813"/>
                        <a:ext cx="2051050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13"/>
          <p:cNvGraphicFramePr>
            <a:graphicFrameLocks noChangeAspect="1"/>
          </p:cNvGraphicFramePr>
          <p:nvPr/>
        </p:nvGraphicFramePr>
        <p:xfrm>
          <a:off x="1428750" y="4706938"/>
          <a:ext cx="1535113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公式" r:id="rId15" imgW="1091880" imgH="215640" progId="Equation.3">
                  <p:embed/>
                </p:oleObj>
              </mc:Choice>
              <mc:Fallback>
                <p:oleObj name="公式" r:id="rId15" imgW="1091880" imgH="215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4706938"/>
                        <a:ext cx="1535113" cy="30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箭头连接符 25"/>
          <p:cNvCxnSpPr/>
          <p:nvPr/>
        </p:nvCxnSpPr>
        <p:spPr>
          <a:xfrm rot="10800000">
            <a:off x="3357563" y="2286000"/>
            <a:ext cx="5000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40" name="TextBox 28"/>
          <p:cNvSpPr txBox="1">
            <a:spLocks noChangeArrowheads="1"/>
          </p:cNvSpPr>
          <p:nvPr/>
        </p:nvSpPr>
        <p:spPr bwMode="auto">
          <a:xfrm>
            <a:off x="5072063" y="5500688"/>
            <a:ext cx="3286125" cy="36988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/>
              <a:t>中点处的斜率即为平均斜率。</a:t>
            </a:r>
            <a:endParaRPr lang="en-US" altLang="zh-CN" b="1" dirty="0"/>
          </a:p>
        </p:txBody>
      </p:sp>
      <p:cxnSp>
        <p:nvCxnSpPr>
          <p:cNvPr id="31" name="直接箭头连接符 30"/>
          <p:cNvCxnSpPr/>
          <p:nvPr/>
        </p:nvCxnSpPr>
        <p:spPr>
          <a:xfrm rot="5400000" flipH="1" flipV="1">
            <a:off x="1356519" y="5144294"/>
            <a:ext cx="28575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500188" y="5286375"/>
            <a:ext cx="8572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4" name="TextBox 33"/>
          <p:cNvSpPr txBox="1">
            <a:spLocks noChangeArrowheads="1"/>
          </p:cNvSpPr>
          <p:nvPr/>
        </p:nvSpPr>
        <p:spPr bwMode="auto">
          <a:xfrm>
            <a:off x="2500313" y="5143500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Roe</a:t>
            </a:r>
            <a:r>
              <a:rPr lang="zh-CN" altLang="en-US"/>
              <a:t>点</a:t>
            </a:r>
          </a:p>
        </p:txBody>
      </p:sp>
      <p:sp>
        <p:nvSpPr>
          <p:cNvPr id="7195" name="TextBox 34"/>
          <p:cNvSpPr txBox="1">
            <a:spLocks noChangeArrowheads="1"/>
          </p:cNvSpPr>
          <p:nvPr/>
        </p:nvSpPr>
        <p:spPr bwMode="auto">
          <a:xfrm>
            <a:off x="428625" y="5643563"/>
            <a:ext cx="19288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Roe</a:t>
            </a:r>
            <a:r>
              <a:rPr lang="zh-CN" altLang="en-US"/>
              <a:t>点为：</a:t>
            </a:r>
          </a:p>
        </p:txBody>
      </p:sp>
      <p:graphicFrame>
        <p:nvGraphicFramePr>
          <p:cNvPr id="7178" name="Object 14"/>
          <p:cNvGraphicFramePr>
            <a:graphicFrameLocks noChangeAspect="1"/>
          </p:cNvGraphicFramePr>
          <p:nvPr/>
        </p:nvGraphicFramePr>
        <p:xfrm>
          <a:off x="1714500" y="5929313"/>
          <a:ext cx="8572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公式" r:id="rId17" imgW="634680" imgH="215640" progId="Equation.3">
                  <p:embed/>
                </p:oleObj>
              </mc:Choice>
              <mc:Fallback>
                <p:oleObj name="公式" r:id="rId17" imgW="634680" imgH="215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5929313"/>
                        <a:ext cx="85725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6" name="Rectangle 3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79" name="Object 29"/>
          <p:cNvGraphicFramePr>
            <a:graphicFrameLocks noChangeAspect="1"/>
          </p:cNvGraphicFramePr>
          <p:nvPr/>
        </p:nvGraphicFramePr>
        <p:xfrm>
          <a:off x="4000500" y="4000500"/>
          <a:ext cx="30353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19" imgW="3035160" imgH="761760" progId="Equation.3">
                  <p:embed/>
                </p:oleObj>
              </mc:Choice>
              <mc:Fallback>
                <p:oleObj name="Equation" r:id="rId19" imgW="3035160" imgH="7617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4000500"/>
                        <a:ext cx="3035300" cy="760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直接箭头连接符 35"/>
          <p:cNvCxnSpPr/>
          <p:nvPr/>
        </p:nvCxnSpPr>
        <p:spPr>
          <a:xfrm>
            <a:off x="7072313" y="4357688"/>
            <a:ext cx="4286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8" name="TextBox 36"/>
          <p:cNvSpPr txBox="1">
            <a:spLocks noChangeArrowheads="1"/>
          </p:cNvSpPr>
          <p:nvPr/>
        </p:nvSpPr>
        <p:spPr bwMode="auto">
          <a:xfrm>
            <a:off x="7500938" y="4071938"/>
            <a:ext cx="1500187" cy="646112"/>
          </a:xfrm>
          <a:prstGeom prst="rect">
            <a:avLst/>
          </a:prstGeom>
          <a:solidFill>
            <a:srgbClr val="FFC000">
              <a:alpha val="49019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增长率为线性函数！</a:t>
            </a:r>
          </a:p>
        </p:txBody>
      </p:sp>
      <p:pic>
        <p:nvPicPr>
          <p:cNvPr id="7199" name="Picture 37"/>
          <p:cNvPicPr>
            <a:picLocks noChangeAspect="1" noChangeArrowheads="1"/>
          </p:cNvPicPr>
          <p:nvPr/>
        </p:nvPicPr>
        <p:blipFill>
          <a:blip r:embed="rId21" cstate="print"/>
          <a:srcRect l="49219" t="31494" r="27344" b="45801"/>
          <a:stretch>
            <a:fillRect/>
          </a:stretch>
        </p:blipFill>
        <p:spPr bwMode="auto">
          <a:xfrm>
            <a:off x="5500688" y="0"/>
            <a:ext cx="14747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0" name="直接箭头连接符 39"/>
          <p:cNvCxnSpPr/>
          <p:nvPr/>
        </p:nvCxnSpPr>
        <p:spPr>
          <a:xfrm rot="5400000">
            <a:off x="7608888" y="5108575"/>
            <a:ext cx="642938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rot="10800000">
            <a:off x="3143250" y="4786313"/>
            <a:ext cx="1785938" cy="8572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0E2D2D-50D7-48C9-91BE-B0EB9CE41FD3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  <p:sp>
        <p:nvSpPr>
          <p:cNvPr id="8204" name="TextBox 3"/>
          <p:cNvSpPr txBox="1">
            <a:spLocks noChangeArrowheads="1"/>
          </p:cNvSpPr>
          <p:nvPr/>
        </p:nvSpPr>
        <p:spPr bwMode="auto">
          <a:xfrm>
            <a:off x="785813" y="571500"/>
            <a:ext cx="46434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最终：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857375" y="714375"/>
          <a:ext cx="17240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公式" r:id="rId3" imgW="1104840" imgH="228600" progId="Equation.3">
                  <p:embed/>
                </p:oleObj>
              </mc:Choice>
              <mc:Fallback>
                <p:oleObj name="公式" r:id="rId3" imgW="110484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714375"/>
                        <a:ext cx="1724025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8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195" name="Object 14"/>
          <p:cNvGraphicFramePr>
            <a:graphicFrameLocks noChangeAspect="1"/>
          </p:cNvGraphicFramePr>
          <p:nvPr/>
        </p:nvGraphicFramePr>
        <p:xfrm>
          <a:off x="2928938" y="3571875"/>
          <a:ext cx="1182687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5" imgW="1180800" imgH="380880" progId="Equation.3">
                  <p:embed/>
                </p:oleObj>
              </mc:Choice>
              <mc:Fallback>
                <p:oleObj name="Equation" r:id="rId5" imgW="1180800" imgH="3808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3571875"/>
                        <a:ext cx="1182687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0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11" name="TextBox 17"/>
          <p:cNvSpPr txBox="1">
            <a:spLocks noChangeArrowheads="1"/>
          </p:cNvSpPr>
          <p:nvPr/>
        </p:nvSpPr>
        <p:spPr bwMode="auto">
          <a:xfrm>
            <a:off x="714375" y="1285875"/>
            <a:ext cx="214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其中       如下计算：</a:t>
            </a:r>
          </a:p>
        </p:txBody>
      </p:sp>
      <p:graphicFrame>
        <p:nvGraphicFramePr>
          <p:cNvPr id="8196" name="Object 18"/>
          <p:cNvGraphicFramePr>
            <a:graphicFrameLocks noChangeAspect="1"/>
          </p:cNvGraphicFramePr>
          <p:nvPr/>
        </p:nvGraphicFramePr>
        <p:xfrm>
          <a:off x="1428750" y="1357313"/>
          <a:ext cx="214313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公式" r:id="rId7" imgW="164880" imgH="190440" progId="Equation.3">
                  <p:embed/>
                </p:oleObj>
              </mc:Choice>
              <mc:Fallback>
                <p:oleObj name="公式" r:id="rId7" imgW="164880" imgH="1904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357313"/>
                        <a:ext cx="214313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2" name="TextBox 20"/>
          <p:cNvSpPr txBox="1">
            <a:spLocks noChangeArrowheads="1"/>
          </p:cNvSpPr>
          <p:nvPr/>
        </p:nvSpPr>
        <p:spPr bwMode="auto">
          <a:xfrm>
            <a:off x="4357688" y="642938"/>
            <a:ext cx="3143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平均增长率（矩阵）</a:t>
            </a:r>
          </a:p>
        </p:txBody>
      </p:sp>
      <p:graphicFrame>
        <p:nvGraphicFramePr>
          <p:cNvPr id="8197" name="Object 21"/>
          <p:cNvGraphicFramePr>
            <a:graphicFrameLocks noChangeAspect="1"/>
          </p:cNvGraphicFramePr>
          <p:nvPr/>
        </p:nvGraphicFramePr>
        <p:xfrm>
          <a:off x="1285875" y="1643063"/>
          <a:ext cx="336232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公式" r:id="rId9" imgW="2273040" imgH="761760" progId="Equation.3">
                  <p:embed/>
                </p:oleObj>
              </mc:Choice>
              <mc:Fallback>
                <p:oleObj name="公式" r:id="rId9" imgW="2273040" imgH="7617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1643063"/>
                        <a:ext cx="3362325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3" name="TextBox 22"/>
          <p:cNvSpPr txBox="1">
            <a:spLocks noChangeArrowheads="1"/>
          </p:cNvSpPr>
          <p:nvPr/>
        </p:nvSpPr>
        <p:spPr bwMode="auto">
          <a:xfrm>
            <a:off x="785813" y="4429125"/>
            <a:ext cx="8001000" cy="1631950"/>
          </a:xfrm>
          <a:prstGeom prst="rect">
            <a:avLst/>
          </a:prstGeom>
          <a:solidFill>
            <a:srgbClr val="FFC000">
              <a:alpha val="5686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/>
              <a:t>含义：</a:t>
            </a:r>
            <a:endParaRPr lang="en-US" altLang="zh-CN" sz="2000" b="1"/>
          </a:p>
          <a:p>
            <a:pPr algn="ctr"/>
            <a:r>
              <a:rPr lang="zh-CN" altLang="en-US" sz="2000" b="1"/>
              <a:t>左、右两个状态点的某种平均 （称为</a:t>
            </a:r>
            <a:r>
              <a:rPr lang="en-US" altLang="zh-CN" sz="2000" b="1"/>
              <a:t>Roe</a:t>
            </a:r>
            <a:r>
              <a:rPr lang="zh-CN" altLang="en-US" sz="2000" b="1"/>
              <a:t>平均，为密度加权平均）</a:t>
            </a:r>
            <a:endParaRPr lang="en-US" altLang="zh-CN" sz="2000" b="1"/>
          </a:p>
          <a:p>
            <a:r>
              <a:rPr lang="en-US" altLang="zh-CN" sz="2000" b="1"/>
              <a:t>  </a:t>
            </a:r>
            <a:r>
              <a:rPr lang="zh-CN" altLang="en-US" sz="2000" b="1"/>
              <a:t>该状态点对应的增长率（矩阵）为平均增长率（矩阵）</a:t>
            </a:r>
            <a:endParaRPr lang="en-US" altLang="zh-CN" sz="2000" b="1"/>
          </a:p>
          <a:p>
            <a:r>
              <a:rPr lang="en-US" altLang="zh-CN" sz="2000" b="1"/>
              <a:t>  </a:t>
            </a:r>
            <a:r>
              <a:rPr lang="zh-CN" altLang="en-US" sz="2000" b="1"/>
              <a:t>实际上是一种“等效平均”。 效果优于简单的算数（或几何）平均。</a:t>
            </a:r>
            <a:endParaRPr lang="en-US" altLang="zh-CN" sz="2000" b="1"/>
          </a:p>
          <a:p>
            <a:r>
              <a:rPr lang="en-US" altLang="zh-CN" sz="2000" b="1"/>
              <a:t>   </a:t>
            </a:r>
            <a:endParaRPr lang="zh-CN" altLang="en-US" sz="2000" b="1"/>
          </a:p>
        </p:txBody>
      </p:sp>
      <p:graphicFrame>
        <p:nvGraphicFramePr>
          <p:cNvPr id="8198" name="Object 22"/>
          <p:cNvGraphicFramePr>
            <a:graphicFrameLocks noChangeAspect="1"/>
          </p:cNvGraphicFramePr>
          <p:nvPr/>
        </p:nvGraphicFramePr>
        <p:xfrm>
          <a:off x="6286500" y="3143250"/>
          <a:ext cx="223043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11" imgW="2158920" imgH="507960" progId="Equation.3">
                  <p:embed/>
                </p:oleObj>
              </mc:Choice>
              <mc:Fallback>
                <p:oleObj name="Equation" r:id="rId11" imgW="2158920" imgH="5079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3143250"/>
                        <a:ext cx="2230438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4" name="TextBox 24"/>
          <p:cNvSpPr txBox="1">
            <a:spLocks noChangeArrowheads="1"/>
          </p:cNvSpPr>
          <p:nvPr/>
        </p:nvSpPr>
        <p:spPr bwMode="auto">
          <a:xfrm>
            <a:off x="6143625" y="2786063"/>
            <a:ext cx="23574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三维情况下，还有</a:t>
            </a:r>
          </a:p>
        </p:txBody>
      </p:sp>
      <p:sp>
        <p:nvSpPr>
          <p:cNvPr id="8215" name="TextBox 25"/>
          <p:cNvSpPr txBox="1">
            <a:spLocks noChangeArrowheads="1"/>
          </p:cNvSpPr>
          <p:nvPr/>
        </p:nvSpPr>
        <p:spPr bwMode="auto">
          <a:xfrm>
            <a:off x="357188" y="3000375"/>
            <a:ext cx="5286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其他量（如压力、温度、音速等）用这三个量计算</a:t>
            </a:r>
          </a:p>
        </p:txBody>
      </p:sp>
      <p:graphicFrame>
        <p:nvGraphicFramePr>
          <p:cNvPr id="8199" name="Object 4"/>
          <p:cNvGraphicFramePr>
            <a:graphicFrameLocks noChangeAspect="1"/>
          </p:cNvGraphicFramePr>
          <p:nvPr/>
        </p:nvGraphicFramePr>
        <p:xfrm>
          <a:off x="4714875" y="3643313"/>
          <a:ext cx="711200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公式" r:id="rId13" imgW="711000" imgH="190440" progId="Equation.3">
                  <p:embed/>
                </p:oleObj>
              </mc:Choice>
              <mc:Fallback>
                <p:oleObj name="公式" r:id="rId13" imgW="71100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3643313"/>
                        <a:ext cx="711200" cy="193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24"/>
          <p:cNvGraphicFramePr>
            <a:graphicFrameLocks noChangeAspect="1"/>
          </p:cNvGraphicFramePr>
          <p:nvPr/>
        </p:nvGraphicFramePr>
        <p:xfrm>
          <a:off x="1143000" y="3571875"/>
          <a:ext cx="1346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15" imgW="1346040" imgH="393480" progId="Equation.3">
                  <p:embed/>
                </p:oleObj>
              </mc:Choice>
              <mc:Fallback>
                <p:oleObj name="Equation" r:id="rId15" imgW="1346040" imgH="3934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571875"/>
                        <a:ext cx="1346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1000125" y="1643063"/>
            <a:ext cx="4429125" cy="1285875"/>
          </a:xfrm>
          <a:prstGeom prst="rect">
            <a:avLst/>
          </a:prstGeom>
          <a:solidFill>
            <a:srgbClr val="FFFF00">
              <a:alpha val="21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217" name="TextBox 29"/>
          <p:cNvSpPr txBox="1">
            <a:spLocks noChangeArrowheads="1"/>
          </p:cNvSpPr>
          <p:nvPr/>
        </p:nvSpPr>
        <p:spPr bwMode="auto">
          <a:xfrm>
            <a:off x="4786313" y="2143125"/>
            <a:ext cx="571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</a:t>
            </a:r>
          </a:p>
        </p:txBody>
      </p:sp>
      <p:cxnSp>
        <p:nvCxnSpPr>
          <p:cNvPr id="26" name="直接箭头连接符 25"/>
          <p:cNvCxnSpPr/>
          <p:nvPr/>
        </p:nvCxnSpPr>
        <p:spPr>
          <a:xfrm rot="10800000">
            <a:off x="4357688" y="1785938"/>
            <a:ext cx="15716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6084168" y="1628800"/>
          <a:ext cx="2611438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17" imgW="1765080" imgH="749160" progId="Equation.DSMT4">
                  <p:embed/>
                </p:oleObj>
              </mc:Choice>
              <mc:Fallback>
                <p:oleObj name="Equation" r:id="rId17" imgW="1765080" imgH="7491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1628800"/>
                        <a:ext cx="2611438" cy="1109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9" name="TextBox 27"/>
          <p:cNvSpPr txBox="1">
            <a:spLocks noChangeArrowheads="1"/>
          </p:cNvSpPr>
          <p:nvPr/>
        </p:nvSpPr>
        <p:spPr bwMode="auto">
          <a:xfrm>
            <a:off x="6000750" y="1143000"/>
            <a:ext cx="214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简单易记：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F9CCEA-2E79-4B77-B881-8342DFC3D30F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  <p:sp>
        <p:nvSpPr>
          <p:cNvPr id="9229" name="TextBox 3"/>
          <p:cNvSpPr txBox="1">
            <a:spLocks noChangeArrowheads="1"/>
          </p:cNvSpPr>
          <p:nvPr/>
        </p:nvSpPr>
        <p:spPr bwMode="auto">
          <a:xfrm>
            <a:off x="500063" y="571500"/>
            <a:ext cx="6215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2000" b="1"/>
              <a:t> Roe </a:t>
            </a:r>
            <a:r>
              <a:rPr lang="zh-CN" altLang="en-US" sz="2000" b="1"/>
              <a:t>格式的计算步骤  （半离散）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4857750" y="571500"/>
          <a:ext cx="12747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3" imgW="939600" imgH="368280" progId="Equation.3">
                  <p:embed/>
                </p:oleObj>
              </mc:Choice>
              <mc:Fallback>
                <p:oleObj name="Equation" r:id="rId3" imgW="939600" imgH="3682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571500"/>
                        <a:ext cx="1274763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TextBox 5"/>
          <p:cNvSpPr txBox="1">
            <a:spLocks noChangeArrowheads="1"/>
          </p:cNvSpPr>
          <p:nvPr/>
        </p:nvSpPr>
        <p:spPr bwMode="auto">
          <a:xfrm>
            <a:off x="642938" y="1714500"/>
            <a:ext cx="5643562" cy="3754438"/>
          </a:xfrm>
          <a:prstGeom prst="rect">
            <a:avLst/>
          </a:prstGeom>
          <a:solidFill>
            <a:srgbClr val="FFC000">
              <a:alpha val="23137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/>
              <a:t>已知</a:t>
            </a:r>
            <a:r>
              <a:rPr lang="en-US" altLang="zh-CN" b="1" dirty="0"/>
              <a:t>n</a:t>
            </a:r>
            <a:r>
              <a:rPr lang="zh-CN" altLang="en-US" b="1" dirty="0"/>
              <a:t>时刻所有网格点上的物理量，对于</a:t>
            </a:r>
            <a:r>
              <a:rPr lang="en-US" altLang="zh-CN" b="1" dirty="0"/>
              <a:t>j</a:t>
            </a:r>
            <a:r>
              <a:rPr lang="zh-CN" altLang="en-US" b="1" dirty="0"/>
              <a:t>点：</a:t>
            </a:r>
            <a:endParaRPr lang="en-US" altLang="zh-CN" b="1" dirty="0"/>
          </a:p>
          <a:p>
            <a:endParaRPr lang="en-US" altLang="zh-CN" b="1" dirty="0"/>
          </a:p>
          <a:p>
            <a:pPr>
              <a:spcAft>
                <a:spcPts val="600"/>
              </a:spcAft>
            </a:pPr>
            <a:r>
              <a:rPr lang="en-US" altLang="zh-CN" b="1" dirty="0"/>
              <a:t> 1</a:t>
            </a:r>
            <a:r>
              <a:rPr lang="zh-CN" altLang="en-US" b="1" dirty="0"/>
              <a:t>）  利用差分格式计算</a:t>
            </a:r>
            <a:r>
              <a:rPr lang="en-US" altLang="zh-CN" b="1" dirty="0"/>
              <a:t>U</a:t>
            </a:r>
            <a:r>
              <a:rPr lang="en-US" altLang="zh-CN" b="1" baseline="-25000" dirty="0"/>
              <a:t>R</a:t>
            </a:r>
            <a:r>
              <a:rPr lang="en-US" altLang="zh-CN" b="1" dirty="0"/>
              <a:t>,U</a:t>
            </a:r>
            <a:r>
              <a:rPr lang="en-US" altLang="zh-CN" b="1" baseline="-25000" dirty="0"/>
              <a:t>L</a:t>
            </a:r>
            <a:endParaRPr lang="en-US" altLang="zh-CN" b="1" dirty="0"/>
          </a:p>
          <a:p>
            <a:pPr>
              <a:spcAft>
                <a:spcPts val="600"/>
              </a:spcAft>
            </a:pPr>
            <a:r>
              <a:rPr lang="en-US" altLang="zh-CN" b="1" baseline="-25000" dirty="0"/>
              <a:t>   </a:t>
            </a:r>
            <a:r>
              <a:rPr lang="en-US" altLang="zh-CN" b="1" dirty="0"/>
              <a:t>2</a:t>
            </a:r>
            <a:r>
              <a:rPr lang="zh-CN" altLang="en-US" b="1" dirty="0"/>
              <a:t>） 采用</a:t>
            </a:r>
            <a:r>
              <a:rPr lang="en-US" altLang="zh-CN" b="1" dirty="0"/>
              <a:t>Roe</a:t>
            </a:r>
            <a:r>
              <a:rPr lang="zh-CN" altLang="en-US" b="1" dirty="0"/>
              <a:t>平均公式（</a:t>
            </a:r>
            <a:r>
              <a:rPr lang="en-US" altLang="zh-CN" b="1" dirty="0"/>
              <a:t>5</a:t>
            </a:r>
            <a:r>
              <a:rPr lang="zh-CN" altLang="en-US" b="1" dirty="0"/>
              <a:t>）计算</a:t>
            </a:r>
            <a:r>
              <a:rPr lang="en-US" altLang="zh-CN" b="1" dirty="0"/>
              <a:t>Roe</a:t>
            </a:r>
            <a:r>
              <a:rPr lang="zh-CN" altLang="en-US" b="1" dirty="0"/>
              <a:t>平均值   </a:t>
            </a:r>
            <a:endParaRPr lang="en-US" altLang="zh-CN" b="1" dirty="0"/>
          </a:p>
          <a:p>
            <a:pPr>
              <a:spcAft>
                <a:spcPts val="600"/>
              </a:spcAft>
            </a:pPr>
            <a:r>
              <a:rPr lang="en-US" altLang="zh-CN" b="1" dirty="0"/>
              <a:t>  3</a:t>
            </a:r>
            <a:r>
              <a:rPr lang="zh-CN" altLang="en-US" b="1" dirty="0"/>
              <a:t>）  将</a:t>
            </a:r>
            <a:r>
              <a:rPr lang="en-US" altLang="zh-CN" b="1" dirty="0" err="1"/>
              <a:t>Jacobian</a:t>
            </a:r>
            <a:r>
              <a:rPr lang="zh-CN" altLang="en-US" b="1" dirty="0"/>
              <a:t>矩阵       进行特征分解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>
              <a:spcAft>
                <a:spcPts val="600"/>
              </a:spcAft>
            </a:pPr>
            <a:r>
              <a:rPr lang="en-US" altLang="zh-CN" b="1" dirty="0"/>
              <a:t>          </a:t>
            </a:r>
            <a:r>
              <a:rPr lang="zh-CN" altLang="en-US" b="1" dirty="0"/>
              <a:t>计算</a:t>
            </a:r>
            <a:endParaRPr lang="en-US" altLang="zh-CN" b="1" dirty="0"/>
          </a:p>
          <a:p>
            <a:pPr>
              <a:spcAft>
                <a:spcPts val="600"/>
              </a:spcAft>
            </a:pPr>
            <a:r>
              <a:rPr lang="en-US" altLang="zh-CN" b="1" dirty="0"/>
              <a:t>  4)  </a:t>
            </a:r>
            <a:r>
              <a:rPr lang="zh-CN" altLang="en-US" b="1" dirty="0"/>
              <a:t>计算</a:t>
            </a:r>
            <a:endParaRPr lang="en-US" altLang="zh-CN" b="1" dirty="0"/>
          </a:p>
          <a:p>
            <a:pPr>
              <a:spcAft>
                <a:spcPts val="600"/>
              </a:spcAft>
            </a:pPr>
            <a:r>
              <a:rPr lang="en-US" altLang="zh-CN" b="1" dirty="0"/>
              <a:t>  5</a:t>
            </a:r>
            <a:r>
              <a:rPr lang="zh-CN" altLang="en-US" b="1" dirty="0"/>
              <a:t>）计算</a:t>
            </a:r>
            <a:endParaRPr lang="en-US" altLang="zh-CN" b="1" dirty="0"/>
          </a:p>
          <a:p>
            <a:pPr>
              <a:spcAft>
                <a:spcPts val="600"/>
              </a:spcAft>
            </a:pPr>
            <a:r>
              <a:rPr lang="en-US" altLang="zh-CN" b="1" dirty="0"/>
              <a:t>  6</a:t>
            </a:r>
            <a:r>
              <a:rPr lang="zh-CN" altLang="en-US" b="1" dirty="0"/>
              <a:t>） 计算空间导数</a:t>
            </a:r>
            <a:endParaRPr lang="en-US" altLang="zh-CN" b="1" dirty="0"/>
          </a:p>
          <a:p>
            <a:pPr>
              <a:spcAft>
                <a:spcPts val="600"/>
              </a:spcAft>
            </a:pPr>
            <a:endParaRPr lang="en-US" altLang="zh-CN" b="1" dirty="0"/>
          </a:p>
          <a:p>
            <a:pPr>
              <a:spcAft>
                <a:spcPts val="600"/>
              </a:spcAft>
            </a:pPr>
            <a:r>
              <a:rPr lang="en-US" altLang="zh-CN" b="1" dirty="0"/>
              <a:t>  7</a:t>
            </a:r>
            <a:r>
              <a:rPr lang="zh-CN" altLang="en-US" b="1" dirty="0"/>
              <a:t>）时间推进，计算下一时间步的值。 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6072188" y="1500188"/>
            <a:ext cx="2571750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7000875" y="1428750"/>
            <a:ext cx="142875" cy="1428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001000" y="1428750"/>
            <a:ext cx="142875" cy="1428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143625" y="1428750"/>
            <a:ext cx="142875" cy="1428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235" name="TextBox 12"/>
          <p:cNvSpPr txBox="1">
            <a:spLocks noChangeArrowheads="1"/>
          </p:cNvSpPr>
          <p:nvPr/>
        </p:nvSpPr>
        <p:spPr bwMode="auto">
          <a:xfrm>
            <a:off x="6000750" y="1071563"/>
            <a:ext cx="2714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j-1           j              j+1</a:t>
            </a:r>
            <a:endParaRPr lang="zh-CN" altLang="en-US"/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5286375" y="2643188"/>
          <a:ext cx="214313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5" imgW="152280" imgH="190440" progId="Equation.3">
                  <p:embed/>
                </p:oleObj>
              </mc:Choice>
              <mc:Fallback>
                <p:oleObj name="Equation" r:id="rId5" imgW="152280" imgH="190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2643188"/>
                        <a:ext cx="214313" cy="268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3000375" y="3000375"/>
          <a:ext cx="42862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7" imgW="342720" imgH="215640" progId="Equation.3">
                  <p:embed/>
                </p:oleObj>
              </mc:Choice>
              <mc:Fallback>
                <p:oleObj name="Equation" r:id="rId7" imgW="3427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3000375"/>
                        <a:ext cx="428625" cy="26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4929188" y="3071813"/>
          <a:ext cx="104775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9" imgW="838080" imgH="215640" progId="Equation.3">
                  <p:embed/>
                </p:oleObj>
              </mc:Choice>
              <mc:Fallback>
                <p:oleObj name="Equation" r:id="rId9" imgW="83808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3071813"/>
                        <a:ext cx="1047750" cy="26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6" name="TextBox 18"/>
          <p:cNvSpPr txBox="1">
            <a:spLocks noChangeArrowheads="1"/>
          </p:cNvSpPr>
          <p:nvPr/>
        </p:nvSpPr>
        <p:spPr bwMode="auto">
          <a:xfrm>
            <a:off x="6572250" y="2428875"/>
            <a:ext cx="24288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100" b="1"/>
              <a:t>与前文（第</a:t>
            </a:r>
            <a:r>
              <a:rPr lang="en-US" altLang="zh-CN" sz="1100" b="1"/>
              <a:t>3</a:t>
            </a:r>
            <a:r>
              <a:rPr lang="zh-CN" altLang="en-US" sz="1100" b="1"/>
              <a:t>，</a:t>
            </a:r>
            <a:r>
              <a:rPr lang="en-US" altLang="zh-CN" sz="1100" b="1"/>
              <a:t>4</a:t>
            </a:r>
            <a:r>
              <a:rPr lang="zh-CN" altLang="en-US" sz="1100" b="1"/>
              <a:t>讲）的形式相同，仅需把式中的密度、压力、速度等换成经过</a:t>
            </a:r>
            <a:r>
              <a:rPr lang="en-US" altLang="zh-CN" sz="1100" b="1"/>
              <a:t>Roe</a:t>
            </a:r>
            <a:r>
              <a:rPr lang="zh-CN" altLang="en-US" sz="1100" b="1"/>
              <a:t>平均的密度、压力、速度即可</a:t>
            </a:r>
          </a:p>
        </p:txBody>
      </p:sp>
      <p:graphicFrame>
        <p:nvGraphicFramePr>
          <p:cNvPr id="9222" name="Object 17"/>
          <p:cNvGraphicFramePr>
            <a:graphicFrameLocks noChangeAspect="1"/>
          </p:cNvGraphicFramePr>
          <p:nvPr/>
        </p:nvGraphicFramePr>
        <p:xfrm>
          <a:off x="2000250" y="3357563"/>
          <a:ext cx="635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11" imgW="507960" imgH="203040" progId="Equation.3">
                  <p:embed/>
                </p:oleObj>
              </mc:Choice>
              <mc:Fallback>
                <p:oleObj name="Equation" r:id="rId11" imgW="507960" imgH="2030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3357563"/>
                        <a:ext cx="635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8"/>
          <p:cNvGraphicFramePr>
            <a:graphicFrameLocks noChangeAspect="1"/>
          </p:cNvGraphicFramePr>
          <p:nvPr/>
        </p:nvGraphicFramePr>
        <p:xfrm>
          <a:off x="1928813" y="3714750"/>
          <a:ext cx="14335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13" imgW="1231560" imgH="291960" progId="Equation.3">
                  <p:embed/>
                </p:oleObj>
              </mc:Choice>
              <mc:Fallback>
                <p:oleObj name="Equation" r:id="rId13" imgW="1231560" imgH="291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3714750"/>
                        <a:ext cx="1433512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6"/>
          <p:cNvGraphicFramePr>
            <a:graphicFrameLocks noChangeAspect="1"/>
          </p:cNvGraphicFramePr>
          <p:nvPr/>
        </p:nvGraphicFramePr>
        <p:xfrm>
          <a:off x="1714500" y="4000500"/>
          <a:ext cx="41671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15" imgW="3581280" imgH="368280" progId="Equation.3">
                  <p:embed/>
                </p:oleObj>
              </mc:Choice>
              <mc:Fallback>
                <p:oleObj name="Equation" r:id="rId15" imgW="3581280" imgH="3682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4000500"/>
                        <a:ext cx="416718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接连接符 21"/>
          <p:cNvCxnSpPr/>
          <p:nvPr/>
        </p:nvCxnSpPr>
        <p:spPr>
          <a:xfrm>
            <a:off x="2786063" y="3429000"/>
            <a:ext cx="4214812" cy="1588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5400000">
            <a:off x="6858000" y="3286125"/>
            <a:ext cx="28733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25" name="Object 20"/>
          <p:cNvGraphicFramePr>
            <a:graphicFrameLocks noChangeAspect="1"/>
          </p:cNvGraphicFramePr>
          <p:nvPr/>
        </p:nvGraphicFramePr>
        <p:xfrm>
          <a:off x="2857500" y="4429125"/>
          <a:ext cx="17637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17" imgW="1523880" imgH="431640" progId="Equation.3">
                  <p:embed/>
                </p:oleObj>
              </mc:Choice>
              <mc:Fallback>
                <p:oleObj name="Equation" r:id="rId17" imgW="1523880" imgH="4316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429125"/>
                        <a:ext cx="1763713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TextBox 25"/>
          <p:cNvSpPr txBox="1">
            <a:spLocks noChangeArrowheads="1"/>
          </p:cNvSpPr>
          <p:nvPr/>
        </p:nvSpPr>
        <p:spPr bwMode="auto">
          <a:xfrm>
            <a:off x="214313" y="5715000"/>
            <a:ext cx="857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其中：</a:t>
            </a:r>
          </a:p>
        </p:txBody>
      </p:sp>
      <p:graphicFrame>
        <p:nvGraphicFramePr>
          <p:cNvPr id="9226" name="Object 23"/>
          <p:cNvGraphicFramePr>
            <a:graphicFrameLocks noChangeAspect="1"/>
          </p:cNvGraphicFramePr>
          <p:nvPr/>
        </p:nvGraphicFramePr>
        <p:xfrm>
          <a:off x="1079500" y="6000750"/>
          <a:ext cx="1698625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公式" r:id="rId19" imgW="1295280" imgH="228600" progId="Equation.3">
                  <p:embed/>
                </p:oleObj>
              </mc:Choice>
              <mc:Fallback>
                <p:oleObj name="公式" r:id="rId19" imgW="129528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6000750"/>
                        <a:ext cx="1698625" cy="30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椭圆 23"/>
          <p:cNvSpPr/>
          <p:nvPr/>
        </p:nvSpPr>
        <p:spPr>
          <a:xfrm flipH="1">
            <a:off x="7500938" y="1428750"/>
            <a:ext cx="71437" cy="117475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3923928" y="1988840"/>
            <a:ext cx="2016224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940152" y="1988840"/>
            <a:ext cx="9361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948264" y="184482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推荐： 特征投影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002CE-0321-4AFF-9EAE-EAF09656AFFE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714375" y="785813"/>
          <a:ext cx="1698625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公式" r:id="rId3" imgW="1295280" imgH="228600" progId="Equation.3">
                  <p:embed/>
                </p:oleObj>
              </mc:Choice>
              <mc:Fallback>
                <p:oleObj name="公式" r:id="rId3" imgW="129528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785813"/>
                        <a:ext cx="1698625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2571750" y="928688"/>
            <a:ext cx="4286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0" name="TextBox 7"/>
          <p:cNvSpPr txBox="1">
            <a:spLocks noChangeArrowheads="1"/>
          </p:cNvSpPr>
          <p:nvPr/>
        </p:nvSpPr>
        <p:spPr bwMode="auto">
          <a:xfrm>
            <a:off x="3071813" y="714375"/>
            <a:ext cx="4714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可能出现导数不连续， 可能引起数值振荡</a:t>
            </a:r>
          </a:p>
        </p:txBody>
      </p:sp>
      <p:sp>
        <p:nvSpPr>
          <p:cNvPr id="10251" name="TextBox 8"/>
          <p:cNvSpPr txBox="1">
            <a:spLocks noChangeArrowheads="1"/>
          </p:cNvSpPr>
          <p:nvPr/>
        </p:nvSpPr>
        <p:spPr bwMode="auto">
          <a:xfrm>
            <a:off x="642938" y="1428750"/>
            <a:ext cx="6143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实际使用时       可用如下函数代替  </a:t>
            </a:r>
            <a:r>
              <a:rPr lang="en-US" altLang="zh-CN" b="1"/>
              <a:t>——</a:t>
            </a:r>
            <a:r>
              <a:rPr lang="zh-CN" altLang="en-US" b="1"/>
              <a:t>所谓“</a:t>
            </a:r>
            <a:r>
              <a:rPr lang="zh-CN" altLang="en-US" b="1">
                <a:solidFill>
                  <a:srgbClr val="FF0000"/>
                </a:solidFill>
              </a:rPr>
              <a:t>熵修正”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143000" y="1857375"/>
          <a:ext cx="2057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公式" r:id="rId5" imgW="2057400" imgH="507960" progId="Equation.3">
                  <p:embed/>
                </p:oleObj>
              </mc:Choice>
              <mc:Fallback>
                <p:oleObj name="公式" r:id="rId5" imgW="2057400" imgH="507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857375"/>
                        <a:ext cx="20574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2000250" y="1500188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公式" r:id="rId7" imgW="228600" imgH="228600" progId="Equation.3">
                  <p:embed/>
                </p:oleObj>
              </mc:Choice>
              <mc:Fallback>
                <p:oleObj name="公式" r:id="rId7" imgW="228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1500188"/>
                        <a:ext cx="22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箭头连接符 14"/>
          <p:cNvCxnSpPr/>
          <p:nvPr/>
        </p:nvCxnSpPr>
        <p:spPr>
          <a:xfrm rot="5400000" flipH="1" flipV="1">
            <a:off x="6929438" y="1785938"/>
            <a:ext cx="1143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786563" y="2143125"/>
            <a:ext cx="17145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25" idx="0"/>
          </p:cNvCxnSpPr>
          <p:nvPr/>
        </p:nvCxnSpPr>
        <p:spPr>
          <a:xfrm flipH="1" flipV="1">
            <a:off x="6572250" y="1428750"/>
            <a:ext cx="628650" cy="485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25" idx="2"/>
          </p:cNvCxnSpPr>
          <p:nvPr/>
        </p:nvCxnSpPr>
        <p:spPr>
          <a:xfrm flipV="1">
            <a:off x="7686675" y="1357313"/>
            <a:ext cx="528638" cy="576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 24"/>
          <p:cNvSpPr/>
          <p:nvPr/>
        </p:nvSpPr>
        <p:spPr>
          <a:xfrm>
            <a:off x="7200900" y="1914525"/>
            <a:ext cx="485775" cy="117475"/>
          </a:xfrm>
          <a:custGeom>
            <a:avLst/>
            <a:gdLst>
              <a:gd name="connsiteX0" fmla="*/ 0 w 485775"/>
              <a:gd name="connsiteY0" fmla="*/ 0 h 117475"/>
              <a:gd name="connsiteX1" fmla="*/ 295275 w 485775"/>
              <a:gd name="connsiteY1" fmla="*/ 114300 h 117475"/>
              <a:gd name="connsiteX2" fmla="*/ 485775 w 485775"/>
              <a:gd name="connsiteY2" fmla="*/ 19050 h 11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775" h="117475">
                <a:moveTo>
                  <a:pt x="0" y="0"/>
                </a:moveTo>
                <a:cubicBezTo>
                  <a:pt x="107156" y="55562"/>
                  <a:pt x="214313" y="111125"/>
                  <a:pt x="295275" y="114300"/>
                </a:cubicBezTo>
                <a:cubicBezTo>
                  <a:pt x="376237" y="117475"/>
                  <a:pt x="431006" y="68262"/>
                  <a:pt x="485775" y="1905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7572375" y="1143000"/>
          <a:ext cx="3302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公式" r:id="rId9" imgW="330120" imgH="190440" progId="Equation.3">
                  <p:embed/>
                </p:oleObj>
              </mc:Choice>
              <mc:Fallback>
                <p:oleObj name="公式" r:id="rId9" imgW="330120" imgH="190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75" y="1143000"/>
                        <a:ext cx="3302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8358188" y="1857375"/>
          <a:ext cx="1270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公式" r:id="rId11" imgW="126720" imgH="164880" progId="Equation.3">
                  <p:embed/>
                </p:oleObj>
              </mc:Choice>
              <mc:Fallback>
                <p:oleObj name="公式" r:id="rId11" imgW="126720" imgH="1648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8188" y="1857375"/>
                        <a:ext cx="1270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7" name="TextBox 29"/>
          <p:cNvSpPr txBox="1">
            <a:spLocks noChangeArrowheads="1"/>
          </p:cNvSpPr>
          <p:nvPr/>
        </p:nvSpPr>
        <p:spPr bwMode="auto">
          <a:xfrm>
            <a:off x="714375" y="2428875"/>
            <a:ext cx="4714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实际上是在特征值</a:t>
            </a:r>
            <a:r>
              <a:rPr lang="en-US" altLang="zh-CN" b="1"/>
              <a:t>0</a:t>
            </a:r>
            <a:r>
              <a:rPr lang="zh-CN" altLang="en-US" b="1"/>
              <a:t>点周围增加了耗散</a:t>
            </a:r>
          </a:p>
        </p:txBody>
      </p:sp>
      <p:sp>
        <p:nvSpPr>
          <p:cNvPr id="10258" name="TextBox 33"/>
          <p:cNvSpPr txBox="1">
            <a:spLocks noChangeArrowheads="1"/>
          </p:cNvSpPr>
          <p:nvPr/>
        </p:nvSpPr>
        <p:spPr bwMode="auto">
          <a:xfrm>
            <a:off x="357188" y="3214688"/>
            <a:ext cx="7858125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/>
              <a:t>Roe </a:t>
            </a:r>
            <a:r>
              <a:rPr lang="zh-CN" altLang="en-US" b="1" dirty="0"/>
              <a:t>格式的优点：</a:t>
            </a:r>
            <a:endParaRPr lang="en-US" altLang="zh-CN" b="1" dirty="0"/>
          </a:p>
          <a:p>
            <a:r>
              <a:rPr lang="en-US" altLang="zh-CN" b="1" dirty="0"/>
              <a:t>    1</a:t>
            </a:r>
            <a:r>
              <a:rPr lang="zh-CN" altLang="en-US" b="1" dirty="0"/>
              <a:t>） 保持守恒性的同时，严格保证了特征方向</a:t>
            </a:r>
            <a:endParaRPr lang="en-US" altLang="zh-CN" b="1" dirty="0"/>
          </a:p>
          <a:p>
            <a:r>
              <a:rPr lang="en-US" altLang="zh-CN" b="1" dirty="0"/>
              <a:t>    2</a:t>
            </a:r>
            <a:r>
              <a:rPr lang="zh-CN" altLang="en-US" b="1" dirty="0"/>
              <a:t>） 便于推广到高精度格式</a:t>
            </a:r>
            <a:r>
              <a:rPr lang="en-US" altLang="zh-CN" b="1" dirty="0"/>
              <a:t>—— </a:t>
            </a:r>
            <a:r>
              <a:rPr lang="zh-CN" altLang="en-US" b="1" dirty="0"/>
              <a:t>特征投影分裂中使用</a:t>
            </a:r>
            <a:r>
              <a:rPr lang="en-US" altLang="zh-CN" b="1" dirty="0"/>
              <a:t>Roe</a:t>
            </a:r>
            <a:r>
              <a:rPr lang="zh-CN" altLang="en-US" b="1" dirty="0"/>
              <a:t>平均即可  （见本</a:t>
            </a:r>
            <a:r>
              <a:rPr lang="en-US" altLang="zh-CN" b="1" dirty="0"/>
              <a:t>PPT </a:t>
            </a:r>
            <a:r>
              <a:rPr lang="zh-CN" altLang="en-US" b="1" dirty="0"/>
              <a:t>第</a:t>
            </a:r>
            <a:r>
              <a:rPr lang="en-US" altLang="zh-CN" b="1" dirty="0"/>
              <a:t>5</a:t>
            </a:r>
            <a:r>
              <a:rPr lang="zh-CN" altLang="en-US" b="1" dirty="0"/>
              <a:t>页）。推广到高阶后，虽不再保证严格的特征方向， 但仍优于采用算数平均方法。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 Roe </a:t>
            </a:r>
            <a:r>
              <a:rPr lang="zh-CN" altLang="en-US" b="1" dirty="0"/>
              <a:t>格式的不足：</a:t>
            </a:r>
            <a:endParaRPr lang="en-US" altLang="zh-CN" b="1" dirty="0"/>
          </a:p>
          <a:p>
            <a:r>
              <a:rPr lang="en-US" altLang="zh-CN" b="1" dirty="0"/>
              <a:t>      </a:t>
            </a:r>
            <a:r>
              <a:rPr lang="zh-CN" altLang="en-US" b="1" dirty="0"/>
              <a:t>原始的</a:t>
            </a:r>
            <a:r>
              <a:rPr lang="en-US" altLang="zh-CN" b="1" dirty="0"/>
              <a:t>Roe</a:t>
            </a:r>
            <a:r>
              <a:rPr lang="zh-CN" altLang="en-US" b="1" dirty="0"/>
              <a:t>格式本身精度只有一阶  （可通过插值推广到高阶）；</a:t>
            </a:r>
            <a:endParaRPr lang="en-US" altLang="zh-CN" b="1" dirty="0"/>
          </a:p>
          <a:p>
            <a:r>
              <a:rPr lang="en-US" altLang="zh-CN" b="1" dirty="0"/>
              <a:t>      </a:t>
            </a:r>
            <a:r>
              <a:rPr lang="zh-CN" altLang="en-US" b="1" dirty="0"/>
              <a:t>推广到高阶后，特征方向无法严格保证 ；</a:t>
            </a:r>
            <a:endParaRPr lang="en-US" altLang="zh-CN" b="1" dirty="0"/>
          </a:p>
          <a:p>
            <a:r>
              <a:rPr lang="en-US" altLang="zh-CN" b="1" dirty="0"/>
              <a:t>      </a:t>
            </a:r>
            <a:r>
              <a:rPr lang="zh-CN" altLang="en-US" b="1" dirty="0"/>
              <a:t>推广到二维或三维后，特征方向无法严格保证，出现振荡。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26B77F-1971-4391-9E49-ADD65AD10CEE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  <p:sp>
        <p:nvSpPr>
          <p:cNvPr id="11279" name="TextBox 3"/>
          <p:cNvSpPr txBox="1">
            <a:spLocks noChangeArrowheads="1"/>
          </p:cNvSpPr>
          <p:nvPr/>
        </p:nvSpPr>
        <p:spPr bwMode="auto">
          <a:xfrm>
            <a:off x="2571750" y="142875"/>
            <a:ext cx="3286125" cy="369888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    关于   </a:t>
            </a:r>
            <a:r>
              <a:rPr lang="en-US" altLang="zh-CN" b="1"/>
              <a:t>f(U) </a:t>
            </a:r>
            <a:r>
              <a:rPr lang="zh-CN" altLang="en-US" b="1"/>
              <a:t>与   </a:t>
            </a:r>
            <a:r>
              <a:rPr lang="en-US" altLang="zh-CN" b="1"/>
              <a:t>f(W)</a:t>
            </a:r>
            <a:endParaRPr lang="zh-CN" altLang="en-US" b="1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571500" y="857250"/>
          <a:ext cx="107156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3" imgW="965160" imgH="660240" progId="Equation.3">
                  <p:embed/>
                </p:oleObj>
              </mc:Choice>
              <mc:Fallback>
                <p:oleObj name="Equation" r:id="rId3" imgW="965160" imgH="660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857250"/>
                        <a:ext cx="1071563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2428875" y="857250"/>
          <a:ext cx="1468438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5" imgW="1257120" imgH="672840" progId="Equation.3">
                  <p:embed/>
                </p:oleObj>
              </mc:Choice>
              <mc:Fallback>
                <p:oleObj name="Equation" r:id="rId5" imgW="1257120" imgH="6728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857250"/>
                        <a:ext cx="1468438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0" name="TextBox 6"/>
          <p:cNvSpPr txBox="1">
            <a:spLocks noChangeArrowheads="1"/>
          </p:cNvSpPr>
          <p:nvPr/>
        </p:nvSpPr>
        <p:spPr bwMode="auto">
          <a:xfrm>
            <a:off x="142875" y="142875"/>
            <a:ext cx="1500188" cy="369888"/>
          </a:xfrm>
          <a:prstGeom prst="rect">
            <a:avLst/>
          </a:prstGeom>
          <a:solidFill>
            <a:srgbClr val="00B050">
              <a:alpha val="5803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深入讨论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5214938" y="1000125"/>
          <a:ext cx="149542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公式" r:id="rId7" imgW="1231560" imgH="647640" progId="Equation.3">
                  <p:embed/>
                </p:oleObj>
              </mc:Choice>
              <mc:Fallback>
                <p:oleObj name="公式" r:id="rId7" imgW="1231560" imgH="647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1000125"/>
                        <a:ext cx="1495425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TextBox 8"/>
          <p:cNvSpPr txBox="1">
            <a:spLocks noChangeArrowheads="1"/>
          </p:cNvSpPr>
          <p:nvPr/>
        </p:nvSpPr>
        <p:spPr bwMode="auto">
          <a:xfrm>
            <a:off x="4286250" y="928688"/>
            <a:ext cx="1143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新变量</a:t>
            </a: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214313" y="2000250"/>
          <a:ext cx="22479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9" imgW="1790640" imgH="1295280" progId="Equation.3">
                  <p:embed/>
                </p:oleObj>
              </mc:Choice>
              <mc:Fallback>
                <p:oleObj name="Equation" r:id="rId9" imgW="1790640" imgH="12952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2000250"/>
                        <a:ext cx="2247900" cy="162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8"/>
          <p:cNvGraphicFramePr>
            <a:graphicFrameLocks noChangeAspect="1"/>
          </p:cNvGraphicFramePr>
          <p:nvPr/>
        </p:nvGraphicFramePr>
        <p:xfrm>
          <a:off x="571500" y="4071938"/>
          <a:ext cx="224155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Equation" r:id="rId11" imgW="1587240" imgH="761760" progId="Equation.3">
                  <p:embed/>
                </p:oleObj>
              </mc:Choice>
              <mc:Fallback>
                <p:oleObj name="Equation" r:id="rId11" imgW="1587240" imgH="7617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4071938"/>
                        <a:ext cx="2241550" cy="1071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TextBox 16"/>
          <p:cNvSpPr txBox="1">
            <a:spLocks noChangeArrowheads="1"/>
          </p:cNvSpPr>
          <p:nvPr/>
        </p:nvSpPr>
        <p:spPr bwMode="auto">
          <a:xfrm>
            <a:off x="2428875" y="2428875"/>
            <a:ext cx="142875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/>
              <a:t>虽然是“一次齐函数”但有变量在分母上</a:t>
            </a:r>
          </a:p>
        </p:txBody>
      </p:sp>
      <p:sp>
        <p:nvSpPr>
          <p:cNvPr id="11283" name="TextBox 17"/>
          <p:cNvSpPr txBox="1">
            <a:spLocks noChangeArrowheads="1"/>
          </p:cNvSpPr>
          <p:nvPr/>
        </p:nvSpPr>
        <p:spPr bwMode="auto">
          <a:xfrm>
            <a:off x="3000375" y="4214813"/>
            <a:ext cx="12144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1"/>
              <a:t>干净的二次齐函数</a:t>
            </a:r>
          </a:p>
        </p:txBody>
      </p:sp>
      <p:graphicFrame>
        <p:nvGraphicFramePr>
          <p:cNvPr id="11271" name="Object 29"/>
          <p:cNvGraphicFramePr>
            <a:graphicFrameLocks noChangeAspect="1"/>
          </p:cNvGraphicFramePr>
          <p:nvPr/>
        </p:nvGraphicFramePr>
        <p:xfrm>
          <a:off x="4787900" y="4357688"/>
          <a:ext cx="3605213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13" imgW="3035160" imgH="761760" progId="Equation.3">
                  <p:embed/>
                </p:oleObj>
              </mc:Choice>
              <mc:Fallback>
                <p:oleObj name="Equation" r:id="rId13" imgW="3035160" imgH="7617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357688"/>
                        <a:ext cx="3605213" cy="903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4" name="TextBox 23"/>
          <p:cNvSpPr txBox="1">
            <a:spLocks noChangeArrowheads="1"/>
          </p:cNvSpPr>
          <p:nvPr/>
        </p:nvSpPr>
        <p:spPr bwMode="auto">
          <a:xfrm>
            <a:off x="5286375" y="4000500"/>
            <a:ext cx="3071813" cy="369888"/>
          </a:xfrm>
          <a:prstGeom prst="rect">
            <a:avLst/>
          </a:prstGeom>
          <a:solidFill>
            <a:srgbClr val="FFC000">
              <a:alpha val="5294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自变量</a:t>
            </a:r>
            <a:r>
              <a:rPr lang="en-US" altLang="zh-CN" b="1"/>
              <a:t>W</a:t>
            </a:r>
            <a:r>
              <a:rPr lang="zh-CN" altLang="en-US" b="1"/>
              <a:t>的线性函数！</a:t>
            </a:r>
          </a:p>
        </p:txBody>
      </p:sp>
      <p:sp>
        <p:nvSpPr>
          <p:cNvPr id="11285" name="TextBox 27"/>
          <p:cNvSpPr txBox="1">
            <a:spLocks noChangeArrowheads="1"/>
          </p:cNvSpPr>
          <p:nvPr/>
        </p:nvSpPr>
        <p:spPr bwMode="auto">
          <a:xfrm>
            <a:off x="214313" y="5357813"/>
            <a:ext cx="8715375" cy="40005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/>
              <a:t>实质区别：        是自变量     的线性函数， 而       是自变量      的非线性函数！ </a:t>
            </a:r>
          </a:p>
        </p:txBody>
      </p:sp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5429250" y="5429250"/>
          <a:ext cx="381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15" imgW="380880" imgH="368280" progId="Equation.3">
                  <p:embed/>
                </p:oleObj>
              </mc:Choice>
              <mc:Fallback>
                <p:oleObj name="Equation" r:id="rId15" imgW="380880" imgH="3682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5429250"/>
                        <a:ext cx="3810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7000875" y="5429250"/>
          <a:ext cx="214313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17" imgW="152280" imgH="164880" progId="Equation.3">
                  <p:embed/>
                </p:oleObj>
              </mc:Choice>
              <mc:Fallback>
                <p:oleObj name="Equation" r:id="rId17" imgW="152280" imgH="1648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5429250"/>
                        <a:ext cx="214313" cy="23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1643063" y="5429250"/>
          <a:ext cx="419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19" imgW="419040" imgH="368280" progId="Equation.3">
                  <p:embed/>
                </p:oleObj>
              </mc:Choice>
              <mc:Fallback>
                <p:oleObj name="Equation" r:id="rId19" imgW="419040" imgH="3682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5429250"/>
                        <a:ext cx="4191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3214688" y="5429250"/>
          <a:ext cx="24765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Equation" r:id="rId21" imgW="190440" imgH="164880" progId="Equation.3">
                  <p:embed/>
                </p:oleObj>
              </mc:Choice>
              <mc:Fallback>
                <p:oleObj name="Equation" r:id="rId21" imgW="190440" imgH="1648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5429250"/>
                        <a:ext cx="247650" cy="21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直接箭头连接符 33"/>
          <p:cNvCxnSpPr/>
          <p:nvPr/>
        </p:nvCxnSpPr>
        <p:spPr>
          <a:xfrm rot="5400000">
            <a:off x="5036344" y="4393407"/>
            <a:ext cx="285750" cy="214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3925888" y="1935163"/>
          <a:ext cx="4972050" cy="1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23" imgW="3962160" imgH="1168200" progId="Equation.3">
                  <p:embed/>
                </p:oleObj>
              </mc:Choice>
              <mc:Fallback>
                <p:oleObj name="Equation" r:id="rId23" imgW="3962160" imgH="1168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5888" y="1935163"/>
                        <a:ext cx="4972050" cy="1468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直接箭头连接符 37"/>
          <p:cNvCxnSpPr/>
          <p:nvPr/>
        </p:nvCxnSpPr>
        <p:spPr>
          <a:xfrm rot="16200000" flipV="1">
            <a:off x="4393407" y="3036093"/>
            <a:ext cx="571500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929188" y="3571875"/>
            <a:ext cx="5715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9" name="TextBox 40"/>
          <p:cNvSpPr txBox="1">
            <a:spLocks noChangeArrowheads="1"/>
          </p:cNvSpPr>
          <p:nvPr/>
        </p:nvSpPr>
        <p:spPr bwMode="auto">
          <a:xfrm>
            <a:off x="5500688" y="3357563"/>
            <a:ext cx="2786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自变量</a:t>
            </a:r>
            <a:r>
              <a:rPr lang="en-US" altLang="zh-CN" b="1"/>
              <a:t>U</a:t>
            </a:r>
            <a:r>
              <a:rPr lang="zh-CN" altLang="en-US" b="1"/>
              <a:t>的非线性函数</a:t>
            </a:r>
          </a:p>
        </p:txBody>
      </p:sp>
      <p:sp>
        <p:nvSpPr>
          <p:cNvPr id="11290" name="TextBox 41"/>
          <p:cNvSpPr txBox="1">
            <a:spLocks noChangeArrowheads="1"/>
          </p:cNvSpPr>
          <p:nvPr/>
        </p:nvSpPr>
        <p:spPr bwMode="auto">
          <a:xfrm>
            <a:off x="357188" y="5857875"/>
            <a:ext cx="8429625" cy="830263"/>
          </a:xfrm>
          <a:prstGeom prst="rect">
            <a:avLst/>
          </a:prstGeom>
          <a:solidFill>
            <a:srgbClr val="92D050">
              <a:alpha val="52156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1"/>
              <a:t>使用</a:t>
            </a:r>
            <a:r>
              <a:rPr lang="en-US" altLang="zh-CN" sz="1600" b="1"/>
              <a:t>U</a:t>
            </a:r>
            <a:r>
              <a:rPr lang="zh-CN" altLang="en-US" sz="1600" b="1"/>
              <a:t>做自变量的优点： 物理意义鲜明 （质量密度、动量密度和能量密度），守恒性好</a:t>
            </a:r>
            <a:endParaRPr lang="en-US" altLang="zh-CN" sz="1600" b="1"/>
          </a:p>
          <a:p>
            <a:r>
              <a:rPr lang="zh-CN" altLang="en-US" sz="1600" b="1"/>
              <a:t>使用</a:t>
            </a:r>
            <a:r>
              <a:rPr lang="en-US" altLang="zh-CN" sz="1600" b="1"/>
              <a:t>W</a:t>
            </a:r>
            <a:r>
              <a:rPr lang="zh-CN" altLang="en-US" sz="1600" b="1"/>
              <a:t>做自变量的优点： </a:t>
            </a:r>
            <a:r>
              <a:rPr lang="en-US" altLang="zh-CN" sz="1600" b="1"/>
              <a:t>Jocabian</a:t>
            </a:r>
            <a:r>
              <a:rPr lang="zh-CN" altLang="en-US" sz="1600" b="1"/>
              <a:t>矩阵为线性矩阵</a:t>
            </a:r>
            <a:endParaRPr lang="en-US" altLang="zh-CN" sz="1600" b="1"/>
          </a:p>
          <a:p>
            <a:r>
              <a:rPr lang="zh-CN" altLang="en-US" sz="1600" b="1"/>
              <a:t>思考： 如果在</a:t>
            </a:r>
            <a:r>
              <a:rPr lang="en-US" altLang="zh-CN" sz="1600" b="1"/>
              <a:t>CFD</a:t>
            </a:r>
            <a:r>
              <a:rPr lang="zh-CN" altLang="en-US" sz="1600" b="1"/>
              <a:t>计算中，使用</a:t>
            </a:r>
            <a:r>
              <a:rPr lang="en-US" altLang="zh-CN" sz="1600" b="1"/>
              <a:t>W</a:t>
            </a:r>
            <a:r>
              <a:rPr lang="zh-CN" altLang="en-US" sz="1600" b="1"/>
              <a:t>替换</a:t>
            </a:r>
            <a:r>
              <a:rPr lang="en-US" altLang="zh-CN" sz="1600" b="1"/>
              <a:t>U</a:t>
            </a:r>
            <a:r>
              <a:rPr lang="zh-CN" altLang="en-US" sz="1600" b="1"/>
              <a:t>做自变量会怎样？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TextBox 16"/>
          <p:cNvSpPr txBox="1">
            <a:spLocks noChangeArrowheads="1"/>
          </p:cNvSpPr>
          <p:nvPr/>
        </p:nvSpPr>
        <p:spPr bwMode="auto">
          <a:xfrm>
            <a:off x="142875" y="4429125"/>
            <a:ext cx="4429125" cy="1754188"/>
          </a:xfrm>
          <a:prstGeom prst="rect">
            <a:avLst/>
          </a:prstGeom>
          <a:solidFill>
            <a:srgbClr val="92D050">
              <a:alpha val="27843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4 </a:t>
            </a:r>
            <a:r>
              <a:rPr lang="zh-CN" altLang="en-US"/>
              <a:t>阶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12296" name="TextBox 15"/>
          <p:cNvSpPr txBox="1">
            <a:spLocks noChangeArrowheads="1"/>
          </p:cNvSpPr>
          <p:nvPr/>
        </p:nvSpPr>
        <p:spPr bwMode="auto">
          <a:xfrm>
            <a:off x="4714875" y="3071813"/>
            <a:ext cx="3786188" cy="1477962"/>
          </a:xfrm>
          <a:prstGeom prst="rect">
            <a:avLst/>
          </a:prstGeom>
          <a:solidFill>
            <a:srgbClr val="FFC000">
              <a:alpha val="3686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3 </a:t>
            </a:r>
            <a:r>
              <a:rPr lang="zh-CN" altLang="en-US" b="1"/>
              <a:t>阶 （</a:t>
            </a:r>
            <a:r>
              <a:rPr lang="en-US" altLang="zh-CN" b="1"/>
              <a:t>TVD</a:t>
            </a:r>
            <a:r>
              <a:rPr lang="zh-CN" altLang="en-US" b="1"/>
              <a:t>型）</a:t>
            </a:r>
            <a:endParaRPr lang="en-US" altLang="zh-CN" b="1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12297" name="TextBox 14"/>
          <p:cNvSpPr txBox="1">
            <a:spLocks noChangeArrowheads="1"/>
          </p:cNvSpPr>
          <p:nvPr/>
        </p:nvSpPr>
        <p:spPr bwMode="auto">
          <a:xfrm>
            <a:off x="142875" y="3286125"/>
            <a:ext cx="3929063" cy="923925"/>
          </a:xfrm>
          <a:prstGeom prst="rect">
            <a:avLst/>
          </a:prstGeom>
          <a:solidFill>
            <a:srgbClr val="FFC000">
              <a:alpha val="2000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2</a:t>
            </a:r>
            <a:r>
              <a:rPr lang="zh-CN" altLang="en-US"/>
              <a:t>阶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3EC47-C134-4F81-AE63-2C8C0F48A885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  <p:sp>
        <p:nvSpPr>
          <p:cNvPr id="12300" name="TextBox 3"/>
          <p:cNvSpPr txBox="1">
            <a:spLocks noChangeArrowheads="1"/>
          </p:cNvSpPr>
          <p:nvPr/>
        </p:nvSpPr>
        <p:spPr bwMode="auto">
          <a:xfrm>
            <a:off x="1071563" y="285750"/>
            <a:ext cx="6143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 dirty="0"/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Calibri" pitchFamily="34" charset="0"/>
              </a:rPr>
              <a:t>§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</a:rPr>
              <a:t>5.3  </a:t>
            </a:r>
            <a:r>
              <a:rPr lang="zh-CN" altLang="en-US" sz="2400" b="1" dirty="0">
                <a:solidFill>
                  <a:srgbClr val="0000FF"/>
                </a:solidFill>
              </a:rPr>
              <a:t>时间推进方法</a:t>
            </a:r>
            <a:r>
              <a:rPr lang="en-US" altLang="zh-CN" sz="2400" b="1" dirty="0">
                <a:solidFill>
                  <a:srgbClr val="0000FF"/>
                </a:solidFill>
              </a:rPr>
              <a:t>  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2301" name="TextBox 4"/>
          <p:cNvSpPr txBox="1">
            <a:spLocks noChangeArrowheads="1"/>
          </p:cNvSpPr>
          <p:nvPr/>
        </p:nvSpPr>
        <p:spPr bwMode="auto">
          <a:xfrm>
            <a:off x="142875" y="857250"/>
            <a:ext cx="6215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/>
              <a:t>1. </a:t>
            </a:r>
            <a:r>
              <a:rPr lang="zh-CN" altLang="en-US" sz="2000" b="1"/>
              <a:t>显格式</a:t>
            </a: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071563" y="1428750"/>
          <a:ext cx="42354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4" imgW="3441600" imgH="406080" progId="Equation.3">
                  <p:embed/>
                </p:oleObj>
              </mc:Choice>
              <mc:Fallback>
                <p:oleObj name="Equation" r:id="rId4" imgW="3441600" imgH="406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1428750"/>
                        <a:ext cx="423545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1357313" y="2286000"/>
          <a:ext cx="7858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6" imgW="672840" imgH="368280" progId="Equation.3">
                  <p:embed/>
                </p:oleObj>
              </mc:Choice>
              <mc:Fallback>
                <p:oleObj name="Equation" r:id="rId6" imgW="672840" imgH="368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2286000"/>
                        <a:ext cx="785812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/>
          <p:cNvCxnSpPr/>
          <p:nvPr/>
        </p:nvCxnSpPr>
        <p:spPr>
          <a:xfrm rot="5400000">
            <a:off x="1465262" y="2106613"/>
            <a:ext cx="21431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3" name="TextBox 9"/>
          <p:cNvSpPr txBox="1">
            <a:spLocks noChangeArrowheads="1"/>
          </p:cNvSpPr>
          <p:nvPr/>
        </p:nvSpPr>
        <p:spPr bwMode="auto">
          <a:xfrm>
            <a:off x="214313" y="2857500"/>
            <a:ext cx="3286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推荐方法： </a:t>
            </a:r>
            <a:r>
              <a:rPr lang="en-US" altLang="zh-CN" b="1"/>
              <a:t>Runge-Kutta</a:t>
            </a:r>
            <a:r>
              <a:rPr lang="zh-CN" altLang="en-US" b="1"/>
              <a:t>法</a:t>
            </a:r>
          </a:p>
        </p:txBody>
      </p:sp>
      <p:graphicFrame>
        <p:nvGraphicFramePr>
          <p:cNvPr id="12292" name="Object 8"/>
          <p:cNvGraphicFramePr>
            <a:graphicFrameLocks noChangeAspect="1"/>
          </p:cNvGraphicFramePr>
          <p:nvPr/>
        </p:nvGraphicFramePr>
        <p:xfrm>
          <a:off x="4983163" y="3429000"/>
          <a:ext cx="31813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8" imgW="2260440" imgH="660240" progId="Equation.3">
                  <p:embed/>
                </p:oleObj>
              </mc:Choice>
              <mc:Fallback>
                <p:oleObj name="Equation" r:id="rId8" imgW="2260440" imgH="660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163" y="3429000"/>
                        <a:ext cx="3181350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571500" y="3571875"/>
          <a:ext cx="3106738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10" imgW="2209680" imgH="431640" progId="Equation.3">
                  <p:embed/>
                </p:oleObj>
              </mc:Choice>
              <mc:Fallback>
                <p:oleObj name="Equation" r:id="rId10" imgW="22096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3571875"/>
                        <a:ext cx="3106738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214313" y="4786313"/>
          <a:ext cx="4198937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12" imgW="2984400" imgH="888840" progId="Equation.3">
                  <p:embed/>
                </p:oleObj>
              </mc:Choice>
              <mc:Fallback>
                <p:oleObj name="Equation" r:id="rId12" imgW="2984400" imgH="8888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4786313"/>
                        <a:ext cx="4198937" cy="1249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4" name="TextBox 17"/>
          <p:cNvSpPr txBox="1">
            <a:spLocks noChangeArrowheads="1"/>
          </p:cNvSpPr>
          <p:nvPr/>
        </p:nvSpPr>
        <p:spPr bwMode="auto">
          <a:xfrm>
            <a:off x="5143500" y="4929188"/>
            <a:ext cx="3429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更高阶 </a:t>
            </a:r>
            <a:r>
              <a:rPr lang="en-US" altLang="zh-CN"/>
              <a:t>……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DB8E8C-2E6D-4556-B2BE-F43D3B2C7901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  <p:sp>
        <p:nvSpPr>
          <p:cNvPr id="13322" name="TextBox 3"/>
          <p:cNvSpPr txBox="1">
            <a:spLocks noChangeArrowheads="1"/>
          </p:cNvSpPr>
          <p:nvPr/>
        </p:nvSpPr>
        <p:spPr bwMode="auto">
          <a:xfrm>
            <a:off x="357188" y="500063"/>
            <a:ext cx="55006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/>
              <a:t>2.  </a:t>
            </a:r>
            <a:r>
              <a:rPr lang="zh-CN" altLang="en-US" sz="2000" b="1"/>
              <a:t>隐格式算法简介 （以二维</a:t>
            </a:r>
            <a:r>
              <a:rPr lang="en-US" altLang="zh-CN" sz="2000" b="1"/>
              <a:t>Euler</a:t>
            </a:r>
            <a:r>
              <a:rPr lang="zh-CN" altLang="en-US" sz="2000" b="1"/>
              <a:t>方程为例）</a:t>
            </a:r>
            <a:r>
              <a:rPr lang="en-US" altLang="zh-CN" sz="2000" b="1"/>
              <a:t>  </a:t>
            </a:r>
            <a:endParaRPr lang="zh-CN" altLang="en-US" sz="2000" b="1"/>
          </a:p>
        </p:txBody>
      </p:sp>
      <p:sp>
        <p:nvSpPr>
          <p:cNvPr id="13323" name="TextBox 4"/>
          <p:cNvSpPr txBox="1">
            <a:spLocks noChangeArrowheads="1"/>
          </p:cNvSpPr>
          <p:nvPr/>
        </p:nvSpPr>
        <p:spPr bwMode="auto">
          <a:xfrm>
            <a:off x="571500" y="1571625"/>
            <a:ext cx="30718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/>
              <a:t>1</a:t>
            </a:r>
            <a:r>
              <a:rPr lang="zh-CN" altLang="en-US" sz="2000" b="1"/>
              <a:t>） 原理介绍</a:t>
            </a: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2963863" y="1071563"/>
          <a:ext cx="18288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3" imgW="1485720" imgH="406080" progId="Equation.3">
                  <p:embed/>
                </p:oleObj>
              </mc:Choice>
              <mc:Fallback>
                <p:oleObj name="Equation" r:id="rId3" imgW="1485720" imgH="406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863" y="1071563"/>
                        <a:ext cx="1828800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3343275" y="2143125"/>
          <a:ext cx="265747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5" imgW="2158920" imgH="419040" progId="Equation.3">
                  <p:embed/>
                </p:oleObj>
              </mc:Choice>
              <mc:Fallback>
                <p:oleObj name="Equation" r:id="rId5" imgW="215892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3275" y="2143125"/>
                        <a:ext cx="2657475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TextBox 7"/>
          <p:cNvSpPr txBox="1">
            <a:spLocks noChangeArrowheads="1"/>
          </p:cNvSpPr>
          <p:nvPr/>
        </p:nvSpPr>
        <p:spPr bwMode="auto">
          <a:xfrm>
            <a:off x="6858000" y="2214563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13325" name="TextBox 8"/>
          <p:cNvSpPr txBox="1">
            <a:spLocks noChangeArrowheads="1"/>
          </p:cNvSpPr>
          <p:nvPr/>
        </p:nvSpPr>
        <p:spPr bwMode="auto">
          <a:xfrm>
            <a:off x="1214438" y="2214563"/>
            <a:ext cx="1857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时间离散后</a:t>
            </a:r>
          </a:p>
        </p:txBody>
      </p:sp>
      <p:sp>
        <p:nvSpPr>
          <p:cNvPr id="13326" name="TextBox 9"/>
          <p:cNvSpPr txBox="1">
            <a:spLocks noChangeArrowheads="1"/>
          </p:cNvSpPr>
          <p:nvPr/>
        </p:nvSpPr>
        <p:spPr bwMode="auto">
          <a:xfrm>
            <a:off x="785813" y="2857500"/>
            <a:ext cx="7715250" cy="646113"/>
          </a:xfrm>
          <a:prstGeom prst="rect">
            <a:avLst/>
          </a:prstGeom>
          <a:solidFill>
            <a:srgbClr val="FFC000">
              <a:alpha val="5686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方案</a:t>
            </a:r>
            <a:r>
              <a:rPr lang="en-US" altLang="zh-CN" b="1"/>
              <a:t> A</a:t>
            </a:r>
            <a:r>
              <a:rPr lang="zh-CN" altLang="en-US" b="1"/>
              <a:t>： 直接将（</a:t>
            </a:r>
            <a:r>
              <a:rPr lang="en-US" altLang="zh-CN" b="1"/>
              <a:t>1</a:t>
            </a:r>
            <a:r>
              <a:rPr lang="zh-CN" altLang="en-US" b="1"/>
              <a:t>）进行空间离散，得到  </a:t>
            </a:r>
            <a:r>
              <a:rPr lang="en-US" altLang="zh-CN" b="1"/>
              <a:t>U</a:t>
            </a:r>
            <a:r>
              <a:rPr lang="en-US" altLang="zh-CN" b="1" baseline="30000"/>
              <a:t>n+1</a:t>
            </a:r>
            <a:r>
              <a:rPr lang="zh-CN" altLang="en-US" b="1"/>
              <a:t>  的代数方程组</a:t>
            </a:r>
            <a:endParaRPr lang="en-US" altLang="zh-CN" b="1"/>
          </a:p>
          <a:p>
            <a:r>
              <a:rPr lang="zh-CN" altLang="en-US" b="1"/>
              <a:t>困难：    大型</a:t>
            </a:r>
            <a:r>
              <a:rPr lang="zh-CN" altLang="en-US" b="1">
                <a:solidFill>
                  <a:srgbClr val="FF0000"/>
                </a:solidFill>
              </a:rPr>
              <a:t>非线性</a:t>
            </a:r>
            <a:r>
              <a:rPr lang="zh-CN" altLang="en-US" b="1"/>
              <a:t>方程组，求解困难</a:t>
            </a:r>
          </a:p>
        </p:txBody>
      </p:sp>
      <p:sp>
        <p:nvSpPr>
          <p:cNvPr id="13327" name="TextBox 10"/>
          <p:cNvSpPr txBox="1">
            <a:spLocks noChangeArrowheads="1"/>
          </p:cNvSpPr>
          <p:nvPr/>
        </p:nvSpPr>
        <p:spPr bwMode="auto">
          <a:xfrm>
            <a:off x="785813" y="3714750"/>
            <a:ext cx="75009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方案</a:t>
            </a:r>
            <a:r>
              <a:rPr lang="en-US" altLang="zh-CN" b="1"/>
              <a:t>B:  </a:t>
            </a:r>
            <a:r>
              <a:rPr lang="zh-CN" altLang="en-US" b="1"/>
              <a:t>设计一种迭代算法</a:t>
            </a:r>
          </a:p>
        </p:txBody>
      </p:sp>
      <p:sp>
        <p:nvSpPr>
          <p:cNvPr id="13328" name="TextBox 11"/>
          <p:cNvSpPr txBox="1">
            <a:spLocks noChangeArrowheads="1"/>
          </p:cNvSpPr>
          <p:nvPr/>
        </p:nvSpPr>
        <p:spPr bwMode="auto">
          <a:xfrm>
            <a:off x="928688" y="4214813"/>
            <a:ext cx="1143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令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843088" y="4214813"/>
          <a:ext cx="1627187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7" imgW="901440" imgH="203040" progId="Equation.3">
                  <p:embed/>
                </p:oleObj>
              </mc:Choice>
              <mc:Fallback>
                <p:oleObj name="Equation" r:id="rId7" imgW="90144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088" y="4214813"/>
                        <a:ext cx="1627187" cy="366712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1546225" y="4786313"/>
          <a:ext cx="184467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9" imgW="1498320" imgH="419040" progId="Equation.3">
                  <p:embed/>
                </p:oleObj>
              </mc:Choice>
              <mc:Fallback>
                <p:oleObj name="Equation" r:id="rId9" imgW="149832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4786313"/>
                        <a:ext cx="1844675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箭头连接符 15"/>
          <p:cNvCxnSpPr/>
          <p:nvPr/>
        </p:nvCxnSpPr>
        <p:spPr>
          <a:xfrm>
            <a:off x="3857625" y="5000625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4562475" y="4714875"/>
          <a:ext cx="419893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11" imgW="2997000" imgH="419040" progId="Equation.3">
                  <p:embed/>
                </p:oleObj>
              </mc:Choice>
              <mc:Fallback>
                <p:oleObj name="Equation" r:id="rId11" imgW="299700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5" y="4714875"/>
                        <a:ext cx="4198938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0" name="TextBox 19"/>
          <p:cNvSpPr txBox="1">
            <a:spLocks noChangeArrowheads="1"/>
          </p:cNvSpPr>
          <p:nvPr/>
        </p:nvSpPr>
        <p:spPr bwMode="auto">
          <a:xfrm>
            <a:off x="4714875" y="4214813"/>
            <a:ext cx="3000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两端同时添加显式项</a:t>
            </a:r>
          </a:p>
        </p:txBody>
      </p:sp>
      <p:cxnSp>
        <p:nvCxnSpPr>
          <p:cNvPr id="23" name="直接箭头连接符 22"/>
          <p:cNvCxnSpPr/>
          <p:nvPr/>
        </p:nvCxnSpPr>
        <p:spPr>
          <a:xfrm rot="5400000">
            <a:off x="7965282" y="4393406"/>
            <a:ext cx="357188" cy="1428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2" name="TextBox 23"/>
          <p:cNvSpPr txBox="1">
            <a:spLocks noChangeArrowheads="1"/>
          </p:cNvSpPr>
          <p:nvPr/>
        </p:nvSpPr>
        <p:spPr bwMode="auto">
          <a:xfrm>
            <a:off x="7358063" y="3857625"/>
            <a:ext cx="1643062" cy="369888"/>
          </a:xfrm>
          <a:prstGeom prst="rect">
            <a:avLst/>
          </a:prstGeom>
          <a:solidFill>
            <a:srgbClr val="FFC000">
              <a:alpha val="7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右端项，已知</a:t>
            </a:r>
          </a:p>
        </p:txBody>
      </p:sp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1171575" y="5429250"/>
          <a:ext cx="22066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13" imgW="1574640" imgH="419040" progId="Equation.3">
                  <p:embed/>
                </p:oleObj>
              </mc:Choice>
              <mc:Fallback>
                <p:oleObj name="Equation" r:id="rId13" imgW="157464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5429250"/>
                        <a:ext cx="2206625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3" name="TextBox 25"/>
          <p:cNvSpPr txBox="1">
            <a:spLocks noChangeArrowheads="1"/>
          </p:cNvSpPr>
          <p:nvPr/>
        </p:nvSpPr>
        <p:spPr bwMode="auto">
          <a:xfrm>
            <a:off x="3429000" y="5429250"/>
            <a:ext cx="50006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是已知项，可采用某种差分方法</a:t>
            </a:r>
            <a:r>
              <a:rPr lang="zh-CN" altLang="en-US" b="1">
                <a:solidFill>
                  <a:srgbClr val="FF0000"/>
                </a:solidFill>
              </a:rPr>
              <a:t>显式</a:t>
            </a:r>
            <a:r>
              <a:rPr lang="zh-CN" altLang="en-US" b="1"/>
              <a:t>计算得到</a:t>
            </a:r>
            <a:endParaRPr lang="en-US" altLang="zh-CN" b="1"/>
          </a:p>
          <a:p>
            <a:r>
              <a:rPr lang="zh-CN" altLang="en-US" b="1"/>
              <a:t>（对算法无限制）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357313" y="428625"/>
            <a:ext cx="2357437" cy="571500"/>
          </a:xfrm>
          <a:prstGeom prst="rect">
            <a:avLst/>
          </a:prstGeom>
          <a:solidFill>
            <a:srgbClr val="FFC000">
              <a:alpha val="38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26F11D-0382-45AB-81FD-2C7A3F437720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928688" y="428625"/>
          <a:ext cx="36480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3" imgW="2603160" imgH="419040" progId="Equation.3">
                  <p:embed/>
                </p:oleObj>
              </mc:Choice>
              <mc:Fallback>
                <p:oleObj name="Equation" r:id="rId3" imgW="260316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28625"/>
                        <a:ext cx="3648075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1714500" y="1285875"/>
          <a:ext cx="2071688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5" imgW="1790640" imgH="368280" progId="Equation.3">
                  <p:embed/>
                </p:oleObj>
              </mc:Choice>
              <mc:Fallback>
                <p:oleObj name="Equation" r:id="rId5" imgW="1790640" imgH="368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1285875"/>
                        <a:ext cx="2071688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4143375" y="1357313"/>
          <a:ext cx="400208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7" imgW="3022560" imgH="215640" progId="Equation.3">
                  <p:embed/>
                </p:oleObj>
              </mc:Choice>
              <mc:Fallback>
                <p:oleObj name="Equation" r:id="rId7" imgW="302256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1357313"/>
                        <a:ext cx="4002088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rot="5400000">
            <a:off x="1106487" y="1677988"/>
            <a:ext cx="78581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1374775" y="2214563"/>
          <a:ext cx="3113088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9" imgW="2222280" imgH="406080" progId="Equation.3">
                  <p:embed/>
                </p:oleObj>
              </mc:Choice>
              <mc:Fallback>
                <p:oleObj name="Equation" r:id="rId9" imgW="222228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2214563"/>
                        <a:ext cx="3113088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9"/>
          <p:cNvGraphicFramePr>
            <a:graphicFrameLocks noChangeAspect="1"/>
          </p:cNvGraphicFramePr>
          <p:nvPr/>
        </p:nvGraphicFramePr>
        <p:xfrm>
          <a:off x="2786063" y="2928938"/>
          <a:ext cx="17176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11" imgW="1295280" imgH="215640" progId="Equation.3">
                  <p:embed/>
                </p:oleObj>
              </mc:Choice>
              <mc:Fallback>
                <p:oleObj name="Equation" r:id="rId11" imgW="129528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2928938"/>
                        <a:ext cx="1717675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TextBox 9"/>
          <p:cNvSpPr txBox="1">
            <a:spLocks noChangeArrowheads="1"/>
          </p:cNvSpPr>
          <p:nvPr/>
        </p:nvSpPr>
        <p:spPr bwMode="auto">
          <a:xfrm>
            <a:off x="5429250" y="2286000"/>
            <a:ext cx="1357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(2)</a:t>
            </a:r>
            <a:endParaRPr lang="zh-CN" altLang="en-US"/>
          </a:p>
        </p:txBody>
      </p:sp>
      <p:sp>
        <p:nvSpPr>
          <p:cNvPr id="14350" name="TextBox 11"/>
          <p:cNvSpPr txBox="1">
            <a:spLocks noChangeArrowheads="1"/>
          </p:cNvSpPr>
          <p:nvPr/>
        </p:nvSpPr>
        <p:spPr bwMode="auto">
          <a:xfrm>
            <a:off x="4572000" y="2857500"/>
            <a:ext cx="3286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已知，（</a:t>
            </a:r>
            <a:r>
              <a:rPr lang="en-US" altLang="zh-CN" b="1"/>
              <a:t>2</a:t>
            </a:r>
            <a:r>
              <a:rPr lang="zh-CN" altLang="en-US" b="1"/>
              <a:t>）为线性方程</a:t>
            </a:r>
            <a:r>
              <a:rPr lang="zh-CN" altLang="en-US"/>
              <a:t>。</a:t>
            </a:r>
          </a:p>
        </p:txBody>
      </p:sp>
      <p:sp>
        <p:nvSpPr>
          <p:cNvPr id="14351" name="TextBox 12"/>
          <p:cNvSpPr txBox="1">
            <a:spLocks noChangeArrowheads="1"/>
          </p:cNvSpPr>
          <p:nvPr/>
        </p:nvSpPr>
        <p:spPr bwMode="auto">
          <a:xfrm>
            <a:off x="5715000" y="3286125"/>
            <a:ext cx="3429000" cy="369888"/>
          </a:xfrm>
          <a:prstGeom prst="rect">
            <a:avLst/>
          </a:prstGeom>
          <a:solidFill>
            <a:srgbClr val="FFC000">
              <a:alpha val="32941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（</a:t>
            </a:r>
            <a:r>
              <a:rPr lang="en-US" altLang="zh-CN" b="1"/>
              <a:t>1</a:t>
            </a:r>
            <a:r>
              <a:rPr lang="zh-CN" altLang="en-US" b="1"/>
              <a:t>）</a:t>
            </a:r>
            <a:r>
              <a:rPr lang="en-US" altLang="zh-CN" b="1">
                <a:sym typeface="Wingdings" pitchFamily="2" charset="2"/>
              </a:rPr>
              <a:t>  (2) </a:t>
            </a:r>
            <a:r>
              <a:rPr lang="zh-CN" altLang="en-US" b="1">
                <a:sym typeface="Wingdings" pitchFamily="2" charset="2"/>
              </a:rPr>
              <a:t>是一个线性化过程</a:t>
            </a:r>
            <a:r>
              <a:rPr lang="en-US" altLang="zh-CN" b="1">
                <a:sym typeface="Wingdings" pitchFamily="2" charset="2"/>
              </a:rPr>
              <a:t> </a:t>
            </a:r>
            <a:endParaRPr lang="zh-CN" altLang="en-US" b="1"/>
          </a:p>
        </p:txBody>
      </p:sp>
      <p:sp>
        <p:nvSpPr>
          <p:cNvPr id="14352" name="TextBox 13"/>
          <p:cNvSpPr txBox="1">
            <a:spLocks noChangeArrowheads="1"/>
          </p:cNvSpPr>
          <p:nvPr/>
        </p:nvSpPr>
        <p:spPr bwMode="auto">
          <a:xfrm>
            <a:off x="5786438" y="4000500"/>
            <a:ext cx="3143250" cy="646113"/>
          </a:xfrm>
          <a:prstGeom prst="rect">
            <a:avLst/>
          </a:prstGeom>
          <a:solidFill>
            <a:srgbClr val="FFC0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含义： 先用显格式计算，再用隐格式计算修正量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rot="5400000">
            <a:off x="748507" y="3607594"/>
            <a:ext cx="164465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4" name="TextBox 15"/>
          <p:cNvSpPr txBox="1">
            <a:spLocks noChangeArrowheads="1"/>
          </p:cNvSpPr>
          <p:nvPr/>
        </p:nvSpPr>
        <p:spPr bwMode="auto">
          <a:xfrm>
            <a:off x="1000125" y="4643438"/>
            <a:ext cx="43576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线性方程，离散求解</a:t>
            </a:r>
          </a:p>
        </p:txBody>
      </p:sp>
      <p:sp>
        <p:nvSpPr>
          <p:cNvPr id="14355" name="TextBox 16"/>
          <p:cNvSpPr txBox="1">
            <a:spLocks noChangeArrowheads="1"/>
          </p:cNvSpPr>
          <p:nvPr/>
        </p:nvSpPr>
        <p:spPr bwMode="auto">
          <a:xfrm>
            <a:off x="1214438" y="5072063"/>
            <a:ext cx="5072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离散后为大型带状方程组，求解计算量大</a:t>
            </a: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643563" y="5286375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7" name="TextBox 19"/>
          <p:cNvSpPr txBox="1">
            <a:spLocks noChangeArrowheads="1"/>
          </p:cNvSpPr>
          <p:nvPr/>
        </p:nvSpPr>
        <p:spPr bwMode="auto">
          <a:xfrm>
            <a:off x="6429375" y="5072063"/>
            <a:ext cx="1500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LU-SGS</a:t>
            </a:r>
            <a:endParaRPr lang="zh-CN" altLang="en-US" b="1"/>
          </a:p>
        </p:txBody>
      </p:sp>
      <p:sp>
        <p:nvSpPr>
          <p:cNvPr id="14358" name="TextBox 20"/>
          <p:cNvSpPr txBox="1">
            <a:spLocks noChangeArrowheads="1"/>
          </p:cNvSpPr>
          <p:nvPr/>
        </p:nvSpPr>
        <p:spPr bwMode="auto">
          <a:xfrm>
            <a:off x="1071563" y="5643563"/>
            <a:ext cx="7429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原理： 将矩阵分解为上、下三角阵，避免矩阵求逆运算</a:t>
            </a:r>
          </a:p>
        </p:txBody>
      </p:sp>
      <p:sp>
        <p:nvSpPr>
          <p:cNvPr id="14359" name="TextBox 21"/>
          <p:cNvSpPr txBox="1">
            <a:spLocks noChangeArrowheads="1"/>
          </p:cNvSpPr>
          <p:nvPr/>
        </p:nvSpPr>
        <p:spPr bwMode="auto">
          <a:xfrm>
            <a:off x="7215188" y="5643563"/>
            <a:ext cx="19288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隐式问题显式化</a:t>
            </a:r>
          </a:p>
        </p:txBody>
      </p:sp>
      <p:graphicFrame>
        <p:nvGraphicFramePr>
          <p:cNvPr id="14343" name="Object 14"/>
          <p:cNvGraphicFramePr>
            <a:graphicFrameLocks noChangeAspect="1"/>
          </p:cNvGraphicFramePr>
          <p:nvPr/>
        </p:nvGraphicFramePr>
        <p:xfrm>
          <a:off x="2857500" y="3571875"/>
          <a:ext cx="8667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13" imgW="482400" imgH="177480" progId="Equation.3">
                  <p:embed/>
                </p:oleObj>
              </mc:Choice>
              <mc:Fallback>
                <p:oleObj name="Equation" r:id="rId13" imgW="482400" imgH="177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571875"/>
                        <a:ext cx="866775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0" name="TextBox 23"/>
          <p:cNvSpPr txBox="1">
            <a:spLocks noChangeArrowheads="1"/>
          </p:cNvSpPr>
          <p:nvPr/>
        </p:nvSpPr>
        <p:spPr bwMode="auto">
          <a:xfrm>
            <a:off x="1785938" y="3500438"/>
            <a:ext cx="2643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未知量：</a:t>
            </a:r>
          </a:p>
        </p:txBody>
      </p:sp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6502400" y="214313"/>
          <a:ext cx="2338388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15" imgW="1295280" imgH="203040" progId="Equation.3">
                  <p:embed/>
                </p:oleObj>
              </mc:Choice>
              <mc:Fallback>
                <p:oleObj name="Equation" r:id="rId15" imgW="129528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2400" y="214313"/>
                        <a:ext cx="2338388" cy="366712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接箭头连接符 24"/>
          <p:cNvCxnSpPr/>
          <p:nvPr/>
        </p:nvCxnSpPr>
        <p:spPr>
          <a:xfrm rot="10800000" flipV="1">
            <a:off x="4357688" y="285750"/>
            <a:ext cx="285750" cy="2143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62" name="TextBox 25"/>
          <p:cNvSpPr txBox="1">
            <a:spLocks noChangeArrowheads="1"/>
          </p:cNvSpPr>
          <p:nvPr/>
        </p:nvSpPr>
        <p:spPr bwMode="auto">
          <a:xfrm>
            <a:off x="4786313" y="142875"/>
            <a:ext cx="12144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显式部分</a:t>
            </a:r>
          </a:p>
        </p:txBody>
      </p:sp>
      <p:cxnSp>
        <p:nvCxnSpPr>
          <p:cNvPr id="28" name="直接箭头连接符 27"/>
          <p:cNvCxnSpPr/>
          <p:nvPr/>
        </p:nvCxnSpPr>
        <p:spPr>
          <a:xfrm rot="10800000" flipV="1">
            <a:off x="2357438" y="214313"/>
            <a:ext cx="357187" cy="214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64" name="TextBox 28"/>
          <p:cNvSpPr txBox="1">
            <a:spLocks noChangeArrowheads="1"/>
          </p:cNvSpPr>
          <p:nvPr/>
        </p:nvSpPr>
        <p:spPr bwMode="auto">
          <a:xfrm>
            <a:off x="2786063" y="0"/>
            <a:ext cx="157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隐式修正</a:t>
            </a:r>
          </a:p>
        </p:txBody>
      </p:sp>
      <p:sp>
        <p:nvSpPr>
          <p:cNvPr id="14365" name="TextBox 31"/>
          <p:cNvSpPr txBox="1">
            <a:spLocks noChangeArrowheads="1"/>
          </p:cNvSpPr>
          <p:nvPr/>
        </p:nvSpPr>
        <p:spPr bwMode="auto">
          <a:xfrm>
            <a:off x="5429250" y="714375"/>
            <a:ext cx="3214688" cy="369888"/>
          </a:xfrm>
          <a:prstGeom prst="rect">
            <a:avLst/>
          </a:prstGeom>
          <a:solidFill>
            <a:srgbClr val="FFC000">
              <a:alpha val="74117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若隐式修正为</a:t>
            </a:r>
            <a:r>
              <a:rPr lang="en-US" altLang="zh-CN" b="1"/>
              <a:t>0</a:t>
            </a:r>
            <a:r>
              <a:rPr lang="zh-CN" altLang="en-US" b="1"/>
              <a:t>，则为显格式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Copyright by Li </a:t>
            </a:r>
            <a:r>
              <a:rPr lang="en-US" altLang="zh-CN" dirty="0" err="1"/>
              <a:t>Xinliang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0E754-A7FD-4DEC-9FED-DF6B62245FD8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graphicFrame>
        <p:nvGraphicFramePr>
          <p:cNvPr id="19458" name="Object 7"/>
          <p:cNvGraphicFramePr>
            <a:graphicFrameLocks noChangeAspect="1"/>
          </p:cNvGraphicFramePr>
          <p:nvPr/>
        </p:nvGraphicFramePr>
        <p:xfrm>
          <a:off x="1115616" y="2636912"/>
          <a:ext cx="12604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8" name="Equation" r:id="rId3" imgW="812520" imgH="368280" progId="Equation.3">
                  <p:embed/>
                </p:oleObj>
              </mc:Choice>
              <mc:Fallback>
                <p:oleObj name="Equation" r:id="rId3" imgW="812520" imgH="3682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636912"/>
                        <a:ext cx="12604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5076056" y="2420888"/>
          <a:ext cx="5715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9" name="Equation" r:id="rId5" imgW="330120" imgH="164880" progId="Equation.3">
                  <p:embed/>
                </p:oleObj>
              </mc:Choice>
              <mc:Fallback>
                <p:oleObj name="Equation" r:id="rId5" imgW="330120" imgH="164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2420888"/>
                        <a:ext cx="571500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5148064" y="2996952"/>
          <a:ext cx="5715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0" name="Equation" r:id="rId7" imgW="330120" imgH="164880" progId="Equation.3">
                  <p:embed/>
                </p:oleObj>
              </mc:Choice>
              <mc:Fallback>
                <p:oleObj name="Equation" r:id="rId7" imgW="330120" imgH="1648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2996952"/>
                        <a:ext cx="571500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5"/>
          <p:cNvGraphicFramePr>
            <a:graphicFrameLocks noChangeAspect="1"/>
          </p:cNvGraphicFramePr>
          <p:nvPr/>
        </p:nvGraphicFramePr>
        <p:xfrm>
          <a:off x="1547664" y="4293096"/>
          <a:ext cx="12414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1" name="Equation" r:id="rId9" imgW="914400" imgH="368280" progId="Equation.3">
                  <p:embed/>
                </p:oleObj>
              </mc:Choice>
              <mc:Fallback>
                <p:oleObj name="Equation" r:id="rId9" imgW="914400" imgH="3682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293096"/>
                        <a:ext cx="1241425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9" name="TextBox 15"/>
          <p:cNvSpPr txBox="1">
            <a:spLocks noChangeArrowheads="1"/>
          </p:cNvSpPr>
          <p:nvPr/>
        </p:nvSpPr>
        <p:spPr bwMode="auto">
          <a:xfrm>
            <a:off x="323528" y="1916832"/>
            <a:ext cx="4500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/>
              <a:t>Step 1   </a:t>
            </a:r>
            <a:r>
              <a:rPr lang="zh-CN" altLang="en-US" sz="2000" b="1" dirty="0"/>
              <a:t>针对模型方程构造差分格式</a:t>
            </a:r>
          </a:p>
        </p:txBody>
      </p:sp>
      <p:sp>
        <p:nvSpPr>
          <p:cNvPr id="19470" name="TextBox 19"/>
          <p:cNvSpPr txBox="1">
            <a:spLocks noChangeArrowheads="1"/>
          </p:cNvSpPr>
          <p:nvPr/>
        </p:nvSpPr>
        <p:spPr bwMode="auto">
          <a:xfrm>
            <a:off x="323528" y="3717032"/>
            <a:ext cx="7715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/>
              <a:t>Step 2 </a:t>
            </a:r>
            <a:r>
              <a:rPr lang="zh-CN" altLang="en-US" sz="2000" b="1" dirty="0"/>
              <a:t>将格式推广到</a:t>
            </a:r>
            <a:r>
              <a:rPr lang="en-US" altLang="zh-CN" sz="2000" b="1" dirty="0"/>
              <a:t>Euler</a:t>
            </a:r>
            <a:r>
              <a:rPr lang="zh-CN" altLang="en-US" sz="2000" b="1" dirty="0"/>
              <a:t>方程</a:t>
            </a:r>
          </a:p>
        </p:txBody>
      </p:sp>
      <p:sp>
        <p:nvSpPr>
          <p:cNvPr id="19471" name="TextBox 20"/>
          <p:cNvSpPr txBox="1">
            <a:spLocks noChangeArrowheads="1"/>
          </p:cNvSpPr>
          <p:nvPr/>
        </p:nvSpPr>
        <p:spPr bwMode="auto">
          <a:xfrm>
            <a:off x="395536" y="5085184"/>
            <a:ext cx="3357562" cy="40005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/>
              <a:t>方法</a:t>
            </a:r>
            <a:r>
              <a:rPr lang="en-US" altLang="zh-CN" sz="2000" b="1"/>
              <a:t>1</a:t>
            </a:r>
            <a:r>
              <a:rPr lang="zh-CN" altLang="en-US" sz="2000" b="1"/>
              <a:t>： 流通矢量分裂</a:t>
            </a:r>
            <a:r>
              <a:rPr lang="en-US" altLang="zh-CN" sz="2000" b="1"/>
              <a:t>(FVS)</a:t>
            </a:r>
            <a:r>
              <a:rPr lang="zh-CN" altLang="en-US" sz="2000" b="1"/>
              <a:t> </a:t>
            </a:r>
          </a:p>
        </p:txBody>
      </p:sp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1259632" y="5661249"/>
          <a:ext cx="1899521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2" name="Equation" r:id="rId11" imgW="1206360" imgH="228600" progId="Equation.3">
                  <p:embed/>
                </p:oleObj>
              </mc:Choice>
              <mc:Fallback>
                <p:oleObj name="Equation" r:id="rId11" imgW="120636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661249"/>
                        <a:ext cx="1899521" cy="360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67544" y="692696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通量分裂技术：     模型方程   </a:t>
            </a:r>
            <a:r>
              <a:rPr lang="en-US" altLang="zh-CN" sz="2400" b="1" dirty="0">
                <a:sym typeface="Wingdings" pitchFamily="2" charset="2"/>
              </a:rPr>
              <a:t>  NS/ Euler </a:t>
            </a:r>
            <a:r>
              <a:rPr lang="zh-CN" altLang="en-US" sz="2400" b="1" dirty="0">
                <a:sym typeface="Wingdings" pitchFamily="2" charset="2"/>
              </a:rPr>
              <a:t>方程</a:t>
            </a:r>
            <a:endParaRPr lang="zh-CN" altLang="en-US" sz="2400" b="1" dirty="0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2987824" y="2708920"/>
          <a:ext cx="1143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3" name="Equation" r:id="rId13" imgW="1143000" imgH="419040" progId="Equation.DSMT4">
                  <p:embed/>
                </p:oleObj>
              </mc:Choice>
              <mc:Fallback>
                <p:oleObj name="Equation" r:id="rId13" imgW="1143000" imgH="4190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708920"/>
                        <a:ext cx="1143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5" name="Object 11"/>
          <p:cNvGraphicFramePr>
            <a:graphicFrameLocks noChangeAspect="1"/>
          </p:cNvGraphicFramePr>
          <p:nvPr/>
        </p:nvGraphicFramePr>
        <p:xfrm>
          <a:off x="6012160" y="2420888"/>
          <a:ext cx="660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4" name="Equation" r:id="rId15" imgW="660240" imgH="241200" progId="Equation.DSMT4">
                  <p:embed/>
                </p:oleObj>
              </mc:Choice>
              <mc:Fallback>
                <p:oleObj name="Equation" r:id="rId15" imgW="660240" imgH="2412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2420888"/>
                        <a:ext cx="6604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6" name="Object 12"/>
          <p:cNvGraphicFramePr>
            <a:graphicFrameLocks noChangeAspect="1"/>
          </p:cNvGraphicFramePr>
          <p:nvPr/>
        </p:nvGraphicFramePr>
        <p:xfrm>
          <a:off x="6012160" y="3068960"/>
          <a:ext cx="660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5" name="Equation" r:id="rId17" imgW="660240" imgH="241200" progId="Equation.DSMT4">
                  <p:embed/>
                </p:oleObj>
              </mc:Choice>
              <mc:Fallback>
                <p:oleObj name="Equation" r:id="rId17" imgW="660240" imgH="2412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3068960"/>
                        <a:ext cx="6604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948264" y="234888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格式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020272" y="299695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格式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139952" y="3429000"/>
            <a:ext cx="4752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（利用对称性， 将格式</a:t>
            </a:r>
            <a:r>
              <a:rPr lang="en-US" altLang="zh-CN" sz="1600" dirty="0"/>
              <a:t>1 </a:t>
            </a:r>
            <a:r>
              <a:rPr lang="zh-CN" altLang="en-US" sz="1600" dirty="0"/>
              <a:t>中的 </a:t>
            </a:r>
            <a:r>
              <a:rPr lang="en-US" altLang="zh-CN" sz="1600" dirty="0" err="1"/>
              <a:t>j+k</a:t>
            </a:r>
            <a:r>
              <a:rPr lang="zh-CN" altLang="en-US" sz="1600" dirty="0"/>
              <a:t>替换成</a:t>
            </a:r>
            <a:r>
              <a:rPr lang="en-US" altLang="zh-CN" sz="1600" dirty="0"/>
              <a:t>j-k</a:t>
            </a:r>
            <a:r>
              <a:rPr lang="zh-CN" altLang="en-US" sz="1600" dirty="0"/>
              <a:t>即可）</a:t>
            </a:r>
          </a:p>
        </p:txBody>
      </p:sp>
      <p:graphicFrame>
        <p:nvGraphicFramePr>
          <p:cNvPr id="118797" name="Object 13"/>
          <p:cNvGraphicFramePr>
            <a:graphicFrameLocks noChangeAspect="1"/>
          </p:cNvGraphicFramePr>
          <p:nvPr/>
        </p:nvGraphicFramePr>
        <p:xfrm>
          <a:off x="4644008" y="5661248"/>
          <a:ext cx="1440160" cy="592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6" name="Equation" r:id="rId19" imgW="927000" imgH="380880" progId="Equation.DSMT4">
                  <p:embed/>
                </p:oleObj>
              </mc:Choice>
              <mc:Fallback>
                <p:oleObj name="Equation" r:id="rId19" imgW="927000" imgH="3808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5661248"/>
                        <a:ext cx="1440160" cy="5924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8C5E5E-26AC-4B4B-A4C2-893822E7A5BF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  <p:graphicFrame>
        <p:nvGraphicFramePr>
          <p:cNvPr id="2055" name="Object 9"/>
          <p:cNvGraphicFramePr>
            <a:graphicFrameLocks noChangeAspect="1"/>
          </p:cNvGraphicFramePr>
          <p:nvPr/>
        </p:nvGraphicFramePr>
        <p:xfrm>
          <a:off x="1115616" y="836712"/>
          <a:ext cx="5395087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0" name="Equation" r:id="rId3" imgW="3035160" imgH="241200" progId="Equation.DSMT4">
                  <p:embed/>
                </p:oleObj>
              </mc:Choice>
              <mc:Fallback>
                <p:oleObj name="Equation" r:id="rId3" imgW="3035160" imgH="24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836712"/>
                        <a:ext cx="5395087" cy="42862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3" name="TextBox 49"/>
          <p:cNvSpPr txBox="1">
            <a:spLocks noChangeArrowheads="1"/>
          </p:cNvSpPr>
          <p:nvPr/>
        </p:nvSpPr>
        <p:spPr bwMode="auto">
          <a:xfrm>
            <a:off x="571472" y="2071678"/>
            <a:ext cx="2571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Step 1: </a:t>
            </a:r>
            <a:r>
              <a:rPr lang="zh-CN" altLang="en-US" dirty="0"/>
              <a:t> 求解</a:t>
            </a:r>
          </a:p>
        </p:txBody>
      </p:sp>
      <p:graphicFrame>
        <p:nvGraphicFramePr>
          <p:cNvPr id="2058" name="Object 13"/>
          <p:cNvGraphicFramePr>
            <a:graphicFrameLocks noChangeAspect="1"/>
          </p:cNvGraphicFramePr>
          <p:nvPr/>
        </p:nvGraphicFramePr>
        <p:xfrm>
          <a:off x="1571597" y="2411403"/>
          <a:ext cx="26177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1" name="Equation" r:id="rId5" imgW="1866600" imgH="266400" progId="Equation.DSMT4">
                  <p:embed/>
                </p:oleObj>
              </mc:Choice>
              <mc:Fallback>
                <p:oleObj name="Equation" r:id="rId5" imgW="1866600" imgH="266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597" y="2411403"/>
                        <a:ext cx="2617788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" name="直接箭头连接符 53"/>
          <p:cNvCxnSpPr/>
          <p:nvPr/>
        </p:nvCxnSpPr>
        <p:spPr>
          <a:xfrm flipV="1">
            <a:off x="4429124" y="2500306"/>
            <a:ext cx="1143008" cy="714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9" name="Object 15"/>
          <p:cNvGraphicFramePr>
            <a:graphicFrameLocks noChangeAspect="1"/>
          </p:cNvGraphicFramePr>
          <p:nvPr/>
        </p:nvGraphicFramePr>
        <p:xfrm>
          <a:off x="5643570" y="2500306"/>
          <a:ext cx="29210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2" name="Equation" r:id="rId7" imgW="2082600" imgH="266400" progId="Equation.DSMT4">
                  <p:embed/>
                </p:oleObj>
              </mc:Choice>
              <mc:Fallback>
                <p:oleObj name="Equation" r:id="rId7" imgW="2082600" imgH="2664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70" y="2500306"/>
                        <a:ext cx="292100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" name="Object 16"/>
          <p:cNvGraphicFramePr>
            <a:graphicFrameLocks noChangeAspect="1"/>
          </p:cNvGraphicFramePr>
          <p:nvPr/>
        </p:nvGraphicFramePr>
        <p:xfrm>
          <a:off x="5786446" y="1928802"/>
          <a:ext cx="1211262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3" name="Equation" r:id="rId9" imgW="863280" imgH="253800" progId="Equation.DSMT4">
                  <p:embed/>
                </p:oleObj>
              </mc:Choice>
              <mc:Fallback>
                <p:oleObj name="Equation" r:id="rId9" imgW="863280" imgH="253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46" y="1928802"/>
                        <a:ext cx="1211262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5" name="TextBox 57"/>
          <p:cNvSpPr txBox="1">
            <a:spLocks noChangeArrowheads="1"/>
          </p:cNvSpPr>
          <p:nvPr/>
        </p:nvSpPr>
        <p:spPr bwMode="auto">
          <a:xfrm>
            <a:off x="571472" y="3071803"/>
            <a:ext cx="1500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Step 2: </a:t>
            </a:r>
            <a:r>
              <a:rPr lang="zh-CN" altLang="en-US"/>
              <a:t>求解</a:t>
            </a:r>
          </a:p>
        </p:txBody>
      </p:sp>
      <p:graphicFrame>
        <p:nvGraphicFramePr>
          <p:cNvPr id="2061" name="Object 17"/>
          <p:cNvGraphicFramePr>
            <a:graphicFrameLocks noChangeAspect="1"/>
          </p:cNvGraphicFramePr>
          <p:nvPr/>
        </p:nvGraphicFramePr>
        <p:xfrm>
          <a:off x="1857347" y="3357553"/>
          <a:ext cx="27971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4" name="Equation" r:id="rId11" imgW="1993680" imgH="266400" progId="Equation.DSMT4">
                  <p:embed/>
                </p:oleObj>
              </mc:Choice>
              <mc:Fallback>
                <p:oleObj name="Equation" r:id="rId11" imgW="1993680" imgH="2664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47" y="3357553"/>
                        <a:ext cx="2797175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2" name="Object 18"/>
          <p:cNvGraphicFramePr>
            <a:graphicFrameLocks noChangeAspect="1"/>
          </p:cNvGraphicFramePr>
          <p:nvPr/>
        </p:nvGraphicFramePr>
        <p:xfrm>
          <a:off x="5572132" y="3571876"/>
          <a:ext cx="30829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5" name="Equation" r:id="rId13" imgW="2197080" imgH="266400" progId="Equation.DSMT4">
                  <p:embed/>
                </p:oleObj>
              </mc:Choice>
              <mc:Fallback>
                <p:oleObj name="Equation" r:id="rId13" imgW="2197080" imgH="2664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2" y="3571876"/>
                        <a:ext cx="3082925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3" name="Object 19"/>
          <p:cNvGraphicFramePr>
            <a:graphicFrameLocks noChangeAspect="1"/>
          </p:cNvGraphicFramePr>
          <p:nvPr/>
        </p:nvGraphicFramePr>
        <p:xfrm>
          <a:off x="5500694" y="3214686"/>
          <a:ext cx="13716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6" name="Equation" r:id="rId15" imgW="977760" imgH="228600" progId="Equation.DSMT4">
                  <p:embed/>
                </p:oleObj>
              </mc:Choice>
              <mc:Fallback>
                <p:oleObj name="Equation" r:id="rId15" imgW="97776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94" y="3214686"/>
                        <a:ext cx="1371600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401237" y="1693398"/>
            <a:ext cx="257176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LU-SGS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2000232" y="5214156"/>
            <a:ext cx="185738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5400000" flipH="1" flipV="1">
            <a:off x="2001026" y="5142718"/>
            <a:ext cx="1713718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2786050" y="5142718"/>
            <a:ext cx="142876" cy="142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2786050" y="4214024"/>
            <a:ext cx="142876" cy="142876"/>
          </a:xfrm>
          <a:prstGeom prst="ellipse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2786050" y="5928536"/>
            <a:ext cx="142876" cy="142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928794" y="5142718"/>
            <a:ext cx="142876" cy="142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786182" y="5142718"/>
            <a:ext cx="142876" cy="142876"/>
          </a:xfrm>
          <a:prstGeom prst="ellipse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928926" y="478552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i,j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500166" y="535703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i-1,j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357554" y="535703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i+1,j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28926" y="414258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i,j+1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5357818" y="5357826"/>
            <a:ext cx="185738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rot="5400000" flipH="1" flipV="1">
            <a:off x="5358612" y="5286388"/>
            <a:ext cx="1713718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>
            <a:off x="6143636" y="5286388"/>
            <a:ext cx="142876" cy="142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6143636" y="4357694"/>
            <a:ext cx="142876" cy="142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6143636" y="6072206"/>
            <a:ext cx="142876" cy="142876"/>
          </a:xfrm>
          <a:prstGeom prst="ellipse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5286380" y="5286388"/>
            <a:ext cx="142876" cy="142876"/>
          </a:xfrm>
          <a:prstGeom prst="ellipse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7143768" y="5286388"/>
            <a:ext cx="142876" cy="142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6286512" y="492919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i,j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857752" y="550070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i-1,j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715140" y="550070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i+1,j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286512" y="428625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i,j+1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43108" y="571501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i,j+1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286512" y="614364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i,j+1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>
            <a:off x="4143372" y="4929198"/>
            <a:ext cx="714380" cy="1428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9930" name="Object 10"/>
          <p:cNvGraphicFramePr>
            <a:graphicFrameLocks noChangeAspect="1"/>
          </p:cNvGraphicFramePr>
          <p:nvPr/>
        </p:nvGraphicFramePr>
        <p:xfrm>
          <a:off x="3851920" y="1628800"/>
          <a:ext cx="342900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7" name="Equation" r:id="rId17" imgW="2387520" imgH="215640" progId="Equation.3">
                  <p:embed/>
                </p:oleObj>
              </mc:Choice>
              <mc:Fallback>
                <p:oleObj name="Equation" r:id="rId17" imgW="2387520" imgH="215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1628800"/>
                        <a:ext cx="3429000" cy="30956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5" name="直接箭头连接符 74"/>
          <p:cNvCxnSpPr/>
          <p:nvPr/>
        </p:nvCxnSpPr>
        <p:spPr>
          <a:xfrm rot="10800000">
            <a:off x="1544245" y="1264770"/>
            <a:ext cx="2500330" cy="3571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rot="10800000">
            <a:off x="3615947" y="1264770"/>
            <a:ext cx="857256" cy="214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rot="5400000" flipH="1" flipV="1">
            <a:off x="4866112" y="1371927"/>
            <a:ext cx="21431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"/>
          <p:cNvSpPr txBox="1">
            <a:spLocks noChangeArrowheads="1"/>
          </p:cNvSpPr>
          <p:nvPr/>
        </p:nvSpPr>
        <p:spPr bwMode="auto">
          <a:xfrm>
            <a:off x="0" y="0"/>
            <a:ext cx="5643562" cy="40011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/>
              <a:t>2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 LU-SGS</a:t>
            </a:r>
            <a:r>
              <a:rPr lang="zh-CN" altLang="en-US" sz="2000" b="1" dirty="0"/>
              <a:t>方法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9512" y="54868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原理简介：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71600" y="422108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忽略右、上</a:t>
            </a:r>
            <a:endParaRPr lang="en-US" altLang="zh-CN" dirty="0"/>
          </a:p>
          <a:p>
            <a:r>
              <a:rPr lang="zh-CN" altLang="en-US" dirty="0"/>
              <a:t>未知量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32040" y="4437112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忽略左、下</a:t>
            </a:r>
            <a:endParaRPr lang="en-US" altLang="zh-CN" dirty="0"/>
          </a:p>
          <a:p>
            <a:r>
              <a:rPr lang="zh-CN" altLang="en-US" dirty="0"/>
              <a:t>未知量</a:t>
            </a:r>
          </a:p>
        </p:txBody>
      </p:sp>
      <p:cxnSp>
        <p:nvCxnSpPr>
          <p:cNvPr id="50" name="直接连接符 49"/>
          <p:cNvCxnSpPr/>
          <p:nvPr/>
        </p:nvCxnSpPr>
        <p:spPr>
          <a:xfrm>
            <a:off x="7170558" y="1071570"/>
            <a:ext cx="185738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5400000" flipH="1" flipV="1">
            <a:off x="7171352" y="1000132"/>
            <a:ext cx="1713718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/>
        </p:nvSpPr>
        <p:spPr>
          <a:xfrm>
            <a:off x="7956376" y="1000132"/>
            <a:ext cx="142876" cy="142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7956376" y="1785950"/>
            <a:ext cx="142876" cy="142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7099120" y="1000132"/>
            <a:ext cx="142876" cy="142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8099252" y="64294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i,j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876256" y="112474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i-1,j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527880" y="121444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i+1,j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99252" y="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i,j+1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100392" y="162880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i,j+1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7956376" y="116632"/>
            <a:ext cx="142876" cy="142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8892480" y="980728"/>
            <a:ext cx="142876" cy="142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467544" y="6237312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原则上： （</a:t>
            </a:r>
            <a:r>
              <a:rPr lang="en-US" altLang="zh-CN" b="1" dirty="0"/>
              <a:t>1</a:t>
            </a:r>
            <a:r>
              <a:rPr lang="zh-CN" altLang="en-US" b="1" dirty="0"/>
              <a:t>） （</a:t>
            </a:r>
            <a:r>
              <a:rPr lang="en-US" altLang="zh-CN" b="1" dirty="0"/>
              <a:t>2</a:t>
            </a:r>
            <a:r>
              <a:rPr lang="zh-CN" altLang="en-US" b="1" dirty="0"/>
              <a:t>） 两步反复迭代，直至收敛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7DA57-3437-4F40-A43E-675A1E3A9424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  <p:sp>
        <p:nvSpPr>
          <p:cNvPr id="15372" name="TextBox 3"/>
          <p:cNvSpPr txBox="1">
            <a:spLocks noChangeArrowheads="1"/>
          </p:cNvSpPr>
          <p:nvPr/>
        </p:nvSpPr>
        <p:spPr bwMode="auto">
          <a:xfrm>
            <a:off x="467544" y="332656"/>
            <a:ext cx="6143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/>
              <a:t>LU-SGS </a:t>
            </a:r>
            <a:r>
              <a:rPr lang="zh-CN" altLang="en-US" sz="2000" b="1" dirty="0"/>
              <a:t>方法求解</a:t>
            </a:r>
            <a:r>
              <a:rPr lang="en-US" altLang="zh-CN" sz="2000" b="1" dirty="0"/>
              <a:t>Euler</a:t>
            </a:r>
            <a:r>
              <a:rPr lang="zh-CN" altLang="en-US" sz="2000" b="1" dirty="0"/>
              <a:t>方程</a:t>
            </a:r>
          </a:p>
        </p:txBody>
      </p:sp>
      <p:sp>
        <p:nvSpPr>
          <p:cNvPr id="15373" name="TextBox 5"/>
          <p:cNvSpPr txBox="1">
            <a:spLocks noChangeArrowheads="1"/>
          </p:cNvSpPr>
          <p:nvPr/>
        </p:nvSpPr>
        <p:spPr bwMode="auto">
          <a:xfrm>
            <a:off x="1214438" y="1000125"/>
            <a:ext cx="36433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a)  </a:t>
            </a:r>
            <a:r>
              <a:rPr lang="zh-CN" altLang="en-US" b="1"/>
              <a:t>将矩阵</a:t>
            </a:r>
            <a:r>
              <a:rPr lang="en-US" altLang="zh-CN" b="1"/>
              <a:t>A,B</a:t>
            </a:r>
            <a:r>
              <a:rPr lang="zh-CN" altLang="en-US" b="1"/>
              <a:t>分裂</a:t>
            </a: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857375" y="1500188"/>
          <a:ext cx="20891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3" imgW="1485720" imgH="203040" progId="Equation.3">
                  <p:embed/>
                </p:oleObj>
              </mc:Choice>
              <mc:Fallback>
                <p:oleObj name="Equation" r:id="rId3" imgW="148572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1500188"/>
                        <a:ext cx="2089150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4" name="TextBox 7"/>
          <p:cNvSpPr txBox="1">
            <a:spLocks noChangeArrowheads="1"/>
          </p:cNvSpPr>
          <p:nvPr/>
        </p:nvSpPr>
        <p:spPr bwMode="auto">
          <a:xfrm>
            <a:off x="1857375" y="1857375"/>
            <a:ext cx="3857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为了简化计算，通常采用</a:t>
            </a:r>
            <a:r>
              <a:rPr lang="en-US" altLang="zh-CN" b="1"/>
              <a:t>L-F</a:t>
            </a:r>
            <a:r>
              <a:rPr lang="zh-CN" altLang="en-US" b="1"/>
              <a:t>分裂</a:t>
            </a:r>
          </a:p>
        </p:txBody>
      </p:sp>
      <p:graphicFrame>
        <p:nvGraphicFramePr>
          <p:cNvPr id="15363" name="Object 5"/>
          <p:cNvGraphicFramePr>
            <a:graphicFrameLocks noChangeAspect="1"/>
          </p:cNvGraphicFramePr>
          <p:nvPr/>
        </p:nvGraphicFramePr>
        <p:xfrm>
          <a:off x="1516063" y="2357438"/>
          <a:ext cx="31146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5" imgW="2222280" imgH="406080" progId="Equation.3">
                  <p:embed/>
                </p:oleObj>
              </mc:Choice>
              <mc:Fallback>
                <p:oleObj name="Equation" r:id="rId5" imgW="222228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063" y="2357438"/>
                        <a:ext cx="3114675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/>
          <p:cNvCxnSpPr/>
          <p:nvPr/>
        </p:nvCxnSpPr>
        <p:spPr>
          <a:xfrm rot="5400000">
            <a:off x="2143919" y="3213894"/>
            <a:ext cx="28575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285875" y="3286125"/>
          <a:ext cx="50387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7" imgW="3593880" imgH="406080" progId="Equation.3">
                  <p:embed/>
                </p:oleObj>
              </mc:Choice>
              <mc:Fallback>
                <p:oleObj name="Equation" r:id="rId7" imgW="359388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3286125"/>
                        <a:ext cx="5038725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箭头连接符 14"/>
          <p:cNvCxnSpPr/>
          <p:nvPr/>
        </p:nvCxnSpPr>
        <p:spPr>
          <a:xfrm rot="5400000">
            <a:off x="2072481" y="3999707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7" name="TextBox 15"/>
          <p:cNvSpPr txBox="1">
            <a:spLocks noChangeArrowheads="1"/>
          </p:cNvSpPr>
          <p:nvPr/>
        </p:nvSpPr>
        <p:spPr bwMode="auto">
          <a:xfrm>
            <a:off x="2714625" y="2928938"/>
            <a:ext cx="1285875" cy="36988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矩阵分裂</a:t>
            </a:r>
          </a:p>
        </p:txBody>
      </p:sp>
      <p:sp>
        <p:nvSpPr>
          <p:cNvPr id="15378" name="TextBox 17"/>
          <p:cNvSpPr txBox="1">
            <a:spLocks noChangeArrowheads="1"/>
          </p:cNvSpPr>
          <p:nvPr/>
        </p:nvSpPr>
        <p:spPr bwMode="auto">
          <a:xfrm>
            <a:off x="2500313" y="3857625"/>
            <a:ext cx="2000250" cy="369888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1</a:t>
            </a:r>
            <a:r>
              <a:rPr lang="zh-CN" altLang="en-US" b="1"/>
              <a:t>阶迎风格式离散</a:t>
            </a:r>
          </a:p>
        </p:txBody>
      </p:sp>
      <p:graphicFrame>
        <p:nvGraphicFramePr>
          <p:cNvPr id="15365" name="Object 7"/>
          <p:cNvGraphicFramePr>
            <a:graphicFrameLocks noChangeAspect="1"/>
          </p:cNvGraphicFramePr>
          <p:nvPr/>
        </p:nvGraphicFramePr>
        <p:xfrm>
          <a:off x="1214438" y="4286250"/>
          <a:ext cx="4735512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Equation" r:id="rId9" imgW="3377880" imgH="774360" progId="Equation.3">
                  <p:embed/>
                </p:oleObj>
              </mc:Choice>
              <mc:Fallback>
                <p:oleObj name="Equation" r:id="rId9" imgW="3377880" imgH="7743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4286250"/>
                        <a:ext cx="4735512" cy="1084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8"/>
          <p:cNvGraphicFramePr>
            <a:graphicFrameLocks noChangeAspect="1"/>
          </p:cNvGraphicFramePr>
          <p:nvPr/>
        </p:nvGraphicFramePr>
        <p:xfrm>
          <a:off x="5932488" y="1500188"/>
          <a:ext cx="2924175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11" imgW="2247840" imgH="241200" progId="Equation.3">
                  <p:embed/>
                </p:oleObj>
              </mc:Choice>
              <mc:Fallback>
                <p:oleObj name="Equation" r:id="rId11" imgW="224784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2488" y="1500188"/>
                        <a:ext cx="2924175" cy="3127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9"/>
          <p:cNvGraphicFramePr>
            <a:graphicFrameLocks noChangeAspect="1"/>
          </p:cNvGraphicFramePr>
          <p:nvPr/>
        </p:nvGraphicFramePr>
        <p:xfrm>
          <a:off x="5929313" y="2000250"/>
          <a:ext cx="2890837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Equation" r:id="rId13" imgW="2222280" imgH="241200" progId="Equation.3">
                  <p:embed/>
                </p:oleObj>
              </mc:Choice>
              <mc:Fallback>
                <p:oleObj name="Equation" r:id="rId13" imgW="222228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3" y="2000250"/>
                        <a:ext cx="2890837" cy="3127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直接箭头连接符 22"/>
          <p:cNvCxnSpPr/>
          <p:nvPr/>
        </p:nvCxnSpPr>
        <p:spPr>
          <a:xfrm rot="5400000">
            <a:off x="2179638" y="5464175"/>
            <a:ext cx="357188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368" name="Object 10"/>
          <p:cNvGraphicFramePr>
            <a:graphicFrameLocks noChangeAspect="1"/>
          </p:cNvGraphicFramePr>
          <p:nvPr/>
        </p:nvGraphicFramePr>
        <p:xfrm>
          <a:off x="1177925" y="5572125"/>
          <a:ext cx="5732463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15" imgW="4089240" imgH="799920" progId="Equation.3">
                  <p:embed/>
                </p:oleObj>
              </mc:Choice>
              <mc:Fallback>
                <p:oleObj name="Equation" r:id="rId15" imgW="4089240" imgH="7999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925" y="5572125"/>
                        <a:ext cx="5732463" cy="112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箭头连接符 25"/>
          <p:cNvCxnSpPr/>
          <p:nvPr/>
        </p:nvCxnSpPr>
        <p:spPr>
          <a:xfrm rot="16200000" flipH="1">
            <a:off x="6607969" y="3893344"/>
            <a:ext cx="2714625" cy="714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369" name="Object 11"/>
          <p:cNvGraphicFramePr>
            <a:graphicFrameLocks noChangeAspect="1"/>
          </p:cNvGraphicFramePr>
          <p:nvPr/>
        </p:nvGraphicFramePr>
        <p:xfrm>
          <a:off x="7500938" y="5357813"/>
          <a:ext cx="1352550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17" imgW="965160" imgH="495000" progId="Equation.3">
                  <p:embed/>
                </p:oleObj>
              </mc:Choice>
              <mc:Fallback>
                <p:oleObj name="Equation" r:id="rId17" imgW="965160" imgH="495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0938" y="5357813"/>
                        <a:ext cx="1352550" cy="6937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1" name="TextBox 27"/>
          <p:cNvSpPr txBox="1">
            <a:spLocks noChangeArrowheads="1"/>
          </p:cNvSpPr>
          <p:nvPr/>
        </p:nvSpPr>
        <p:spPr bwMode="auto">
          <a:xfrm>
            <a:off x="2786063" y="5286375"/>
            <a:ext cx="22145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整理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643438" y="4071938"/>
            <a:ext cx="4286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83" name="TextBox 24"/>
          <p:cNvSpPr txBox="1">
            <a:spLocks noChangeArrowheads="1"/>
          </p:cNvSpPr>
          <p:nvPr/>
        </p:nvSpPr>
        <p:spPr bwMode="auto">
          <a:xfrm>
            <a:off x="5072063" y="3929063"/>
            <a:ext cx="2928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</a:rPr>
              <a:t>迭代收敛</a:t>
            </a:r>
            <a:r>
              <a:rPr lang="zh-CN" altLang="en-US" b="1"/>
              <a:t>后，不影响精度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11397-71E1-4F5F-8B6A-2E8BB1BDDF2C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579438" y="571500"/>
          <a:ext cx="7920037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3" imgW="5651280" imgH="406080" progId="Equation.3">
                  <p:embed/>
                </p:oleObj>
              </mc:Choice>
              <mc:Fallback>
                <p:oleObj name="Equation" r:id="rId3" imgW="5651280" imgH="406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571500"/>
                        <a:ext cx="7920037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481138" y="1714500"/>
          <a:ext cx="25622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5" imgW="1549080" imgH="215640" progId="Equation.3">
                  <p:embed/>
                </p:oleObj>
              </mc:Choice>
              <mc:Fallback>
                <p:oleObj name="Equation" r:id="rId5" imgW="154908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1714500"/>
                        <a:ext cx="2562225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/>
          <p:cNvCxnSpPr/>
          <p:nvPr/>
        </p:nvCxnSpPr>
        <p:spPr>
          <a:xfrm rot="16200000" flipV="1">
            <a:off x="1250157" y="1393031"/>
            <a:ext cx="571500" cy="714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071688" y="1071563"/>
            <a:ext cx="857250" cy="6429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500313" y="1071563"/>
            <a:ext cx="3357562" cy="6429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388" name="Object 9"/>
          <p:cNvGraphicFramePr>
            <a:graphicFrameLocks noChangeAspect="1"/>
          </p:cNvGraphicFramePr>
          <p:nvPr/>
        </p:nvGraphicFramePr>
        <p:xfrm>
          <a:off x="1428750" y="2357438"/>
          <a:ext cx="39497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7" imgW="2387520" imgH="215640" progId="Equation.3">
                  <p:embed/>
                </p:oleObj>
              </mc:Choice>
              <mc:Fallback>
                <p:oleObj name="Equation" r:id="rId7" imgW="238752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357438"/>
                        <a:ext cx="3949700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10"/>
          <p:cNvGraphicFramePr>
            <a:graphicFrameLocks noChangeAspect="1"/>
          </p:cNvGraphicFramePr>
          <p:nvPr/>
        </p:nvGraphicFramePr>
        <p:xfrm>
          <a:off x="6369050" y="2357438"/>
          <a:ext cx="20574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Equation" r:id="rId9" imgW="1244520" imgH="203040" progId="Equation.3">
                  <p:embed/>
                </p:oleObj>
              </mc:Choice>
              <mc:Fallback>
                <p:oleObj name="Equation" r:id="rId9" imgW="1244520" imgH="203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9050" y="2357438"/>
                        <a:ext cx="2057400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11"/>
          <p:cNvGraphicFramePr>
            <a:graphicFrameLocks noChangeAspect="1"/>
          </p:cNvGraphicFramePr>
          <p:nvPr/>
        </p:nvGraphicFramePr>
        <p:xfrm>
          <a:off x="1438275" y="2847975"/>
          <a:ext cx="1952625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11" imgW="1180800" imgH="203040" progId="Equation.3">
                  <p:embed/>
                </p:oleObj>
              </mc:Choice>
              <mc:Fallback>
                <p:oleObj name="Equation" r:id="rId11" imgW="118080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2847975"/>
                        <a:ext cx="1952625" cy="33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箭头连接符 17"/>
          <p:cNvCxnSpPr/>
          <p:nvPr/>
        </p:nvCxnSpPr>
        <p:spPr>
          <a:xfrm rot="5400000">
            <a:off x="1855788" y="3429000"/>
            <a:ext cx="287338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391" name="Object 12"/>
          <p:cNvGraphicFramePr>
            <a:graphicFrameLocks noChangeAspect="1"/>
          </p:cNvGraphicFramePr>
          <p:nvPr/>
        </p:nvGraphicFramePr>
        <p:xfrm>
          <a:off x="1798638" y="3571875"/>
          <a:ext cx="224313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Equation" r:id="rId13" imgW="1358640" imgH="215640" progId="Equation.3">
                  <p:embed/>
                </p:oleObj>
              </mc:Choice>
              <mc:Fallback>
                <p:oleObj name="Equation" r:id="rId13" imgW="1358640" imgH="215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3571875"/>
                        <a:ext cx="2243137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14"/>
          <p:cNvGraphicFramePr>
            <a:graphicFrameLocks noChangeAspect="1"/>
          </p:cNvGraphicFramePr>
          <p:nvPr/>
        </p:nvGraphicFramePr>
        <p:xfrm>
          <a:off x="2452688" y="4143375"/>
          <a:ext cx="48768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Equation" r:id="rId15" imgW="3479760" imgH="406080" progId="Equation.3">
                  <p:embed/>
                </p:oleObj>
              </mc:Choice>
              <mc:Fallback>
                <p:oleObj name="Equation" r:id="rId15" imgW="3479760" imgH="406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4143375"/>
                        <a:ext cx="4876800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1" name="TextBox 21"/>
          <p:cNvSpPr txBox="1">
            <a:spLocks noChangeArrowheads="1"/>
          </p:cNvSpPr>
          <p:nvPr/>
        </p:nvSpPr>
        <p:spPr bwMode="auto">
          <a:xfrm>
            <a:off x="428625" y="4143375"/>
            <a:ext cx="1357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其中：</a:t>
            </a:r>
          </a:p>
        </p:txBody>
      </p:sp>
      <p:graphicFrame>
        <p:nvGraphicFramePr>
          <p:cNvPr id="16393" name="Object 15"/>
          <p:cNvGraphicFramePr>
            <a:graphicFrameLocks noChangeAspect="1"/>
          </p:cNvGraphicFramePr>
          <p:nvPr/>
        </p:nvGraphicFramePr>
        <p:xfrm>
          <a:off x="2473325" y="4714875"/>
          <a:ext cx="2259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Equation" r:id="rId17" imgW="1612800" imgH="406080" progId="Equation.3">
                  <p:embed/>
                </p:oleObj>
              </mc:Choice>
              <mc:Fallback>
                <p:oleObj name="Equation" r:id="rId17" imgW="1612800" imgH="406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4714875"/>
                        <a:ext cx="22590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2500313" y="5286375"/>
          <a:ext cx="49117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Equation" r:id="rId19" imgW="3504960" imgH="406080" progId="Equation.3">
                  <p:embed/>
                </p:oleObj>
              </mc:Choice>
              <mc:Fallback>
                <p:oleObj name="Equation" r:id="rId19" imgW="3504960" imgH="4060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5286375"/>
                        <a:ext cx="4911725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2" name="TextBox 18"/>
          <p:cNvSpPr txBox="1">
            <a:spLocks noChangeArrowheads="1"/>
          </p:cNvSpPr>
          <p:nvPr/>
        </p:nvSpPr>
        <p:spPr bwMode="auto">
          <a:xfrm>
            <a:off x="142875" y="5929313"/>
            <a:ext cx="3786188" cy="646112"/>
          </a:xfrm>
          <a:prstGeom prst="rect">
            <a:avLst/>
          </a:prstGeom>
          <a:solidFill>
            <a:srgbClr val="FFC000">
              <a:alpha val="52156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特点： 严格对角占优，收敛性好</a:t>
            </a:r>
            <a:endParaRPr lang="en-US" altLang="zh-CN" b="1"/>
          </a:p>
          <a:p>
            <a:r>
              <a:rPr lang="en-US" altLang="zh-CN" b="1"/>
              <a:t>            </a:t>
            </a:r>
            <a:r>
              <a:rPr lang="zh-CN" altLang="en-US" b="1"/>
              <a:t>稳定性好</a:t>
            </a:r>
          </a:p>
        </p:txBody>
      </p:sp>
      <p:sp>
        <p:nvSpPr>
          <p:cNvPr id="16403" name="TextBox 22"/>
          <p:cNvSpPr txBox="1">
            <a:spLocks noChangeArrowheads="1"/>
          </p:cNvSpPr>
          <p:nvPr/>
        </p:nvSpPr>
        <p:spPr bwMode="auto">
          <a:xfrm>
            <a:off x="4929188" y="6000750"/>
            <a:ext cx="4214812" cy="369888"/>
          </a:xfrm>
          <a:prstGeom prst="rect">
            <a:avLst/>
          </a:prstGeom>
          <a:solidFill>
            <a:srgbClr val="FFC000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可采用局部时间步长等加速收敛措施</a:t>
            </a:r>
          </a:p>
        </p:txBody>
      </p:sp>
      <p:sp>
        <p:nvSpPr>
          <p:cNvPr id="16404" name="TextBox 19"/>
          <p:cNvSpPr txBox="1">
            <a:spLocks noChangeArrowheads="1"/>
          </p:cNvSpPr>
          <p:nvPr/>
        </p:nvSpPr>
        <p:spPr bwMode="auto">
          <a:xfrm>
            <a:off x="0" y="2214563"/>
            <a:ext cx="1500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近似</a:t>
            </a:r>
            <a:r>
              <a:rPr lang="en-US" altLang="zh-CN" b="1"/>
              <a:t>LU</a:t>
            </a:r>
            <a:r>
              <a:rPr lang="zh-CN" altLang="en-US" b="1"/>
              <a:t>分解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9" name="TextBox 19"/>
          <p:cNvSpPr txBox="1">
            <a:spLocks noChangeArrowheads="1"/>
          </p:cNvSpPr>
          <p:nvPr/>
        </p:nvSpPr>
        <p:spPr bwMode="auto">
          <a:xfrm>
            <a:off x="1928813" y="3929063"/>
            <a:ext cx="4143375" cy="1108075"/>
          </a:xfrm>
          <a:prstGeom prst="rect">
            <a:avLst/>
          </a:prstGeom>
          <a:solidFill>
            <a:srgbClr val="FFC000">
              <a:alpha val="63136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100" b="1"/>
              <a:t> do j=1,ny</a:t>
            </a:r>
          </a:p>
          <a:p>
            <a:r>
              <a:rPr lang="en-US" altLang="zh-CN" sz="1100" b="1"/>
              <a:t> do i=1,nx</a:t>
            </a:r>
          </a:p>
          <a:p>
            <a:endParaRPr lang="en-US" altLang="zh-CN" sz="1100" b="1"/>
          </a:p>
          <a:p>
            <a:endParaRPr lang="en-US" altLang="zh-CN" sz="1100" b="1"/>
          </a:p>
          <a:p>
            <a:r>
              <a:rPr lang="en-US" altLang="zh-CN" sz="1100" b="1"/>
              <a:t>Enddo</a:t>
            </a:r>
          </a:p>
          <a:p>
            <a:r>
              <a:rPr lang="en-US" altLang="zh-CN" sz="1100" b="1"/>
              <a:t>Enddo</a:t>
            </a:r>
            <a:endParaRPr lang="zh-CN" altLang="en-US" sz="110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803AD-0D66-46F7-8014-AE3EB590F782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  <p:sp>
        <p:nvSpPr>
          <p:cNvPr id="17422" name="TextBox 3"/>
          <p:cNvSpPr txBox="1">
            <a:spLocks noChangeArrowheads="1"/>
          </p:cNvSpPr>
          <p:nvPr/>
        </p:nvSpPr>
        <p:spPr bwMode="auto">
          <a:xfrm>
            <a:off x="500063" y="500063"/>
            <a:ext cx="55006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/>
              <a:t>具体求解方法</a:t>
            </a: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4286250" y="500063"/>
          <a:ext cx="18288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3" imgW="1485720" imgH="406080" progId="Equation.3">
                  <p:embed/>
                </p:oleObj>
              </mc:Choice>
              <mc:Fallback>
                <p:oleObj name="Equation" r:id="rId3" imgW="1485720" imgH="406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500063"/>
                        <a:ext cx="1828800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3" name="TextBox 5"/>
          <p:cNvSpPr txBox="1">
            <a:spLocks noChangeArrowheads="1"/>
          </p:cNvSpPr>
          <p:nvPr/>
        </p:nvSpPr>
        <p:spPr bwMode="auto">
          <a:xfrm>
            <a:off x="928688" y="1071563"/>
            <a:ext cx="65008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（</a:t>
            </a:r>
            <a:r>
              <a:rPr lang="en-US" altLang="zh-CN" b="1"/>
              <a:t>1</a:t>
            </a:r>
            <a:r>
              <a:rPr lang="zh-CN" altLang="en-US" b="1"/>
              <a:t>） 计算右端项</a:t>
            </a:r>
          </a:p>
        </p:txBody>
      </p:sp>
      <p:graphicFrame>
        <p:nvGraphicFramePr>
          <p:cNvPr id="17411" name="Object 7"/>
          <p:cNvGraphicFramePr>
            <a:graphicFrameLocks noChangeAspect="1"/>
          </p:cNvGraphicFramePr>
          <p:nvPr/>
        </p:nvGraphicFramePr>
        <p:xfrm>
          <a:off x="2016125" y="1428750"/>
          <a:ext cx="14605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5" imgW="1041120" imgH="419040" progId="Equation.3">
                  <p:embed/>
                </p:oleObj>
              </mc:Choice>
              <mc:Fallback>
                <p:oleObj name="Equation" r:id="rId5" imgW="104112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1428750"/>
                        <a:ext cx="146050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TextBox 7"/>
          <p:cNvSpPr txBox="1">
            <a:spLocks noChangeArrowheads="1"/>
          </p:cNvSpPr>
          <p:nvPr/>
        </p:nvSpPr>
        <p:spPr bwMode="auto">
          <a:xfrm>
            <a:off x="4429125" y="1571625"/>
            <a:ext cx="4214813" cy="369888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显式，可采用前面构造的各种方法计算</a:t>
            </a:r>
          </a:p>
        </p:txBody>
      </p:sp>
      <p:sp>
        <p:nvSpPr>
          <p:cNvPr id="17425" name="TextBox 8"/>
          <p:cNvSpPr txBox="1">
            <a:spLocks noChangeArrowheads="1"/>
          </p:cNvSpPr>
          <p:nvPr/>
        </p:nvSpPr>
        <p:spPr bwMode="auto">
          <a:xfrm>
            <a:off x="928688" y="2071688"/>
            <a:ext cx="53578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 </a:t>
            </a:r>
            <a:r>
              <a:rPr lang="zh-CN" altLang="en-US" b="1"/>
              <a:t>（</a:t>
            </a:r>
            <a:r>
              <a:rPr lang="en-US" altLang="zh-CN" b="1"/>
              <a:t>2</a:t>
            </a:r>
            <a:r>
              <a:rPr lang="zh-CN" altLang="en-US" b="1"/>
              <a:t>） 计算</a:t>
            </a:r>
          </a:p>
        </p:txBody>
      </p:sp>
      <p:graphicFrame>
        <p:nvGraphicFramePr>
          <p:cNvPr id="17412" name="Object 8"/>
          <p:cNvGraphicFramePr>
            <a:graphicFrameLocks noChangeAspect="1"/>
          </p:cNvGraphicFramePr>
          <p:nvPr/>
        </p:nvGraphicFramePr>
        <p:xfrm>
          <a:off x="1857375" y="2500313"/>
          <a:ext cx="2924175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7" imgW="2247840" imgH="241200" progId="Equation.3">
                  <p:embed/>
                </p:oleObj>
              </mc:Choice>
              <mc:Fallback>
                <p:oleObj name="Equation" r:id="rId7" imgW="224784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500313"/>
                        <a:ext cx="2924175" cy="3127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9"/>
          <p:cNvGraphicFramePr>
            <a:graphicFrameLocks noChangeAspect="1"/>
          </p:cNvGraphicFramePr>
          <p:nvPr/>
        </p:nvGraphicFramePr>
        <p:xfrm>
          <a:off x="5000625" y="2500313"/>
          <a:ext cx="2890838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Equation" r:id="rId9" imgW="2222280" imgH="241200" progId="Equation.3">
                  <p:embed/>
                </p:oleObj>
              </mc:Choice>
              <mc:Fallback>
                <p:oleObj name="Equation" r:id="rId9" imgW="222228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2500313"/>
                        <a:ext cx="2890838" cy="3127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6" name="TextBox 11"/>
          <p:cNvSpPr txBox="1">
            <a:spLocks noChangeArrowheads="1"/>
          </p:cNvSpPr>
          <p:nvPr/>
        </p:nvSpPr>
        <p:spPr bwMode="auto">
          <a:xfrm>
            <a:off x="1000125" y="3214688"/>
            <a:ext cx="4714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（</a:t>
            </a:r>
            <a:r>
              <a:rPr lang="en-US" altLang="zh-CN" b="1"/>
              <a:t>3</a:t>
            </a:r>
            <a:r>
              <a:rPr lang="zh-CN" altLang="en-US" b="1"/>
              <a:t>） 计算</a:t>
            </a:r>
          </a:p>
        </p:txBody>
      </p:sp>
      <p:sp>
        <p:nvSpPr>
          <p:cNvPr id="17427" name="TextBox 12"/>
          <p:cNvSpPr txBox="1">
            <a:spLocks noChangeArrowheads="1"/>
          </p:cNvSpPr>
          <p:nvPr/>
        </p:nvSpPr>
        <p:spPr bwMode="auto">
          <a:xfrm>
            <a:off x="1714500" y="2857500"/>
            <a:ext cx="5500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 </a:t>
            </a:r>
            <a:r>
              <a:rPr lang="zh-CN" altLang="en-US" b="1"/>
              <a:t>自变量采用</a:t>
            </a:r>
            <a:r>
              <a:rPr lang="en-US" altLang="zh-CN" b="1"/>
              <a:t>n</a:t>
            </a:r>
            <a:r>
              <a:rPr lang="zh-CN" altLang="en-US" b="1"/>
              <a:t>时刻的值</a:t>
            </a:r>
          </a:p>
        </p:txBody>
      </p:sp>
      <p:graphicFrame>
        <p:nvGraphicFramePr>
          <p:cNvPr id="17414" name="Object 12"/>
          <p:cNvGraphicFramePr>
            <a:graphicFrameLocks noChangeAspect="1"/>
          </p:cNvGraphicFramePr>
          <p:nvPr/>
        </p:nvGraphicFramePr>
        <p:xfrm>
          <a:off x="2428875" y="3286125"/>
          <a:ext cx="159385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Equation" r:id="rId11" imgW="965160" imgH="203040" progId="Equation.3">
                  <p:embed/>
                </p:oleObj>
              </mc:Choice>
              <mc:Fallback>
                <p:oleObj name="Equation" r:id="rId11" imgW="965160" imgH="203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3286125"/>
                        <a:ext cx="1593850" cy="33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8" name="TextBox 14"/>
          <p:cNvSpPr txBox="1">
            <a:spLocks noChangeArrowheads="1"/>
          </p:cNvSpPr>
          <p:nvPr/>
        </p:nvSpPr>
        <p:spPr bwMode="auto">
          <a:xfrm>
            <a:off x="1428750" y="3643313"/>
            <a:ext cx="6072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由于</a:t>
            </a:r>
            <a:r>
              <a:rPr lang="en-US" altLang="zh-CN" b="1"/>
              <a:t>L</a:t>
            </a:r>
            <a:r>
              <a:rPr lang="zh-CN" altLang="en-US" b="1"/>
              <a:t>矩阵的下三角特性，可采用推进方法</a:t>
            </a:r>
            <a:r>
              <a:rPr lang="zh-CN" altLang="en-US" b="1">
                <a:solidFill>
                  <a:srgbClr val="FF0000"/>
                </a:solidFill>
              </a:rPr>
              <a:t>显式</a:t>
            </a:r>
            <a:r>
              <a:rPr lang="zh-CN" altLang="en-US" b="1"/>
              <a:t>计算</a:t>
            </a:r>
          </a:p>
        </p:txBody>
      </p:sp>
      <p:graphicFrame>
        <p:nvGraphicFramePr>
          <p:cNvPr id="17415" name="Object 14"/>
          <p:cNvGraphicFramePr>
            <a:graphicFrameLocks noChangeAspect="1"/>
          </p:cNvGraphicFramePr>
          <p:nvPr/>
        </p:nvGraphicFramePr>
        <p:xfrm>
          <a:off x="2206625" y="4214813"/>
          <a:ext cx="3522663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Equation" r:id="rId13" imgW="2514600" imgH="406080" progId="Equation.3">
                  <p:embed/>
                </p:oleObj>
              </mc:Choice>
              <mc:Fallback>
                <p:oleObj name="Equation" r:id="rId13" imgW="2514600" imgH="406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4214813"/>
                        <a:ext cx="3522663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9" name="TextBox 16"/>
          <p:cNvSpPr txBox="1">
            <a:spLocks noChangeArrowheads="1"/>
          </p:cNvSpPr>
          <p:nvPr/>
        </p:nvSpPr>
        <p:spPr bwMode="auto">
          <a:xfrm>
            <a:off x="1214438" y="5072063"/>
            <a:ext cx="4786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(4)</a:t>
            </a:r>
            <a:r>
              <a:rPr lang="zh-CN" altLang="en-US" b="1"/>
              <a:t>计算</a:t>
            </a:r>
          </a:p>
        </p:txBody>
      </p:sp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2357438" y="5072063"/>
          <a:ext cx="148748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Equation" r:id="rId15" imgW="901440" imgH="203040" progId="Equation.3">
                  <p:embed/>
                </p:oleObj>
              </mc:Choice>
              <mc:Fallback>
                <p:oleObj name="Equation" r:id="rId15" imgW="901440" imgH="203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5072063"/>
                        <a:ext cx="1487487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2214563" y="5429250"/>
          <a:ext cx="46831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Equation" r:id="rId17" imgW="3340080" imgH="406080" progId="Equation.3">
                  <p:embed/>
                </p:oleObj>
              </mc:Choice>
              <mc:Fallback>
                <p:oleObj name="Equation" r:id="rId17" imgW="3340080" imgH="4060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5429250"/>
                        <a:ext cx="4683125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0" name="TextBox 20"/>
          <p:cNvSpPr txBox="1">
            <a:spLocks noChangeArrowheads="1"/>
          </p:cNvSpPr>
          <p:nvPr/>
        </p:nvSpPr>
        <p:spPr bwMode="auto">
          <a:xfrm>
            <a:off x="5072063" y="5072063"/>
            <a:ext cx="23574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显式计算</a:t>
            </a:r>
          </a:p>
        </p:txBody>
      </p:sp>
      <p:sp>
        <p:nvSpPr>
          <p:cNvPr id="17431" name="TextBox 21"/>
          <p:cNvSpPr txBox="1">
            <a:spLocks noChangeArrowheads="1"/>
          </p:cNvSpPr>
          <p:nvPr/>
        </p:nvSpPr>
        <p:spPr bwMode="auto">
          <a:xfrm>
            <a:off x="1214438" y="5929313"/>
            <a:ext cx="4071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（</a:t>
            </a:r>
            <a:r>
              <a:rPr lang="en-US" altLang="zh-CN" b="1"/>
              <a:t>5</a:t>
            </a:r>
            <a:r>
              <a:rPr lang="zh-CN" altLang="en-US" b="1"/>
              <a:t>）</a:t>
            </a:r>
          </a:p>
        </p:txBody>
      </p:sp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2214563" y="6072188"/>
          <a:ext cx="11969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Equation" r:id="rId19" imgW="850680" imgH="203040" progId="Equation.3">
                  <p:embed/>
                </p:oleObj>
              </mc:Choice>
              <mc:Fallback>
                <p:oleObj name="Equation" r:id="rId19" imgW="850680" imgH="203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6072188"/>
                        <a:ext cx="1196975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2" name="TextBox 23"/>
          <p:cNvSpPr txBox="1">
            <a:spLocks noChangeArrowheads="1"/>
          </p:cNvSpPr>
          <p:nvPr/>
        </p:nvSpPr>
        <p:spPr bwMode="auto">
          <a:xfrm>
            <a:off x="7000875" y="3286125"/>
            <a:ext cx="2000250" cy="2308225"/>
          </a:xfrm>
          <a:prstGeom prst="rect">
            <a:avLst/>
          </a:prstGeom>
          <a:solidFill>
            <a:srgbClr val="FFC000">
              <a:alpha val="5686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   </a:t>
            </a:r>
            <a:r>
              <a:rPr lang="zh-CN" altLang="en-US" b="1"/>
              <a:t>时间推进</a:t>
            </a:r>
            <a:r>
              <a:rPr lang="en-US" altLang="zh-CN" b="1"/>
              <a:t>1</a:t>
            </a:r>
            <a:r>
              <a:rPr lang="zh-CN" altLang="en-US" b="1"/>
              <a:t>阶精度，空间精度由</a:t>
            </a:r>
            <a:r>
              <a:rPr lang="en-US" altLang="zh-CN" b="1"/>
              <a:t>RHS</a:t>
            </a:r>
            <a:r>
              <a:rPr lang="zh-CN" altLang="en-US" b="1"/>
              <a:t>的算法决定。</a:t>
            </a:r>
            <a:endParaRPr lang="en-US" altLang="zh-CN" b="1"/>
          </a:p>
          <a:p>
            <a:r>
              <a:rPr lang="en-US" altLang="zh-CN" b="1"/>
              <a:t>   </a:t>
            </a:r>
            <a:r>
              <a:rPr lang="zh-CN" altLang="en-US" b="1"/>
              <a:t>可用于定常及非定常问题；</a:t>
            </a:r>
            <a:endParaRPr lang="en-US" altLang="zh-CN" b="1"/>
          </a:p>
          <a:p>
            <a:r>
              <a:rPr lang="en-US" altLang="zh-CN" b="1"/>
              <a:t>   </a:t>
            </a:r>
            <a:r>
              <a:rPr lang="zh-CN" altLang="en-US" b="1"/>
              <a:t>非定常问题通常采用</a:t>
            </a:r>
            <a:r>
              <a:rPr lang="zh-CN" altLang="en-US" b="1">
                <a:solidFill>
                  <a:srgbClr val="FF0000"/>
                </a:solidFill>
              </a:rPr>
              <a:t>内迭代 </a:t>
            </a:r>
            <a:r>
              <a:rPr lang="zh-CN" altLang="en-US" b="1"/>
              <a:t>（保证精度）</a:t>
            </a:r>
          </a:p>
        </p:txBody>
      </p:sp>
      <p:sp>
        <p:nvSpPr>
          <p:cNvPr id="17433" name="TextBox 24"/>
          <p:cNvSpPr txBox="1">
            <a:spLocks noChangeArrowheads="1"/>
          </p:cNvSpPr>
          <p:nvPr/>
        </p:nvSpPr>
        <p:spPr bwMode="auto">
          <a:xfrm>
            <a:off x="428625" y="4143375"/>
            <a:ext cx="1285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向上扫描</a:t>
            </a:r>
          </a:p>
        </p:txBody>
      </p:sp>
      <p:sp>
        <p:nvSpPr>
          <p:cNvPr id="17434" name="TextBox 25"/>
          <p:cNvSpPr txBox="1">
            <a:spLocks noChangeArrowheads="1"/>
          </p:cNvSpPr>
          <p:nvPr/>
        </p:nvSpPr>
        <p:spPr bwMode="auto">
          <a:xfrm>
            <a:off x="500063" y="5500688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向下扫描</a:t>
            </a:r>
          </a:p>
        </p:txBody>
      </p:sp>
      <p:sp>
        <p:nvSpPr>
          <p:cNvPr id="17435" name="TextBox 26"/>
          <p:cNvSpPr txBox="1">
            <a:spLocks noChangeArrowheads="1"/>
          </p:cNvSpPr>
          <p:nvPr/>
        </p:nvSpPr>
        <p:spPr bwMode="auto">
          <a:xfrm>
            <a:off x="4572000" y="6143625"/>
            <a:ext cx="4286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LU</a:t>
            </a:r>
            <a:r>
              <a:rPr lang="zh-CN" altLang="en-US" b="1"/>
              <a:t>分解的对称</a:t>
            </a:r>
            <a:r>
              <a:rPr lang="en-US" altLang="zh-CN" b="1"/>
              <a:t>Gauss-Seidel</a:t>
            </a:r>
            <a:r>
              <a:rPr lang="zh-CN" altLang="en-US" b="1"/>
              <a:t>迭代算法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C6C5C-2FEC-4D76-AE57-C200BEB60747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69269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） 可简化计算（不出现矩阵运算）：</a:t>
            </a:r>
          </a:p>
        </p:txBody>
      </p:sp>
      <p:graphicFrame>
        <p:nvGraphicFramePr>
          <p:cNvPr id="67588" name="Object 14"/>
          <p:cNvGraphicFramePr>
            <a:graphicFrameLocks noChangeAspect="1"/>
          </p:cNvGraphicFramePr>
          <p:nvPr/>
        </p:nvGraphicFramePr>
        <p:xfrm>
          <a:off x="2357438" y="2205038"/>
          <a:ext cx="499268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3" name="Equation" r:id="rId3" imgW="2501640" imgH="482400" progId="Equation.DSMT4">
                  <p:embed/>
                </p:oleObj>
              </mc:Choice>
              <mc:Fallback>
                <p:oleObj name="Equation" r:id="rId3" imgW="2501640" imgH="482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2205038"/>
                        <a:ext cx="4992687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14"/>
          <p:cNvGraphicFramePr>
            <a:graphicFrameLocks noChangeAspect="1"/>
          </p:cNvGraphicFramePr>
          <p:nvPr/>
        </p:nvGraphicFramePr>
        <p:xfrm>
          <a:off x="1403648" y="1268760"/>
          <a:ext cx="4450861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4" name="Equation" r:id="rId5" imgW="2514600" imgH="406080" progId="Equation.3">
                  <p:embed/>
                </p:oleObj>
              </mc:Choice>
              <mc:Fallback>
                <p:oleObj name="Equation" r:id="rId5" imgW="2514600" imgH="4060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268760"/>
                        <a:ext cx="4450861" cy="720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/>
          <p:cNvCxnSpPr/>
          <p:nvPr/>
        </p:nvCxnSpPr>
        <p:spPr>
          <a:xfrm flipH="1">
            <a:off x="3203848" y="1916832"/>
            <a:ext cx="144016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4499992" y="3140968"/>
            <a:ext cx="108012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87824" y="357301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流通量，利用特性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5220072" y="3573016"/>
          <a:ext cx="1320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5" name="Equation" r:id="rId7" imgW="1320480" imgH="368280" progId="Equation.DSMT4">
                  <p:embed/>
                </p:oleObj>
              </mc:Choice>
              <mc:Fallback>
                <p:oleObj name="Equation" r:id="rId7" imgW="1320480" imgH="3682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3573016"/>
                        <a:ext cx="13208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直接箭头连接符 18"/>
          <p:cNvCxnSpPr/>
          <p:nvPr/>
        </p:nvCxnSpPr>
        <p:spPr>
          <a:xfrm flipH="1">
            <a:off x="7020272" y="2204864"/>
            <a:ext cx="36004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52320" y="198884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已知量</a:t>
            </a:r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6012160" y="1700808"/>
            <a:ext cx="1008112" cy="10081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6804025" y="1465263"/>
          <a:ext cx="146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6" name="Equation" r:id="rId9" imgW="1460160" imgH="228600" progId="Equation.DSMT4">
                  <p:embed/>
                </p:oleObj>
              </mc:Choice>
              <mc:Fallback>
                <p:oleObj name="Equation" r:id="rId9" imgW="146016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1465263"/>
                        <a:ext cx="14605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8"/>
          <p:cNvGraphicFramePr>
            <a:graphicFrameLocks noChangeAspect="1"/>
          </p:cNvGraphicFramePr>
          <p:nvPr/>
        </p:nvGraphicFramePr>
        <p:xfrm>
          <a:off x="539552" y="2204864"/>
          <a:ext cx="8667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7" name="Equation" r:id="rId11" imgW="482400" imgH="177480" progId="Equation.3">
                  <p:embed/>
                </p:oleObj>
              </mc:Choice>
              <mc:Fallback>
                <p:oleObj name="Equation" r:id="rId11" imgW="482400" imgH="177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204864"/>
                        <a:ext cx="866775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11560" y="4653136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） 一个时间步仅进行一次 “上扫”和一次“下扫”过程 （不迭代）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1520" y="26064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注解：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3568" y="5301208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r>
              <a:rPr lang="zh-CN" altLang="en-US" b="1" dirty="0"/>
              <a:t>）对于定常问题， 精度由右端项决定，</a:t>
            </a:r>
            <a:r>
              <a:rPr lang="en-US" altLang="zh-CN" b="1" dirty="0"/>
              <a:t>LU-SGS</a:t>
            </a:r>
            <a:r>
              <a:rPr lang="zh-CN" altLang="en-US" b="1" dirty="0"/>
              <a:t>方法并不降低精度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2054F8-1DE3-4FAF-A1A7-F6755BF8B532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3528" y="260648"/>
            <a:ext cx="392795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 </a:t>
            </a:r>
            <a:r>
              <a:rPr lang="zh-CN" altLang="en-US" b="1" dirty="0"/>
              <a:t>非定常问题的双时间步法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7290" y="1000108"/>
            <a:ext cx="55721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目的：定常问题的加速收敛技术 </a:t>
            </a:r>
            <a:r>
              <a:rPr lang="en-US" altLang="zh-CN" b="1" dirty="0">
                <a:sym typeface="Wingdings" pitchFamily="2" charset="2"/>
              </a:rPr>
              <a:t> </a:t>
            </a:r>
            <a:r>
              <a:rPr lang="zh-CN" altLang="en-US" b="1" dirty="0">
                <a:sym typeface="Wingdings" pitchFamily="2" charset="2"/>
              </a:rPr>
              <a:t> 非定常问题</a:t>
            </a:r>
            <a:endParaRPr lang="zh-CN" altLang="en-US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428728" y="1500174"/>
          <a:ext cx="1000132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6" name="Equation" r:id="rId3" imgW="787320" imgH="393480" progId="Equation.DSMT4">
                  <p:embed/>
                </p:oleObj>
              </mc:Choice>
              <mc:Fallback>
                <p:oleObj name="Equation" r:id="rId3" imgW="78732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1500174"/>
                        <a:ext cx="1000132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28662" y="2571744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） 构造隐格式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8662" y="314324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例：</a:t>
            </a:r>
          </a:p>
        </p:txBody>
      </p:sp>
      <p:graphicFrame>
        <p:nvGraphicFramePr>
          <p:cNvPr id="217091" name="Object 3"/>
          <p:cNvGraphicFramePr>
            <a:graphicFrameLocks noChangeAspect="1"/>
          </p:cNvGraphicFramePr>
          <p:nvPr/>
        </p:nvGraphicFramePr>
        <p:xfrm>
          <a:off x="1867992" y="3214686"/>
          <a:ext cx="2291241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7" name="Equation" r:id="rId5" imgW="1917360" imgH="419040" progId="Equation.DSMT4">
                  <p:embed/>
                </p:oleObj>
              </mc:Choice>
              <mc:Fallback>
                <p:oleObj name="Equation" r:id="rId5" imgW="1917360" imgH="419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7992" y="3214686"/>
                        <a:ext cx="2291241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857752" y="350043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阶精度隐格式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8662" y="3857628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） 构造发展方程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6429388" y="2857496"/>
          <a:ext cx="22177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8" name="Equation" r:id="rId7" imgW="1879560" imgH="393480" progId="Equation.DSMT4">
                  <p:embed/>
                </p:oleObj>
              </mc:Choice>
              <mc:Fallback>
                <p:oleObj name="Equation" r:id="rId7" imgW="187956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8" y="2857496"/>
                        <a:ext cx="2217737" cy="463550"/>
                      </a:xfrm>
                      <a:prstGeom prst="rect">
                        <a:avLst/>
                      </a:prstGeom>
                      <a:solidFill>
                        <a:srgbClr val="FFCC00">
                          <a:alpha val="8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云形标注 12"/>
          <p:cNvSpPr/>
          <p:nvPr/>
        </p:nvSpPr>
        <p:spPr>
          <a:xfrm>
            <a:off x="5500694" y="1357298"/>
            <a:ext cx="3357586" cy="121444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定常问题，非定常处理，推进到收敛</a:t>
            </a:r>
          </a:p>
        </p:txBody>
      </p:sp>
      <p:graphicFrame>
        <p:nvGraphicFramePr>
          <p:cNvPr id="217093" name="Object 5"/>
          <p:cNvGraphicFramePr>
            <a:graphicFrameLocks noChangeAspect="1"/>
          </p:cNvGraphicFramePr>
          <p:nvPr/>
        </p:nvGraphicFramePr>
        <p:xfrm>
          <a:off x="2071670" y="4357694"/>
          <a:ext cx="2578740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9" name="Equation" r:id="rId9" imgW="2158920" imgH="419040" progId="Equation.DSMT4">
                  <p:embed/>
                </p:oleObj>
              </mc:Choice>
              <mc:Fallback>
                <p:oleObj name="Equation" r:id="rId9" imgW="2158920" imgH="419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4357694"/>
                        <a:ext cx="2578740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28662" y="5143512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r>
              <a:rPr lang="zh-CN" altLang="en-US" b="1" dirty="0"/>
              <a:t>）对</a:t>
            </a:r>
            <a:r>
              <a:rPr lang="en-US" altLang="zh-CN" b="1" dirty="0"/>
              <a:t>t*  </a:t>
            </a:r>
            <a:r>
              <a:rPr lang="zh-CN" altLang="en-US" b="1" dirty="0"/>
              <a:t>（伪时间）</a:t>
            </a:r>
            <a:r>
              <a:rPr lang="en-US" altLang="zh-CN" b="1" dirty="0"/>
              <a:t> </a:t>
            </a:r>
            <a:r>
              <a:rPr lang="zh-CN" altLang="en-US" b="1" dirty="0"/>
              <a:t>进行时间推进，直到收敛</a:t>
            </a:r>
          </a:p>
        </p:txBody>
      </p:sp>
      <p:sp>
        <p:nvSpPr>
          <p:cNvPr id="16" name="右箭头 15"/>
          <p:cNvSpPr/>
          <p:nvPr/>
        </p:nvSpPr>
        <p:spPr>
          <a:xfrm>
            <a:off x="5000628" y="4643446"/>
            <a:ext cx="100013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7094" name="Object 6"/>
          <p:cNvGraphicFramePr>
            <a:graphicFrameLocks noChangeAspect="1"/>
          </p:cNvGraphicFramePr>
          <p:nvPr/>
        </p:nvGraphicFramePr>
        <p:xfrm>
          <a:off x="6286512" y="4429132"/>
          <a:ext cx="23050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0" name="Equation" r:id="rId11" imgW="1930320" imgH="419040" progId="Equation.DSMT4">
                  <p:embed/>
                </p:oleObj>
              </mc:Choice>
              <mc:Fallback>
                <p:oleObj name="Equation" r:id="rId11" imgW="1930320" imgH="419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12" y="4429132"/>
                        <a:ext cx="2305050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929190" y="4357694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推进到收敛</a:t>
            </a:r>
          </a:p>
        </p:txBody>
      </p:sp>
      <p:cxnSp>
        <p:nvCxnSpPr>
          <p:cNvPr id="23" name="直接箭头连接符 22"/>
          <p:cNvCxnSpPr/>
          <p:nvPr/>
        </p:nvCxnSpPr>
        <p:spPr>
          <a:xfrm rot="10800000">
            <a:off x="4500562" y="3929066"/>
            <a:ext cx="2143140" cy="5000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14480" y="5572140"/>
            <a:ext cx="485778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可使用定常问题的加速收敛手段： 局部时间步长法、隐格式、多重网格法</a:t>
            </a:r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9" name="下箭头 28"/>
          <p:cNvSpPr/>
          <p:nvPr/>
        </p:nvSpPr>
        <p:spPr>
          <a:xfrm>
            <a:off x="7572396" y="5000636"/>
            <a:ext cx="285752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7429520" y="5357825"/>
          <a:ext cx="928698" cy="285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1" name="Equation" r:id="rId13" imgW="660240" imgH="203040" progId="Equation.DSMT4">
                  <p:embed/>
                </p:oleObj>
              </mc:Choice>
              <mc:Fallback>
                <p:oleObj name="Equation" r:id="rId13" imgW="660240" imgH="203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20" y="5357825"/>
                        <a:ext cx="928698" cy="2857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extBox 1"/>
          <p:cNvSpPr txBox="1">
            <a:spLocks noChangeArrowheads="1"/>
          </p:cNvSpPr>
          <p:nvPr/>
        </p:nvSpPr>
        <p:spPr bwMode="auto">
          <a:xfrm>
            <a:off x="285750" y="785813"/>
            <a:ext cx="46434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针对如下</a:t>
            </a:r>
            <a:r>
              <a:rPr lang="en-US" altLang="zh-CN" b="1"/>
              <a:t>Sod </a:t>
            </a:r>
            <a:r>
              <a:rPr lang="zh-CN" altLang="en-US" b="1"/>
              <a:t>激波管问题</a:t>
            </a:r>
          </a:p>
        </p:txBody>
      </p:sp>
      <p:graphicFrame>
        <p:nvGraphicFramePr>
          <p:cNvPr id="15362" name="Object 1"/>
          <p:cNvGraphicFramePr>
            <a:graphicFrameLocks noChangeAspect="1"/>
          </p:cNvGraphicFramePr>
          <p:nvPr/>
        </p:nvGraphicFramePr>
        <p:xfrm>
          <a:off x="928688" y="1143000"/>
          <a:ext cx="1785937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5" name="Equation" r:id="rId3" imgW="1549080" imgH="1193760" progId="Equation.3">
                  <p:embed/>
                </p:oleObj>
              </mc:Choice>
              <mc:Fallback>
                <p:oleObj name="Equation" r:id="rId3" imgW="1549080" imgH="11937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143000"/>
                        <a:ext cx="1785937" cy="1374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5004048" y="1445814"/>
          <a:ext cx="3384376" cy="542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6" name="公式" r:id="rId5" imgW="2692080" imgH="431640" progId="Equation.3">
                  <p:embed/>
                </p:oleObj>
              </mc:Choice>
              <mc:Fallback>
                <p:oleObj name="公式" r:id="rId5" imgW="269208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445814"/>
                        <a:ext cx="3384376" cy="5427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2987824" y="1628800"/>
          <a:ext cx="482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7" name="公式" r:id="rId7" imgW="482400" imgH="190440" progId="Equation.3">
                  <p:embed/>
                </p:oleObj>
              </mc:Choice>
              <mc:Fallback>
                <p:oleObj name="公式" r:id="rId7" imgW="48240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628800"/>
                        <a:ext cx="4826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Box 5"/>
          <p:cNvSpPr txBox="1">
            <a:spLocks noChangeArrowheads="1"/>
          </p:cNvSpPr>
          <p:nvPr/>
        </p:nvSpPr>
        <p:spPr bwMode="auto">
          <a:xfrm>
            <a:off x="467544" y="2708920"/>
            <a:ext cx="846157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     </a:t>
            </a:r>
            <a:r>
              <a:rPr lang="zh-CN" altLang="en-US" b="1" dirty="0">
                <a:solidFill>
                  <a:srgbClr val="FF0000"/>
                </a:solidFill>
              </a:rPr>
              <a:t>用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激波捕捉格式</a:t>
            </a:r>
            <a:r>
              <a:rPr lang="zh-CN" altLang="en-US" b="1" dirty="0"/>
              <a:t>计算其数值解，画出</a:t>
            </a:r>
            <a:r>
              <a:rPr lang="en-US" altLang="zh-CN" b="1" dirty="0"/>
              <a:t>t=0.14</a:t>
            </a:r>
            <a:r>
              <a:rPr lang="zh-CN" altLang="en-US" b="1" dirty="0"/>
              <a:t>时刻密度、速度及压力的分布；并</a:t>
            </a:r>
            <a:r>
              <a:rPr lang="zh-CN" altLang="en-US" b="1" dirty="0">
                <a:solidFill>
                  <a:srgbClr val="FF0000"/>
                </a:solidFill>
              </a:rPr>
              <a:t>与精确解进行比较</a:t>
            </a:r>
            <a:r>
              <a:rPr lang="zh-CN" altLang="en-US" b="1" dirty="0"/>
              <a:t>（要求数值解与精确解画在同一张图上，便于比较）。</a:t>
            </a:r>
            <a:endParaRPr lang="en-US" altLang="zh-CN" b="1" dirty="0"/>
          </a:p>
          <a:p>
            <a:r>
              <a:rPr lang="en-US" altLang="zh-CN" b="1" dirty="0"/>
              <a:t>    </a:t>
            </a:r>
            <a:r>
              <a:rPr lang="zh-CN" altLang="en-US" b="1" dirty="0"/>
              <a:t>要求：  空间网格数</a:t>
            </a:r>
            <a:r>
              <a:rPr lang="en-US" altLang="zh-CN" b="1" dirty="0"/>
              <a:t>100</a:t>
            </a:r>
            <a:r>
              <a:rPr lang="zh-CN" altLang="en-US" b="1" dirty="0"/>
              <a:t>， 时间推进格式选用</a:t>
            </a:r>
            <a:r>
              <a:rPr lang="en-US" altLang="zh-CN" b="1" dirty="0"/>
              <a:t>3</a:t>
            </a:r>
            <a:r>
              <a:rPr lang="zh-CN" altLang="en-US" b="1" dirty="0"/>
              <a:t>阶</a:t>
            </a:r>
            <a:r>
              <a:rPr lang="en-US" altLang="zh-CN" b="1" dirty="0" err="1"/>
              <a:t>Runge-Kutta</a:t>
            </a:r>
            <a:r>
              <a:rPr lang="en-US" altLang="zh-CN" b="1" dirty="0"/>
              <a:t>,</a:t>
            </a:r>
            <a:r>
              <a:rPr lang="zh-CN" altLang="en-US" b="1" dirty="0"/>
              <a:t>时间步长自选；</a:t>
            </a:r>
            <a:endParaRPr lang="en-US" altLang="zh-CN" b="1" dirty="0"/>
          </a:p>
          <a:p>
            <a:r>
              <a:rPr lang="en-US" altLang="zh-CN" b="1" dirty="0"/>
              <a:t>                 </a:t>
            </a:r>
            <a:r>
              <a:rPr lang="zh-CN" altLang="en-US" b="1" dirty="0"/>
              <a:t>激波捕捉格式可自选（如</a:t>
            </a:r>
            <a:r>
              <a:rPr lang="en-US" altLang="zh-CN" b="1" dirty="0"/>
              <a:t>TVD, NND, GVC, MUSCL</a:t>
            </a:r>
            <a:r>
              <a:rPr lang="zh-CN" altLang="en-US" b="1" dirty="0"/>
              <a:t>等）；</a:t>
            </a:r>
            <a:endParaRPr lang="en-US" altLang="zh-CN" b="1" dirty="0"/>
          </a:p>
          <a:p>
            <a:r>
              <a:rPr lang="en-US" altLang="zh-CN" b="1" dirty="0"/>
              <a:t>              </a:t>
            </a:r>
            <a:endParaRPr lang="zh-CN" alt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350A64-24A6-4B43-A96F-C96CCC1FE415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15369" name="TextBox 8"/>
          <p:cNvSpPr txBox="1">
            <a:spLocks noChangeArrowheads="1"/>
          </p:cNvSpPr>
          <p:nvPr/>
        </p:nvSpPr>
        <p:spPr bwMode="auto">
          <a:xfrm>
            <a:off x="1285875" y="142875"/>
            <a:ext cx="55721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 b="1" dirty="0"/>
              <a:t>作业    </a:t>
            </a:r>
            <a:r>
              <a:rPr lang="en-US" altLang="zh-CN" sz="2000" b="1" dirty="0"/>
              <a:t>5.1 </a:t>
            </a:r>
            <a:endParaRPr lang="zh-CN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95936" y="112474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3568" y="42210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提示：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7584" y="4725144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可采用基于流通矢量分裂方法， 具体步骤见 </a:t>
            </a:r>
            <a:r>
              <a:rPr lang="en-US" altLang="zh-CN" dirty="0"/>
              <a:t>p8;</a:t>
            </a:r>
          </a:p>
          <a:p>
            <a:r>
              <a:rPr lang="zh-CN" altLang="en-US" dirty="0"/>
              <a:t>也可以采用 流通矢量特征分裂的方法， 具体步骤见 </a:t>
            </a:r>
            <a:r>
              <a:rPr lang="en-US" altLang="zh-CN" dirty="0"/>
              <a:t>p16   </a:t>
            </a:r>
            <a:r>
              <a:rPr lang="zh-CN" altLang="en-US" dirty="0"/>
              <a:t>（推荐）；</a:t>
            </a:r>
            <a:endParaRPr lang="en-US" altLang="zh-CN" dirty="0"/>
          </a:p>
          <a:p>
            <a:r>
              <a:rPr lang="zh-CN" altLang="en-US" dirty="0"/>
              <a:t>也可以采用 </a:t>
            </a:r>
            <a:r>
              <a:rPr lang="en-US" altLang="zh-CN" dirty="0"/>
              <a:t>Roe </a:t>
            </a:r>
            <a:r>
              <a:rPr lang="zh-CN" altLang="en-US" dirty="0"/>
              <a:t>格式计算</a:t>
            </a:r>
            <a:r>
              <a:rPr lang="en-US" altLang="zh-CN" dirty="0"/>
              <a:t>, </a:t>
            </a:r>
            <a:r>
              <a:rPr lang="zh-CN" altLang="en-US" dirty="0"/>
              <a:t>具体步骤见 </a:t>
            </a:r>
            <a:r>
              <a:rPr lang="en-US" altLang="zh-CN" dirty="0"/>
              <a:t>p24 (</a:t>
            </a:r>
            <a:r>
              <a:rPr lang="zh-CN" altLang="en-US" dirty="0"/>
              <a:t>重构时，推荐使用特征变量 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Copyright by Li </a:t>
            </a:r>
            <a:r>
              <a:rPr lang="en-US" altLang="zh-CN" dirty="0" err="1"/>
              <a:t>Xinliang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BFF5A9-565A-45C9-A6C1-E42F02BA8D6B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20490" name="TextBox 23"/>
          <p:cNvSpPr txBox="1">
            <a:spLocks noChangeArrowheads="1"/>
          </p:cNvSpPr>
          <p:nvPr/>
        </p:nvSpPr>
        <p:spPr bwMode="auto">
          <a:xfrm>
            <a:off x="642938" y="571500"/>
            <a:ext cx="4429125" cy="40005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/>
              <a:t>方法</a:t>
            </a:r>
            <a:r>
              <a:rPr lang="en-US" altLang="zh-CN" sz="2000" b="1"/>
              <a:t>2</a:t>
            </a:r>
            <a:r>
              <a:rPr lang="zh-CN" altLang="en-US" sz="2000" b="1"/>
              <a:t>： 通量差分分裂 （</a:t>
            </a:r>
            <a:r>
              <a:rPr lang="en-US" altLang="zh-CN" sz="2000" b="1"/>
              <a:t>FDS</a:t>
            </a:r>
            <a:r>
              <a:rPr lang="zh-CN" altLang="en-US" sz="2000" b="1"/>
              <a:t>）</a:t>
            </a:r>
          </a:p>
        </p:txBody>
      </p:sp>
      <p:sp>
        <p:nvSpPr>
          <p:cNvPr id="20491" name="TextBox 26"/>
          <p:cNvSpPr txBox="1">
            <a:spLocks noChangeArrowheads="1"/>
          </p:cNvSpPr>
          <p:nvPr/>
        </p:nvSpPr>
        <p:spPr bwMode="auto">
          <a:xfrm>
            <a:off x="6215063" y="928688"/>
            <a:ext cx="2500312" cy="64611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特点： 对流通矢量</a:t>
            </a:r>
            <a:r>
              <a:rPr lang="en-US" altLang="zh-CN" b="1"/>
              <a:t> f </a:t>
            </a:r>
            <a:r>
              <a:rPr lang="zh-CN" altLang="en-US" b="1"/>
              <a:t>的导数进行分裂</a:t>
            </a:r>
            <a:r>
              <a:rPr lang="en-US" altLang="zh-CN" b="1"/>
              <a:t> </a:t>
            </a:r>
            <a:endParaRPr lang="zh-CN" altLang="en-US" b="1"/>
          </a:p>
        </p:txBody>
      </p:sp>
      <p:sp>
        <p:nvSpPr>
          <p:cNvPr id="20492" name="TextBox 27"/>
          <p:cNvSpPr txBox="1">
            <a:spLocks noChangeArrowheads="1"/>
          </p:cNvSpPr>
          <p:nvPr/>
        </p:nvSpPr>
        <p:spPr bwMode="auto">
          <a:xfrm>
            <a:off x="4572000" y="2428875"/>
            <a:ext cx="3429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Godnov, Roe, HLL,HLLC</a:t>
            </a:r>
            <a:endParaRPr lang="zh-CN" altLang="en-US" b="1"/>
          </a:p>
        </p:txBody>
      </p:sp>
      <p:sp>
        <p:nvSpPr>
          <p:cNvPr id="20493" name="TextBox 28"/>
          <p:cNvSpPr txBox="1">
            <a:spLocks noChangeArrowheads="1"/>
          </p:cNvSpPr>
          <p:nvPr/>
        </p:nvSpPr>
        <p:spPr bwMode="auto">
          <a:xfrm>
            <a:off x="642938" y="4286250"/>
            <a:ext cx="4286250" cy="369888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  </a:t>
            </a:r>
            <a:r>
              <a:rPr lang="zh-CN" altLang="en-US" b="1" dirty="0"/>
              <a:t>方法</a:t>
            </a:r>
            <a:r>
              <a:rPr lang="en-US" altLang="zh-CN" b="1" dirty="0"/>
              <a:t>3</a:t>
            </a:r>
            <a:r>
              <a:rPr lang="zh-CN" altLang="en-US" b="1" dirty="0"/>
              <a:t>： </a:t>
            </a:r>
            <a:r>
              <a:rPr lang="en-US" altLang="zh-CN" b="1" dirty="0"/>
              <a:t>AUSM </a:t>
            </a:r>
            <a:r>
              <a:rPr lang="zh-CN" altLang="en-US" b="1" dirty="0"/>
              <a:t>类方法</a:t>
            </a:r>
          </a:p>
        </p:txBody>
      </p:sp>
      <p:sp>
        <p:nvSpPr>
          <p:cNvPr id="20494" name="TextBox 30"/>
          <p:cNvSpPr txBox="1">
            <a:spLocks noChangeArrowheads="1"/>
          </p:cNvSpPr>
          <p:nvPr/>
        </p:nvSpPr>
        <p:spPr bwMode="auto">
          <a:xfrm>
            <a:off x="1475656" y="5085184"/>
            <a:ext cx="3857625" cy="36988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van Leer</a:t>
            </a:r>
            <a:r>
              <a:rPr lang="zh-CN" altLang="en-US" b="1"/>
              <a:t>分裂法</a:t>
            </a:r>
            <a:r>
              <a:rPr lang="en-US" altLang="zh-CN" b="1"/>
              <a:t>+</a:t>
            </a:r>
            <a:r>
              <a:rPr lang="zh-CN" altLang="en-US" b="1"/>
              <a:t>压力项单独处理</a:t>
            </a:r>
          </a:p>
        </p:txBody>
      </p:sp>
      <p:sp>
        <p:nvSpPr>
          <p:cNvPr id="20496" name="TextBox 32"/>
          <p:cNvSpPr txBox="1">
            <a:spLocks noChangeArrowheads="1"/>
          </p:cNvSpPr>
          <p:nvPr/>
        </p:nvSpPr>
        <p:spPr bwMode="auto">
          <a:xfrm>
            <a:off x="1115616" y="1196752"/>
            <a:ext cx="3071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zh-CN" b="1" dirty="0"/>
              <a:t> </a:t>
            </a:r>
            <a:r>
              <a:rPr lang="zh-CN" altLang="en-US" b="1" dirty="0"/>
              <a:t>利用 </a:t>
            </a:r>
            <a:r>
              <a:rPr lang="en-US" altLang="zh-CN" b="1" dirty="0"/>
              <a:t>Riemann</a:t>
            </a:r>
            <a:r>
              <a:rPr lang="zh-CN" altLang="en-US" b="1" dirty="0"/>
              <a:t>解</a:t>
            </a:r>
          </a:p>
        </p:txBody>
      </p:sp>
      <p:graphicFrame>
        <p:nvGraphicFramePr>
          <p:cNvPr id="20483" name="Object 10"/>
          <p:cNvGraphicFramePr>
            <a:graphicFrameLocks noChangeAspect="1"/>
          </p:cNvGraphicFramePr>
          <p:nvPr/>
        </p:nvGraphicFramePr>
        <p:xfrm>
          <a:off x="1259632" y="1772816"/>
          <a:ext cx="1754188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8" name="Equation" r:id="rId3" imgW="1231560" imgH="507960" progId="Equation.DSMT4">
                  <p:embed/>
                </p:oleObj>
              </mc:Choice>
              <mc:Fallback>
                <p:oleObj name="Equation" r:id="rId3" imgW="1231560" imgH="5079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772816"/>
                        <a:ext cx="1754188" cy="72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7"/>
          <p:cNvGraphicFramePr>
            <a:graphicFrameLocks noChangeAspect="1"/>
          </p:cNvGraphicFramePr>
          <p:nvPr/>
        </p:nvGraphicFramePr>
        <p:xfrm>
          <a:off x="6786563" y="142875"/>
          <a:ext cx="12604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9" name="Equation" r:id="rId5" imgW="812520" imgH="368280" progId="Equation.3">
                  <p:embed/>
                </p:oleObj>
              </mc:Choice>
              <mc:Fallback>
                <p:oleObj name="Equation" r:id="rId5" imgW="812520" imgH="3682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63" y="142875"/>
                        <a:ext cx="12604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8" name="TextBox 38"/>
          <p:cNvSpPr txBox="1">
            <a:spLocks noChangeArrowheads="1"/>
          </p:cNvSpPr>
          <p:nvPr/>
        </p:nvSpPr>
        <p:spPr bwMode="auto">
          <a:xfrm>
            <a:off x="755576" y="2564904"/>
            <a:ext cx="27146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 dirty="0"/>
              <a:t>利用差分表达式，计算</a:t>
            </a:r>
            <a:endParaRPr lang="en-US" altLang="zh-CN" b="1" dirty="0"/>
          </a:p>
          <a:p>
            <a:endParaRPr lang="zh-CN" altLang="en-US" dirty="0"/>
          </a:p>
        </p:txBody>
      </p:sp>
      <p:graphicFrame>
        <p:nvGraphicFramePr>
          <p:cNvPr id="20485" name="Object 12"/>
          <p:cNvGraphicFramePr>
            <a:graphicFrameLocks noChangeAspect="1"/>
          </p:cNvGraphicFramePr>
          <p:nvPr/>
        </p:nvGraphicFramePr>
        <p:xfrm>
          <a:off x="3419872" y="2636912"/>
          <a:ext cx="762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0" name="Equation" r:id="rId7" imgW="761760" imgH="253800" progId="Equation.DSMT4">
                  <p:embed/>
                </p:oleObj>
              </mc:Choice>
              <mc:Fallback>
                <p:oleObj name="Equation" r:id="rId7" imgW="761760" imgH="253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2636912"/>
                        <a:ext cx="762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9" name="TextBox 40"/>
          <p:cNvSpPr txBox="1">
            <a:spLocks noChangeArrowheads="1"/>
          </p:cNvSpPr>
          <p:nvPr/>
        </p:nvSpPr>
        <p:spPr bwMode="auto">
          <a:xfrm>
            <a:off x="755576" y="3140968"/>
            <a:ext cx="35283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 dirty="0"/>
              <a:t> 求解</a:t>
            </a:r>
            <a:r>
              <a:rPr lang="en-US" altLang="zh-CN" b="1" dirty="0"/>
              <a:t>Riemann</a:t>
            </a:r>
            <a:r>
              <a:rPr lang="zh-CN" altLang="en-US" b="1" dirty="0"/>
              <a:t>问题，获得通量</a:t>
            </a:r>
          </a:p>
        </p:txBody>
      </p:sp>
      <p:graphicFrame>
        <p:nvGraphicFramePr>
          <p:cNvPr id="20486" name="Object 13"/>
          <p:cNvGraphicFramePr>
            <a:graphicFrameLocks noChangeAspect="1"/>
          </p:cNvGraphicFramePr>
          <p:nvPr/>
        </p:nvGraphicFramePr>
        <p:xfrm>
          <a:off x="4283968" y="3140968"/>
          <a:ext cx="4889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1" name="Equation" r:id="rId9" imgW="342720" imgH="266400" progId="Equation.DSMT4">
                  <p:embed/>
                </p:oleObj>
              </mc:Choice>
              <mc:Fallback>
                <p:oleObj name="Equation" r:id="rId9" imgW="342720" imgH="266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3140968"/>
                        <a:ext cx="488950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11" cstate="print"/>
          <a:srcRect l="34056" t="13734" r="25388" b="44267"/>
          <a:stretch>
            <a:fillRect/>
          </a:stretch>
        </p:blipFill>
        <p:spPr bwMode="auto">
          <a:xfrm>
            <a:off x="5220072" y="2852936"/>
            <a:ext cx="3672408" cy="2139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9" name="TextBox 17"/>
          <p:cNvSpPr txBox="1">
            <a:spLocks noChangeArrowheads="1"/>
          </p:cNvSpPr>
          <p:nvPr/>
        </p:nvSpPr>
        <p:spPr bwMode="auto">
          <a:xfrm>
            <a:off x="395536" y="692696"/>
            <a:ext cx="59293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/>
              <a:t>1.  Jacobian </a:t>
            </a:r>
            <a:r>
              <a:rPr lang="zh-CN" altLang="en-US" sz="2400" b="1"/>
              <a:t>系数矩阵及其性质</a:t>
            </a:r>
          </a:p>
        </p:txBody>
      </p:sp>
      <p:graphicFrame>
        <p:nvGraphicFramePr>
          <p:cNvPr id="21506" name="Object 9"/>
          <p:cNvGraphicFramePr>
            <a:graphicFrameLocks noChangeAspect="1"/>
          </p:cNvGraphicFramePr>
          <p:nvPr/>
        </p:nvGraphicFramePr>
        <p:xfrm>
          <a:off x="899592" y="2420888"/>
          <a:ext cx="1458912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1" name="Equation" r:id="rId3" imgW="838080" imgH="368280" progId="Equation.3">
                  <p:embed/>
                </p:oleObj>
              </mc:Choice>
              <mc:Fallback>
                <p:oleObj name="Equation" r:id="rId3" imgW="838080" imgH="3682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420888"/>
                        <a:ext cx="1458912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17"/>
          <p:cNvGraphicFramePr>
            <a:graphicFrameLocks noChangeAspect="1"/>
          </p:cNvGraphicFramePr>
          <p:nvPr/>
        </p:nvGraphicFramePr>
        <p:xfrm>
          <a:off x="3275856" y="2348880"/>
          <a:ext cx="9366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2" name="公式" r:id="rId5" imgW="647640" imgH="393480" progId="Equation.3">
                  <p:embed/>
                </p:oleObj>
              </mc:Choice>
              <mc:Fallback>
                <p:oleObj name="公式" r:id="rId5" imgW="647640" imgH="393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348880"/>
                        <a:ext cx="9366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20"/>
          <p:cNvGraphicFramePr>
            <a:graphicFrameLocks noChangeAspect="1"/>
          </p:cNvGraphicFramePr>
          <p:nvPr/>
        </p:nvGraphicFramePr>
        <p:xfrm>
          <a:off x="650480" y="5982194"/>
          <a:ext cx="1368152" cy="299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3" name="公式" r:id="rId7" imgW="927000" imgH="203040" progId="Equation.3">
                  <p:embed/>
                </p:oleObj>
              </mc:Choice>
              <mc:Fallback>
                <p:oleObj name="公式" r:id="rId7" imgW="927000" imgH="2030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480" y="5982194"/>
                        <a:ext cx="1368152" cy="2997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接箭头连接符 21"/>
          <p:cNvCxnSpPr/>
          <p:nvPr/>
        </p:nvCxnSpPr>
        <p:spPr>
          <a:xfrm>
            <a:off x="2090639" y="6140772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509" name="Object 21"/>
          <p:cNvGraphicFramePr>
            <a:graphicFrameLocks noChangeAspect="1"/>
          </p:cNvGraphicFramePr>
          <p:nvPr/>
        </p:nvGraphicFramePr>
        <p:xfrm>
          <a:off x="2162647" y="5708724"/>
          <a:ext cx="254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4" name="公式" r:id="rId9" imgW="253800" imgH="393480" progId="Equation.3">
                  <p:embed/>
                </p:oleObj>
              </mc:Choice>
              <mc:Fallback>
                <p:oleObj name="公式" r:id="rId9" imgW="253800" imgH="393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647" y="5708724"/>
                        <a:ext cx="254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22"/>
          <p:cNvGraphicFramePr>
            <a:graphicFrameLocks noChangeAspect="1"/>
          </p:cNvGraphicFramePr>
          <p:nvPr/>
        </p:nvGraphicFramePr>
        <p:xfrm>
          <a:off x="2666703" y="5852740"/>
          <a:ext cx="15716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5" name="公式" r:id="rId11" imgW="1143000" imgH="419040" progId="Equation.3">
                  <p:embed/>
                </p:oleObj>
              </mc:Choice>
              <mc:Fallback>
                <p:oleObj name="公式" r:id="rId11" imgW="1143000" imgH="4190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703" y="5852740"/>
                        <a:ext cx="1571625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直接箭头连接符 26"/>
          <p:cNvCxnSpPr/>
          <p:nvPr/>
        </p:nvCxnSpPr>
        <p:spPr>
          <a:xfrm>
            <a:off x="4394895" y="6140772"/>
            <a:ext cx="7143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511" name="Object 23"/>
          <p:cNvGraphicFramePr>
            <a:graphicFrameLocks noChangeAspect="1"/>
          </p:cNvGraphicFramePr>
          <p:nvPr/>
        </p:nvGraphicFramePr>
        <p:xfrm>
          <a:off x="4538911" y="5852740"/>
          <a:ext cx="355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6" name="公式" r:id="rId13" imgW="355320" imgH="177480" progId="Equation.3">
                  <p:embed/>
                </p:oleObj>
              </mc:Choice>
              <mc:Fallback>
                <p:oleObj name="公式" r:id="rId13" imgW="355320" imgH="1774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8911" y="5852740"/>
                        <a:ext cx="3556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24"/>
          <p:cNvGraphicFramePr>
            <a:graphicFrameLocks noChangeAspect="1"/>
          </p:cNvGraphicFramePr>
          <p:nvPr/>
        </p:nvGraphicFramePr>
        <p:xfrm>
          <a:off x="5403007" y="5852740"/>
          <a:ext cx="2252662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7" name="公式" r:id="rId15" imgW="1434960" imgH="393480" progId="Equation.3">
                  <p:embed/>
                </p:oleObj>
              </mc:Choice>
              <mc:Fallback>
                <p:oleObj name="公式" r:id="rId15" imgW="1434960" imgH="3934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3007" y="5852740"/>
                        <a:ext cx="2252662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椭圆形标注 33"/>
          <p:cNvSpPr/>
          <p:nvPr/>
        </p:nvSpPr>
        <p:spPr>
          <a:xfrm>
            <a:off x="3530799" y="3260452"/>
            <a:ext cx="1071563" cy="64293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重要性质</a:t>
            </a:r>
          </a:p>
        </p:txBody>
      </p:sp>
      <p:sp>
        <p:nvSpPr>
          <p:cNvPr id="21525" name="Rectangle 27"/>
          <p:cNvSpPr>
            <a:spLocks noChangeArrowheads="1"/>
          </p:cNvSpPr>
          <p:nvPr/>
        </p:nvSpPr>
        <p:spPr bwMode="auto">
          <a:xfrm>
            <a:off x="-33089" y="33550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14" name="Object 26"/>
          <p:cNvGraphicFramePr>
            <a:graphicFrameLocks noChangeAspect="1"/>
          </p:cNvGraphicFramePr>
          <p:nvPr/>
        </p:nvGraphicFramePr>
        <p:xfrm>
          <a:off x="4932040" y="2132856"/>
          <a:ext cx="2702047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8" name="Equation" r:id="rId17" imgW="2616120" imgH="1117440" progId="Equation.3">
                  <p:embed/>
                </p:oleObj>
              </mc:Choice>
              <mc:Fallback>
                <p:oleObj name="Equation" r:id="rId17" imgW="2616120" imgH="11174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2132856"/>
                        <a:ext cx="2702047" cy="11521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5"/>
          <p:cNvGraphicFramePr>
            <a:graphicFrameLocks noChangeAspect="1"/>
          </p:cNvGraphicFramePr>
          <p:nvPr/>
        </p:nvGraphicFramePr>
        <p:xfrm>
          <a:off x="895599" y="1264196"/>
          <a:ext cx="15763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9" name="Equation" r:id="rId19" imgW="1015920" imgH="368280" progId="Equation.3">
                  <p:embed/>
                </p:oleObj>
              </mc:Choice>
              <mc:Fallback>
                <p:oleObj name="Equation" r:id="rId19" imgW="1015920" imgH="3682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599" y="1264196"/>
                        <a:ext cx="1576387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6"/>
          <p:cNvGraphicFramePr>
            <a:graphicFrameLocks noChangeAspect="1"/>
          </p:cNvGraphicFramePr>
          <p:nvPr/>
        </p:nvGraphicFramePr>
        <p:xfrm>
          <a:off x="3538786" y="1335633"/>
          <a:ext cx="130333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0" name="Equation" r:id="rId21" imgW="939600" imgH="228600" progId="Equation.3">
                  <p:embed/>
                </p:oleObj>
              </mc:Choice>
              <mc:Fallback>
                <p:oleObj name="Equation" r:id="rId21" imgW="9396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786" y="1335633"/>
                        <a:ext cx="1303338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F5F7D2-4ACE-431F-89CD-E014A129C94D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graphicFrame>
        <p:nvGraphicFramePr>
          <p:cNvPr id="21518" name="Object 14"/>
          <p:cNvGraphicFramePr>
            <a:graphicFrameLocks noChangeAspect="1"/>
          </p:cNvGraphicFramePr>
          <p:nvPr/>
        </p:nvGraphicFramePr>
        <p:xfrm>
          <a:off x="5364088" y="836712"/>
          <a:ext cx="2445700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1" name="Equation" r:id="rId23" imgW="2781000" imgH="1307880" progId="Equation.DSMT4">
                  <p:embed/>
                </p:oleObj>
              </mc:Choice>
              <mc:Fallback>
                <p:oleObj name="Equation" r:id="rId23" imgW="2781000" imgH="13078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836712"/>
                        <a:ext cx="2445700" cy="11521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4"/>
          <p:cNvGraphicFramePr>
            <a:graphicFrameLocks noChangeAspect="1"/>
          </p:cNvGraphicFramePr>
          <p:nvPr/>
        </p:nvGraphicFramePr>
        <p:xfrm>
          <a:off x="1259632" y="4005064"/>
          <a:ext cx="2896264" cy="88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2" name="Equation" r:id="rId25" imgW="622080" imgH="190440" progId="Equation.DSMT4">
                  <p:embed/>
                </p:oleObj>
              </mc:Choice>
              <mc:Fallback>
                <p:oleObj name="Equation" r:id="rId25" imgW="622080" imgH="1904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005064"/>
                        <a:ext cx="2896264" cy="88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0" name="Object 26"/>
          <p:cNvGraphicFramePr>
            <a:graphicFrameLocks noChangeAspect="1"/>
          </p:cNvGraphicFramePr>
          <p:nvPr/>
        </p:nvGraphicFramePr>
        <p:xfrm>
          <a:off x="5403007" y="3764508"/>
          <a:ext cx="3384376" cy="1147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3" name="Equation" r:id="rId27" imgW="3886200" imgH="1320480" progId="Equation.DSMT4">
                  <p:embed/>
                </p:oleObj>
              </mc:Choice>
              <mc:Fallback>
                <p:oleObj name="Equation" r:id="rId27" imgW="3886200" imgH="132048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3007" y="3764508"/>
                        <a:ext cx="3384376" cy="11472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67544" y="350100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容易验证：</a:t>
            </a:r>
          </a:p>
        </p:txBody>
      </p:sp>
      <p:sp>
        <p:nvSpPr>
          <p:cNvPr id="30" name="右箭头 29"/>
          <p:cNvSpPr/>
          <p:nvPr/>
        </p:nvSpPr>
        <p:spPr>
          <a:xfrm flipH="1">
            <a:off x="4394895" y="4124548"/>
            <a:ext cx="72008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62447" y="520466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验证方法</a:t>
            </a:r>
            <a:r>
              <a:rPr lang="en-US" altLang="zh-CN" dirty="0"/>
              <a:t>2</a:t>
            </a:r>
            <a:r>
              <a:rPr lang="zh-CN" altLang="en-US" dirty="0"/>
              <a:t>： 利用齐函数性质</a:t>
            </a:r>
          </a:p>
        </p:txBody>
      </p:sp>
      <p:sp>
        <p:nvSpPr>
          <p:cNvPr id="25" name="TextBox 4"/>
          <p:cNvSpPr txBox="1">
            <a:spLocks noChangeArrowheads="1"/>
          </p:cNvSpPr>
          <p:nvPr/>
        </p:nvSpPr>
        <p:spPr bwMode="auto">
          <a:xfrm>
            <a:off x="323528" y="116632"/>
            <a:ext cx="84969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alibri" pitchFamily="34" charset="0"/>
              </a:rPr>
              <a:t>§ 5.</a:t>
            </a:r>
            <a:r>
              <a:rPr lang="en-US" altLang="zh-CN" sz="2800" b="1" dirty="0">
                <a:solidFill>
                  <a:srgbClr val="FF0000"/>
                </a:solidFill>
              </a:rPr>
              <a:t>1  </a:t>
            </a:r>
            <a:r>
              <a:rPr lang="zh-CN" altLang="en-US" sz="2800" b="1" dirty="0">
                <a:solidFill>
                  <a:srgbClr val="FF0000"/>
                </a:solidFill>
              </a:rPr>
              <a:t>流通矢量分裂：  </a:t>
            </a:r>
            <a:r>
              <a:rPr lang="en-US" altLang="zh-CN" sz="2800" b="1" dirty="0">
                <a:solidFill>
                  <a:srgbClr val="FF0000"/>
                </a:solidFill>
              </a:rPr>
              <a:t>Steger-Warming </a:t>
            </a:r>
            <a:r>
              <a:rPr lang="zh-CN" altLang="en-US" sz="2800" b="1" dirty="0">
                <a:solidFill>
                  <a:srgbClr val="FF0000"/>
                </a:solidFill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</a:rPr>
              <a:t>L-F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3" name="TextBox 4"/>
          <p:cNvSpPr txBox="1">
            <a:spLocks noChangeArrowheads="1"/>
          </p:cNvSpPr>
          <p:nvPr/>
        </p:nvSpPr>
        <p:spPr bwMode="auto">
          <a:xfrm>
            <a:off x="357188" y="428625"/>
            <a:ext cx="628650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/>
              <a:t>2. </a:t>
            </a:r>
            <a:r>
              <a:rPr lang="zh-CN" altLang="en-US" sz="2400" b="1" dirty="0"/>
              <a:t>流通矢量分裂</a:t>
            </a:r>
            <a:r>
              <a:rPr lang="en-US" altLang="zh-CN" sz="2400" b="1" dirty="0"/>
              <a:t>(FVS)</a:t>
            </a:r>
          </a:p>
          <a:p>
            <a:endParaRPr lang="zh-CN" altLang="en-US" dirty="0"/>
          </a:p>
        </p:txBody>
      </p:sp>
      <p:graphicFrame>
        <p:nvGraphicFramePr>
          <p:cNvPr id="22532" name="Object 5"/>
          <p:cNvGraphicFramePr>
            <a:graphicFrameLocks noChangeAspect="1"/>
          </p:cNvGraphicFramePr>
          <p:nvPr/>
        </p:nvGraphicFramePr>
        <p:xfrm>
          <a:off x="5220072" y="1988840"/>
          <a:ext cx="1631753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9" name="公式" r:id="rId3" imgW="863280" imgH="228600" progId="Equation.3">
                  <p:embed/>
                </p:oleObj>
              </mc:Choice>
              <mc:Fallback>
                <p:oleObj name="公式" r:id="rId3" imgW="8632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1988840"/>
                        <a:ext cx="1631753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6"/>
          <p:cNvGraphicFramePr>
            <a:graphicFrameLocks noChangeAspect="1"/>
          </p:cNvGraphicFramePr>
          <p:nvPr/>
        </p:nvGraphicFramePr>
        <p:xfrm>
          <a:off x="5292080" y="2492896"/>
          <a:ext cx="1265237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0" name="公式" r:id="rId5" imgW="812520" imgH="190440" progId="Equation.3">
                  <p:embed/>
                </p:oleObj>
              </mc:Choice>
              <mc:Fallback>
                <p:oleObj name="公式" r:id="rId5" imgW="812520" imgH="1904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2492896"/>
                        <a:ext cx="1265237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7"/>
          <p:cNvGraphicFramePr>
            <a:graphicFrameLocks noChangeAspect="1"/>
          </p:cNvGraphicFramePr>
          <p:nvPr/>
        </p:nvGraphicFramePr>
        <p:xfrm>
          <a:off x="5364088" y="2996952"/>
          <a:ext cx="146208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1" name="公式" r:id="rId7" imgW="939600" imgH="241200" progId="Equation.3">
                  <p:embed/>
                </p:oleObj>
              </mc:Choice>
              <mc:Fallback>
                <p:oleObj name="公式" r:id="rId7" imgW="93960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2996952"/>
                        <a:ext cx="1462087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8"/>
          <p:cNvGraphicFramePr>
            <a:graphicFrameLocks noChangeAspect="1"/>
          </p:cNvGraphicFramePr>
          <p:nvPr/>
        </p:nvGraphicFramePr>
        <p:xfrm>
          <a:off x="2123728" y="3645024"/>
          <a:ext cx="2839767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2" name="公式" r:id="rId9" imgW="1498320" imgH="419040" progId="Equation.3">
                  <p:embed/>
                </p:oleObj>
              </mc:Choice>
              <mc:Fallback>
                <p:oleObj name="公式" r:id="rId9" imgW="149832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645024"/>
                        <a:ext cx="2839767" cy="79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箭头连接符 16"/>
          <p:cNvCxnSpPr/>
          <p:nvPr/>
        </p:nvCxnSpPr>
        <p:spPr>
          <a:xfrm>
            <a:off x="2390651" y="5511775"/>
            <a:ext cx="1357312" cy="1587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47" name="TextBox 20"/>
          <p:cNvSpPr txBox="1">
            <a:spLocks noChangeArrowheads="1"/>
          </p:cNvSpPr>
          <p:nvPr/>
        </p:nvSpPr>
        <p:spPr bwMode="auto">
          <a:xfrm>
            <a:off x="3819401" y="5368900"/>
            <a:ext cx="642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=</a:t>
            </a:r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2603376" y="5154587"/>
            <a:ext cx="744537" cy="747713"/>
          </a:xfrm>
          <a:custGeom>
            <a:avLst/>
            <a:gdLst>
              <a:gd name="connsiteX0" fmla="*/ 0 w 744717"/>
              <a:gd name="connsiteY0" fmla="*/ 350363 h 747859"/>
              <a:gd name="connsiteX1" fmla="*/ 207390 w 744717"/>
              <a:gd name="connsiteY1" fmla="*/ 58132 h 747859"/>
              <a:gd name="connsiteX2" fmla="*/ 527901 w 744717"/>
              <a:gd name="connsiteY2" fmla="*/ 699154 h 747859"/>
              <a:gd name="connsiteX3" fmla="*/ 744717 w 744717"/>
              <a:gd name="connsiteY3" fmla="*/ 350363 h 74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717" h="747859">
                <a:moveTo>
                  <a:pt x="0" y="350363"/>
                </a:moveTo>
                <a:cubicBezTo>
                  <a:pt x="59703" y="175181"/>
                  <a:pt x="119407" y="0"/>
                  <a:pt x="207390" y="58132"/>
                </a:cubicBezTo>
                <a:cubicBezTo>
                  <a:pt x="295373" y="116264"/>
                  <a:pt x="438347" y="650449"/>
                  <a:pt x="527901" y="699154"/>
                </a:cubicBezTo>
                <a:cubicBezTo>
                  <a:pt x="617456" y="747859"/>
                  <a:pt x="681086" y="549111"/>
                  <a:pt x="744717" y="350363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4176588" y="5583212"/>
            <a:ext cx="1357313" cy="1588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4798888" y="5580037"/>
            <a:ext cx="449263" cy="3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任意多边形 33"/>
          <p:cNvSpPr/>
          <p:nvPr/>
        </p:nvSpPr>
        <p:spPr>
          <a:xfrm>
            <a:off x="4355976" y="5229200"/>
            <a:ext cx="433387" cy="360362"/>
          </a:xfrm>
          <a:custGeom>
            <a:avLst/>
            <a:gdLst>
              <a:gd name="connsiteX0" fmla="*/ 0 w 433633"/>
              <a:gd name="connsiteY0" fmla="*/ 350363 h 359790"/>
              <a:gd name="connsiteX1" fmla="*/ 169683 w 433633"/>
              <a:gd name="connsiteY1" fmla="*/ 1571 h 359790"/>
              <a:gd name="connsiteX2" fmla="*/ 433633 w 433633"/>
              <a:gd name="connsiteY2" fmla="*/ 359790 h 35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3633" h="359790">
                <a:moveTo>
                  <a:pt x="0" y="350363"/>
                </a:moveTo>
                <a:cubicBezTo>
                  <a:pt x="48705" y="175181"/>
                  <a:pt x="97411" y="0"/>
                  <a:pt x="169683" y="1571"/>
                </a:cubicBezTo>
                <a:cubicBezTo>
                  <a:pt x="241955" y="3142"/>
                  <a:pt x="337794" y="181466"/>
                  <a:pt x="433633" y="35979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552" name="TextBox 34"/>
          <p:cNvSpPr txBox="1">
            <a:spLocks noChangeArrowheads="1"/>
          </p:cNvSpPr>
          <p:nvPr/>
        </p:nvSpPr>
        <p:spPr bwMode="auto">
          <a:xfrm>
            <a:off x="5605338" y="5368900"/>
            <a:ext cx="500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+</a:t>
            </a:r>
            <a:endParaRPr lang="zh-CN" altLang="en-US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5997451" y="5580037"/>
            <a:ext cx="1357312" cy="1588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6176838" y="5583212"/>
            <a:ext cx="449263" cy="3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任意多边形 38"/>
          <p:cNvSpPr/>
          <p:nvPr/>
        </p:nvSpPr>
        <p:spPr>
          <a:xfrm>
            <a:off x="6608638" y="5570512"/>
            <a:ext cx="444500" cy="407988"/>
          </a:xfrm>
          <a:custGeom>
            <a:avLst/>
            <a:gdLst>
              <a:gd name="connsiteX0" fmla="*/ 0 w 443059"/>
              <a:gd name="connsiteY0" fmla="*/ 0 h 408495"/>
              <a:gd name="connsiteX1" fmla="*/ 282804 w 443059"/>
              <a:gd name="connsiteY1" fmla="*/ 405353 h 408495"/>
              <a:gd name="connsiteX2" fmla="*/ 443059 w 443059"/>
              <a:gd name="connsiteY2" fmla="*/ 18854 h 408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059" h="408495">
                <a:moveTo>
                  <a:pt x="0" y="0"/>
                </a:moveTo>
                <a:cubicBezTo>
                  <a:pt x="104480" y="201105"/>
                  <a:pt x="208961" y="402211"/>
                  <a:pt x="282804" y="405353"/>
                </a:cubicBezTo>
                <a:cubicBezTo>
                  <a:pt x="356647" y="408495"/>
                  <a:pt x="399853" y="213674"/>
                  <a:pt x="443059" y="18854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41" name="直接箭头连接符 40"/>
          <p:cNvCxnSpPr/>
          <p:nvPr/>
        </p:nvCxnSpPr>
        <p:spPr>
          <a:xfrm rot="10800000" flipV="1">
            <a:off x="4890963" y="5154587"/>
            <a:ext cx="357188" cy="2857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57" name="TextBox 41"/>
          <p:cNvSpPr txBox="1">
            <a:spLocks noChangeArrowheads="1"/>
          </p:cNvSpPr>
          <p:nvPr/>
        </p:nvSpPr>
        <p:spPr bwMode="auto">
          <a:xfrm>
            <a:off x="5267672" y="4362499"/>
            <a:ext cx="2143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优点：耗散小</a:t>
            </a:r>
            <a:endParaRPr lang="en-US" altLang="zh-CN" dirty="0"/>
          </a:p>
          <a:p>
            <a:r>
              <a:rPr lang="zh-CN" altLang="en-US" dirty="0"/>
              <a:t>缺点：导数间断</a:t>
            </a:r>
          </a:p>
        </p:txBody>
      </p:sp>
      <p:sp>
        <p:nvSpPr>
          <p:cNvPr id="2255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60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6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42" name="Object 20"/>
          <p:cNvGraphicFramePr>
            <a:graphicFrameLocks noChangeAspect="1"/>
          </p:cNvGraphicFramePr>
          <p:nvPr/>
        </p:nvGraphicFramePr>
        <p:xfrm>
          <a:off x="3851920" y="1052736"/>
          <a:ext cx="113506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3" name="公式" r:id="rId11" imgW="660240" imgH="190440" progId="Equation.3">
                  <p:embed/>
                </p:oleObj>
              </mc:Choice>
              <mc:Fallback>
                <p:oleObj name="公式" r:id="rId11" imgW="660240" imgH="1904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1052736"/>
                        <a:ext cx="1135062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5" name="TextBox 58"/>
          <p:cNvSpPr txBox="1">
            <a:spLocks noChangeArrowheads="1"/>
          </p:cNvSpPr>
          <p:nvPr/>
        </p:nvSpPr>
        <p:spPr bwMode="auto">
          <a:xfrm>
            <a:off x="611560" y="2996952"/>
            <a:ext cx="3286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A:  Steger-Warming </a:t>
            </a:r>
            <a:r>
              <a:rPr lang="zh-CN" altLang="en-US" b="1" dirty="0">
                <a:solidFill>
                  <a:srgbClr val="FF0000"/>
                </a:solidFill>
              </a:rPr>
              <a:t>分裂</a:t>
            </a:r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DF23EE-25F2-479E-BDD3-D87ECDD93D31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42" name="页脚占位符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1403648" y="1268760"/>
          <a:ext cx="1944216" cy="596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4" name="Equation" r:id="rId13" imgW="622080" imgH="190440" progId="Equation.DSMT4">
                  <p:embed/>
                </p:oleObj>
              </mc:Choice>
              <mc:Fallback>
                <p:oleObj name="Equation" r:id="rId13" imgW="622080" imgH="1904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268760"/>
                        <a:ext cx="1944216" cy="5968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右箭头 42"/>
          <p:cNvSpPr/>
          <p:nvPr/>
        </p:nvSpPr>
        <p:spPr>
          <a:xfrm>
            <a:off x="3635896" y="1412776"/>
            <a:ext cx="158417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5436096" y="1196752"/>
          <a:ext cx="3076204" cy="459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5" name="公式" r:id="rId15" imgW="1358640" imgH="203040" progId="Equation.3">
                  <p:embed/>
                </p:oleObj>
              </mc:Choice>
              <mc:Fallback>
                <p:oleObj name="公式" r:id="rId15" imgW="135864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1196752"/>
                        <a:ext cx="3076204" cy="4599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55576" y="2060848"/>
            <a:ext cx="4104456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向量分裂  </a:t>
            </a:r>
            <a:r>
              <a:rPr lang="en-US" altLang="zh-CN" sz="2400" b="1" dirty="0">
                <a:sym typeface="Wingdings" pitchFamily="2" charset="2"/>
              </a:rPr>
              <a:t> </a:t>
            </a:r>
            <a:r>
              <a:rPr lang="zh-CN" altLang="en-US" sz="2400" b="1" dirty="0"/>
              <a:t>特征值标量分裂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7504" y="5085184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任意函数分解为：</a:t>
            </a:r>
            <a:endParaRPr lang="en-US" altLang="zh-CN" b="1" dirty="0"/>
          </a:p>
          <a:p>
            <a:r>
              <a:rPr lang="zh-CN" altLang="en-US" b="1" dirty="0"/>
              <a:t>非负函数</a:t>
            </a:r>
            <a:r>
              <a:rPr lang="en-US" altLang="zh-CN" b="1" dirty="0"/>
              <a:t>+</a:t>
            </a:r>
            <a:r>
              <a:rPr lang="zh-CN" altLang="en-US" b="1" dirty="0"/>
              <a:t>非正函数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5" name="Object 8"/>
          <p:cNvGraphicFramePr>
            <a:graphicFrameLocks noChangeAspect="1"/>
          </p:cNvGraphicFramePr>
          <p:nvPr/>
        </p:nvGraphicFramePr>
        <p:xfrm>
          <a:off x="827584" y="836712"/>
          <a:ext cx="2329849" cy="649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3" name="公式" r:id="rId3" imgW="1498320" imgH="419040" progId="Equation.3">
                  <p:embed/>
                </p:oleObj>
              </mc:Choice>
              <mc:Fallback>
                <p:oleObj name="公式" r:id="rId3" imgW="149832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836712"/>
                        <a:ext cx="2329849" cy="6498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箭头连接符 16"/>
          <p:cNvCxnSpPr/>
          <p:nvPr/>
        </p:nvCxnSpPr>
        <p:spPr>
          <a:xfrm>
            <a:off x="3647306" y="1483643"/>
            <a:ext cx="1357312" cy="1587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47" name="TextBox 20"/>
          <p:cNvSpPr txBox="1">
            <a:spLocks noChangeArrowheads="1"/>
          </p:cNvSpPr>
          <p:nvPr/>
        </p:nvSpPr>
        <p:spPr bwMode="auto">
          <a:xfrm>
            <a:off x="5076056" y="1340768"/>
            <a:ext cx="642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=</a:t>
            </a:r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3860031" y="1126455"/>
            <a:ext cx="744537" cy="747713"/>
          </a:xfrm>
          <a:custGeom>
            <a:avLst/>
            <a:gdLst>
              <a:gd name="connsiteX0" fmla="*/ 0 w 744717"/>
              <a:gd name="connsiteY0" fmla="*/ 350363 h 747859"/>
              <a:gd name="connsiteX1" fmla="*/ 207390 w 744717"/>
              <a:gd name="connsiteY1" fmla="*/ 58132 h 747859"/>
              <a:gd name="connsiteX2" fmla="*/ 527901 w 744717"/>
              <a:gd name="connsiteY2" fmla="*/ 699154 h 747859"/>
              <a:gd name="connsiteX3" fmla="*/ 744717 w 744717"/>
              <a:gd name="connsiteY3" fmla="*/ 350363 h 74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717" h="747859">
                <a:moveTo>
                  <a:pt x="0" y="350363"/>
                </a:moveTo>
                <a:cubicBezTo>
                  <a:pt x="59703" y="175181"/>
                  <a:pt x="119407" y="0"/>
                  <a:pt x="207390" y="58132"/>
                </a:cubicBezTo>
                <a:cubicBezTo>
                  <a:pt x="295373" y="116264"/>
                  <a:pt x="438347" y="650449"/>
                  <a:pt x="527901" y="699154"/>
                </a:cubicBezTo>
                <a:cubicBezTo>
                  <a:pt x="617456" y="747859"/>
                  <a:pt x="681086" y="549111"/>
                  <a:pt x="744717" y="350363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5433243" y="1555080"/>
            <a:ext cx="1357313" cy="1588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055543" y="1551905"/>
            <a:ext cx="449263" cy="3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任意多边形 33"/>
          <p:cNvSpPr/>
          <p:nvPr/>
        </p:nvSpPr>
        <p:spPr>
          <a:xfrm>
            <a:off x="5612631" y="1201068"/>
            <a:ext cx="433387" cy="360362"/>
          </a:xfrm>
          <a:custGeom>
            <a:avLst/>
            <a:gdLst>
              <a:gd name="connsiteX0" fmla="*/ 0 w 433633"/>
              <a:gd name="connsiteY0" fmla="*/ 350363 h 359790"/>
              <a:gd name="connsiteX1" fmla="*/ 169683 w 433633"/>
              <a:gd name="connsiteY1" fmla="*/ 1571 h 359790"/>
              <a:gd name="connsiteX2" fmla="*/ 433633 w 433633"/>
              <a:gd name="connsiteY2" fmla="*/ 359790 h 35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3633" h="359790">
                <a:moveTo>
                  <a:pt x="0" y="350363"/>
                </a:moveTo>
                <a:cubicBezTo>
                  <a:pt x="48705" y="175181"/>
                  <a:pt x="97411" y="0"/>
                  <a:pt x="169683" y="1571"/>
                </a:cubicBezTo>
                <a:cubicBezTo>
                  <a:pt x="241955" y="3142"/>
                  <a:pt x="337794" y="181466"/>
                  <a:pt x="433633" y="35979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552" name="TextBox 34"/>
          <p:cNvSpPr txBox="1">
            <a:spLocks noChangeArrowheads="1"/>
          </p:cNvSpPr>
          <p:nvPr/>
        </p:nvSpPr>
        <p:spPr bwMode="auto">
          <a:xfrm>
            <a:off x="6861993" y="1340768"/>
            <a:ext cx="500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+</a:t>
            </a:r>
            <a:endParaRPr lang="zh-CN" altLang="en-US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7254106" y="1551905"/>
            <a:ext cx="1357312" cy="1588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433493" y="1555080"/>
            <a:ext cx="449263" cy="3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任意多边形 38"/>
          <p:cNvSpPr/>
          <p:nvPr/>
        </p:nvSpPr>
        <p:spPr>
          <a:xfrm>
            <a:off x="7865293" y="1542380"/>
            <a:ext cx="444500" cy="407988"/>
          </a:xfrm>
          <a:custGeom>
            <a:avLst/>
            <a:gdLst>
              <a:gd name="connsiteX0" fmla="*/ 0 w 443059"/>
              <a:gd name="connsiteY0" fmla="*/ 0 h 408495"/>
              <a:gd name="connsiteX1" fmla="*/ 282804 w 443059"/>
              <a:gd name="connsiteY1" fmla="*/ 405353 h 408495"/>
              <a:gd name="connsiteX2" fmla="*/ 443059 w 443059"/>
              <a:gd name="connsiteY2" fmla="*/ 18854 h 408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059" h="408495">
                <a:moveTo>
                  <a:pt x="0" y="0"/>
                </a:moveTo>
                <a:cubicBezTo>
                  <a:pt x="104480" y="201105"/>
                  <a:pt x="208961" y="402211"/>
                  <a:pt x="282804" y="405353"/>
                </a:cubicBezTo>
                <a:cubicBezTo>
                  <a:pt x="356647" y="408495"/>
                  <a:pt x="399853" y="213674"/>
                  <a:pt x="443059" y="18854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41" name="直接箭头连接符 40"/>
          <p:cNvCxnSpPr/>
          <p:nvPr/>
        </p:nvCxnSpPr>
        <p:spPr>
          <a:xfrm rot="10800000" flipV="1">
            <a:off x="6147618" y="1126455"/>
            <a:ext cx="357188" cy="2857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57" name="TextBox 41"/>
          <p:cNvSpPr txBox="1">
            <a:spLocks noChangeArrowheads="1"/>
          </p:cNvSpPr>
          <p:nvPr/>
        </p:nvSpPr>
        <p:spPr bwMode="auto">
          <a:xfrm>
            <a:off x="6647681" y="697830"/>
            <a:ext cx="2143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优点：耗散小</a:t>
            </a:r>
            <a:endParaRPr lang="en-US" altLang="zh-CN"/>
          </a:p>
          <a:p>
            <a:r>
              <a:rPr lang="zh-CN" altLang="en-US"/>
              <a:t>缺点：导数间断</a:t>
            </a:r>
          </a:p>
        </p:txBody>
      </p:sp>
      <p:graphicFrame>
        <p:nvGraphicFramePr>
          <p:cNvPr id="22537" name="Object 11"/>
          <p:cNvGraphicFramePr>
            <a:graphicFrameLocks noChangeAspect="1"/>
          </p:cNvGraphicFramePr>
          <p:nvPr/>
        </p:nvGraphicFramePr>
        <p:xfrm>
          <a:off x="899592" y="1844824"/>
          <a:ext cx="211296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4" name="公式" r:id="rId5" imgW="1358640" imgH="203040" progId="Equation.3">
                  <p:embed/>
                </p:oleObj>
              </mc:Choice>
              <mc:Fallback>
                <p:oleObj name="公式" r:id="rId5" imgW="135864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844824"/>
                        <a:ext cx="2112963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38" name="Object 12"/>
          <p:cNvGraphicFramePr>
            <a:graphicFrameLocks noChangeAspect="1"/>
          </p:cNvGraphicFramePr>
          <p:nvPr/>
        </p:nvGraphicFramePr>
        <p:xfrm>
          <a:off x="5940152" y="3645024"/>
          <a:ext cx="1662730" cy="491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5" name="公式" r:id="rId7" imgW="1422400" imgH="419100" progId="Equation.3">
                  <p:embed/>
                </p:oleObj>
              </mc:Choice>
              <mc:Fallback>
                <p:oleObj name="公式" r:id="rId7" imgW="1422400" imgH="419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3645024"/>
                        <a:ext cx="1662730" cy="4910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0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6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39" name="Object 16"/>
          <p:cNvGraphicFramePr>
            <a:graphicFrameLocks noChangeAspect="1"/>
          </p:cNvGraphicFramePr>
          <p:nvPr/>
        </p:nvGraphicFramePr>
        <p:xfrm>
          <a:off x="1691680" y="4221088"/>
          <a:ext cx="1812201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6" name="公式" r:id="rId9" imgW="1435100" imgH="457200" progId="Equation.3">
                  <p:embed/>
                </p:oleObj>
              </mc:Choice>
              <mc:Fallback>
                <p:oleObj name="公式" r:id="rId9" imgW="14351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221088"/>
                        <a:ext cx="1812201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2" name="TextBox 52"/>
          <p:cNvSpPr txBox="1">
            <a:spLocks noChangeArrowheads="1"/>
          </p:cNvSpPr>
          <p:nvPr/>
        </p:nvSpPr>
        <p:spPr bwMode="auto">
          <a:xfrm>
            <a:off x="755576" y="5805264"/>
            <a:ext cx="4214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/>
              <a:t>特点： 不必进行矩阵运算，计算量小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92080" y="4365104"/>
            <a:ext cx="3245494" cy="46166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8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>
                <a:ea typeface="宋体" pitchFamily="2" charset="-122"/>
              </a:rPr>
              <a:t>Steger-Warming </a:t>
            </a:r>
            <a:r>
              <a:rPr lang="zh-CN" altLang="en-US" sz="2400" b="1" dirty="0">
                <a:ea typeface="宋体" pitchFamily="2" charset="-122"/>
              </a:rPr>
              <a:t>分裂</a:t>
            </a:r>
          </a:p>
        </p:txBody>
      </p:sp>
      <p:graphicFrame>
        <p:nvGraphicFramePr>
          <p:cNvPr id="22540" name="Object 18"/>
          <p:cNvGraphicFramePr>
            <a:graphicFrameLocks noChangeAspect="1"/>
          </p:cNvGraphicFramePr>
          <p:nvPr/>
        </p:nvGraphicFramePr>
        <p:xfrm>
          <a:off x="827584" y="2636912"/>
          <a:ext cx="4611362" cy="1451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7" name="公式" r:id="rId11" imgW="3238200" imgH="1015920" progId="Equation.3">
                  <p:embed/>
                </p:oleObj>
              </mc:Choice>
              <mc:Fallback>
                <p:oleObj name="公式" r:id="rId11" imgW="3238200" imgH="10159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636912"/>
                        <a:ext cx="4611362" cy="14512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9"/>
          <p:cNvGraphicFramePr>
            <a:graphicFrameLocks noChangeAspect="1"/>
          </p:cNvGraphicFramePr>
          <p:nvPr/>
        </p:nvGraphicFramePr>
        <p:xfrm>
          <a:off x="899592" y="4869160"/>
          <a:ext cx="1250540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8" name="公式" r:id="rId13" imgW="698400" imgH="241200" progId="Equation.3">
                  <p:embed/>
                </p:oleObj>
              </mc:Choice>
              <mc:Fallback>
                <p:oleObj name="公式" r:id="rId13" imgW="698400" imgH="241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869160"/>
                        <a:ext cx="1250540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DF23EE-25F2-479E-BDD3-D87ECDD93D31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42" name="页脚占位符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graphicFrame>
        <p:nvGraphicFramePr>
          <p:cNvPr id="69647" name="Object 12"/>
          <p:cNvGraphicFramePr>
            <a:graphicFrameLocks noChangeAspect="1"/>
          </p:cNvGraphicFramePr>
          <p:nvPr/>
        </p:nvGraphicFramePr>
        <p:xfrm>
          <a:off x="6012160" y="2564904"/>
          <a:ext cx="11842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9" name="Equation" r:id="rId15" imgW="863280" imgH="457200" progId="Equation.DSMT4">
                  <p:embed/>
                </p:oleObj>
              </mc:Choice>
              <mc:Fallback>
                <p:oleObj name="Equation" r:id="rId15" imgW="863280" imgH="457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2564904"/>
                        <a:ext cx="1184275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直接箭头连接符 45"/>
          <p:cNvCxnSpPr/>
          <p:nvPr/>
        </p:nvCxnSpPr>
        <p:spPr>
          <a:xfrm>
            <a:off x="6516216" y="3212976"/>
            <a:ext cx="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88224" y="321297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改进版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1" name="TextBox 2"/>
          <p:cNvSpPr txBox="1">
            <a:spLocks noChangeArrowheads="1"/>
          </p:cNvSpPr>
          <p:nvPr/>
        </p:nvSpPr>
        <p:spPr bwMode="auto">
          <a:xfrm>
            <a:off x="714375" y="500063"/>
            <a:ext cx="5857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b="1" dirty="0"/>
              <a:t>Steger-Warming </a:t>
            </a:r>
            <a:r>
              <a:rPr lang="zh-CN" altLang="en-US" b="1" dirty="0"/>
              <a:t>具体步骤 （以一维为例）</a:t>
            </a:r>
          </a:p>
        </p:txBody>
      </p:sp>
      <p:sp>
        <p:nvSpPr>
          <p:cNvPr id="23572" name="TextBox 3"/>
          <p:cNvSpPr txBox="1">
            <a:spLocks noChangeArrowheads="1"/>
          </p:cNvSpPr>
          <p:nvPr/>
        </p:nvSpPr>
        <p:spPr bwMode="auto">
          <a:xfrm>
            <a:off x="1071563" y="1143000"/>
            <a:ext cx="5143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已知</a:t>
            </a:r>
          </a:p>
        </p:txBody>
      </p:sp>
      <p:graphicFrame>
        <p:nvGraphicFramePr>
          <p:cNvPr id="23554" name="Object 6"/>
          <p:cNvGraphicFramePr>
            <a:graphicFrameLocks noChangeAspect="1"/>
          </p:cNvGraphicFramePr>
          <p:nvPr/>
        </p:nvGraphicFramePr>
        <p:xfrm>
          <a:off x="1928813" y="1214438"/>
          <a:ext cx="1033462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7" name="公式" r:id="rId3" imgW="977760" imgH="228600" progId="Equation.3">
                  <p:embed/>
                </p:oleObj>
              </mc:Choice>
              <mc:Fallback>
                <p:oleObj name="公式" r:id="rId3" imgW="97776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1214438"/>
                        <a:ext cx="1033462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3" name="TextBox 5"/>
          <p:cNvSpPr txBox="1">
            <a:spLocks noChangeArrowheads="1"/>
          </p:cNvSpPr>
          <p:nvPr/>
        </p:nvSpPr>
        <p:spPr bwMode="auto">
          <a:xfrm>
            <a:off x="1000125" y="1643063"/>
            <a:ext cx="3857625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） </a:t>
            </a:r>
            <a:r>
              <a:rPr lang="zh-CN" altLang="en-US" b="1"/>
              <a:t>计算</a:t>
            </a:r>
            <a:endParaRPr lang="en-US" altLang="zh-CN" b="1"/>
          </a:p>
          <a:p>
            <a:r>
              <a:rPr lang="en-US" altLang="zh-CN" b="1"/>
              <a:t>2</a:t>
            </a:r>
            <a:r>
              <a:rPr lang="zh-CN" altLang="en-US" b="1"/>
              <a:t>） 计算</a:t>
            </a:r>
            <a:endParaRPr lang="en-US" altLang="zh-CN" b="1"/>
          </a:p>
          <a:p>
            <a:r>
              <a:rPr lang="en-US" altLang="zh-CN" b="1"/>
              <a:t>3</a:t>
            </a:r>
            <a:r>
              <a:rPr lang="zh-CN" altLang="en-US" b="1"/>
              <a:t>） 计算</a:t>
            </a:r>
            <a:endParaRPr lang="en-US" altLang="zh-CN" b="1"/>
          </a:p>
          <a:p>
            <a:r>
              <a:rPr lang="en-US" altLang="zh-CN" b="1"/>
              <a:t>4</a:t>
            </a:r>
            <a:r>
              <a:rPr lang="zh-CN" altLang="en-US" b="1"/>
              <a:t>） 带入（</a:t>
            </a:r>
            <a:r>
              <a:rPr lang="en-US" altLang="zh-CN" b="1"/>
              <a:t>1</a:t>
            </a:r>
            <a:r>
              <a:rPr lang="zh-CN" altLang="en-US" b="1"/>
              <a:t>）式得到</a:t>
            </a:r>
            <a:endParaRPr lang="en-US" altLang="zh-CN" b="1"/>
          </a:p>
          <a:p>
            <a:r>
              <a:rPr lang="en-US" altLang="zh-CN" b="1"/>
              <a:t>5</a:t>
            </a:r>
            <a:r>
              <a:rPr lang="zh-CN" altLang="en-US" b="1"/>
              <a:t>） 利用不同的迎风格式，分别计算</a:t>
            </a:r>
            <a:endParaRPr lang="en-US" altLang="zh-CN" b="1"/>
          </a:p>
          <a:p>
            <a:r>
              <a:rPr lang="en-US" altLang="zh-CN" b="1"/>
              <a:t>       </a:t>
            </a:r>
            <a:endParaRPr lang="zh-CN" altLang="en-US" b="1"/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286000" y="1714500"/>
          <a:ext cx="4318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8" name="公式" r:id="rId5" imgW="431640" imgH="164880" progId="Equation.3">
                  <p:embed/>
                </p:oleObj>
              </mc:Choice>
              <mc:Fallback>
                <p:oleObj name="公式" r:id="rId5" imgW="431640" imgH="164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14500"/>
                        <a:ext cx="4318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2286000" y="1928813"/>
          <a:ext cx="166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9" name="公式" r:id="rId7" imgW="1663560" imgH="228600" progId="Equation.3">
                  <p:embed/>
                </p:oleObj>
              </mc:Choice>
              <mc:Fallback>
                <p:oleObj name="公式" r:id="rId7" imgW="16635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928813"/>
                        <a:ext cx="1663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5286375" y="1928813"/>
          <a:ext cx="14192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0" name="公式" r:id="rId9" imgW="1422400" imgH="419100" progId="Equation.3">
                  <p:embed/>
                </p:oleObj>
              </mc:Choice>
              <mc:Fallback>
                <p:oleObj name="公式" r:id="rId9" imgW="14224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1928813"/>
                        <a:ext cx="141922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2286000" y="2143125"/>
          <a:ext cx="1231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1" name="公式" r:id="rId11" imgW="1231560" imgH="241200" progId="Equation.3">
                  <p:embed/>
                </p:oleObj>
              </mc:Choice>
              <mc:Fallback>
                <p:oleObj name="公式" r:id="rId11" imgW="123156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143125"/>
                        <a:ext cx="12319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5429250" y="2357438"/>
          <a:ext cx="32385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2" name="公式" r:id="rId13" imgW="3238200" imgH="1015920" progId="Equation.3">
                  <p:embed/>
                </p:oleObj>
              </mc:Choice>
              <mc:Fallback>
                <p:oleObj name="公式" r:id="rId13" imgW="3238200" imgH="10159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2357438"/>
                        <a:ext cx="3238500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5214938" y="3571875"/>
          <a:ext cx="1438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3" name="公式" r:id="rId15" imgW="1435100" imgH="457200" progId="Equation.3">
                  <p:embed/>
                </p:oleObj>
              </mc:Choice>
              <mc:Fallback>
                <p:oleObj name="公式" r:id="rId15" imgW="14351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3571875"/>
                        <a:ext cx="14382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6929438" y="3643313"/>
          <a:ext cx="18573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4" name="公式" r:id="rId17" imgW="1396800" imgH="241200" progId="Equation.3">
                  <p:embed/>
                </p:oleObj>
              </mc:Choice>
              <mc:Fallback>
                <p:oleObj name="公式" r:id="rId17" imgW="139680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38" y="3643313"/>
                        <a:ext cx="1857375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4" name="TextBox 14"/>
          <p:cNvSpPr txBox="1">
            <a:spLocks noChangeArrowheads="1"/>
          </p:cNvSpPr>
          <p:nvPr/>
        </p:nvSpPr>
        <p:spPr bwMode="auto">
          <a:xfrm>
            <a:off x="8501063" y="2857500"/>
            <a:ext cx="6429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3357563" y="2500313"/>
          <a:ext cx="48895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5" name="公式" r:id="rId19" imgW="368280" imgH="228600" progId="Equation.3">
                  <p:embed/>
                </p:oleObj>
              </mc:Choice>
              <mc:Fallback>
                <p:oleObj name="公式" r:id="rId19" imgW="36828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2500313"/>
                        <a:ext cx="488950" cy="30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7000875" y="4357688"/>
          <a:ext cx="113506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6" name="公式" r:id="rId21" imgW="660240" imgH="190440" progId="Equation.3">
                  <p:embed/>
                </p:oleObj>
              </mc:Choice>
              <mc:Fallback>
                <p:oleObj name="公式" r:id="rId21" imgW="660240" imgH="1904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4357688"/>
                        <a:ext cx="1135063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1500188" y="3143250"/>
          <a:ext cx="8572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7" name="公式" r:id="rId23" imgW="596880" imgH="419040" progId="Equation.3">
                  <p:embed/>
                </p:oleObj>
              </mc:Choice>
              <mc:Fallback>
                <p:oleObj name="公式" r:id="rId23" imgW="596880" imgH="419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3143250"/>
                        <a:ext cx="857250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3"/>
          <p:cNvGraphicFramePr>
            <a:graphicFrameLocks noChangeAspect="1"/>
          </p:cNvGraphicFramePr>
          <p:nvPr/>
        </p:nvGraphicFramePr>
        <p:xfrm>
          <a:off x="6577013" y="414338"/>
          <a:ext cx="41910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8" name="公式" r:id="rId25" imgW="291960" imgH="838080" progId="Equation.3">
                  <p:embed/>
                </p:oleObj>
              </mc:Choice>
              <mc:Fallback>
                <p:oleObj name="公式" r:id="rId25" imgW="291960" imgH="8380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13" y="414338"/>
                        <a:ext cx="419100" cy="1203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箭头连接符 20"/>
          <p:cNvCxnSpPr/>
          <p:nvPr/>
        </p:nvCxnSpPr>
        <p:spPr>
          <a:xfrm>
            <a:off x="7000875" y="714375"/>
            <a:ext cx="3571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000875" y="1357313"/>
            <a:ext cx="357188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566" name="Object 14"/>
          <p:cNvGraphicFramePr>
            <a:graphicFrameLocks noChangeAspect="1"/>
          </p:cNvGraphicFramePr>
          <p:nvPr/>
        </p:nvGraphicFramePr>
        <p:xfrm>
          <a:off x="7643813" y="571500"/>
          <a:ext cx="620712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9" name="公式" r:id="rId27" imgW="355320" imgH="177480" progId="Equation.3">
                  <p:embed/>
                </p:oleObj>
              </mc:Choice>
              <mc:Fallback>
                <p:oleObj name="公式" r:id="rId27" imgW="355320" imgH="177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3813" y="571500"/>
                        <a:ext cx="620712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7" name="Object 15"/>
          <p:cNvGraphicFramePr>
            <a:graphicFrameLocks noChangeAspect="1"/>
          </p:cNvGraphicFramePr>
          <p:nvPr/>
        </p:nvGraphicFramePr>
        <p:xfrm>
          <a:off x="7643813" y="0"/>
          <a:ext cx="10366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0" name="Equation" r:id="rId29" imgW="812520" imgH="368280" progId="Equation.3">
                  <p:embed/>
                </p:oleObj>
              </mc:Choice>
              <mc:Fallback>
                <p:oleObj name="Equation" r:id="rId29" imgW="812520" imgH="3682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3813" y="0"/>
                        <a:ext cx="1036637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8" name="Object 16"/>
          <p:cNvGraphicFramePr>
            <a:graphicFrameLocks noChangeAspect="1"/>
          </p:cNvGraphicFramePr>
          <p:nvPr/>
        </p:nvGraphicFramePr>
        <p:xfrm>
          <a:off x="7643813" y="1214438"/>
          <a:ext cx="620712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1" name="公式" r:id="rId31" imgW="355320" imgH="177480" progId="Equation.3">
                  <p:embed/>
                </p:oleObj>
              </mc:Choice>
              <mc:Fallback>
                <p:oleObj name="公式" r:id="rId31" imgW="355320" imgH="177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3813" y="1214438"/>
                        <a:ext cx="620712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7" name="TextBox 25"/>
          <p:cNvSpPr txBox="1">
            <a:spLocks noChangeArrowheads="1"/>
          </p:cNvSpPr>
          <p:nvPr/>
        </p:nvSpPr>
        <p:spPr bwMode="auto">
          <a:xfrm>
            <a:off x="2714625" y="3286125"/>
            <a:ext cx="2286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（后差，前差）</a:t>
            </a:r>
          </a:p>
        </p:txBody>
      </p:sp>
      <p:sp>
        <p:nvSpPr>
          <p:cNvPr id="23578" name="TextBox 26"/>
          <p:cNvSpPr txBox="1">
            <a:spLocks noChangeArrowheads="1"/>
          </p:cNvSpPr>
          <p:nvPr/>
        </p:nvSpPr>
        <p:spPr bwMode="auto">
          <a:xfrm>
            <a:off x="928688" y="4071938"/>
            <a:ext cx="321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 6</a:t>
            </a:r>
            <a:r>
              <a:rPr lang="zh-CN" altLang="en-US"/>
              <a:t>） </a:t>
            </a:r>
          </a:p>
        </p:txBody>
      </p:sp>
      <p:graphicFrame>
        <p:nvGraphicFramePr>
          <p:cNvPr id="23569" name="Object 17"/>
          <p:cNvGraphicFramePr>
            <a:graphicFrameLocks noChangeAspect="1"/>
          </p:cNvGraphicFramePr>
          <p:nvPr/>
        </p:nvGraphicFramePr>
        <p:xfrm>
          <a:off x="2071688" y="4000500"/>
          <a:ext cx="14224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2" name="公式" r:id="rId33" imgW="990360" imgH="419040" progId="Equation.3">
                  <p:embed/>
                </p:oleObj>
              </mc:Choice>
              <mc:Fallback>
                <p:oleObj name="公式" r:id="rId33" imgW="990360" imgH="4190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4000500"/>
                        <a:ext cx="1422400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9" name="TextBox 28"/>
          <p:cNvSpPr txBox="1">
            <a:spLocks noChangeArrowheads="1"/>
          </p:cNvSpPr>
          <p:nvPr/>
        </p:nvSpPr>
        <p:spPr bwMode="auto">
          <a:xfrm>
            <a:off x="1357313" y="4143375"/>
            <a:ext cx="714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计算</a:t>
            </a:r>
          </a:p>
        </p:txBody>
      </p:sp>
      <p:sp>
        <p:nvSpPr>
          <p:cNvPr id="23580" name="TextBox 29"/>
          <p:cNvSpPr txBox="1">
            <a:spLocks noChangeArrowheads="1"/>
          </p:cNvSpPr>
          <p:nvPr/>
        </p:nvSpPr>
        <p:spPr bwMode="auto">
          <a:xfrm>
            <a:off x="1071563" y="5072063"/>
            <a:ext cx="4000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7</a:t>
            </a:r>
            <a:r>
              <a:rPr lang="zh-CN" altLang="en-US"/>
              <a:t>） </a:t>
            </a:r>
            <a:r>
              <a:rPr lang="zh-CN" altLang="en-US" b="1"/>
              <a:t>时间推进</a:t>
            </a:r>
          </a:p>
        </p:txBody>
      </p:sp>
      <p:graphicFrame>
        <p:nvGraphicFramePr>
          <p:cNvPr id="23570" name="Object 18"/>
          <p:cNvGraphicFramePr>
            <a:graphicFrameLocks noChangeAspect="1"/>
          </p:cNvGraphicFramePr>
          <p:nvPr/>
        </p:nvGraphicFramePr>
        <p:xfrm>
          <a:off x="2786063" y="5143500"/>
          <a:ext cx="787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3" name="公式" r:id="rId35" imgW="787320" imgH="393480" progId="Equation.3">
                  <p:embed/>
                </p:oleObj>
              </mc:Choice>
              <mc:Fallback>
                <p:oleObj name="公式" r:id="rId35" imgW="787320" imgH="393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5143500"/>
                        <a:ext cx="787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右箭头 31"/>
          <p:cNvSpPr/>
          <p:nvPr/>
        </p:nvSpPr>
        <p:spPr>
          <a:xfrm>
            <a:off x="4071938" y="2571750"/>
            <a:ext cx="1285875" cy="214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00063" y="928688"/>
            <a:ext cx="4286250" cy="4786312"/>
          </a:xfrm>
          <a:prstGeom prst="rect">
            <a:avLst/>
          </a:prstGeom>
          <a:solidFill>
            <a:srgbClr val="FFC0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1487B7-819F-42BC-90BF-A6AA7C0FA1DD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34" name="页脚占位符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6" name="TextBox 2"/>
          <p:cNvSpPr txBox="1">
            <a:spLocks noChangeArrowheads="1"/>
          </p:cNvSpPr>
          <p:nvPr/>
        </p:nvSpPr>
        <p:spPr bwMode="auto">
          <a:xfrm>
            <a:off x="285750" y="285750"/>
            <a:ext cx="6858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/>
              <a:t>二维问题的</a:t>
            </a:r>
            <a:r>
              <a:rPr lang="en-US" altLang="zh-CN" b="1"/>
              <a:t>steger-Warming </a:t>
            </a:r>
            <a:r>
              <a:rPr lang="zh-CN" altLang="en-US" b="1"/>
              <a:t>分裂</a:t>
            </a:r>
          </a:p>
        </p:txBody>
      </p:sp>
      <p:sp>
        <p:nvSpPr>
          <p:cNvPr id="2460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78" name="Object 1"/>
          <p:cNvGraphicFramePr>
            <a:graphicFrameLocks noChangeAspect="1"/>
          </p:cNvGraphicFramePr>
          <p:nvPr/>
        </p:nvGraphicFramePr>
        <p:xfrm>
          <a:off x="1428750" y="785813"/>
          <a:ext cx="115093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2" name="Equation" r:id="rId3" imgW="1091880" imgH="406080" progId="Equation.3">
                  <p:embed/>
                </p:oleObj>
              </mc:Choice>
              <mc:Fallback>
                <p:oleObj name="Equation" r:id="rId3" imgW="1091880" imgH="406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785813"/>
                        <a:ext cx="1150938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2857500" y="1357313"/>
          <a:ext cx="185102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3" name="Equation" r:id="rId5" imgW="1854000" imgH="215640" progId="Equation.3">
                  <p:embed/>
                </p:oleObj>
              </mc:Choice>
              <mc:Fallback>
                <p:oleObj name="Equation" r:id="rId5" imgW="185400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1357313"/>
                        <a:ext cx="1851025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80" name="Object 5"/>
          <p:cNvGraphicFramePr>
            <a:graphicFrameLocks noChangeAspect="1"/>
          </p:cNvGraphicFramePr>
          <p:nvPr/>
        </p:nvGraphicFramePr>
        <p:xfrm>
          <a:off x="5072063" y="1357313"/>
          <a:ext cx="1817687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4" name="Equation" r:id="rId7" imgW="1815840" imgH="215640" progId="Equation.3">
                  <p:embed/>
                </p:oleObj>
              </mc:Choice>
              <mc:Fallback>
                <p:oleObj name="Equation" r:id="rId7" imgW="181584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1357313"/>
                        <a:ext cx="1817687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81" name="Object 7"/>
          <p:cNvGraphicFramePr>
            <a:graphicFrameLocks noChangeAspect="1"/>
          </p:cNvGraphicFramePr>
          <p:nvPr/>
        </p:nvGraphicFramePr>
        <p:xfrm>
          <a:off x="1500188" y="1357313"/>
          <a:ext cx="106362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5" name="Equation" r:id="rId9" imgW="1066680" imgH="215640" progId="Equation.3">
                  <p:embed/>
                </p:oleObj>
              </mc:Choice>
              <mc:Fallback>
                <p:oleObj name="Equation" r:id="rId9" imgW="106668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1357313"/>
                        <a:ext cx="1063625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82" name="Object 9"/>
          <p:cNvGraphicFramePr>
            <a:graphicFrameLocks noChangeAspect="1"/>
          </p:cNvGraphicFramePr>
          <p:nvPr/>
        </p:nvGraphicFramePr>
        <p:xfrm>
          <a:off x="1285875" y="1857375"/>
          <a:ext cx="979488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6" name="Equation" r:id="rId11" imgW="723600" imgH="203040" progId="Equation.3">
                  <p:embed/>
                </p:oleObj>
              </mc:Choice>
              <mc:Fallback>
                <p:oleObj name="Equation" r:id="rId11" imgW="72360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1857375"/>
                        <a:ext cx="979488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2" name="TextBox 13"/>
          <p:cNvSpPr txBox="1">
            <a:spLocks noChangeArrowheads="1"/>
          </p:cNvSpPr>
          <p:nvPr/>
        </p:nvSpPr>
        <p:spPr bwMode="auto">
          <a:xfrm>
            <a:off x="428625" y="1785938"/>
            <a:ext cx="1143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令：</a:t>
            </a:r>
          </a:p>
        </p:txBody>
      </p:sp>
      <p:sp>
        <p:nvSpPr>
          <p:cNvPr id="24613" name="TextBox 14"/>
          <p:cNvSpPr txBox="1">
            <a:spLocks noChangeArrowheads="1"/>
          </p:cNvSpPr>
          <p:nvPr/>
        </p:nvSpPr>
        <p:spPr bwMode="auto">
          <a:xfrm>
            <a:off x="500063" y="2357438"/>
            <a:ext cx="642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则：</a:t>
            </a:r>
          </a:p>
        </p:txBody>
      </p:sp>
      <p:sp>
        <p:nvSpPr>
          <p:cNvPr id="246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83" name="Object 11"/>
          <p:cNvGraphicFramePr>
            <a:graphicFrameLocks noChangeAspect="1"/>
          </p:cNvGraphicFramePr>
          <p:nvPr/>
        </p:nvGraphicFramePr>
        <p:xfrm>
          <a:off x="1216025" y="2500313"/>
          <a:ext cx="29432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7" name="Equation" r:id="rId13" imgW="2946240" imgH="1028520" progId="Equation.3">
                  <p:embed/>
                </p:oleObj>
              </mc:Choice>
              <mc:Fallback>
                <p:oleObj name="Equation" r:id="rId13" imgW="2946240" imgH="10285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2500313"/>
                        <a:ext cx="2943225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84" name="Object 13"/>
          <p:cNvGraphicFramePr>
            <a:graphicFrameLocks noChangeAspect="1"/>
          </p:cNvGraphicFramePr>
          <p:nvPr/>
        </p:nvGraphicFramePr>
        <p:xfrm>
          <a:off x="1357313" y="3643313"/>
          <a:ext cx="15335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8" name="Equation" r:id="rId15" imgW="1536700" imgH="457200" progId="Equation.3">
                  <p:embed/>
                </p:oleObj>
              </mc:Choice>
              <mc:Fallback>
                <p:oleObj name="Equation" r:id="rId15" imgW="15367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3643313"/>
                        <a:ext cx="15335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85" name="Object 15"/>
          <p:cNvGraphicFramePr>
            <a:graphicFrameLocks noChangeAspect="1"/>
          </p:cNvGraphicFramePr>
          <p:nvPr/>
        </p:nvGraphicFramePr>
        <p:xfrm>
          <a:off x="3143250" y="3786188"/>
          <a:ext cx="94297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9" name="Equation" r:id="rId17" imgW="939392" imgH="253890" progId="Equation.3">
                  <p:embed/>
                </p:oleObj>
              </mc:Choice>
              <mc:Fallback>
                <p:oleObj name="Equation" r:id="rId17" imgW="939392" imgH="25389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3786188"/>
                        <a:ext cx="942975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7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86" name="Object 17"/>
          <p:cNvGraphicFramePr>
            <a:graphicFrameLocks noChangeAspect="1"/>
          </p:cNvGraphicFramePr>
          <p:nvPr/>
        </p:nvGraphicFramePr>
        <p:xfrm>
          <a:off x="1357313" y="4143375"/>
          <a:ext cx="7334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0" name="Equation" r:id="rId19" imgW="736600" imgH="241300" progId="Equation.3">
                  <p:embed/>
                </p:oleObj>
              </mc:Choice>
              <mc:Fallback>
                <p:oleObj name="Equation" r:id="rId19" imgW="736600" imgH="2413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4143375"/>
                        <a:ext cx="7334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87" name="Object 19"/>
          <p:cNvGraphicFramePr>
            <a:graphicFrameLocks noChangeAspect="1"/>
          </p:cNvGraphicFramePr>
          <p:nvPr/>
        </p:nvGraphicFramePr>
        <p:xfrm>
          <a:off x="2214563" y="4143375"/>
          <a:ext cx="75247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1" name="Equation" r:id="rId21" imgW="748975" imgH="241195" progId="Equation.3">
                  <p:embed/>
                </p:oleObj>
              </mc:Choice>
              <mc:Fallback>
                <p:oleObj name="Equation" r:id="rId21" imgW="748975" imgH="24119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4143375"/>
                        <a:ext cx="75247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88" name="Object 21"/>
          <p:cNvGraphicFramePr>
            <a:graphicFrameLocks noChangeAspect="1"/>
          </p:cNvGraphicFramePr>
          <p:nvPr/>
        </p:nvGraphicFramePr>
        <p:xfrm>
          <a:off x="1357313" y="4429125"/>
          <a:ext cx="63817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2" name="Equation" r:id="rId23" imgW="634725" imgH="241195" progId="Equation.3">
                  <p:embed/>
                </p:oleObj>
              </mc:Choice>
              <mc:Fallback>
                <p:oleObj name="Equation" r:id="rId23" imgW="634725" imgH="24119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4429125"/>
                        <a:ext cx="63817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20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89" name="Object 23"/>
          <p:cNvGraphicFramePr>
            <a:graphicFrameLocks noChangeAspect="1"/>
          </p:cNvGraphicFramePr>
          <p:nvPr/>
        </p:nvGraphicFramePr>
        <p:xfrm>
          <a:off x="2214563" y="4429125"/>
          <a:ext cx="6572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3" name="Equation" r:id="rId25" imgW="660113" imgH="241195" progId="Equation.3">
                  <p:embed/>
                </p:oleObj>
              </mc:Choice>
              <mc:Fallback>
                <p:oleObj name="Equation" r:id="rId25" imgW="660113" imgH="24119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4429125"/>
                        <a:ext cx="6572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21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90" name="Object 25"/>
          <p:cNvGraphicFramePr>
            <a:graphicFrameLocks noChangeAspect="1"/>
          </p:cNvGraphicFramePr>
          <p:nvPr/>
        </p:nvGraphicFramePr>
        <p:xfrm>
          <a:off x="3143250" y="4143375"/>
          <a:ext cx="7334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4" name="Equation" r:id="rId27" imgW="736600" imgH="241300" progId="Equation.3">
                  <p:embed/>
                </p:oleObj>
              </mc:Choice>
              <mc:Fallback>
                <p:oleObj name="Equation" r:id="rId27" imgW="736600" imgH="2413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4143375"/>
                        <a:ext cx="7334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2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91" name="Object 27"/>
          <p:cNvGraphicFramePr>
            <a:graphicFrameLocks noChangeAspect="1"/>
          </p:cNvGraphicFramePr>
          <p:nvPr/>
        </p:nvGraphicFramePr>
        <p:xfrm>
          <a:off x="4071938" y="4143375"/>
          <a:ext cx="75247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5" name="Equation" r:id="rId29" imgW="748975" imgH="241195" progId="Equation.3">
                  <p:embed/>
                </p:oleObj>
              </mc:Choice>
              <mc:Fallback>
                <p:oleObj name="Equation" r:id="rId29" imgW="748975" imgH="241195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4143375"/>
                        <a:ext cx="75247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23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92" name="Object 29"/>
          <p:cNvGraphicFramePr>
            <a:graphicFrameLocks noChangeAspect="1"/>
          </p:cNvGraphicFramePr>
          <p:nvPr/>
        </p:nvGraphicFramePr>
        <p:xfrm>
          <a:off x="3143250" y="4429125"/>
          <a:ext cx="9429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6" name="Equation" r:id="rId31" imgW="939800" imgH="279400" progId="Equation.3">
                  <p:embed/>
                </p:oleObj>
              </mc:Choice>
              <mc:Fallback>
                <p:oleObj name="Equation" r:id="rId31" imgW="939800" imgH="2794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4429125"/>
                        <a:ext cx="94297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24" name="TextBox 35"/>
          <p:cNvSpPr txBox="1">
            <a:spLocks noChangeArrowheads="1"/>
          </p:cNvSpPr>
          <p:nvPr/>
        </p:nvSpPr>
        <p:spPr bwMode="auto">
          <a:xfrm>
            <a:off x="5214938" y="1785938"/>
            <a:ext cx="3929062" cy="400050"/>
          </a:xfrm>
          <a:prstGeom prst="rect">
            <a:avLst/>
          </a:prstGeom>
          <a:solidFill>
            <a:srgbClr val="FFC000">
              <a:alpha val="74117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/>
              <a:t>具体使用步骤， 以计算       为例</a:t>
            </a:r>
          </a:p>
        </p:txBody>
      </p:sp>
      <p:graphicFrame>
        <p:nvGraphicFramePr>
          <p:cNvPr id="24593" name="Object 31"/>
          <p:cNvGraphicFramePr>
            <a:graphicFrameLocks noChangeAspect="1"/>
          </p:cNvGraphicFramePr>
          <p:nvPr/>
        </p:nvGraphicFramePr>
        <p:xfrm>
          <a:off x="8001000" y="1785938"/>
          <a:ext cx="2413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7" name="Equation" r:id="rId33" imgW="228600" imgH="368280" progId="Equation.3">
                  <p:embed/>
                </p:oleObj>
              </mc:Choice>
              <mc:Fallback>
                <p:oleObj name="Equation" r:id="rId33" imgW="228600" imgH="3682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1785938"/>
                        <a:ext cx="24130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429250" y="2214563"/>
            <a:ext cx="3714750" cy="31400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marL="342900" indent="-342900">
              <a:buFontTx/>
              <a:buAutoNum type="arabicParenR"/>
              <a:defRPr/>
            </a:pPr>
            <a:r>
              <a:rPr lang="zh-CN" altLang="en-US" b="1" dirty="0">
                <a:ea typeface="宋体" pitchFamily="2" charset="-122"/>
              </a:rPr>
              <a:t>令 </a:t>
            </a:r>
            <a:endParaRPr lang="en-US" altLang="zh-CN" b="1" dirty="0">
              <a:ea typeface="宋体" pitchFamily="2" charset="-122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en-US" altLang="zh-CN" b="1" dirty="0">
                <a:ea typeface="宋体" pitchFamily="2" charset="-122"/>
              </a:rPr>
              <a:t> </a:t>
            </a:r>
            <a:r>
              <a:rPr lang="zh-CN" altLang="en-US" b="1" dirty="0">
                <a:ea typeface="宋体" pitchFamily="2" charset="-122"/>
              </a:rPr>
              <a:t>计算特征值</a:t>
            </a:r>
            <a:endParaRPr lang="en-US" altLang="zh-CN" b="1" dirty="0">
              <a:ea typeface="宋体" pitchFamily="2" charset="-122"/>
            </a:endParaRPr>
          </a:p>
          <a:p>
            <a:pPr marL="342900" indent="-342900">
              <a:buFontTx/>
              <a:buAutoNum type="arabicParenR"/>
              <a:defRPr/>
            </a:pPr>
            <a:endParaRPr lang="en-US" altLang="zh-CN" b="1" dirty="0">
              <a:ea typeface="宋体" pitchFamily="2" charset="-122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en-US" altLang="zh-CN" b="1" dirty="0">
                <a:ea typeface="宋体" pitchFamily="2" charset="-122"/>
              </a:rPr>
              <a:t> </a:t>
            </a:r>
            <a:r>
              <a:rPr lang="zh-CN" altLang="en-US" b="1" dirty="0">
                <a:ea typeface="宋体" pitchFamily="2" charset="-122"/>
              </a:rPr>
              <a:t>分裂特征值，计算</a:t>
            </a:r>
            <a:endParaRPr lang="en-US" altLang="zh-CN" b="1" dirty="0">
              <a:ea typeface="宋体" pitchFamily="2" charset="-122"/>
            </a:endParaRPr>
          </a:p>
          <a:p>
            <a:pPr marL="342900" indent="-342900">
              <a:buFontTx/>
              <a:buAutoNum type="arabicParenR"/>
              <a:defRPr/>
            </a:pPr>
            <a:endParaRPr lang="en-US" altLang="zh-CN" b="1" dirty="0">
              <a:ea typeface="宋体" pitchFamily="2" charset="-122"/>
            </a:endParaRPr>
          </a:p>
          <a:p>
            <a:pPr marL="342900" indent="-342900">
              <a:buFontTx/>
              <a:buAutoNum type="arabicParenR"/>
              <a:defRPr/>
            </a:pPr>
            <a:endParaRPr lang="en-US" altLang="zh-CN" b="1" dirty="0">
              <a:ea typeface="宋体" pitchFamily="2" charset="-122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en-US" altLang="zh-CN" b="1" dirty="0">
                <a:ea typeface="宋体" pitchFamily="2" charset="-122"/>
              </a:rPr>
              <a:t> </a:t>
            </a:r>
            <a:r>
              <a:rPr lang="zh-CN" altLang="en-US" b="1" dirty="0">
                <a:ea typeface="宋体" pitchFamily="2" charset="-122"/>
              </a:rPr>
              <a:t>带入左式，计算正、负流通矢量</a:t>
            </a:r>
            <a:endParaRPr lang="en-US" altLang="zh-CN" b="1" dirty="0">
              <a:ea typeface="宋体" pitchFamily="2" charset="-122"/>
            </a:endParaRPr>
          </a:p>
          <a:p>
            <a:pPr marL="342900" indent="-342900">
              <a:buFontTx/>
              <a:buAutoNum type="arabicParenR"/>
              <a:defRPr/>
            </a:pPr>
            <a:endParaRPr lang="en-US" altLang="zh-CN" b="1" dirty="0">
              <a:ea typeface="宋体" pitchFamily="2" charset="-122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en-US" altLang="zh-CN" b="1" dirty="0">
                <a:ea typeface="宋体" pitchFamily="2" charset="-122"/>
              </a:rPr>
              <a:t> </a:t>
            </a:r>
            <a:r>
              <a:rPr lang="zh-CN" altLang="en-US" b="1" dirty="0">
                <a:ea typeface="宋体" pitchFamily="2" charset="-122"/>
              </a:rPr>
              <a:t>计算</a:t>
            </a:r>
            <a:endParaRPr lang="en-US" altLang="zh-CN" b="1" dirty="0">
              <a:ea typeface="宋体" pitchFamily="2" charset="-122"/>
            </a:endParaRPr>
          </a:p>
          <a:p>
            <a:pPr marL="342900" indent="-342900">
              <a:defRPr/>
            </a:pPr>
            <a:endParaRPr lang="zh-CN" altLang="en-US" dirty="0">
              <a:ea typeface="宋体" pitchFamily="2" charset="-122"/>
            </a:endParaRPr>
          </a:p>
        </p:txBody>
      </p:sp>
      <p:graphicFrame>
        <p:nvGraphicFramePr>
          <p:cNvPr id="24594" name="Object 32"/>
          <p:cNvGraphicFramePr>
            <a:graphicFrameLocks noChangeAspect="1"/>
          </p:cNvGraphicFramePr>
          <p:nvPr/>
        </p:nvGraphicFramePr>
        <p:xfrm>
          <a:off x="6143625" y="2286000"/>
          <a:ext cx="6731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8" name="Equation" r:id="rId35" imgW="672840" imgH="190440" progId="Equation.3">
                  <p:embed/>
                </p:oleObj>
              </mc:Choice>
              <mc:Fallback>
                <p:oleObj name="Equation" r:id="rId35" imgW="672840" imgH="1904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25" y="2286000"/>
                        <a:ext cx="6731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5" name="Object 33"/>
          <p:cNvGraphicFramePr>
            <a:graphicFrameLocks noChangeAspect="1"/>
          </p:cNvGraphicFramePr>
          <p:nvPr/>
        </p:nvGraphicFramePr>
        <p:xfrm>
          <a:off x="5857875" y="2857500"/>
          <a:ext cx="1803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9" name="Equation" r:id="rId37" imgW="1803240" imgH="203040" progId="Equation.3">
                  <p:embed/>
                </p:oleObj>
              </mc:Choice>
              <mc:Fallback>
                <p:oleObj name="Equation" r:id="rId37" imgW="1803240" imgH="2030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75" y="2857500"/>
                        <a:ext cx="18034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6" name="Object 20"/>
          <p:cNvGraphicFramePr>
            <a:graphicFrameLocks noChangeAspect="1"/>
          </p:cNvGraphicFramePr>
          <p:nvPr/>
        </p:nvGraphicFramePr>
        <p:xfrm>
          <a:off x="6072188" y="3500438"/>
          <a:ext cx="14192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0" name="公式" r:id="rId39" imgW="1422400" imgH="419100" progId="Equation.3">
                  <p:embed/>
                </p:oleObj>
              </mc:Choice>
              <mc:Fallback>
                <p:oleObj name="公式" r:id="rId39" imgW="1422400" imgH="4191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3500438"/>
                        <a:ext cx="141922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7" name="Object 35"/>
          <p:cNvGraphicFramePr>
            <a:graphicFrameLocks noChangeAspect="1"/>
          </p:cNvGraphicFramePr>
          <p:nvPr/>
        </p:nvGraphicFramePr>
        <p:xfrm>
          <a:off x="7837488" y="3071813"/>
          <a:ext cx="1306512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1" name="Equation" r:id="rId41" imgW="1307880" imgH="215640" progId="Equation.3">
                  <p:embed/>
                </p:oleObj>
              </mc:Choice>
              <mc:Fallback>
                <p:oleObj name="Equation" r:id="rId41" imgW="1307880" imgH="2156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7488" y="3071813"/>
                        <a:ext cx="1306512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8" name="Object 36"/>
          <p:cNvGraphicFramePr>
            <a:graphicFrameLocks noChangeAspect="1"/>
          </p:cNvGraphicFramePr>
          <p:nvPr/>
        </p:nvGraphicFramePr>
        <p:xfrm>
          <a:off x="6429375" y="4357688"/>
          <a:ext cx="635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2" name="Equation" r:id="rId43" imgW="634680" imgH="228600" progId="Equation.3">
                  <p:embed/>
                </p:oleObj>
              </mc:Choice>
              <mc:Fallback>
                <p:oleObj name="Equation" r:id="rId43" imgW="634680" imgH="2286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75" y="4357688"/>
                        <a:ext cx="635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9" name="Object 37"/>
          <p:cNvGraphicFramePr>
            <a:graphicFrameLocks noChangeAspect="1"/>
          </p:cNvGraphicFramePr>
          <p:nvPr/>
        </p:nvGraphicFramePr>
        <p:xfrm>
          <a:off x="6715125" y="4786313"/>
          <a:ext cx="99218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3" name="Equation" r:id="rId45" imgW="939600" imgH="380880" progId="Equation.3">
                  <p:embed/>
                </p:oleObj>
              </mc:Choice>
              <mc:Fallback>
                <p:oleObj name="Equation" r:id="rId45" imgW="939600" imgH="3808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25" y="4786313"/>
                        <a:ext cx="992188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8"/>
          <p:cNvGraphicFramePr>
            <a:graphicFrameLocks noChangeAspect="1"/>
          </p:cNvGraphicFramePr>
          <p:nvPr/>
        </p:nvGraphicFramePr>
        <p:xfrm>
          <a:off x="6143625" y="5572125"/>
          <a:ext cx="26828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4" name="Equation" r:id="rId47" imgW="253800" imgH="406080" progId="Equation.3">
                  <p:embed/>
                </p:oleObj>
              </mc:Choice>
              <mc:Fallback>
                <p:oleObj name="Equation" r:id="rId47" imgW="253800" imgH="40608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25" y="5572125"/>
                        <a:ext cx="268288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26" name="TextBox 45"/>
          <p:cNvSpPr txBox="1">
            <a:spLocks noChangeArrowheads="1"/>
          </p:cNvSpPr>
          <p:nvPr/>
        </p:nvSpPr>
        <p:spPr bwMode="auto">
          <a:xfrm>
            <a:off x="5572125" y="5500688"/>
            <a:ext cx="3429000" cy="646112"/>
          </a:xfrm>
          <a:prstGeom prst="rect">
            <a:avLst/>
          </a:prstGeom>
          <a:solidFill>
            <a:srgbClr val="FFC000">
              <a:alpha val="38823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计算      设置              ，并注意</a:t>
            </a:r>
            <a:endParaRPr lang="en-US" altLang="zh-CN" b="1"/>
          </a:p>
          <a:p>
            <a:endParaRPr lang="zh-CN" altLang="en-US" b="1"/>
          </a:p>
        </p:txBody>
      </p:sp>
      <p:graphicFrame>
        <p:nvGraphicFramePr>
          <p:cNvPr id="24601" name="Object 39"/>
          <p:cNvGraphicFramePr>
            <a:graphicFrameLocks noChangeAspect="1"/>
          </p:cNvGraphicFramePr>
          <p:nvPr/>
        </p:nvGraphicFramePr>
        <p:xfrm>
          <a:off x="7143750" y="5643563"/>
          <a:ext cx="6731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5" name="Equation" r:id="rId49" imgW="672840" imgH="190440" progId="Equation.3">
                  <p:embed/>
                </p:oleObj>
              </mc:Choice>
              <mc:Fallback>
                <p:oleObj name="Equation" r:id="rId49" imgW="672840" imgH="19044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0" y="5643563"/>
                        <a:ext cx="6731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2" name="Object 40"/>
          <p:cNvGraphicFramePr>
            <a:graphicFrameLocks noChangeAspect="1"/>
          </p:cNvGraphicFramePr>
          <p:nvPr/>
        </p:nvGraphicFramePr>
        <p:xfrm>
          <a:off x="5929313" y="5929313"/>
          <a:ext cx="1778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6" name="Equation" r:id="rId51" imgW="1777680" imgH="203040" progId="Equation.3">
                  <p:embed/>
                </p:oleObj>
              </mc:Choice>
              <mc:Fallback>
                <p:oleObj name="Equation" r:id="rId51" imgW="1777680" imgH="2030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3" y="5929313"/>
                        <a:ext cx="17780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27" name="TextBox 48"/>
          <p:cNvSpPr txBox="1">
            <a:spLocks noChangeArrowheads="1"/>
          </p:cNvSpPr>
          <p:nvPr/>
        </p:nvSpPr>
        <p:spPr bwMode="auto">
          <a:xfrm>
            <a:off x="428625" y="5072063"/>
            <a:ext cx="4929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对于曲线坐标系</a:t>
            </a:r>
          </a:p>
        </p:txBody>
      </p:sp>
      <p:graphicFrame>
        <p:nvGraphicFramePr>
          <p:cNvPr id="24603" name="Object 41"/>
          <p:cNvGraphicFramePr>
            <a:graphicFrameLocks noChangeAspect="1"/>
          </p:cNvGraphicFramePr>
          <p:nvPr/>
        </p:nvGraphicFramePr>
        <p:xfrm>
          <a:off x="2286000" y="5000625"/>
          <a:ext cx="115093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7" name="Equation" r:id="rId53" imgW="1091880" imgH="419040" progId="Equation.3">
                  <p:embed/>
                </p:oleObj>
              </mc:Choice>
              <mc:Fallback>
                <p:oleObj name="Equation" r:id="rId53" imgW="1091880" imgH="4190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000625"/>
                        <a:ext cx="1150938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4" name="Object 42"/>
          <p:cNvGraphicFramePr>
            <a:graphicFrameLocks noChangeAspect="1"/>
          </p:cNvGraphicFramePr>
          <p:nvPr/>
        </p:nvGraphicFramePr>
        <p:xfrm>
          <a:off x="642938" y="5500688"/>
          <a:ext cx="1246187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8" name="Equation" r:id="rId55" imgW="1180800" imgH="253800" progId="Equation.3">
                  <p:embed/>
                </p:oleObj>
              </mc:Choice>
              <mc:Fallback>
                <p:oleObj name="Equation" r:id="rId55" imgW="1180800" imgH="2538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5500688"/>
                        <a:ext cx="1246187" cy="268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28" name="TextBox 51"/>
          <p:cNvSpPr txBox="1">
            <a:spLocks noChangeArrowheads="1"/>
          </p:cNvSpPr>
          <p:nvPr/>
        </p:nvSpPr>
        <p:spPr bwMode="auto">
          <a:xfrm>
            <a:off x="2071688" y="5500688"/>
            <a:ext cx="1143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仅需令</a:t>
            </a:r>
          </a:p>
        </p:txBody>
      </p:sp>
      <p:graphicFrame>
        <p:nvGraphicFramePr>
          <p:cNvPr id="24605" name="Object 43"/>
          <p:cNvGraphicFramePr>
            <a:graphicFrameLocks noChangeAspect="1"/>
          </p:cNvGraphicFramePr>
          <p:nvPr/>
        </p:nvGraphicFramePr>
        <p:xfrm>
          <a:off x="3000375" y="5572125"/>
          <a:ext cx="1219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9" name="Equation" r:id="rId57" imgW="1155600" imgH="241200" progId="Equation.3">
                  <p:embed/>
                </p:oleObj>
              </mc:Choice>
              <mc:Fallback>
                <p:oleObj name="Equation" r:id="rId57" imgW="1155600" imgH="2412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5572125"/>
                        <a:ext cx="12192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29" name="TextBox 53"/>
          <p:cNvSpPr txBox="1">
            <a:spLocks noChangeArrowheads="1"/>
          </p:cNvSpPr>
          <p:nvPr/>
        </p:nvSpPr>
        <p:spPr bwMode="auto">
          <a:xfrm>
            <a:off x="357188" y="5929313"/>
            <a:ext cx="8358187" cy="923925"/>
          </a:xfrm>
          <a:prstGeom prst="rect">
            <a:avLst/>
          </a:prstGeom>
          <a:solidFill>
            <a:srgbClr val="FFC000">
              <a:alpha val="2000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 三维问题同样处理 </a:t>
            </a:r>
            <a:endParaRPr lang="en-US" altLang="zh-CN" b="1"/>
          </a:p>
          <a:p>
            <a:r>
              <a:rPr lang="en-US" altLang="zh-CN" b="1"/>
              <a:t> </a:t>
            </a:r>
            <a:r>
              <a:rPr lang="zh-CN" altLang="en-US" b="1"/>
              <a:t>二维、三维具体 公式见傅德薰等</a:t>
            </a:r>
            <a:r>
              <a:rPr lang="en-US" altLang="zh-CN" b="1"/>
              <a:t>《</a:t>
            </a:r>
            <a:r>
              <a:rPr lang="zh-CN" altLang="en-US" b="1"/>
              <a:t>计算空气动力学</a:t>
            </a:r>
            <a:r>
              <a:rPr lang="en-US" altLang="zh-CN" b="1"/>
              <a:t>》 4.7</a:t>
            </a:r>
            <a:r>
              <a:rPr lang="zh-CN" altLang="en-US" b="1"/>
              <a:t>节 （</a:t>
            </a:r>
            <a:r>
              <a:rPr lang="en-US" altLang="zh-CN" b="1"/>
              <a:t>158-162</a:t>
            </a:r>
            <a:r>
              <a:rPr lang="zh-CN" altLang="en-US" b="1"/>
              <a:t>）</a:t>
            </a:r>
            <a:endParaRPr lang="en-US" altLang="zh-CN" b="1"/>
          </a:p>
          <a:p>
            <a:r>
              <a:rPr lang="zh-CN" altLang="en-US" b="1"/>
              <a:t>书中公式有一定的排版错误，使用前务必</a:t>
            </a:r>
            <a:r>
              <a:rPr lang="zh-CN" altLang="en-US" b="1">
                <a:solidFill>
                  <a:srgbClr val="FF0000"/>
                </a:solidFill>
              </a:rPr>
              <a:t>重新仔细</a:t>
            </a:r>
            <a:r>
              <a:rPr lang="zh-CN" altLang="en-US" b="1"/>
              <a:t>推导！</a:t>
            </a:r>
          </a:p>
        </p:txBody>
      </p: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C78083-2D18-4B30-9E7B-820DB714D4B4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55" name="页脚占位符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5205</TotalTime>
  <Words>2895</Words>
  <Application>Microsoft Office PowerPoint</Application>
  <PresentationFormat>全屏显示(4:3)</PresentationFormat>
  <Paragraphs>488</Paragraphs>
  <Slides>36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宋体</vt:lpstr>
      <vt:lpstr>Arial</vt:lpstr>
      <vt:lpstr>Calibri</vt:lpstr>
      <vt:lpstr>Symbol</vt:lpstr>
      <vt:lpstr>Times New Roman</vt:lpstr>
      <vt:lpstr>Wingdings</vt:lpstr>
      <vt:lpstr>Office 主题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jsj</dc:creator>
  <cp:lastModifiedBy>华 粮</cp:lastModifiedBy>
  <cp:revision>577</cp:revision>
  <dcterms:created xsi:type="dcterms:W3CDTF">2010-04-01T13:23:44Z</dcterms:created>
  <dcterms:modified xsi:type="dcterms:W3CDTF">2019-04-16T17:35:48Z</dcterms:modified>
</cp:coreProperties>
</file>