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66" r:id="rId2"/>
    <p:sldId id="419" r:id="rId3"/>
    <p:sldId id="424" r:id="rId4"/>
    <p:sldId id="453" r:id="rId5"/>
    <p:sldId id="454" r:id="rId6"/>
    <p:sldId id="455" r:id="rId7"/>
    <p:sldId id="480" r:id="rId8"/>
    <p:sldId id="481" r:id="rId9"/>
    <p:sldId id="456" r:id="rId10"/>
    <p:sldId id="460" r:id="rId11"/>
    <p:sldId id="458" r:id="rId12"/>
    <p:sldId id="459" r:id="rId13"/>
    <p:sldId id="475" r:id="rId14"/>
    <p:sldId id="476" r:id="rId15"/>
    <p:sldId id="477" r:id="rId16"/>
    <p:sldId id="462" r:id="rId17"/>
    <p:sldId id="464" r:id="rId18"/>
    <p:sldId id="472" r:id="rId19"/>
    <p:sldId id="463" r:id="rId20"/>
    <p:sldId id="467" r:id="rId21"/>
    <p:sldId id="468" r:id="rId22"/>
    <p:sldId id="469" r:id="rId23"/>
    <p:sldId id="479" r:id="rId24"/>
    <p:sldId id="483" r:id="rId25"/>
    <p:sldId id="484" r:id="rId26"/>
    <p:sldId id="497" r:id="rId27"/>
    <p:sldId id="498" r:id="rId28"/>
    <p:sldId id="499" r:id="rId29"/>
    <p:sldId id="485" r:id="rId30"/>
    <p:sldId id="486" r:id="rId31"/>
    <p:sldId id="487" r:id="rId32"/>
    <p:sldId id="490" r:id="rId33"/>
    <p:sldId id="491" r:id="rId34"/>
    <p:sldId id="492" r:id="rId35"/>
    <p:sldId id="493" r:id="rId36"/>
    <p:sldId id="494" r:id="rId37"/>
    <p:sldId id="495" r:id="rId38"/>
    <p:sldId id="496" r:id="rId39"/>
    <p:sldId id="500" r:id="rId40"/>
    <p:sldId id="503" r:id="rId41"/>
  </p:sldIdLst>
  <p:sldSz cx="9144000" cy="6858000" type="screen4x3"/>
  <p:notesSz cx="10234613" cy="70993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270" autoAdjust="0"/>
  </p:normalViewPr>
  <p:slideViewPr>
    <p:cSldViewPr>
      <p:cViewPr varScale="1">
        <p:scale>
          <a:sx n="110" d="100"/>
          <a:sy n="110" d="100"/>
        </p:scale>
        <p:origin x="-15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11" Type="http://schemas.openxmlformats.org/officeDocument/2006/relationships/image" Target="../media/image90.wmf"/><Relationship Id="rId5" Type="http://schemas.openxmlformats.org/officeDocument/2006/relationships/image" Target="../media/image84.wmf"/><Relationship Id="rId10" Type="http://schemas.openxmlformats.org/officeDocument/2006/relationships/image" Target="../media/image89.wmf"/><Relationship Id="rId4" Type="http://schemas.openxmlformats.org/officeDocument/2006/relationships/image" Target="../media/image83.wmf"/><Relationship Id="rId9" Type="http://schemas.openxmlformats.org/officeDocument/2006/relationships/image" Target="../media/image8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93.wmf"/><Relationship Id="rId7" Type="http://schemas.openxmlformats.org/officeDocument/2006/relationships/image" Target="../media/image80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83.wmf"/><Relationship Id="rId11" Type="http://schemas.openxmlformats.org/officeDocument/2006/relationships/image" Target="../media/image87.wmf"/><Relationship Id="rId5" Type="http://schemas.openxmlformats.org/officeDocument/2006/relationships/image" Target="../media/image81.wmf"/><Relationship Id="rId10" Type="http://schemas.openxmlformats.org/officeDocument/2006/relationships/image" Target="../media/image86.wmf"/><Relationship Id="rId4" Type="http://schemas.openxmlformats.org/officeDocument/2006/relationships/image" Target="../media/image94.wmf"/><Relationship Id="rId9" Type="http://schemas.openxmlformats.org/officeDocument/2006/relationships/image" Target="../media/image8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image" Target="../media/image82.wmf"/><Relationship Id="rId7" Type="http://schemas.openxmlformats.org/officeDocument/2006/relationships/image" Target="../media/image87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Relationship Id="rId9" Type="http://schemas.openxmlformats.org/officeDocument/2006/relationships/image" Target="../media/image9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image" Target="../media/image87.wmf"/><Relationship Id="rId18" Type="http://schemas.openxmlformats.org/officeDocument/2006/relationships/image" Target="../media/image106.wmf"/><Relationship Id="rId3" Type="http://schemas.openxmlformats.org/officeDocument/2006/relationships/image" Target="../media/image98.wmf"/><Relationship Id="rId7" Type="http://schemas.openxmlformats.org/officeDocument/2006/relationships/image" Target="../media/image80.wmf"/><Relationship Id="rId12" Type="http://schemas.openxmlformats.org/officeDocument/2006/relationships/image" Target="../media/image86.wmf"/><Relationship Id="rId17" Type="http://schemas.openxmlformats.org/officeDocument/2006/relationships/image" Target="../media/image105.wmf"/><Relationship Id="rId2" Type="http://schemas.openxmlformats.org/officeDocument/2006/relationships/image" Target="../media/image97.wmf"/><Relationship Id="rId16" Type="http://schemas.openxmlformats.org/officeDocument/2006/relationships/image" Target="../media/image104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11" Type="http://schemas.openxmlformats.org/officeDocument/2006/relationships/image" Target="../media/image85.wmf"/><Relationship Id="rId5" Type="http://schemas.openxmlformats.org/officeDocument/2006/relationships/image" Target="../media/image100.wmf"/><Relationship Id="rId15" Type="http://schemas.openxmlformats.org/officeDocument/2006/relationships/image" Target="../media/image103.wmf"/><Relationship Id="rId10" Type="http://schemas.openxmlformats.org/officeDocument/2006/relationships/image" Target="../media/image84.wmf"/><Relationship Id="rId4" Type="http://schemas.openxmlformats.org/officeDocument/2006/relationships/image" Target="../media/image99.wmf"/><Relationship Id="rId9" Type="http://schemas.openxmlformats.org/officeDocument/2006/relationships/image" Target="../media/image82.wmf"/><Relationship Id="rId14" Type="http://schemas.openxmlformats.org/officeDocument/2006/relationships/image" Target="../media/image10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image" Target="../media/image122.wmf"/><Relationship Id="rId7" Type="http://schemas.openxmlformats.org/officeDocument/2006/relationships/image" Target="../media/image126.wmf"/><Relationship Id="rId2" Type="http://schemas.openxmlformats.org/officeDocument/2006/relationships/image" Target="../media/image121.wmf"/><Relationship Id="rId1" Type="http://schemas.openxmlformats.org/officeDocument/2006/relationships/image" Target="../media/image119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image" Target="../media/image132.wmf"/><Relationship Id="rId7" Type="http://schemas.openxmlformats.org/officeDocument/2006/relationships/image" Target="../media/image136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image" Target="../media/image151.wmf"/><Relationship Id="rId7" Type="http://schemas.openxmlformats.org/officeDocument/2006/relationships/image" Target="../media/image155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49.wmf"/><Relationship Id="rId6" Type="http://schemas.openxmlformats.org/officeDocument/2006/relationships/image" Target="../media/image161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image" Target="../media/image164.wmf"/><Relationship Id="rId7" Type="http://schemas.openxmlformats.org/officeDocument/2006/relationships/image" Target="../media/image167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5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7" Type="http://schemas.openxmlformats.org/officeDocument/2006/relationships/image" Target="../media/image173.wmf"/><Relationship Id="rId2" Type="http://schemas.openxmlformats.org/officeDocument/2006/relationships/image" Target="../media/image169.wmf"/><Relationship Id="rId1" Type="http://schemas.openxmlformats.org/officeDocument/2006/relationships/image" Target="../media/image157.wmf"/><Relationship Id="rId6" Type="http://schemas.openxmlformats.org/officeDocument/2006/relationships/image" Target="../media/image172.wmf"/><Relationship Id="rId5" Type="http://schemas.openxmlformats.org/officeDocument/2006/relationships/image" Target="../media/image159.wmf"/><Relationship Id="rId4" Type="http://schemas.openxmlformats.org/officeDocument/2006/relationships/image" Target="../media/image171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3" Type="http://schemas.openxmlformats.org/officeDocument/2006/relationships/image" Target="../media/image176.wmf"/><Relationship Id="rId7" Type="http://schemas.openxmlformats.org/officeDocument/2006/relationships/image" Target="../media/image180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6" Type="http://schemas.openxmlformats.org/officeDocument/2006/relationships/image" Target="../media/image179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image" Target="../media/image183.wmf"/><Relationship Id="rId7" Type="http://schemas.openxmlformats.org/officeDocument/2006/relationships/image" Target="../media/image187.wmf"/><Relationship Id="rId2" Type="http://schemas.openxmlformats.org/officeDocument/2006/relationships/image" Target="../media/image172.wmf"/><Relationship Id="rId1" Type="http://schemas.openxmlformats.org/officeDocument/2006/relationships/image" Target="../media/image182.wmf"/><Relationship Id="rId6" Type="http://schemas.openxmlformats.org/officeDocument/2006/relationships/image" Target="../media/image186.wmf"/><Relationship Id="rId5" Type="http://schemas.openxmlformats.org/officeDocument/2006/relationships/image" Target="../media/image185.wmf"/><Relationship Id="rId10" Type="http://schemas.openxmlformats.org/officeDocument/2006/relationships/image" Target="../media/image189.wmf"/><Relationship Id="rId4" Type="http://schemas.openxmlformats.org/officeDocument/2006/relationships/image" Target="../media/image184.wmf"/><Relationship Id="rId9" Type="http://schemas.openxmlformats.org/officeDocument/2006/relationships/image" Target="../media/image188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3" Type="http://schemas.openxmlformats.org/officeDocument/2006/relationships/image" Target="../media/image191.wmf"/><Relationship Id="rId7" Type="http://schemas.openxmlformats.org/officeDocument/2006/relationships/image" Target="../media/image195.wmf"/><Relationship Id="rId2" Type="http://schemas.openxmlformats.org/officeDocument/2006/relationships/image" Target="../media/image190.wmf"/><Relationship Id="rId1" Type="http://schemas.openxmlformats.org/officeDocument/2006/relationships/image" Target="../media/image184.wmf"/><Relationship Id="rId6" Type="http://schemas.openxmlformats.org/officeDocument/2006/relationships/image" Target="../media/image194.wmf"/><Relationship Id="rId5" Type="http://schemas.openxmlformats.org/officeDocument/2006/relationships/image" Target="../media/image193.wmf"/><Relationship Id="rId4" Type="http://schemas.openxmlformats.org/officeDocument/2006/relationships/image" Target="../media/image192.wmf"/><Relationship Id="rId9" Type="http://schemas.openxmlformats.org/officeDocument/2006/relationships/image" Target="../media/image16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3" Type="http://schemas.openxmlformats.org/officeDocument/2006/relationships/image" Target="../media/image197.wmf"/><Relationship Id="rId7" Type="http://schemas.openxmlformats.org/officeDocument/2006/relationships/image" Target="../media/image200.wmf"/><Relationship Id="rId2" Type="http://schemas.openxmlformats.org/officeDocument/2006/relationships/image" Target="../media/image190.wmf"/><Relationship Id="rId1" Type="http://schemas.openxmlformats.org/officeDocument/2006/relationships/image" Target="../media/image184.wmf"/><Relationship Id="rId6" Type="http://schemas.openxmlformats.org/officeDocument/2006/relationships/image" Target="../media/image199.wmf"/><Relationship Id="rId5" Type="http://schemas.openxmlformats.org/officeDocument/2006/relationships/image" Target="../media/image198.wmf"/><Relationship Id="rId10" Type="http://schemas.openxmlformats.org/officeDocument/2006/relationships/image" Target="../media/image203.wmf"/><Relationship Id="rId4" Type="http://schemas.openxmlformats.org/officeDocument/2006/relationships/image" Target="../media/image157.wmf"/><Relationship Id="rId9" Type="http://schemas.openxmlformats.org/officeDocument/2006/relationships/image" Target="../media/image202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3" Type="http://schemas.openxmlformats.org/officeDocument/2006/relationships/image" Target="../media/image206.wmf"/><Relationship Id="rId7" Type="http://schemas.openxmlformats.org/officeDocument/2006/relationships/image" Target="../media/image210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Relationship Id="rId6" Type="http://schemas.openxmlformats.org/officeDocument/2006/relationships/image" Target="../media/image209.wmf"/><Relationship Id="rId11" Type="http://schemas.openxmlformats.org/officeDocument/2006/relationships/image" Target="../media/image214.wmf"/><Relationship Id="rId5" Type="http://schemas.openxmlformats.org/officeDocument/2006/relationships/image" Target="../media/image208.wmf"/><Relationship Id="rId10" Type="http://schemas.openxmlformats.org/officeDocument/2006/relationships/image" Target="../media/image213.wmf"/><Relationship Id="rId4" Type="http://schemas.openxmlformats.org/officeDocument/2006/relationships/image" Target="../media/image207.wmf"/><Relationship Id="rId9" Type="http://schemas.openxmlformats.org/officeDocument/2006/relationships/image" Target="../media/image212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wmf"/><Relationship Id="rId13" Type="http://schemas.openxmlformats.org/officeDocument/2006/relationships/image" Target="../media/image225.wmf"/><Relationship Id="rId3" Type="http://schemas.openxmlformats.org/officeDocument/2006/relationships/image" Target="../media/image215.wmf"/><Relationship Id="rId7" Type="http://schemas.openxmlformats.org/officeDocument/2006/relationships/image" Target="../media/image219.wmf"/><Relationship Id="rId12" Type="http://schemas.openxmlformats.org/officeDocument/2006/relationships/image" Target="../media/image224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Relationship Id="rId6" Type="http://schemas.openxmlformats.org/officeDocument/2006/relationships/image" Target="../media/image218.wmf"/><Relationship Id="rId11" Type="http://schemas.openxmlformats.org/officeDocument/2006/relationships/image" Target="../media/image223.wmf"/><Relationship Id="rId5" Type="http://schemas.openxmlformats.org/officeDocument/2006/relationships/image" Target="../media/image217.wmf"/><Relationship Id="rId10" Type="http://schemas.openxmlformats.org/officeDocument/2006/relationships/image" Target="../media/image222.wmf"/><Relationship Id="rId4" Type="http://schemas.openxmlformats.org/officeDocument/2006/relationships/image" Target="../media/image216.wmf"/><Relationship Id="rId9" Type="http://schemas.openxmlformats.org/officeDocument/2006/relationships/image" Target="../media/image221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wmf"/><Relationship Id="rId3" Type="http://schemas.openxmlformats.org/officeDocument/2006/relationships/image" Target="../media/image207.wmf"/><Relationship Id="rId7" Type="http://schemas.openxmlformats.org/officeDocument/2006/relationships/image" Target="../media/image206.wmf"/><Relationship Id="rId2" Type="http://schemas.openxmlformats.org/officeDocument/2006/relationships/image" Target="../media/image226.wmf"/><Relationship Id="rId1" Type="http://schemas.openxmlformats.org/officeDocument/2006/relationships/image" Target="../media/image211.wmf"/><Relationship Id="rId6" Type="http://schemas.openxmlformats.org/officeDocument/2006/relationships/image" Target="../media/image205.wmf"/><Relationship Id="rId11" Type="http://schemas.openxmlformats.org/officeDocument/2006/relationships/image" Target="../media/image232.wmf"/><Relationship Id="rId5" Type="http://schemas.openxmlformats.org/officeDocument/2006/relationships/image" Target="../media/image228.wmf"/><Relationship Id="rId10" Type="http://schemas.openxmlformats.org/officeDocument/2006/relationships/image" Target="../media/image231.wmf"/><Relationship Id="rId4" Type="http://schemas.openxmlformats.org/officeDocument/2006/relationships/image" Target="../media/image227.wmf"/><Relationship Id="rId9" Type="http://schemas.openxmlformats.org/officeDocument/2006/relationships/image" Target="../media/image230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4.wmf"/><Relationship Id="rId1" Type="http://schemas.openxmlformats.org/officeDocument/2006/relationships/image" Target="../media/image233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6.wmf"/><Relationship Id="rId1" Type="http://schemas.openxmlformats.org/officeDocument/2006/relationships/image" Target="../media/image149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wmf"/><Relationship Id="rId2" Type="http://schemas.openxmlformats.org/officeDocument/2006/relationships/image" Target="../media/image237.wmf"/><Relationship Id="rId1" Type="http://schemas.openxmlformats.org/officeDocument/2006/relationships/image" Target="../media/image174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wmf"/><Relationship Id="rId2" Type="http://schemas.openxmlformats.org/officeDocument/2006/relationships/image" Target="../media/image240.wmf"/><Relationship Id="rId1" Type="http://schemas.openxmlformats.org/officeDocument/2006/relationships/image" Target="../media/image239.wmf"/><Relationship Id="rId5" Type="http://schemas.openxmlformats.org/officeDocument/2006/relationships/image" Target="../media/image243.wmf"/><Relationship Id="rId4" Type="http://schemas.openxmlformats.org/officeDocument/2006/relationships/image" Target="../media/image24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7.wmf"/><Relationship Id="rId18" Type="http://schemas.openxmlformats.org/officeDocument/2006/relationships/image" Target="../media/image4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12" Type="http://schemas.openxmlformats.org/officeDocument/2006/relationships/image" Target="../media/image36.wmf"/><Relationship Id="rId17" Type="http://schemas.openxmlformats.org/officeDocument/2006/relationships/image" Target="../media/image41.wmf"/><Relationship Id="rId2" Type="http://schemas.openxmlformats.org/officeDocument/2006/relationships/image" Target="../media/image26.wmf"/><Relationship Id="rId16" Type="http://schemas.openxmlformats.org/officeDocument/2006/relationships/image" Target="../media/image40.wmf"/><Relationship Id="rId1" Type="http://schemas.openxmlformats.org/officeDocument/2006/relationships/image" Target="../media/image13.wmf"/><Relationship Id="rId6" Type="http://schemas.openxmlformats.org/officeDocument/2006/relationships/image" Target="../media/image30.wmf"/><Relationship Id="rId11" Type="http://schemas.openxmlformats.org/officeDocument/2006/relationships/image" Target="../media/image35.wmf"/><Relationship Id="rId5" Type="http://schemas.openxmlformats.org/officeDocument/2006/relationships/image" Target="../media/image29.wmf"/><Relationship Id="rId15" Type="http://schemas.openxmlformats.org/officeDocument/2006/relationships/image" Target="../media/image39.wmf"/><Relationship Id="rId10" Type="http://schemas.openxmlformats.org/officeDocument/2006/relationships/image" Target="../media/image34.wmf"/><Relationship Id="rId19" Type="http://schemas.openxmlformats.org/officeDocument/2006/relationships/image" Target="../media/image43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Relationship Id="rId14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59.wmf"/><Relationship Id="rId3" Type="http://schemas.openxmlformats.org/officeDocument/2006/relationships/image" Target="../media/image53.wmf"/><Relationship Id="rId7" Type="http://schemas.openxmlformats.org/officeDocument/2006/relationships/image" Target="../media/image27.wmf"/><Relationship Id="rId12" Type="http://schemas.openxmlformats.org/officeDocument/2006/relationships/image" Target="../media/image58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11" Type="http://schemas.openxmlformats.org/officeDocument/2006/relationships/image" Target="../media/image57.wmf"/><Relationship Id="rId5" Type="http://schemas.openxmlformats.org/officeDocument/2006/relationships/image" Target="../media/image55.wmf"/><Relationship Id="rId10" Type="http://schemas.openxmlformats.org/officeDocument/2006/relationships/image" Target="../media/image30.wmf"/><Relationship Id="rId4" Type="http://schemas.openxmlformats.org/officeDocument/2006/relationships/image" Target="../media/image54.wmf"/><Relationship Id="rId9" Type="http://schemas.openxmlformats.org/officeDocument/2006/relationships/image" Target="../media/image29.wmf"/><Relationship Id="rId14" Type="http://schemas.openxmlformats.org/officeDocument/2006/relationships/image" Target="../media/image6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.wmf"/><Relationship Id="rId4" Type="http://schemas.openxmlformats.org/officeDocument/2006/relationships/image" Target="../media/image6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12" Type="http://schemas.openxmlformats.org/officeDocument/2006/relationships/image" Target="../media/image76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11" Type="http://schemas.openxmlformats.org/officeDocument/2006/relationships/image" Target="../media/image75.wmf"/><Relationship Id="rId5" Type="http://schemas.openxmlformats.org/officeDocument/2006/relationships/image" Target="../media/image69.wmf"/><Relationship Id="rId10" Type="http://schemas.openxmlformats.org/officeDocument/2006/relationships/image" Target="../media/image74.wmf"/><Relationship Id="rId4" Type="http://schemas.openxmlformats.org/officeDocument/2006/relationships/image" Target="../media/image68.wmf"/><Relationship Id="rId9" Type="http://schemas.openxmlformats.org/officeDocument/2006/relationships/image" Target="../media/image7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022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29789-CA12-4D5E-ADB1-6C131F24FDC8}" type="datetimeFigureOut">
              <a:rPr lang="zh-CN" altLang="en-US" smtClean="0"/>
              <a:pPr/>
              <a:t>2019/4/9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022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1A727-26CC-4524-B3C1-E44924941E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458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22" y="0"/>
            <a:ext cx="4435304" cy="35458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AEF96422-B918-4D36-B92C-70C00177030E}" type="datetimeFigureOut">
              <a:rPr lang="zh-CN" altLang="en-US"/>
              <a:pPr>
                <a:defRPr/>
              </a:pPr>
              <a:t>2019/4/9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343275" y="533400"/>
            <a:ext cx="35480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743619"/>
            <a:ext cx="4435304" cy="35458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22" y="6743619"/>
            <a:ext cx="4435304" cy="35458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16CE431-14BB-4553-8446-E83E71067F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62F2424-2200-402E-882C-C8EE1E4DECA8}" type="slidenum">
              <a:rPr lang="zh-CN" altLang="en-US" smtClean="0"/>
              <a:pPr>
                <a:defRPr/>
              </a:pPr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2969A-25B3-401D-A4EE-D716337F5C66}" type="datetime1">
              <a:rPr lang="zh-CN" altLang="en-US"/>
              <a:pPr>
                <a:defRPr/>
              </a:pPr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43859-8AC5-435F-9727-7E5B0B3F1E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34B67-8538-4146-AEF7-CEF99235D62D}" type="datetime1">
              <a:rPr lang="zh-CN" altLang="en-US"/>
              <a:pPr>
                <a:defRPr/>
              </a:pPr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E4FDE-D2A7-4CA6-84A8-E297B442C5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8E851-D762-4B5C-BFAA-DBCEBCB66D2C}" type="datetime1">
              <a:rPr lang="zh-CN" altLang="en-US"/>
              <a:pPr>
                <a:defRPr/>
              </a:pPr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2118C-A92A-4F1E-94AE-C6C594A466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69C31-FB43-481F-B058-344017344EF5}" type="datetime1">
              <a:rPr lang="zh-CN" altLang="en-US"/>
              <a:pPr>
                <a:defRPr/>
              </a:pPr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866C3-4E17-4C49-B853-C5F6D45903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8E78B-5CAF-4D01-B5FB-FE6C015BC0FB}" type="datetime1">
              <a:rPr lang="zh-CN" altLang="en-US"/>
              <a:pPr>
                <a:defRPr/>
              </a:pPr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2BCCF-7A86-4346-B8B3-C64B7094B6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37CCB-1F42-4AF8-9323-5CE23457432E}" type="datetime1">
              <a:rPr lang="zh-CN" altLang="en-US"/>
              <a:pPr>
                <a:defRPr/>
              </a:pPr>
              <a:t>2019/4/9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F014E-7676-448D-8852-5945A2BAF9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7F02A-80F2-42E3-9066-A6002A735102}" type="datetime1">
              <a:rPr lang="zh-CN" altLang="en-US"/>
              <a:pPr>
                <a:defRPr/>
              </a:pPr>
              <a:t>2019/4/9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3855A-617C-417C-B06F-721D7C78B3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0621F-A39F-4010-A4B2-73B67EC6493E}" type="datetime1">
              <a:rPr lang="zh-CN" altLang="en-US"/>
              <a:pPr>
                <a:defRPr/>
              </a:pPr>
              <a:t>2019/4/9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2E24B-E89D-4631-8169-2828FC7694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500063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681DE-FAAA-40D2-BE34-4B8E6C30C95E}" type="datetime1">
              <a:rPr lang="zh-CN" altLang="en-US"/>
              <a:pPr>
                <a:defRPr/>
              </a:pPr>
              <a:t>2019/4/9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4325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054F8-1DE3-4FAF-A1A7-F6755BF8B5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A0457-0905-4548-8D90-1788CF4EF3F1}" type="datetime1">
              <a:rPr lang="zh-CN" altLang="en-US"/>
              <a:pPr>
                <a:defRPr/>
              </a:pPr>
              <a:t>2019/4/9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9EEE6-B6A3-4229-A7D9-D98378F0DA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87057-6B79-4843-9E20-D6EDAB89151A}" type="datetime1">
              <a:rPr lang="zh-CN" altLang="en-US"/>
              <a:pPr>
                <a:defRPr/>
              </a:pPr>
              <a:t>2019/4/9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4E7A9-C1D2-4963-816A-A49C8A90A2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686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128F54B-7CFD-4BED-89CE-F3BAFEF44ABB}" type="datetime1">
              <a:rPr lang="zh-CN" altLang="en-US"/>
              <a:pPr>
                <a:defRPr/>
              </a:pPr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C2A0C58-6202-4612-B55F-39AF7D42B5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7" r:id="rId3"/>
    <p:sldLayoutId id="2147484698" r:id="rId4"/>
    <p:sldLayoutId id="2147484699" r:id="rId5"/>
    <p:sldLayoutId id="2147484700" r:id="rId6"/>
    <p:sldLayoutId id="2147484705" r:id="rId7"/>
    <p:sldLayoutId id="2147484701" r:id="rId8"/>
    <p:sldLayoutId id="2147484702" r:id="rId9"/>
    <p:sldLayoutId id="2147484703" r:id="rId10"/>
    <p:sldLayoutId id="214748470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an.baidu.com/s/1slfC5Yl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oleObject" Target="../embeddings/oleObject76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70.bin"/><Relationship Id="rId12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9.bin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8.bin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67.bin"/><Relationship Id="rId9" Type="http://schemas.openxmlformats.org/officeDocument/2006/relationships/oleObject" Target="../embeddings/oleObject72.bin"/><Relationship Id="rId14" Type="http://schemas.openxmlformats.org/officeDocument/2006/relationships/oleObject" Target="../embeddings/oleObject7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81.bin"/><Relationship Id="rId4" Type="http://schemas.openxmlformats.org/officeDocument/2006/relationships/oleObject" Target="../embeddings/oleObject8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oleObject" Target="../embeddings/oleObject92.bin"/><Relationship Id="rId18" Type="http://schemas.openxmlformats.org/officeDocument/2006/relationships/oleObject" Target="../embeddings/oleObject97.bin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6.bin"/><Relationship Id="rId12" Type="http://schemas.openxmlformats.org/officeDocument/2006/relationships/oleObject" Target="../embeddings/oleObject91.bin"/><Relationship Id="rId17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5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5.bin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94.bin"/><Relationship Id="rId10" Type="http://schemas.openxmlformats.org/officeDocument/2006/relationships/oleObject" Target="../embeddings/oleObject89.bin"/><Relationship Id="rId4" Type="http://schemas.openxmlformats.org/officeDocument/2006/relationships/oleObject" Target="../embeddings/oleObject83.bin"/><Relationship Id="rId9" Type="http://schemas.openxmlformats.org/officeDocument/2006/relationships/oleObject" Target="../embeddings/oleObject88.bin"/><Relationship Id="rId14" Type="http://schemas.openxmlformats.org/officeDocument/2006/relationships/oleObject" Target="../embeddings/oleObject9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13" Type="http://schemas.openxmlformats.org/officeDocument/2006/relationships/oleObject" Target="../embeddings/oleObject108.bin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2.bin"/><Relationship Id="rId12" Type="http://schemas.openxmlformats.org/officeDocument/2006/relationships/oleObject" Target="../embeddings/oleObject107.bin"/><Relationship Id="rId17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1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01.bin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10.bin"/><Relationship Id="rId10" Type="http://schemas.openxmlformats.org/officeDocument/2006/relationships/oleObject" Target="../embeddings/oleObject105.bin"/><Relationship Id="rId4" Type="http://schemas.openxmlformats.org/officeDocument/2006/relationships/oleObject" Target="../embeddings/oleObject99.bin"/><Relationship Id="rId9" Type="http://schemas.openxmlformats.org/officeDocument/2006/relationships/oleObject" Target="../embeddings/oleObject104.bin"/><Relationship Id="rId14" Type="http://schemas.openxmlformats.org/officeDocument/2006/relationships/oleObject" Target="../embeddings/oleObject10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16.bin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5.bin"/><Relationship Id="rId10" Type="http://schemas.openxmlformats.org/officeDocument/2006/relationships/oleObject" Target="../embeddings/oleObject120.bin"/><Relationship Id="rId4" Type="http://schemas.openxmlformats.org/officeDocument/2006/relationships/oleObject" Target="../embeddings/oleObject114.bin"/><Relationship Id="rId9" Type="http://schemas.openxmlformats.org/officeDocument/2006/relationships/oleObject" Target="../embeddings/oleObject11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13" Type="http://schemas.openxmlformats.org/officeDocument/2006/relationships/oleObject" Target="../embeddings/oleObject132.bin"/><Relationship Id="rId18" Type="http://schemas.openxmlformats.org/officeDocument/2006/relationships/oleObject" Target="../embeddings/oleObject137.bin"/><Relationship Id="rId3" Type="http://schemas.openxmlformats.org/officeDocument/2006/relationships/oleObject" Target="../embeddings/oleObject122.bin"/><Relationship Id="rId21" Type="http://schemas.openxmlformats.org/officeDocument/2006/relationships/oleObject" Target="../embeddings/oleObject140.bin"/><Relationship Id="rId7" Type="http://schemas.openxmlformats.org/officeDocument/2006/relationships/oleObject" Target="../embeddings/oleObject126.bin"/><Relationship Id="rId12" Type="http://schemas.openxmlformats.org/officeDocument/2006/relationships/oleObject" Target="../embeddings/oleObject131.bin"/><Relationship Id="rId17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5.bin"/><Relationship Id="rId20" Type="http://schemas.openxmlformats.org/officeDocument/2006/relationships/oleObject" Target="../embeddings/oleObject139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25.bin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34.bin"/><Relationship Id="rId10" Type="http://schemas.openxmlformats.org/officeDocument/2006/relationships/oleObject" Target="../embeddings/oleObject129.bin"/><Relationship Id="rId19" Type="http://schemas.openxmlformats.org/officeDocument/2006/relationships/oleObject" Target="../embeddings/oleObject138.bin"/><Relationship Id="rId4" Type="http://schemas.openxmlformats.org/officeDocument/2006/relationships/oleObject" Target="../embeddings/oleObject123.bin"/><Relationship Id="rId9" Type="http://schemas.openxmlformats.org/officeDocument/2006/relationships/oleObject" Target="../embeddings/oleObject128.bin"/><Relationship Id="rId14" Type="http://schemas.openxmlformats.org/officeDocument/2006/relationships/oleObject" Target="../embeddings/oleObject13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3" Type="http://schemas.openxmlformats.org/officeDocument/2006/relationships/image" Target="../media/image113.png"/><Relationship Id="rId7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43.bin"/><Relationship Id="rId5" Type="http://schemas.openxmlformats.org/officeDocument/2006/relationships/oleObject" Target="../embeddings/oleObject142.bin"/><Relationship Id="rId4" Type="http://schemas.openxmlformats.org/officeDocument/2006/relationships/oleObject" Target="../embeddings/oleObject141.bin"/><Relationship Id="rId9" Type="http://schemas.openxmlformats.org/officeDocument/2006/relationships/oleObject" Target="../embeddings/oleObject14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2.bin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50.bin"/><Relationship Id="rId5" Type="http://schemas.openxmlformats.org/officeDocument/2006/relationships/oleObject" Target="../embeddings/oleObject149.bin"/><Relationship Id="rId4" Type="http://schemas.openxmlformats.org/officeDocument/2006/relationships/oleObject" Target="../embeddings/oleObject148.bin"/><Relationship Id="rId9" Type="http://schemas.openxmlformats.org/officeDocument/2006/relationships/oleObject" Target="../embeddings/oleObject15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57.bin"/><Relationship Id="rId5" Type="http://schemas.openxmlformats.org/officeDocument/2006/relationships/oleObject" Target="../embeddings/oleObject156.bin"/><Relationship Id="rId10" Type="http://schemas.openxmlformats.org/officeDocument/2006/relationships/oleObject" Target="../embeddings/oleObject161.bin"/><Relationship Id="rId4" Type="http://schemas.openxmlformats.org/officeDocument/2006/relationships/oleObject" Target="../embeddings/oleObject155.bin"/><Relationship Id="rId9" Type="http://schemas.openxmlformats.org/officeDocument/2006/relationships/oleObject" Target="../embeddings/oleObject16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16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7.bin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65.bin"/><Relationship Id="rId11" Type="http://schemas.openxmlformats.org/officeDocument/2006/relationships/oleObject" Target="../embeddings/oleObject170.bin"/><Relationship Id="rId5" Type="http://schemas.openxmlformats.org/officeDocument/2006/relationships/oleObject" Target="../embeddings/oleObject164.bin"/><Relationship Id="rId10" Type="http://schemas.openxmlformats.org/officeDocument/2006/relationships/oleObject" Target="../embeddings/oleObject169.bin"/><Relationship Id="rId4" Type="http://schemas.openxmlformats.org/officeDocument/2006/relationships/image" Target="../media/image129.png"/><Relationship Id="rId9" Type="http://schemas.openxmlformats.org/officeDocument/2006/relationships/oleObject" Target="../embeddings/oleObject16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172.bin"/><Relationship Id="rId4" Type="http://schemas.openxmlformats.org/officeDocument/2006/relationships/oleObject" Target="../embeddings/oleObject17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174.bin"/><Relationship Id="rId4" Type="http://schemas.openxmlformats.org/officeDocument/2006/relationships/image" Target="../media/image14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0.bin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78.bin"/><Relationship Id="rId5" Type="http://schemas.openxmlformats.org/officeDocument/2006/relationships/oleObject" Target="../embeddings/oleObject177.bin"/><Relationship Id="rId4" Type="http://schemas.openxmlformats.org/officeDocument/2006/relationships/oleObject" Target="../embeddings/oleObject17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6.bin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84.bin"/><Relationship Id="rId5" Type="http://schemas.openxmlformats.org/officeDocument/2006/relationships/oleObject" Target="../embeddings/oleObject183.bin"/><Relationship Id="rId10" Type="http://schemas.openxmlformats.org/officeDocument/2006/relationships/oleObject" Target="../embeddings/oleObject188.bin"/><Relationship Id="rId4" Type="http://schemas.openxmlformats.org/officeDocument/2006/relationships/oleObject" Target="../embeddings/oleObject182.bin"/><Relationship Id="rId9" Type="http://schemas.openxmlformats.org/officeDocument/2006/relationships/oleObject" Target="../embeddings/oleObject18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4.bin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92.bin"/><Relationship Id="rId5" Type="http://schemas.openxmlformats.org/officeDocument/2006/relationships/oleObject" Target="../embeddings/oleObject191.bin"/><Relationship Id="rId4" Type="http://schemas.openxmlformats.org/officeDocument/2006/relationships/oleObject" Target="../embeddings/oleObject19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0.bin"/><Relationship Id="rId3" Type="http://schemas.openxmlformats.org/officeDocument/2006/relationships/oleObject" Target="../embeddings/oleObject195.bin"/><Relationship Id="rId7" Type="http://schemas.openxmlformats.org/officeDocument/2006/relationships/oleObject" Target="../embeddings/oleObject1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98.bin"/><Relationship Id="rId5" Type="http://schemas.openxmlformats.org/officeDocument/2006/relationships/oleObject" Target="../embeddings/oleObject197.bin"/><Relationship Id="rId10" Type="http://schemas.openxmlformats.org/officeDocument/2006/relationships/oleObject" Target="../embeddings/oleObject202.bin"/><Relationship Id="rId4" Type="http://schemas.openxmlformats.org/officeDocument/2006/relationships/oleObject" Target="../embeddings/oleObject196.bin"/><Relationship Id="rId9" Type="http://schemas.openxmlformats.org/officeDocument/2006/relationships/oleObject" Target="../embeddings/oleObject20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8.bin"/><Relationship Id="rId3" Type="http://schemas.openxmlformats.org/officeDocument/2006/relationships/oleObject" Target="../embeddings/oleObject203.bin"/><Relationship Id="rId7" Type="http://schemas.openxmlformats.org/officeDocument/2006/relationships/oleObject" Target="../embeddings/oleObject2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06.bin"/><Relationship Id="rId5" Type="http://schemas.openxmlformats.org/officeDocument/2006/relationships/oleObject" Target="../embeddings/oleObject205.bin"/><Relationship Id="rId4" Type="http://schemas.openxmlformats.org/officeDocument/2006/relationships/oleObject" Target="../embeddings/oleObject204.bin"/><Relationship Id="rId9" Type="http://schemas.openxmlformats.org/officeDocument/2006/relationships/oleObject" Target="../embeddings/oleObject209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5.bin"/><Relationship Id="rId3" Type="http://schemas.openxmlformats.org/officeDocument/2006/relationships/oleObject" Target="../embeddings/oleObject210.bin"/><Relationship Id="rId7" Type="http://schemas.openxmlformats.org/officeDocument/2006/relationships/oleObject" Target="../embeddings/oleObject2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13.bin"/><Relationship Id="rId5" Type="http://schemas.openxmlformats.org/officeDocument/2006/relationships/oleObject" Target="../embeddings/oleObject212.bin"/><Relationship Id="rId10" Type="http://schemas.openxmlformats.org/officeDocument/2006/relationships/oleObject" Target="../embeddings/oleObject217.bin"/><Relationship Id="rId4" Type="http://schemas.openxmlformats.org/officeDocument/2006/relationships/oleObject" Target="../embeddings/oleObject211.bin"/><Relationship Id="rId9" Type="http://schemas.openxmlformats.org/officeDocument/2006/relationships/oleObject" Target="../embeddings/oleObject21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3.bin"/><Relationship Id="rId3" Type="http://schemas.openxmlformats.org/officeDocument/2006/relationships/oleObject" Target="../embeddings/oleObject218.bin"/><Relationship Id="rId7" Type="http://schemas.openxmlformats.org/officeDocument/2006/relationships/oleObject" Target="../embeddings/oleObject222.bin"/><Relationship Id="rId12" Type="http://schemas.openxmlformats.org/officeDocument/2006/relationships/oleObject" Target="../embeddings/oleObject2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21.bin"/><Relationship Id="rId11" Type="http://schemas.openxmlformats.org/officeDocument/2006/relationships/oleObject" Target="../embeddings/oleObject226.bin"/><Relationship Id="rId5" Type="http://schemas.openxmlformats.org/officeDocument/2006/relationships/oleObject" Target="../embeddings/oleObject220.bin"/><Relationship Id="rId10" Type="http://schemas.openxmlformats.org/officeDocument/2006/relationships/oleObject" Target="../embeddings/oleObject225.bin"/><Relationship Id="rId4" Type="http://schemas.openxmlformats.org/officeDocument/2006/relationships/oleObject" Target="../embeddings/oleObject219.bin"/><Relationship Id="rId9" Type="http://schemas.openxmlformats.org/officeDocument/2006/relationships/oleObject" Target="../embeddings/oleObject22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png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8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3.bin"/><Relationship Id="rId3" Type="http://schemas.openxmlformats.org/officeDocument/2006/relationships/oleObject" Target="../embeddings/oleObject228.bin"/><Relationship Id="rId7" Type="http://schemas.openxmlformats.org/officeDocument/2006/relationships/oleObject" Target="../embeddings/oleObject2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31.bin"/><Relationship Id="rId11" Type="http://schemas.openxmlformats.org/officeDocument/2006/relationships/oleObject" Target="../embeddings/oleObject236.bin"/><Relationship Id="rId5" Type="http://schemas.openxmlformats.org/officeDocument/2006/relationships/oleObject" Target="../embeddings/oleObject230.bin"/><Relationship Id="rId10" Type="http://schemas.openxmlformats.org/officeDocument/2006/relationships/oleObject" Target="../embeddings/oleObject235.bin"/><Relationship Id="rId4" Type="http://schemas.openxmlformats.org/officeDocument/2006/relationships/oleObject" Target="../embeddings/oleObject229.bin"/><Relationship Id="rId9" Type="http://schemas.openxmlformats.org/officeDocument/2006/relationships/oleObject" Target="../embeddings/oleObject23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2.bin"/><Relationship Id="rId3" Type="http://schemas.openxmlformats.org/officeDocument/2006/relationships/oleObject" Target="../embeddings/oleObject237.bin"/><Relationship Id="rId7" Type="http://schemas.openxmlformats.org/officeDocument/2006/relationships/oleObject" Target="../embeddings/oleObject241.bin"/><Relationship Id="rId12" Type="http://schemas.openxmlformats.org/officeDocument/2006/relationships/oleObject" Target="../embeddings/oleObject2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40.bin"/><Relationship Id="rId11" Type="http://schemas.openxmlformats.org/officeDocument/2006/relationships/oleObject" Target="../embeddings/oleObject245.bin"/><Relationship Id="rId5" Type="http://schemas.openxmlformats.org/officeDocument/2006/relationships/oleObject" Target="../embeddings/oleObject239.bin"/><Relationship Id="rId10" Type="http://schemas.openxmlformats.org/officeDocument/2006/relationships/oleObject" Target="../embeddings/oleObject244.bin"/><Relationship Id="rId4" Type="http://schemas.openxmlformats.org/officeDocument/2006/relationships/oleObject" Target="../embeddings/oleObject238.bin"/><Relationship Id="rId9" Type="http://schemas.openxmlformats.org/officeDocument/2006/relationships/oleObject" Target="../embeddings/oleObject24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2.bin"/><Relationship Id="rId13" Type="http://schemas.openxmlformats.org/officeDocument/2006/relationships/oleObject" Target="../embeddings/oleObject257.bin"/><Relationship Id="rId3" Type="http://schemas.openxmlformats.org/officeDocument/2006/relationships/oleObject" Target="../embeddings/oleObject247.bin"/><Relationship Id="rId7" Type="http://schemas.openxmlformats.org/officeDocument/2006/relationships/oleObject" Target="../embeddings/oleObject251.bin"/><Relationship Id="rId12" Type="http://schemas.openxmlformats.org/officeDocument/2006/relationships/oleObject" Target="../embeddings/oleObject2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50.bin"/><Relationship Id="rId11" Type="http://schemas.openxmlformats.org/officeDocument/2006/relationships/oleObject" Target="../embeddings/oleObject255.bin"/><Relationship Id="rId5" Type="http://schemas.openxmlformats.org/officeDocument/2006/relationships/oleObject" Target="../embeddings/oleObject249.bin"/><Relationship Id="rId10" Type="http://schemas.openxmlformats.org/officeDocument/2006/relationships/oleObject" Target="../embeddings/oleObject254.bin"/><Relationship Id="rId4" Type="http://schemas.openxmlformats.org/officeDocument/2006/relationships/oleObject" Target="../embeddings/oleObject248.bin"/><Relationship Id="rId9" Type="http://schemas.openxmlformats.org/officeDocument/2006/relationships/oleObject" Target="../embeddings/oleObject253.bin"/><Relationship Id="rId14" Type="http://schemas.openxmlformats.org/officeDocument/2006/relationships/oleObject" Target="../embeddings/oleObject258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4.bin"/><Relationship Id="rId13" Type="http://schemas.openxmlformats.org/officeDocument/2006/relationships/oleObject" Target="../embeddings/oleObject269.bin"/><Relationship Id="rId3" Type="http://schemas.openxmlformats.org/officeDocument/2006/relationships/oleObject" Target="../embeddings/oleObject259.bin"/><Relationship Id="rId7" Type="http://schemas.openxmlformats.org/officeDocument/2006/relationships/oleObject" Target="../embeddings/oleObject263.bin"/><Relationship Id="rId12" Type="http://schemas.openxmlformats.org/officeDocument/2006/relationships/oleObject" Target="../embeddings/oleObject2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62.bin"/><Relationship Id="rId11" Type="http://schemas.openxmlformats.org/officeDocument/2006/relationships/oleObject" Target="../embeddings/oleObject267.bin"/><Relationship Id="rId5" Type="http://schemas.openxmlformats.org/officeDocument/2006/relationships/oleObject" Target="../embeddings/oleObject261.bin"/><Relationship Id="rId15" Type="http://schemas.openxmlformats.org/officeDocument/2006/relationships/oleObject" Target="../embeddings/oleObject271.bin"/><Relationship Id="rId10" Type="http://schemas.openxmlformats.org/officeDocument/2006/relationships/oleObject" Target="../embeddings/oleObject266.bin"/><Relationship Id="rId4" Type="http://schemas.openxmlformats.org/officeDocument/2006/relationships/oleObject" Target="../embeddings/oleObject260.bin"/><Relationship Id="rId9" Type="http://schemas.openxmlformats.org/officeDocument/2006/relationships/oleObject" Target="../embeddings/oleObject265.bin"/><Relationship Id="rId14" Type="http://schemas.openxmlformats.org/officeDocument/2006/relationships/oleObject" Target="../embeddings/oleObject270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7.bin"/><Relationship Id="rId13" Type="http://schemas.openxmlformats.org/officeDocument/2006/relationships/oleObject" Target="../embeddings/oleObject282.bin"/><Relationship Id="rId3" Type="http://schemas.openxmlformats.org/officeDocument/2006/relationships/oleObject" Target="../embeddings/oleObject272.bin"/><Relationship Id="rId7" Type="http://schemas.openxmlformats.org/officeDocument/2006/relationships/oleObject" Target="../embeddings/oleObject276.bin"/><Relationship Id="rId12" Type="http://schemas.openxmlformats.org/officeDocument/2006/relationships/oleObject" Target="../embeddings/oleObject2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275.bin"/><Relationship Id="rId11" Type="http://schemas.openxmlformats.org/officeDocument/2006/relationships/oleObject" Target="../embeddings/oleObject280.bin"/><Relationship Id="rId5" Type="http://schemas.openxmlformats.org/officeDocument/2006/relationships/oleObject" Target="../embeddings/oleObject274.bin"/><Relationship Id="rId10" Type="http://schemas.openxmlformats.org/officeDocument/2006/relationships/oleObject" Target="../embeddings/oleObject279.bin"/><Relationship Id="rId4" Type="http://schemas.openxmlformats.org/officeDocument/2006/relationships/oleObject" Target="../embeddings/oleObject273.bin"/><Relationship Id="rId9" Type="http://schemas.openxmlformats.org/officeDocument/2006/relationships/oleObject" Target="../embeddings/oleObject278.bin"/><Relationship Id="rId14" Type="http://schemas.openxmlformats.org/officeDocument/2006/relationships/oleObject" Target="../embeddings/oleObject28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oleObject" Target="../embeddings/oleObject28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35.png"/><Relationship Id="rId5" Type="http://schemas.openxmlformats.org/officeDocument/2006/relationships/oleObject" Target="../embeddings/oleObject288.bin"/><Relationship Id="rId4" Type="http://schemas.openxmlformats.org/officeDocument/2006/relationships/oleObject" Target="../embeddings/oleObject28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4" Type="http://schemas.openxmlformats.org/officeDocument/2006/relationships/oleObject" Target="../embeddings/oleObject290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5" Type="http://schemas.openxmlformats.org/officeDocument/2006/relationships/oleObject" Target="../embeddings/oleObject293.bin"/><Relationship Id="rId4" Type="http://schemas.openxmlformats.org/officeDocument/2006/relationships/oleObject" Target="../embeddings/oleObject292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5" Type="http://schemas.openxmlformats.org/officeDocument/2006/relationships/oleObject" Target="../embeddings/oleObject296.bin"/><Relationship Id="rId4" Type="http://schemas.openxmlformats.org/officeDocument/2006/relationships/oleObject" Target="../embeddings/oleObject29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2.bin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6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7.bin"/><Relationship Id="rId7" Type="http://schemas.openxmlformats.org/officeDocument/2006/relationships/oleObject" Target="../embeddings/oleObject3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300.bin"/><Relationship Id="rId5" Type="http://schemas.openxmlformats.org/officeDocument/2006/relationships/oleObject" Target="../embeddings/oleObject299.bin"/><Relationship Id="rId4" Type="http://schemas.openxmlformats.org/officeDocument/2006/relationships/oleObject" Target="../embeddings/oleObject29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oleObject" Target="../embeddings/oleObject33.bin"/><Relationship Id="rId18" Type="http://schemas.openxmlformats.org/officeDocument/2006/relationships/oleObject" Target="../embeddings/oleObject38.bin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41.bin"/><Relationship Id="rId7" Type="http://schemas.openxmlformats.org/officeDocument/2006/relationships/oleObject" Target="../embeddings/oleObject27.bin"/><Relationship Id="rId12" Type="http://schemas.openxmlformats.org/officeDocument/2006/relationships/oleObject" Target="../embeddings/oleObject32.bin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6.bin"/><Relationship Id="rId20" Type="http://schemas.openxmlformats.org/officeDocument/2006/relationships/oleObject" Target="../embeddings/oleObject40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6.bin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5.bin"/><Relationship Id="rId10" Type="http://schemas.openxmlformats.org/officeDocument/2006/relationships/oleObject" Target="../embeddings/oleObject30.bin"/><Relationship Id="rId19" Type="http://schemas.openxmlformats.org/officeDocument/2006/relationships/oleObject" Target="../embeddings/oleObject39.bin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9.bin"/><Relationship Id="rId14" Type="http://schemas.openxmlformats.org/officeDocument/2006/relationships/oleObject" Target="../embeddings/oleObject3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50.png"/><Relationship Id="rId4" Type="http://schemas.openxmlformats.org/officeDocument/2006/relationships/oleObject" Target="../embeddings/oleObject43.bin"/><Relationship Id="rId9" Type="http://schemas.openxmlformats.org/officeDocument/2006/relationships/oleObject" Target="../embeddings/oleObject4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50.png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2.bin"/><Relationship Id="rId12" Type="http://schemas.openxmlformats.org/officeDocument/2006/relationships/oleObject" Target="../embeddings/oleObject57.bin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0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1.bin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9.bin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49.bin"/><Relationship Id="rId9" Type="http://schemas.openxmlformats.org/officeDocument/2006/relationships/oleObject" Target="../embeddings/oleObject54.bin"/><Relationship Id="rId14" Type="http://schemas.openxmlformats.org/officeDocument/2006/relationships/oleObject" Target="../embeddings/oleObject5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image" Target="../media/image4.png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3.bin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3074" descr="ppt1 副本 拷贝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TextBox 3"/>
          <p:cNvSpPr txBox="1">
            <a:spLocks noChangeArrowheads="1"/>
          </p:cNvSpPr>
          <p:nvPr/>
        </p:nvSpPr>
        <p:spPr bwMode="auto">
          <a:xfrm>
            <a:off x="142875" y="1428750"/>
            <a:ext cx="8786813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Calibri" pitchFamily="34" charset="0"/>
              </a:rPr>
              <a:t>计算流体力学</a:t>
            </a:r>
            <a:r>
              <a:rPr lang="zh-CN" altLang="en-US" b="1" dirty="0" smtClean="0">
                <a:latin typeface="Calibri" pitchFamily="34" charset="0"/>
              </a:rPr>
              <a:t>讲义</a:t>
            </a:r>
            <a:r>
              <a:rPr lang="en-US" altLang="zh-CN" b="1" smtClean="0">
                <a:latin typeface="Calibri" pitchFamily="34" charset="0"/>
              </a:rPr>
              <a:t>2019</a:t>
            </a:r>
            <a:endParaRPr lang="en-US" altLang="zh-CN" b="1" dirty="0">
              <a:latin typeface="Calibri" pitchFamily="34" charset="0"/>
            </a:endParaRPr>
          </a:p>
          <a:p>
            <a:endParaRPr lang="en-US" altLang="zh-CN" sz="2800" b="1" dirty="0">
              <a:latin typeface="Calibri" pitchFamily="34" charset="0"/>
            </a:endParaRPr>
          </a:p>
          <a:p>
            <a:pPr algn="ctr"/>
            <a:r>
              <a:rPr lang="en-US" altLang="zh-CN" sz="2800" b="1" dirty="0">
                <a:latin typeface="Calibri" pitchFamily="34" charset="0"/>
              </a:rPr>
              <a:t>   </a:t>
            </a:r>
            <a:r>
              <a:rPr lang="zh-CN" altLang="en-US" sz="3200" b="1" dirty="0" smtClean="0">
                <a:latin typeface="Calibri" pitchFamily="34" charset="0"/>
              </a:rPr>
              <a:t>第八讲  </a:t>
            </a:r>
            <a:r>
              <a:rPr lang="zh-CN" altLang="en-US" sz="3200" b="1" dirty="0">
                <a:latin typeface="Calibri" pitchFamily="34" charset="0"/>
              </a:rPr>
              <a:t>有限体积法</a:t>
            </a:r>
            <a:r>
              <a:rPr lang="zh-CN" altLang="en-US" sz="3200" b="1" dirty="0" smtClean="0">
                <a:latin typeface="Calibri" pitchFamily="34" charset="0"/>
              </a:rPr>
              <a:t>（</a:t>
            </a:r>
            <a:r>
              <a:rPr lang="en-US" altLang="zh-CN" sz="3200" b="1" dirty="0" smtClean="0">
                <a:latin typeface="Calibri" pitchFamily="34" charset="0"/>
              </a:rPr>
              <a:t>2</a:t>
            </a:r>
            <a:r>
              <a:rPr lang="zh-CN" altLang="en-US" sz="3200" b="1" dirty="0" smtClean="0">
                <a:latin typeface="Calibri" pitchFamily="34" charset="0"/>
              </a:rPr>
              <a:t>）</a:t>
            </a:r>
            <a:endParaRPr lang="en-US" altLang="zh-CN" sz="3200" b="1" dirty="0">
              <a:latin typeface="Calibri" pitchFamily="34" charset="0"/>
            </a:endParaRPr>
          </a:p>
          <a:p>
            <a:pPr algn="ctr"/>
            <a:endParaRPr lang="en-US" altLang="zh-CN" sz="4400" dirty="0">
              <a:latin typeface="Calibri" pitchFamily="34" charset="0"/>
            </a:endParaRPr>
          </a:p>
          <a:p>
            <a:pPr algn="ctr"/>
            <a:r>
              <a:rPr lang="zh-CN" altLang="en-US" sz="2000" b="1" dirty="0">
                <a:latin typeface="Calibri" pitchFamily="34" charset="0"/>
              </a:rPr>
              <a:t>李新亮</a:t>
            </a:r>
            <a:endParaRPr lang="en-US" altLang="zh-CN" sz="2000" b="1" dirty="0">
              <a:latin typeface="Calibri" pitchFamily="34" charset="0"/>
            </a:endParaRPr>
          </a:p>
          <a:p>
            <a:pPr algn="ctr"/>
            <a:r>
              <a:rPr lang="en-US" altLang="zh-CN" sz="2000" b="1" dirty="0">
                <a:latin typeface="Calibri" pitchFamily="34" charset="0"/>
              </a:rPr>
              <a:t>lixl@imech.ac.cn </a:t>
            </a:r>
            <a:r>
              <a:rPr lang="zh-CN" altLang="en-US" sz="2000" b="1" dirty="0">
                <a:latin typeface="Calibri" pitchFamily="34" charset="0"/>
              </a:rPr>
              <a:t>；力学所主楼</a:t>
            </a:r>
            <a:r>
              <a:rPr lang="en-US" altLang="zh-CN" sz="2000" b="1" dirty="0" smtClean="0">
                <a:latin typeface="Calibri" pitchFamily="34" charset="0"/>
              </a:rPr>
              <a:t>214</a:t>
            </a:r>
            <a:r>
              <a:rPr lang="zh-CN" altLang="en-US" sz="2000" b="1" dirty="0" smtClean="0">
                <a:latin typeface="Calibri" pitchFamily="34" charset="0"/>
              </a:rPr>
              <a:t>； </a:t>
            </a:r>
            <a:r>
              <a:rPr lang="en-US" altLang="zh-CN" sz="2000" b="1" dirty="0" smtClean="0">
                <a:latin typeface="Calibri" pitchFamily="34" charset="0"/>
              </a:rPr>
              <a:t> </a:t>
            </a:r>
            <a:r>
              <a:rPr lang="en-US" altLang="zh-CN" sz="2000" b="1" dirty="0">
                <a:latin typeface="Calibri" pitchFamily="34" charset="0"/>
              </a:rPr>
              <a:t>82543801 </a:t>
            </a:r>
          </a:p>
          <a:p>
            <a:pPr algn="ctr"/>
            <a:endParaRPr lang="en-US" altLang="zh-CN" sz="2800" b="1" dirty="0">
              <a:latin typeface="Calibri" pitchFamily="34" charset="0"/>
            </a:endParaRPr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357188" y="4214813"/>
            <a:ext cx="85010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+mn-ea"/>
                <a:ea typeface="+mn-ea"/>
              </a:rPr>
              <a:t>知识点：  </a:t>
            </a:r>
            <a:endParaRPr lang="en-US" altLang="zh-CN" sz="2000" b="1" dirty="0">
              <a:solidFill>
                <a:srgbClr val="0000CC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    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  </a:t>
            </a:r>
            <a:endParaRPr lang="zh-CN" altLang="en-US" sz="1600" b="1" dirty="0">
              <a:solidFill>
                <a:srgbClr val="0000CC"/>
              </a:solidFill>
              <a:latin typeface="Calibri" pitchFamily="34" charset="0"/>
            </a:endParaRPr>
          </a:p>
        </p:txBody>
      </p:sp>
      <p:sp>
        <p:nvSpPr>
          <p:cNvPr id="1843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73D89-F52E-48F1-B773-7D7BE2F16776}" type="slidenum">
              <a:rPr lang="zh-CN" altLang="en-US" smtClean="0">
                <a:latin typeface="Times New Roman" pitchFamily="18" charset="0"/>
              </a:rPr>
              <a:pPr>
                <a:defRPr/>
              </a:pPr>
              <a:t>1</a:t>
            </a:fld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18440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71813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zh-CN">
                <a:latin typeface="Times New Roman" pitchFamily="18" charset="0"/>
              </a:rPr>
              <a:t>Copyright by Li Xinliang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38920" name="TextBox 9"/>
          <p:cNvSpPr txBox="1">
            <a:spLocks noChangeArrowheads="1"/>
          </p:cNvSpPr>
          <p:nvPr/>
        </p:nvSpPr>
        <p:spPr bwMode="auto">
          <a:xfrm>
            <a:off x="642938" y="4643438"/>
            <a:ext cx="8215312" cy="92333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 smtClean="0"/>
              <a:t> 通量分裂技术简述</a:t>
            </a:r>
            <a:endParaRPr lang="en-US" altLang="zh-CN" b="1" dirty="0" smtClean="0"/>
          </a:p>
          <a:p>
            <a:r>
              <a:rPr lang="zh-CN" altLang="en-US" b="1" dirty="0" smtClean="0"/>
              <a:t> 加速收敛技术</a:t>
            </a:r>
            <a:endParaRPr lang="en-US" altLang="zh-CN" b="1" dirty="0" smtClean="0"/>
          </a:p>
          <a:p>
            <a:r>
              <a:rPr lang="en-US" altLang="zh-CN" b="1" dirty="0" smtClean="0"/>
              <a:t> DG </a:t>
            </a:r>
            <a:r>
              <a:rPr lang="zh-CN" altLang="en-US" b="1" dirty="0" smtClean="0"/>
              <a:t>方法</a:t>
            </a:r>
            <a:endParaRPr lang="zh-CN" altLang="en-US" b="1" dirty="0"/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285750" y="6143625"/>
            <a:ext cx="8858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033CC"/>
                </a:solidFill>
              </a:rPr>
              <a:t>课件下载</a:t>
            </a:r>
            <a:r>
              <a:rPr lang="zh-CN" altLang="en-US" sz="2000" b="1" dirty="0" smtClean="0">
                <a:solidFill>
                  <a:srgbClr val="0033CC"/>
                </a:solidFill>
              </a:rPr>
              <a:t>：</a:t>
            </a:r>
            <a:r>
              <a:rPr lang="en-US" altLang="zh-CN" sz="2000" u="sng" dirty="0" smtClean="0">
                <a:hlinkClick r:id="rId4"/>
              </a:rPr>
              <a:t> http://pan.baidu.com/s/1slfC5Yl</a:t>
            </a:r>
            <a:endParaRPr lang="zh-CN" altLang="en-US" sz="2000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7" name="TextBox 49"/>
          <p:cNvSpPr txBox="1">
            <a:spLocks noChangeArrowheads="1"/>
          </p:cNvSpPr>
          <p:nvPr/>
        </p:nvSpPr>
        <p:spPr bwMode="auto">
          <a:xfrm>
            <a:off x="5572125" y="4071938"/>
            <a:ext cx="33575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                     满足：</a:t>
            </a:r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r>
              <a:rPr lang="zh-CN" altLang="en-US" b="1"/>
              <a:t>             物理意义为</a:t>
            </a:r>
            <a:r>
              <a:rPr lang="zh-CN" altLang="en-US" b="1">
                <a:solidFill>
                  <a:srgbClr val="FF0000"/>
                </a:solidFill>
              </a:rPr>
              <a:t>平均增长率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3500438" y="6492875"/>
            <a:ext cx="2133600" cy="365125"/>
          </a:xfrm>
        </p:spPr>
        <p:txBody>
          <a:bodyPr/>
          <a:lstStyle/>
          <a:p>
            <a:pPr algn="r"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1934404D-0B24-41F9-9C1A-E6EDC1383573}" type="slidenum">
              <a:rPr lang="zh-CN" altLang="en-US" sz="1000" smtClean="0"/>
              <a:pPr>
                <a:defRPr/>
              </a:pPr>
              <a:t>10</a:t>
            </a:fld>
            <a:endParaRPr lang="zh-CN" altLang="en-US" sz="1000" dirty="0"/>
          </a:p>
        </p:txBody>
      </p:sp>
      <p:sp>
        <p:nvSpPr>
          <p:cNvPr id="33810" name="TextBox 3"/>
          <p:cNvSpPr txBox="1">
            <a:spLocks noChangeArrowheads="1"/>
          </p:cNvSpPr>
          <p:nvPr/>
        </p:nvSpPr>
        <p:spPr bwMode="auto">
          <a:xfrm>
            <a:off x="357188" y="357188"/>
            <a:ext cx="4071937" cy="4000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）</a:t>
            </a:r>
            <a:r>
              <a:rPr lang="en-US" altLang="zh-CN" sz="2000" b="1" dirty="0" smtClean="0"/>
              <a:t>  </a:t>
            </a:r>
            <a:r>
              <a:rPr lang="en-US" altLang="zh-CN" sz="2000" b="1" dirty="0"/>
              <a:t>Roe </a:t>
            </a:r>
            <a:r>
              <a:rPr lang="zh-CN" altLang="en-US" sz="2000" b="1" dirty="0"/>
              <a:t>近似</a:t>
            </a:r>
            <a:r>
              <a:rPr lang="en-US" altLang="zh-CN" sz="2000" b="1" dirty="0"/>
              <a:t>Riemann</a:t>
            </a:r>
            <a:r>
              <a:rPr lang="zh-CN" altLang="en-US" sz="2000" b="1" dirty="0"/>
              <a:t>解 </a:t>
            </a:r>
          </a:p>
        </p:txBody>
      </p:sp>
      <p:graphicFrame>
        <p:nvGraphicFramePr>
          <p:cNvPr id="33794" name="Object 21"/>
          <p:cNvGraphicFramePr>
            <a:graphicFrameLocks noChangeAspect="1"/>
          </p:cNvGraphicFramePr>
          <p:nvPr/>
        </p:nvGraphicFramePr>
        <p:xfrm>
          <a:off x="6072188" y="642938"/>
          <a:ext cx="2857500" cy="957262"/>
        </p:xfrm>
        <a:graphic>
          <a:graphicData uri="http://schemas.openxmlformats.org/presentationml/2006/ole">
            <p:oleObj spid="_x0000_s192514" name="公式" r:id="rId3" imgW="2273040" imgH="761760" progId="Equation.3">
              <p:embed/>
            </p:oleObj>
          </a:graphicData>
        </a:graphic>
      </p:graphicFrame>
      <p:cxnSp>
        <p:nvCxnSpPr>
          <p:cNvPr id="12" name="直接箭头连接符 11"/>
          <p:cNvCxnSpPr/>
          <p:nvPr/>
        </p:nvCxnSpPr>
        <p:spPr>
          <a:xfrm>
            <a:off x="6500813" y="3500438"/>
            <a:ext cx="235743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5400000" flipH="1" flipV="1">
            <a:off x="5680075" y="2678113"/>
            <a:ext cx="1643063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5400000">
            <a:off x="6679406" y="3178969"/>
            <a:ext cx="642938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5400000">
            <a:off x="7536656" y="2821782"/>
            <a:ext cx="1357313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20" idx="2"/>
          </p:cNvCxnSpPr>
          <p:nvPr/>
        </p:nvCxnSpPr>
        <p:spPr>
          <a:xfrm flipV="1">
            <a:off x="7000875" y="2133600"/>
            <a:ext cx="1238250" cy="76200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429500" y="2500313"/>
            <a:ext cx="19050" cy="966787"/>
          </a:xfrm>
          <a:prstGeom prst="line">
            <a:avLst/>
          </a:prstGeom>
          <a:ln w="952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17" name="TextBox 38"/>
          <p:cNvSpPr txBox="1">
            <a:spLocks noChangeArrowheads="1"/>
          </p:cNvSpPr>
          <p:nvPr/>
        </p:nvSpPr>
        <p:spPr bwMode="auto">
          <a:xfrm>
            <a:off x="8572500" y="3143250"/>
            <a:ext cx="357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u</a:t>
            </a:r>
            <a:endParaRPr lang="zh-CN" altLang="en-US"/>
          </a:p>
        </p:txBody>
      </p:sp>
      <p:sp>
        <p:nvSpPr>
          <p:cNvPr id="33818" name="TextBox 39"/>
          <p:cNvSpPr txBox="1">
            <a:spLocks noChangeArrowheads="1"/>
          </p:cNvSpPr>
          <p:nvPr/>
        </p:nvSpPr>
        <p:spPr bwMode="auto">
          <a:xfrm>
            <a:off x="6500813" y="1857375"/>
            <a:ext cx="571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f(u)</a:t>
            </a:r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6877050" y="2133600"/>
            <a:ext cx="1362075" cy="904875"/>
          </a:xfrm>
          <a:custGeom>
            <a:avLst/>
            <a:gdLst>
              <a:gd name="connsiteX0" fmla="*/ 0 w 1362075"/>
              <a:gd name="connsiteY0" fmla="*/ 904875 h 904875"/>
              <a:gd name="connsiteX1" fmla="*/ 485775 w 1362075"/>
              <a:gd name="connsiteY1" fmla="*/ 428625 h 904875"/>
              <a:gd name="connsiteX2" fmla="*/ 1362075 w 1362075"/>
              <a:gd name="connsiteY2" fmla="*/ 0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2075" h="904875">
                <a:moveTo>
                  <a:pt x="0" y="904875"/>
                </a:moveTo>
                <a:cubicBezTo>
                  <a:pt x="129381" y="742156"/>
                  <a:pt x="258762" y="579438"/>
                  <a:pt x="485775" y="428625"/>
                </a:cubicBezTo>
                <a:cubicBezTo>
                  <a:pt x="712788" y="277812"/>
                  <a:pt x="1037431" y="138906"/>
                  <a:pt x="1362075" y="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6929438" y="2051050"/>
            <a:ext cx="1238250" cy="76200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21" name="TextBox 46"/>
          <p:cNvSpPr txBox="1">
            <a:spLocks noChangeArrowheads="1"/>
          </p:cNvSpPr>
          <p:nvPr/>
        </p:nvSpPr>
        <p:spPr bwMode="auto">
          <a:xfrm>
            <a:off x="6786563" y="3429000"/>
            <a:ext cx="714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u</a:t>
            </a:r>
            <a:r>
              <a:rPr lang="en-US" altLang="zh-CN" baseline="-25000"/>
              <a:t>L</a:t>
            </a:r>
            <a:endParaRPr lang="zh-CN" altLang="en-US" baseline="-25000"/>
          </a:p>
        </p:txBody>
      </p:sp>
      <p:sp>
        <p:nvSpPr>
          <p:cNvPr id="33822" name="TextBox 47"/>
          <p:cNvSpPr txBox="1">
            <a:spLocks noChangeArrowheads="1"/>
          </p:cNvSpPr>
          <p:nvPr/>
        </p:nvSpPr>
        <p:spPr bwMode="auto">
          <a:xfrm>
            <a:off x="8001000" y="3500438"/>
            <a:ext cx="714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u</a:t>
            </a:r>
            <a:r>
              <a:rPr lang="en-US" altLang="zh-CN" baseline="-25000"/>
              <a:t>R</a:t>
            </a:r>
            <a:endParaRPr lang="zh-CN" altLang="en-US" baseline="-25000"/>
          </a:p>
        </p:txBody>
      </p:sp>
      <p:sp>
        <p:nvSpPr>
          <p:cNvPr id="33823" name="TextBox 48"/>
          <p:cNvSpPr txBox="1">
            <a:spLocks noChangeArrowheads="1"/>
          </p:cNvSpPr>
          <p:nvPr/>
        </p:nvSpPr>
        <p:spPr bwMode="auto">
          <a:xfrm>
            <a:off x="7215188" y="3500438"/>
            <a:ext cx="714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u</a:t>
            </a:r>
            <a:r>
              <a:rPr lang="en-US" altLang="zh-CN" baseline="-25000"/>
              <a:t>Roe</a:t>
            </a:r>
            <a:endParaRPr lang="zh-CN" altLang="en-US" baseline="-25000"/>
          </a:p>
        </p:txBody>
      </p:sp>
      <p:graphicFrame>
        <p:nvGraphicFramePr>
          <p:cNvPr id="33795" name="Object 5"/>
          <p:cNvGraphicFramePr>
            <a:graphicFrameLocks noChangeAspect="1"/>
          </p:cNvGraphicFramePr>
          <p:nvPr/>
        </p:nvGraphicFramePr>
        <p:xfrm>
          <a:off x="714375" y="2214563"/>
          <a:ext cx="1268413" cy="511175"/>
        </p:xfrm>
        <a:graphic>
          <a:graphicData uri="http://schemas.openxmlformats.org/presentationml/2006/ole">
            <p:oleObj spid="_x0000_s192515" name="公式" r:id="rId4" imgW="914400" imgH="368280" progId="Equation.3">
              <p:embed/>
            </p:oleObj>
          </a:graphicData>
        </a:graphic>
      </p:graphicFrame>
      <p:graphicFrame>
        <p:nvGraphicFramePr>
          <p:cNvPr id="33796" name="Object 7"/>
          <p:cNvGraphicFramePr>
            <a:graphicFrameLocks noChangeAspect="1"/>
          </p:cNvGraphicFramePr>
          <p:nvPr/>
        </p:nvGraphicFramePr>
        <p:xfrm>
          <a:off x="2071688" y="1500188"/>
          <a:ext cx="1776412" cy="673100"/>
        </p:xfrm>
        <a:graphic>
          <a:graphicData uri="http://schemas.openxmlformats.org/presentationml/2006/ole">
            <p:oleObj spid="_x0000_s192516" name="Equation" r:id="rId5" imgW="1473120" imgH="558720" progId="Equation.3">
              <p:embed/>
            </p:oleObj>
          </a:graphicData>
        </a:graphic>
      </p:graphicFrame>
      <p:graphicFrame>
        <p:nvGraphicFramePr>
          <p:cNvPr id="33797" name="Object 8"/>
          <p:cNvGraphicFramePr>
            <a:graphicFrameLocks noChangeAspect="1"/>
          </p:cNvGraphicFramePr>
          <p:nvPr/>
        </p:nvGraphicFramePr>
        <p:xfrm>
          <a:off x="3000375" y="2214563"/>
          <a:ext cx="1624013" cy="546100"/>
        </p:xfrm>
        <a:graphic>
          <a:graphicData uri="http://schemas.openxmlformats.org/presentationml/2006/ole">
            <p:oleObj spid="_x0000_s192517" name="Equation" r:id="rId6" imgW="1168200" imgH="393480" progId="Equation.3">
              <p:embed/>
            </p:oleObj>
          </a:graphicData>
        </a:graphic>
      </p:graphicFrame>
      <p:sp>
        <p:nvSpPr>
          <p:cNvPr id="33824" name="TextBox 51"/>
          <p:cNvSpPr txBox="1">
            <a:spLocks noChangeArrowheads="1"/>
          </p:cNvSpPr>
          <p:nvPr/>
        </p:nvSpPr>
        <p:spPr bwMode="auto">
          <a:xfrm>
            <a:off x="6143625" y="285750"/>
            <a:ext cx="2357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Roe</a:t>
            </a:r>
            <a:r>
              <a:rPr lang="zh-CN" altLang="en-US"/>
              <a:t>平均</a:t>
            </a:r>
          </a:p>
        </p:txBody>
      </p:sp>
      <p:cxnSp>
        <p:nvCxnSpPr>
          <p:cNvPr id="55" name="直接箭头连接符 54"/>
          <p:cNvCxnSpPr/>
          <p:nvPr/>
        </p:nvCxnSpPr>
        <p:spPr>
          <a:xfrm rot="5400000">
            <a:off x="3215482" y="3285331"/>
            <a:ext cx="5715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798" name="Object 12"/>
          <p:cNvGraphicFramePr>
            <a:graphicFrameLocks noChangeAspect="1"/>
          </p:cNvGraphicFramePr>
          <p:nvPr/>
        </p:nvGraphicFramePr>
        <p:xfrm>
          <a:off x="2857500" y="3571875"/>
          <a:ext cx="1516063" cy="511175"/>
        </p:xfrm>
        <a:graphic>
          <a:graphicData uri="http://schemas.openxmlformats.org/presentationml/2006/ole">
            <p:oleObj spid="_x0000_s192518" name="公式" r:id="rId7" imgW="1091880" imgH="368280" progId="Equation.3">
              <p:embed/>
            </p:oleObj>
          </a:graphicData>
        </a:graphic>
      </p:graphicFrame>
      <p:graphicFrame>
        <p:nvGraphicFramePr>
          <p:cNvPr id="33799" name="Object 13"/>
          <p:cNvGraphicFramePr>
            <a:graphicFrameLocks noChangeAspect="1"/>
          </p:cNvGraphicFramePr>
          <p:nvPr/>
        </p:nvGraphicFramePr>
        <p:xfrm>
          <a:off x="6357938" y="4572000"/>
          <a:ext cx="2627312" cy="300038"/>
        </p:xfrm>
        <a:graphic>
          <a:graphicData uri="http://schemas.openxmlformats.org/presentationml/2006/ole">
            <p:oleObj spid="_x0000_s192519" name="公式" r:id="rId8" imgW="1892160" imgH="215640" progId="Equation.3">
              <p:embed/>
            </p:oleObj>
          </a:graphicData>
        </a:graphic>
      </p:graphicFrame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2143125" y="1000125"/>
          <a:ext cx="1268413" cy="511175"/>
        </p:xfrm>
        <a:graphic>
          <a:graphicData uri="http://schemas.openxmlformats.org/presentationml/2006/ole">
            <p:oleObj spid="_x0000_s192520" name="公式" r:id="rId9" imgW="914400" imgH="368280" progId="Equation.3">
              <p:embed/>
            </p:oleObj>
          </a:graphicData>
        </a:graphic>
      </p:graphicFrame>
      <p:sp>
        <p:nvSpPr>
          <p:cNvPr id="33826" name="TextBox 41"/>
          <p:cNvSpPr txBox="1">
            <a:spLocks noChangeArrowheads="1"/>
          </p:cNvSpPr>
          <p:nvPr/>
        </p:nvSpPr>
        <p:spPr bwMode="auto">
          <a:xfrm>
            <a:off x="642938" y="1143000"/>
            <a:ext cx="12858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Riemann</a:t>
            </a:r>
            <a:r>
              <a:rPr lang="zh-CN" altLang="en-US" b="1"/>
              <a:t>问题：</a:t>
            </a:r>
          </a:p>
        </p:txBody>
      </p:sp>
      <p:cxnSp>
        <p:nvCxnSpPr>
          <p:cNvPr id="44" name="直接箭头连接符 43"/>
          <p:cNvCxnSpPr/>
          <p:nvPr/>
        </p:nvCxnSpPr>
        <p:spPr>
          <a:xfrm>
            <a:off x="2214563" y="2500313"/>
            <a:ext cx="5000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28" name="TextBox 46"/>
          <p:cNvSpPr txBox="1">
            <a:spLocks noChangeArrowheads="1"/>
          </p:cNvSpPr>
          <p:nvPr/>
        </p:nvSpPr>
        <p:spPr bwMode="auto">
          <a:xfrm>
            <a:off x="357188" y="2857500"/>
            <a:ext cx="2857500" cy="70802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/>
              <a:t>近似： 用</a:t>
            </a:r>
            <a:r>
              <a:rPr lang="zh-CN" altLang="en-US" sz="2000" b="1">
                <a:solidFill>
                  <a:srgbClr val="FF0000"/>
                </a:solidFill>
              </a:rPr>
              <a:t>平均增长率</a:t>
            </a:r>
            <a:r>
              <a:rPr lang="zh-CN" altLang="en-US" sz="2000" b="1"/>
              <a:t>替代瞬时增长率</a:t>
            </a:r>
          </a:p>
        </p:txBody>
      </p:sp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6429375" y="4143375"/>
          <a:ext cx="511175" cy="319088"/>
        </p:xfrm>
        <a:graphic>
          <a:graphicData uri="http://schemas.openxmlformats.org/presentationml/2006/ole">
            <p:oleObj spid="_x0000_s192521" name="Equation" r:id="rId10" imgW="368280" imgH="228600" progId="Equation.3">
              <p:embed/>
            </p:oleObj>
          </a:graphicData>
        </a:graphic>
      </p:graphicFrame>
      <p:graphicFrame>
        <p:nvGraphicFramePr>
          <p:cNvPr id="33802" name="Object 3"/>
          <p:cNvGraphicFramePr>
            <a:graphicFrameLocks noChangeAspect="1"/>
          </p:cNvGraphicFramePr>
          <p:nvPr/>
        </p:nvGraphicFramePr>
        <p:xfrm>
          <a:off x="1785938" y="4714875"/>
          <a:ext cx="1649412" cy="511175"/>
        </p:xfrm>
        <a:graphic>
          <a:graphicData uri="http://schemas.openxmlformats.org/presentationml/2006/ole">
            <p:oleObj spid="_x0000_s192522" name="Equation" r:id="rId11" imgW="1269720" imgH="393480" progId="Equation.3">
              <p:embed/>
            </p:oleObj>
          </a:graphicData>
        </a:graphic>
      </p:graphicFrame>
      <p:sp>
        <p:nvSpPr>
          <p:cNvPr id="33829" name="TextBox 53"/>
          <p:cNvSpPr txBox="1">
            <a:spLocks noChangeArrowheads="1"/>
          </p:cNvSpPr>
          <p:nvPr/>
        </p:nvSpPr>
        <p:spPr bwMode="auto">
          <a:xfrm>
            <a:off x="500063" y="4071938"/>
            <a:ext cx="28575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常系数线性方程组</a:t>
            </a:r>
            <a:r>
              <a:rPr lang="zh-CN" altLang="en-US" b="1"/>
              <a:t>，求解简单（相似变换解耦求解）</a:t>
            </a:r>
          </a:p>
        </p:txBody>
      </p:sp>
      <p:graphicFrame>
        <p:nvGraphicFramePr>
          <p:cNvPr id="33803" name="Object 16"/>
          <p:cNvGraphicFramePr>
            <a:graphicFrameLocks noChangeAspect="1"/>
          </p:cNvGraphicFramePr>
          <p:nvPr/>
        </p:nvGraphicFramePr>
        <p:xfrm>
          <a:off x="2076450" y="5802313"/>
          <a:ext cx="2998788" cy="468312"/>
        </p:xfrm>
        <a:graphic>
          <a:graphicData uri="http://schemas.openxmlformats.org/presentationml/2006/ole">
            <p:oleObj spid="_x0000_s192523" name="Equation" r:id="rId12" imgW="2361960" imgH="368280" progId="Equation.DSMT4">
              <p:embed/>
            </p:oleObj>
          </a:graphicData>
        </a:graphic>
      </p:graphicFrame>
      <p:cxnSp>
        <p:nvCxnSpPr>
          <p:cNvPr id="58" name="直接箭头连接符 57"/>
          <p:cNvCxnSpPr/>
          <p:nvPr/>
        </p:nvCxnSpPr>
        <p:spPr>
          <a:xfrm rot="5400000">
            <a:off x="2643982" y="4999831"/>
            <a:ext cx="1714500" cy="15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804" name="Object 17"/>
          <p:cNvGraphicFramePr>
            <a:graphicFrameLocks noChangeAspect="1"/>
          </p:cNvGraphicFramePr>
          <p:nvPr/>
        </p:nvGraphicFramePr>
        <p:xfrm>
          <a:off x="3613150" y="4129088"/>
          <a:ext cx="1203325" cy="460375"/>
        </p:xfrm>
        <a:graphic>
          <a:graphicData uri="http://schemas.openxmlformats.org/presentationml/2006/ole">
            <p:oleObj spid="_x0000_s192524" name="Equation" r:id="rId13" imgW="1028520" imgH="393480" progId="Equation.3">
              <p:embed/>
            </p:oleObj>
          </a:graphicData>
        </a:graphic>
      </p:graphicFrame>
      <p:graphicFrame>
        <p:nvGraphicFramePr>
          <p:cNvPr id="33805" name="Object 14"/>
          <p:cNvGraphicFramePr>
            <a:graphicFrameLocks noChangeAspect="1"/>
          </p:cNvGraphicFramePr>
          <p:nvPr/>
        </p:nvGraphicFramePr>
        <p:xfrm>
          <a:off x="3643313" y="4714875"/>
          <a:ext cx="2400300" cy="847725"/>
        </p:xfrm>
        <a:graphic>
          <a:graphicData uri="http://schemas.openxmlformats.org/presentationml/2006/ole">
            <p:oleObj spid="_x0000_s192525" name="Equation" r:id="rId14" imgW="2730240" imgH="965160" progId="Equation.3">
              <p:embed/>
            </p:oleObj>
          </a:graphicData>
        </a:graphic>
      </p:graphicFrame>
      <p:graphicFrame>
        <p:nvGraphicFramePr>
          <p:cNvPr id="33806" name="Object 14"/>
          <p:cNvGraphicFramePr>
            <a:graphicFrameLocks noChangeAspect="1"/>
          </p:cNvGraphicFramePr>
          <p:nvPr/>
        </p:nvGraphicFramePr>
        <p:xfrm>
          <a:off x="2428875" y="5214938"/>
          <a:ext cx="609600" cy="214312"/>
        </p:xfrm>
        <a:graphic>
          <a:graphicData uri="http://schemas.openxmlformats.org/presentationml/2006/ole">
            <p:oleObj spid="_x0000_s192526" name="公式" r:id="rId15" imgW="469800" imgH="164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8016403" y="2627784"/>
            <a:ext cx="714375" cy="642937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587653" y="2627784"/>
            <a:ext cx="642938" cy="6429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7230591" y="2627784"/>
            <a:ext cx="785812" cy="642937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3500438" y="6492875"/>
            <a:ext cx="2133600" cy="365125"/>
          </a:xfrm>
        </p:spPr>
        <p:txBody>
          <a:bodyPr/>
          <a:lstStyle/>
          <a:p>
            <a:pPr algn="r"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6858000" y="6492875"/>
            <a:ext cx="2133600" cy="365125"/>
          </a:xfrm>
        </p:spPr>
        <p:txBody>
          <a:bodyPr/>
          <a:lstStyle/>
          <a:p>
            <a:pPr algn="ctr">
              <a:defRPr/>
            </a:pPr>
            <a:fld id="{A571D898-85D6-4CBD-A477-78C1BDB18EC1}" type="slidenum">
              <a:rPr lang="zh-CN" altLang="en-US" sz="1000"/>
              <a:pPr algn="ctr">
                <a:defRPr/>
              </a:pPr>
              <a:t>11</a:t>
            </a:fld>
            <a:endParaRPr lang="zh-CN" altLang="en-US" sz="1000" dirty="0"/>
          </a:p>
        </p:txBody>
      </p:sp>
      <p:sp>
        <p:nvSpPr>
          <p:cNvPr id="31755" name="TextBox 5"/>
          <p:cNvSpPr txBox="1">
            <a:spLocks noChangeArrowheads="1"/>
          </p:cNvSpPr>
          <p:nvPr/>
        </p:nvSpPr>
        <p:spPr bwMode="auto">
          <a:xfrm>
            <a:off x="179512" y="260648"/>
            <a:ext cx="8001000" cy="400110"/>
          </a:xfrm>
          <a:prstGeom prst="rect">
            <a:avLst/>
          </a:prstGeom>
          <a:solidFill>
            <a:srgbClr val="FFC000">
              <a:alpha val="6196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Calibri" pitchFamily="34" charset="0"/>
              </a:rPr>
              <a:t>3</a:t>
            </a:r>
            <a:r>
              <a:rPr lang="zh-CN" altLang="en-US" sz="2000" b="1" dirty="0" smtClean="0">
                <a:solidFill>
                  <a:srgbClr val="0000FF"/>
                </a:solidFill>
                <a:latin typeface="Calibri" pitchFamily="34" charset="0"/>
              </a:rPr>
              <a:t>）</a:t>
            </a:r>
            <a:r>
              <a:rPr lang="en-US" altLang="zh-CN" sz="2000" b="1" dirty="0" smtClean="0">
                <a:solidFill>
                  <a:srgbClr val="0000FF"/>
                </a:solidFill>
                <a:latin typeface="Calibri" pitchFamily="34" charset="0"/>
              </a:rPr>
              <a:t>  </a:t>
            </a:r>
            <a:r>
              <a:rPr lang="en-US" altLang="zh-CN" sz="2000" b="1" dirty="0">
                <a:solidFill>
                  <a:srgbClr val="0000FF"/>
                </a:solidFill>
                <a:latin typeface="Calibri" pitchFamily="34" charset="0"/>
              </a:rPr>
              <a:t>HLL </a:t>
            </a:r>
            <a:r>
              <a:rPr lang="zh-CN" altLang="en-US" sz="2000" b="1" dirty="0">
                <a:solidFill>
                  <a:srgbClr val="0000FF"/>
                </a:solidFill>
                <a:latin typeface="Calibri" pitchFamily="34" charset="0"/>
              </a:rPr>
              <a:t>近似</a:t>
            </a:r>
            <a:r>
              <a:rPr lang="en-US" altLang="zh-CN" sz="2000" b="1" dirty="0">
                <a:solidFill>
                  <a:srgbClr val="0000FF"/>
                </a:solidFill>
                <a:latin typeface="Calibri" pitchFamily="34" charset="0"/>
              </a:rPr>
              <a:t>Riemann</a:t>
            </a:r>
            <a:r>
              <a:rPr lang="zh-CN" altLang="en-US" sz="2000" b="1" dirty="0">
                <a:solidFill>
                  <a:srgbClr val="0000FF"/>
                </a:solidFill>
                <a:latin typeface="Calibri" pitchFamily="34" charset="0"/>
              </a:rPr>
              <a:t>解 （</a:t>
            </a:r>
            <a:r>
              <a:rPr lang="en-US" altLang="zh-CN" sz="2000" b="1" dirty="0" err="1">
                <a:solidFill>
                  <a:srgbClr val="0000FF"/>
                </a:solidFill>
                <a:latin typeface="Calibri" pitchFamily="34" charset="0"/>
              </a:rPr>
              <a:t>Harten</a:t>
            </a:r>
            <a:r>
              <a:rPr lang="en-US" altLang="zh-CN" sz="2000" b="1" dirty="0">
                <a:solidFill>
                  <a:srgbClr val="0000FF"/>
                </a:solidFill>
                <a:latin typeface="Calibri" pitchFamily="34" charset="0"/>
              </a:rPr>
              <a:t>, Lax &amp; van Leer</a:t>
            </a:r>
            <a:r>
              <a:rPr lang="zh-CN" altLang="en-US" sz="2000" b="1" dirty="0">
                <a:solidFill>
                  <a:srgbClr val="0000FF"/>
                </a:solidFill>
                <a:latin typeface="Calibri" pitchFamily="34" charset="0"/>
              </a:rPr>
              <a:t>）</a:t>
            </a:r>
          </a:p>
        </p:txBody>
      </p:sp>
      <p:sp>
        <p:nvSpPr>
          <p:cNvPr id="31756" name="TextBox 30"/>
          <p:cNvSpPr txBox="1">
            <a:spLocks noChangeArrowheads="1"/>
          </p:cNvSpPr>
          <p:nvPr/>
        </p:nvSpPr>
        <p:spPr bwMode="auto">
          <a:xfrm>
            <a:off x="0" y="6215063"/>
            <a:ext cx="8929688" cy="30797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dirty="0">
                <a:latin typeface="Calibri" pitchFamily="34" charset="0"/>
              </a:rPr>
              <a:t>Ref.</a:t>
            </a:r>
            <a:r>
              <a:rPr lang="zh-CN" altLang="en-US" sz="1400" dirty="0">
                <a:latin typeface="Calibri" pitchFamily="34" charset="0"/>
              </a:rPr>
              <a:t>： </a:t>
            </a:r>
            <a:r>
              <a:rPr lang="en-US" altLang="zh-CN" sz="1400" dirty="0">
                <a:latin typeface="Calibri" pitchFamily="34" charset="0"/>
              </a:rPr>
              <a:t>E. F. Toro: Riemann Solvers and Numerical Methods for Fluid Dynamics, Springer, 2009 (Third Edition) </a:t>
            </a:r>
            <a:endParaRPr lang="zh-CN" altLang="en-US" sz="1400" dirty="0">
              <a:latin typeface="Calibri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516216" y="1484784"/>
            <a:ext cx="1071562" cy="6429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587778" y="1484784"/>
            <a:ext cx="1071563" cy="642937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230591" y="2627784"/>
            <a:ext cx="785812" cy="642937"/>
          </a:xfrm>
          <a:prstGeom prst="rect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aphicFrame>
        <p:nvGraphicFramePr>
          <p:cNvPr id="31746" name="Object 39"/>
          <p:cNvGraphicFramePr>
            <a:graphicFrameLocks noChangeAspect="1"/>
          </p:cNvGraphicFramePr>
          <p:nvPr/>
        </p:nvGraphicFramePr>
        <p:xfrm>
          <a:off x="6944841" y="2199159"/>
          <a:ext cx="214312" cy="263525"/>
        </p:xfrm>
        <a:graphic>
          <a:graphicData uri="http://schemas.openxmlformats.org/presentationml/2006/ole">
            <p:oleObj spid="_x0000_s190466" name="Equation" r:id="rId3" imgW="164880" imgH="203040" progId="Equation.3">
              <p:embed/>
            </p:oleObj>
          </a:graphicData>
        </a:graphic>
      </p:graphicFrame>
      <p:graphicFrame>
        <p:nvGraphicFramePr>
          <p:cNvPr id="31747" name="Object 40"/>
          <p:cNvGraphicFramePr>
            <a:graphicFrameLocks noChangeAspect="1"/>
          </p:cNvGraphicFramePr>
          <p:nvPr/>
        </p:nvGraphicFramePr>
        <p:xfrm>
          <a:off x="8016403" y="2199159"/>
          <a:ext cx="231775" cy="263525"/>
        </p:xfrm>
        <a:graphic>
          <a:graphicData uri="http://schemas.openxmlformats.org/presentationml/2006/ole">
            <p:oleObj spid="_x0000_s190467" name="Equation" r:id="rId4" imgW="177480" imgH="203040" progId="Equation.3">
              <p:embed/>
            </p:oleObj>
          </a:graphicData>
        </a:graphic>
      </p:graphicFrame>
      <p:sp>
        <p:nvSpPr>
          <p:cNvPr id="31760" name="TextBox 40"/>
          <p:cNvSpPr txBox="1">
            <a:spLocks noChangeArrowheads="1"/>
          </p:cNvSpPr>
          <p:nvPr/>
        </p:nvSpPr>
        <p:spPr bwMode="auto">
          <a:xfrm>
            <a:off x="611560" y="908720"/>
            <a:ext cx="3571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latin typeface="Calibri" pitchFamily="34" charset="0"/>
              </a:rPr>
              <a:t>基本原理： 双激波近似</a:t>
            </a:r>
          </a:p>
        </p:txBody>
      </p:sp>
      <p:sp>
        <p:nvSpPr>
          <p:cNvPr id="31761" name="TextBox 41"/>
          <p:cNvSpPr txBox="1">
            <a:spLocks noChangeArrowheads="1"/>
          </p:cNvSpPr>
          <p:nvPr/>
        </p:nvSpPr>
        <p:spPr bwMode="auto">
          <a:xfrm>
            <a:off x="5595515" y="1620242"/>
            <a:ext cx="928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Calibri" pitchFamily="34" charset="0"/>
              </a:rPr>
              <a:t>t=0</a:t>
            </a:r>
            <a:endParaRPr lang="zh-CN" altLang="en-US" dirty="0">
              <a:latin typeface="Calibri" pitchFamily="34" charset="0"/>
            </a:endParaRPr>
          </a:p>
        </p:txBody>
      </p:sp>
      <p:sp>
        <p:nvSpPr>
          <p:cNvPr id="31762" name="TextBox 48"/>
          <p:cNvSpPr txBox="1">
            <a:spLocks noChangeArrowheads="1"/>
          </p:cNvSpPr>
          <p:nvPr/>
        </p:nvSpPr>
        <p:spPr bwMode="auto">
          <a:xfrm>
            <a:off x="5811539" y="2772370"/>
            <a:ext cx="928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Calibri" pitchFamily="34" charset="0"/>
              </a:rPr>
              <a:t>t=t</a:t>
            </a:r>
            <a:r>
              <a:rPr lang="en-US" altLang="zh-CN" baseline="-25000" dirty="0">
                <a:latin typeface="Calibri" pitchFamily="34" charset="0"/>
              </a:rPr>
              <a:t>0</a:t>
            </a:r>
            <a:endParaRPr lang="zh-CN" altLang="en-US" baseline="-25000" dirty="0">
              <a:latin typeface="Calibri" pitchFamily="34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rot="10800000">
            <a:off x="7016278" y="3342159"/>
            <a:ext cx="357188" cy="158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7873528" y="3342159"/>
            <a:ext cx="357188" cy="158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65" name="TextBox 53"/>
          <p:cNvSpPr txBox="1">
            <a:spLocks noChangeArrowheads="1"/>
          </p:cNvSpPr>
          <p:nvPr/>
        </p:nvSpPr>
        <p:spPr bwMode="auto">
          <a:xfrm>
            <a:off x="6730528" y="3485034"/>
            <a:ext cx="857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latin typeface="Calibri" pitchFamily="34" charset="0"/>
              </a:rPr>
              <a:t>激波</a:t>
            </a:r>
            <a:r>
              <a:rPr lang="en-US" altLang="zh-CN" sz="1400" b="1">
                <a:latin typeface="Calibri" pitchFamily="34" charset="0"/>
              </a:rPr>
              <a:t>1</a:t>
            </a:r>
            <a:r>
              <a:rPr lang="zh-CN" altLang="en-US" sz="1400" b="1">
                <a:latin typeface="Calibri" pitchFamily="34" charset="0"/>
              </a:rPr>
              <a:t>，速度</a:t>
            </a:r>
            <a:r>
              <a:rPr lang="en-US" altLang="zh-CN" sz="1400" b="1">
                <a:latin typeface="Calibri" pitchFamily="34" charset="0"/>
              </a:rPr>
              <a:t>Z</a:t>
            </a:r>
            <a:r>
              <a:rPr lang="en-US" altLang="zh-CN" sz="1400" b="1" baseline="-25000">
                <a:latin typeface="Calibri" pitchFamily="34" charset="0"/>
              </a:rPr>
              <a:t>1</a:t>
            </a:r>
            <a:endParaRPr lang="zh-CN" altLang="en-US" sz="1400" b="1" baseline="-25000">
              <a:latin typeface="Calibri" pitchFamily="34" charset="0"/>
            </a:endParaRPr>
          </a:p>
        </p:txBody>
      </p:sp>
      <p:sp>
        <p:nvSpPr>
          <p:cNvPr id="31766" name="TextBox 54"/>
          <p:cNvSpPr txBox="1">
            <a:spLocks noChangeArrowheads="1"/>
          </p:cNvSpPr>
          <p:nvPr/>
        </p:nvSpPr>
        <p:spPr bwMode="auto">
          <a:xfrm>
            <a:off x="7873528" y="3485034"/>
            <a:ext cx="857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latin typeface="Calibri" pitchFamily="34" charset="0"/>
              </a:rPr>
              <a:t>激波</a:t>
            </a:r>
            <a:r>
              <a:rPr lang="en-US" altLang="zh-CN" sz="1400" b="1">
                <a:latin typeface="Calibri" pitchFamily="34" charset="0"/>
              </a:rPr>
              <a:t>2</a:t>
            </a:r>
            <a:r>
              <a:rPr lang="zh-CN" altLang="en-US" sz="1400" b="1">
                <a:latin typeface="Calibri" pitchFamily="34" charset="0"/>
              </a:rPr>
              <a:t>，速度</a:t>
            </a:r>
            <a:r>
              <a:rPr lang="en-US" altLang="zh-CN" sz="1400" b="1">
                <a:latin typeface="Calibri" pitchFamily="34" charset="0"/>
              </a:rPr>
              <a:t>Z</a:t>
            </a:r>
            <a:r>
              <a:rPr lang="en-US" altLang="zh-CN" sz="1400" b="1" baseline="-25000">
                <a:latin typeface="Calibri" pitchFamily="34" charset="0"/>
              </a:rPr>
              <a:t>2</a:t>
            </a:r>
            <a:endParaRPr lang="zh-CN" altLang="en-US" sz="1400" b="1" baseline="-25000">
              <a:latin typeface="Calibri" pitchFamily="34" charset="0"/>
            </a:endParaRPr>
          </a:p>
        </p:txBody>
      </p:sp>
      <p:sp>
        <p:nvSpPr>
          <p:cNvPr id="31767" name="TextBox 55"/>
          <p:cNvSpPr txBox="1">
            <a:spLocks noChangeArrowheads="1"/>
          </p:cNvSpPr>
          <p:nvPr/>
        </p:nvSpPr>
        <p:spPr bwMode="auto">
          <a:xfrm>
            <a:off x="683568" y="1628800"/>
            <a:ext cx="5000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Calibri" pitchFamily="34" charset="0"/>
              </a:rPr>
              <a:t>假设间断面产生两道激波，速度分别为</a:t>
            </a:r>
            <a:r>
              <a:rPr lang="en-US" altLang="zh-CN" b="1" dirty="0" smtClean="0">
                <a:latin typeface="Calibri" pitchFamily="34" charset="0"/>
              </a:rPr>
              <a:t>Z</a:t>
            </a:r>
            <a:r>
              <a:rPr lang="en-US" altLang="zh-CN" b="1" baseline="-25000" dirty="0" smtClean="0">
                <a:latin typeface="Calibri" pitchFamily="34" charset="0"/>
              </a:rPr>
              <a:t>L</a:t>
            </a:r>
            <a:r>
              <a:rPr lang="en-US" altLang="zh-CN" b="1" dirty="0" smtClean="0">
                <a:latin typeface="Calibri" pitchFamily="34" charset="0"/>
              </a:rPr>
              <a:t>,Z</a:t>
            </a:r>
            <a:r>
              <a:rPr lang="en-US" altLang="zh-CN" b="1" baseline="-25000" dirty="0" smtClean="0">
                <a:latin typeface="Calibri" pitchFamily="34" charset="0"/>
              </a:rPr>
              <a:t>R</a:t>
            </a:r>
            <a:endParaRPr lang="en-US" altLang="zh-CN" b="1" baseline="-25000" dirty="0">
              <a:latin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7544" y="2204864"/>
            <a:ext cx="4857750" cy="64611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latin typeface="+mn-lt"/>
                <a:ea typeface="+mn-ea"/>
              </a:rPr>
              <a:t>根据质量、动量、能量守恒，容易计算出图中控制体积内的总质量、总动量、总能量</a:t>
            </a:r>
          </a:p>
        </p:txBody>
      </p:sp>
      <p:sp>
        <p:nvSpPr>
          <p:cNvPr id="31769" name="TextBox 58"/>
          <p:cNvSpPr txBox="1">
            <a:spLocks noChangeArrowheads="1"/>
          </p:cNvSpPr>
          <p:nvPr/>
        </p:nvSpPr>
        <p:spPr bwMode="auto">
          <a:xfrm>
            <a:off x="395536" y="3429000"/>
            <a:ext cx="5357812" cy="64611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Calibri" pitchFamily="34" charset="0"/>
              </a:rPr>
              <a:t>t</a:t>
            </a:r>
            <a:r>
              <a:rPr lang="en-US" altLang="zh-CN" b="1" baseline="-25000" dirty="0">
                <a:latin typeface="Calibri" pitchFamily="34" charset="0"/>
              </a:rPr>
              <a:t>0</a:t>
            </a:r>
            <a:r>
              <a:rPr lang="en-US" altLang="zh-CN" b="1" dirty="0">
                <a:latin typeface="Calibri" pitchFamily="34" charset="0"/>
              </a:rPr>
              <a:t> </a:t>
            </a:r>
            <a:r>
              <a:rPr lang="zh-CN" altLang="en-US" b="1" dirty="0">
                <a:latin typeface="Calibri" pitchFamily="34" charset="0"/>
              </a:rPr>
              <a:t>时刻激波才传到控制体边界，因此</a:t>
            </a:r>
            <a:r>
              <a:rPr lang="en-US" altLang="zh-CN" b="1" dirty="0">
                <a:latin typeface="Calibri" pitchFamily="34" charset="0"/>
              </a:rPr>
              <a:t>0 </a:t>
            </a:r>
            <a:r>
              <a:rPr lang="zh-CN" altLang="en-US" b="1" dirty="0">
                <a:latin typeface="Calibri" pitchFamily="34" charset="0"/>
              </a:rPr>
              <a:t>到</a:t>
            </a:r>
            <a:r>
              <a:rPr lang="en-US" altLang="zh-CN" b="1" dirty="0">
                <a:latin typeface="Calibri" pitchFamily="34" charset="0"/>
              </a:rPr>
              <a:t>t</a:t>
            </a:r>
            <a:r>
              <a:rPr lang="en-US" altLang="zh-CN" b="1" baseline="-25000" dirty="0">
                <a:latin typeface="Calibri" pitchFamily="34" charset="0"/>
              </a:rPr>
              <a:t>0</a:t>
            </a:r>
            <a:r>
              <a:rPr lang="zh-CN" altLang="en-US" b="1" dirty="0">
                <a:latin typeface="Calibri" pitchFamily="34" charset="0"/>
              </a:rPr>
              <a:t>时刻，控制体边界处物理量保持</a:t>
            </a:r>
            <a:r>
              <a:rPr lang="en-US" altLang="zh-CN" b="1" dirty="0">
                <a:latin typeface="Calibri" pitchFamily="34" charset="0"/>
              </a:rPr>
              <a:t>0</a:t>
            </a:r>
            <a:r>
              <a:rPr lang="zh-CN" altLang="en-US" b="1" dirty="0">
                <a:latin typeface="Calibri" pitchFamily="34" charset="0"/>
              </a:rPr>
              <a:t>时刻的值</a:t>
            </a:r>
            <a:r>
              <a:rPr lang="zh-CN" altLang="en-US" dirty="0">
                <a:latin typeface="Calibri" pitchFamily="34" charset="0"/>
              </a:rPr>
              <a:t>。</a:t>
            </a:r>
          </a:p>
        </p:txBody>
      </p:sp>
      <p:sp>
        <p:nvSpPr>
          <p:cNvPr id="31770" name="TextBox 59"/>
          <p:cNvSpPr txBox="1">
            <a:spLocks noChangeArrowheads="1"/>
          </p:cNvSpPr>
          <p:nvPr/>
        </p:nvSpPr>
        <p:spPr bwMode="auto">
          <a:xfrm>
            <a:off x="395536" y="4221088"/>
            <a:ext cx="51435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Calibri" pitchFamily="34" charset="0"/>
              </a:rPr>
              <a:t>利用总量，求出图中控制体内的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</a:rPr>
              <a:t>平均值</a:t>
            </a:r>
            <a:r>
              <a:rPr lang="zh-CN" altLang="en-US" b="1" dirty="0">
                <a:latin typeface="Calibri" pitchFamily="34" charset="0"/>
              </a:rPr>
              <a:t>，作为该区域物理量的近似值</a:t>
            </a:r>
          </a:p>
        </p:txBody>
      </p:sp>
      <p:graphicFrame>
        <p:nvGraphicFramePr>
          <p:cNvPr id="190469" name="Object 18"/>
          <p:cNvGraphicFramePr>
            <a:graphicFrameLocks noChangeAspect="1"/>
          </p:cNvGraphicFramePr>
          <p:nvPr/>
        </p:nvGraphicFramePr>
        <p:xfrm>
          <a:off x="3779912" y="4725144"/>
          <a:ext cx="5197613" cy="1368152"/>
        </p:xfrm>
        <a:graphic>
          <a:graphicData uri="http://schemas.openxmlformats.org/presentationml/2006/ole">
            <p:oleObj spid="_x0000_s190469" name="Equation" r:id="rId5" imgW="3555720" imgH="939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3500438" y="6492875"/>
            <a:ext cx="2133600" cy="365125"/>
          </a:xfrm>
        </p:spPr>
        <p:txBody>
          <a:bodyPr/>
          <a:lstStyle/>
          <a:p>
            <a:pPr algn="r"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6858000" y="6492875"/>
            <a:ext cx="2133600" cy="365125"/>
          </a:xfrm>
        </p:spPr>
        <p:txBody>
          <a:bodyPr/>
          <a:lstStyle/>
          <a:p>
            <a:pPr algn="ctr">
              <a:defRPr/>
            </a:pPr>
            <a:fld id="{5659C890-C985-47FD-BF05-C1FFAF5CF58A}" type="slidenum">
              <a:rPr lang="zh-CN" altLang="en-US" sz="1000"/>
              <a:pPr algn="ctr">
                <a:defRPr/>
              </a:pPr>
              <a:t>12</a:t>
            </a:fld>
            <a:endParaRPr lang="zh-CN" altLang="en-US" sz="1000" dirty="0"/>
          </a:p>
        </p:txBody>
      </p:sp>
      <p:sp>
        <p:nvSpPr>
          <p:cNvPr id="32788" name="TextBox 5"/>
          <p:cNvSpPr txBox="1">
            <a:spLocks noChangeArrowheads="1"/>
          </p:cNvSpPr>
          <p:nvPr/>
        </p:nvSpPr>
        <p:spPr bwMode="auto">
          <a:xfrm>
            <a:off x="142875" y="285750"/>
            <a:ext cx="8001000" cy="400050"/>
          </a:xfrm>
          <a:prstGeom prst="rect">
            <a:avLst/>
          </a:prstGeom>
          <a:solidFill>
            <a:srgbClr val="FFC000">
              <a:alpha val="6196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Calibri" pitchFamily="34" charset="0"/>
              </a:rPr>
              <a:t>4</a:t>
            </a:r>
            <a:r>
              <a:rPr lang="zh-CN" altLang="en-US" sz="2000" b="1" dirty="0" smtClean="0">
                <a:solidFill>
                  <a:srgbClr val="0000FF"/>
                </a:solidFill>
                <a:latin typeface="Calibri" pitchFamily="34" charset="0"/>
              </a:rPr>
              <a:t>）</a:t>
            </a:r>
            <a:r>
              <a:rPr lang="en-US" altLang="zh-CN" sz="2000" b="1" dirty="0" smtClean="0">
                <a:solidFill>
                  <a:srgbClr val="0000FF"/>
                </a:solidFill>
                <a:latin typeface="Calibri" pitchFamily="34" charset="0"/>
              </a:rPr>
              <a:t>  </a:t>
            </a:r>
            <a:r>
              <a:rPr lang="en-US" altLang="zh-CN" sz="2000" b="1" dirty="0">
                <a:solidFill>
                  <a:srgbClr val="0000FF"/>
                </a:solidFill>
                <a:latin typeface="Calibri" pitchFamily="34" charset="0"/>
              </a:rPr>
              <a:t>HLLC </a:t>
            </a:r>
            <a:r>
              <a:rPr lang="zh-CN" altLang="en-US" sz="2000" b="1" dirty="0">
                <a:solidFill>
                  <a:srgbClr val="0000FF"/>
                </a:solidFill>
                <a:latin typeface="Calibri" pitchFamily="34" charset="0"/>
              </a:rPr>
              <a:t>近似</a:t>
            </a:r>
            <a:r>
              <a:rPr lang="en-US" altLang="zh-CN" sz="2000" b="1" dirty="0">
                <a:solidFill>
                  <a:srgbClr val="0000FF"/>
                </a:solidFill>
                <a:latin typeface="Calibri" pitchFamily="34" charset="0"/>
              </a:rPr>
              <a:t>Riemann</a:t>
            </a:r>
            <a:r>
              <a:rPr lang="zh-CN" altLang="en-US" sz="2000" b="1" dirty="0">
                <a:solidFill>
                  <a:srgbClr val="0000FF"/>
                </a:solidFill>
                <a:latin typeface="Calibri" pitchFamily="34" charset="0"/>
              </a:rPr>
              <a:t>解 （</a:t>
            </a:r>
            <a:r>
              <a:rPr lang="en-US" altLang="zh-CN" sz="2000" b="1" dirty="0">
                <a:solidFill>
                  <a:srgbClr val="0000FF"/>
                </a:solidFill>
                <a:latin typeface="Calibri" pitchFamily="34" charset="0"/>
              </a:rPr>
              <a:t>Toro</a:t>
            </a:r>
            <a:r>
              <a:rPr lang="zh-CN" altLang="en-US" sz="2000" b="1" dirty="0">
                <a:solidFill>
                  <a:srgbClr val="0000FF"/>
                </a:solidFill>
                <a:latin typeface="Calibri" pitchFamily="34" charset="0"/>
              </a:rPr>
              <a:t>）</a:t>
            </a:r>
          </a:p>
        </p:txBody>
      </p:sp>
      <p:sp>
        <p:nvSpPr>
          <p:cNvPr id="32789" name="TextBox 4"/>
          <p:cNvSpPr txBox="1">
            <a:spLocks noChangeArrowheads="1"/>
          </p:cNvSpPr>
          <p:nvPr/>
        </p:nvSpPr>
        <p:spPr bwMode="auto">
          <a:xfrm>
            <a:off x="285750" y="928688"/>
            <a:ext cx="5143500" cy="36988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Calibri" pitchFamily="34" charset="0"/>
              </a:rPr>
              <a:t>发展了</a:t>
            </a:r>
            <a:r>
              <a:rPr lang="en-US" altLang="zh-CN" b="1">
                <a:latin typeface="Calibri" pitchFamily="34" charset="0"/>
              </a:rPr>
              <a:t>HLL</a:t>
            </a:r>
            <a:r>
              <a:rPr lang="zh-CN" altLang="en-US" b="1">
                <a:latin typeface="Calibri" pitchFamily="34" charset="0"/>
              </a:rPr>
              <a:t>近似解，用</a:t>
            </a:r>
            <a:r>
              <a:rPr lang="zh-CN" altLang="en-US" b="1">
                <a:solidFill>
                  <a:srgbClr val="0000FF"/>
                </a:solidFill>
                <a:latin typeface="Calibri" pitchFamily="34" charset="0"/>
              </a:rPr>
              <a:t>三波</a:t>
            </a:r>
            <a:r>
              <a:rPr lang="zh-CN" altLang="en-US" b="1">
                <a:latin typeface="Calibri" pitchFamily="34" charset="0"/>
              </a:rPr>
              <a:t>模型来近似 （如图）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5429250" y="2428875"/>
            <a:ext cx="3357563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16200000" flipV="1">
            <a:off x="5929313" y="1571625"/>
            <a:ext cx="1928812" cy="714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6929438" y="1071563"/>
            <a:ext cx="1643062" cy="135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5400000" flipH="1" flipV="1">
            <a:off x="6429376" y="1500187"/>
            <a:ext cx="1428750" cy="42862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200000" flipV="1">
            <a:off x="6000750" y="1500188"/>
            <a:ext cx="1000125" cy="8572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8501063" y="642938"/>
          <a:ext cx="298450" cy="319087"/>
        </p:xfrm>
        <a:graphic>
          <a:graphicData uri="http://schemas.openxmlformats.org/presentationml/2006/ole">
            <p:oleObj spid="_x0000_s191490" name="Equation" r:id="rId3" imgW="190440" imgH="203040" progId="Equation.3">
              <p:embed/>
            </p:oleObj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5857875" y="1000125"/>
          <a:ext cx="298450" cy="319088"/>
        </p:xfrm>
        <a:graphic>
          <a:graphicData uri="http://schemas.openxmlformats.org/presentationml/2006/ole">
            <p:oleObj spid="_x0000_s191491" name="Equation" r:id="rId4" imgW="190440" imgH="203040" progId="Equation.3">
              <p:embed/>
            </p:oleObj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7296150" y="642938"/>
          <a:ext cx="277813" cy="319087"/>
        </p:xfrm>
        <a:graphic>
          <a:graphicData uri="http://schemas.openxmlformats.org/presentationml/2006/ole">
            <p:oleObj spid="_x0000_s191492" name="Equation" r:id="rId5" imgW="177480" imgH="203040" progId="Equation.3">
              <p:embed/>
            </p:oleObj>
          </a:graphicData>
        </a:graphic>
      </p:graphicFrame>
      <p:sp>
        <p:nvSpPr>
          <p:cNvPr id="32795" name="TextBox 20"/>
          <p:cNvSpPr txBox="1">
            <a:spLocks noChangeArrowheads="1"/>
          </p:cNvSpPr>
          <p:nvPr/>
        </p:nvSpPr>
        <p:spPr bwMode="auto">
          <a:xfrm>
            <a:off x="5286375" y="2714625"/>
            <a:ext cx="3857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Calibri" pitchFamily="34" charset="0"/>
              </a:rPr>
              <a:t>三波近似， 左、右波的速</a:t>
            </a:r>
            <a:endParaRPr lang="en-US" altLang="zh-CN" b="1">
              <a:solidFill>
                <a:srgbClr val="0000FF"/>
              </a:solidFill>
              <a:latin typeface="Calibri" pitchFamily="34" charset="0"/>
            </a:endParaRPr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8001000" y="2714625"/>
          <a:ext cx="298450" cy="319088"/>
        </p:xfrm>
        <a:graphic>
          <a:graphicData uri="http://schemas.openxmlformats.org/presentationml/2006/ole">
            <p:oleObj spid="_x0000_s191493" name="Equation" r:id="rId6" imgW="190440" imgH="203040" progId="Equation.3">
              <p:embed/>
            </p:oleObj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8429625" y="2714625"/>
          <a:ext cx="298450" cy="319088"/>
        </p:xfrm>
        <a:graphic>
          <a:graphicData uri="http://schemas.openxmlformats.org/presentationml/2006/ole">
            <p:oleObj spid="_x0000_s191494" name="Equation" r:id="rId7" imgW="190440" imgH="203040" progId="Equation.3">
              <p:embed/>
            </p:oleObj>
          </a:graphicData>
        </a:graphic>
      </p:graphicFrame>
      <p:graphicFrame>
        <p:nvGraphicFramePr>
          <p:cNvPr id="32775" name="Object 8"/>
          <p:cNvGraphicFramePr>
            <a:graphicFrameLocks noChangeAspect="1"/>
          </p:cNvGraphicFramePr>
          <p:nvPr/>
        </p:nvGraphicFramePr>
        <p:xfrm>
          <a:off x="5786438" y="1857375"/>
          <a:ext cx="327025" cy="327025"/>
        </p:xfrm>
        <a:graphic>
          <a:graphicData uri="http://schemas.openxmlformats.org/presentationml/2006/ole">
            <p:oleObj spid="_x0000_s191495" name="Equation" r:id="rId8" imgW="203040" imgH="203040" progId="Equation.3">
              <p:embed/>
            </p:oleObj>
          </a:graphicData>
        </a:graphic>
      </p:graphicFrame>
      <p:graphicFrame>
        <p:nvGraphicFramePr>
          <p:cNvPr id="32776" name="Object 9"/>
          <p:cNvGraphicFramePr>
            <a:graphicFrameLocks noChangeAspect="1"/>
          </p:cNvGraphicFramePr>
          <p:nvPr/>
        </p:nvGraphicFramePr>
        <p:xfrm>
          <a:off x="8134350" y="1857375"/>
          <a:ext cx="347663" cy="327025"/>
        </p:xfrm>
        <a:graphic>
          <a:graphicData uri="http://schemas.openxmlformats.org/presentationml/2006/ole">
            <p:oleObj spid="_x0000_s191496" name="Equation" r:id="rId9" imgW="215640" imgH="203040" progId="Equation.3">
              <p:embed/>
            </p:oleObj>
          </a:graphicData>
        </a:graphic>
      </p:graphicFrame>
      <p:graphicFrame>
        <p:nvGraphicFramePr>
          <p:cNvPr id="32777" name="Object 10"/>
          <p:cNvGraphicFramePr>
            <a:graphicFrameLocks noChangeAspect="1"/>
          </p:cNvGraphicFramePr>
          <p:nvPr/>
        </p:nvGraphicFramePr>
        <p:xfrm>
          <a:off x="6357938" y="714375"/>
          <a:ext cx="388937" cy="327025"/>
        </p:xfrm>
        <a:graphic>
          <a:graphicData uri="http://schemas.openxmlformats.org/presentationml/2006/ole">
            <p:oleObj spid="_x0000_s191497" name="Equation" r:id="rId10" imgW="241200" imgH="203040" progId="Equation.3">
              <p:embed/>
            </p:oleObj>
          </a:graphicData>
        </a:graphic>
      </p:graphicFrame>
      <p:graphicFrame>
        <p:nvGraphicFramePr>
          <p:cNvPr id="32778" name="Object 11"/>
          <p:cNvGraphicFramePr>
            <a:graphicFrameLocks noChangeAspect="1"/>
          </p:cNvGraphicFramePr>
          <p:nvPr/>
        </p:nvGraphicFramePr>
        <p:xfrm>
          <a:off x="7643813" y="785813"/>
          <a:ext cx="409575" cy="327025"/>
        </p:xfrm>
        <a:graphic>
          <a:graphicData uri="http://schemas.openxmlformats.org/presentationml/2006/ole">
            <p:oleObj spid="_x0000_s191498" name="Equation" r:id="rId11" imgW="253800" imgH="203040" progId="Equation.3">
              <p:embed/>
            </p:oleObj>
          </a:graphicData>
        </a:graphic>
      </p:graphicFrame>
      <p:sp>
        <p:nvSpPr>
          <p:cNvPr id="31" name="任意多边形 30"/>
          <p:cNvSpPr/>
          <p:nvPr/>
        </p:nvSpPr>
        <p:spPr>
          <a:xfrm>
            <a:off x="6286500" y="1071563"/>
            <a:ext cx="860425" cy="260350"/>
          </a:xfrm>
          <a:custGeom>
            <a:avLst/>
            <a:gdLst>
              <a:gd name="connsiteX0" fmla="*/ 0 w 762000"/>
              <a:gd name="connsiteY0" fmla="*/ 384629 h 384629"/>
              <a:gd name="connsiteX1" fmla="*/ 119743 w 762000"/>
              <a:gd name="connsiteY1" fmla="*/ 188686 h 384629"/>
              <a:gd name="connsiteX2" fmla="*/ 424543 w 762000"/>
              <a:gd name="connsiteY2" fmla="*/ 25400 h 384629"/>
              <a:gd name="connsiteX3" fmla="*/ 762000 w 762000"/>
              <a:gd name="connsiteY3" fmla="*/ 36286 h 38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384629">
                <a:moveTo>
                  <a:pt x="0" y="384629"/>
                </a:moveTo>
                <a:cubicBezTo>
                  <a:pt x="24493" y="316593"/>
                  <a:pt x="48986" y="248557"/>
                  <a:pt x="119743" y="188686"/>
                </a:cubicBezTo>
                <a:cubicBezTo>
                  <a:pt x="190500" y="128815"/>
                  <a:pt x="317500" y="50800"/>
                  <a:pt x="424543" y="25400"/>
                </a:cubicBezTo>
                <a:cubicBezTo>
                  <a:pt x="531586" y="0"/>
                  <a:pt x="646793" y="18143"/>
                  <a:pt x="762000" y="36286"/>
                </a:cubicBezTo>
              </a:path>
            </a:pathLst>
          </a:cu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7358063" y="1143000"/>
            <a:ext cx="728662" cy="55563"/>
          </a:xfrm>
          <a:custGeom>
            <a:avLst/>
            <a:gdLst>
              <a:gd name="connsiteX0" fmla="*/ 0 w 729343"/>
              <a:gd name="connsiteY0" fmla="*/ 68943 h 156028"/>
              <a:gd name="connsiteX1" fmla="*/ 402772 w 729343"/>
              <a:gd name="connsiteY1" fmla="*/ 14514 h 156028"/>
              <a:gd name="connsiteX2" fmla="*/ 729343 w 729343"/>
              <a:gd name="connsiteY2" fmla="*/ 156028 h 15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9343" h="156028">
                <a:moveTo>
                  <a:pt x="0" y="68943"/>
                </a:moveTo>
                <a:cubicBezTo>
                  <a:pt x="140607" y="34471"/>
                  <a:pt x="281215" y="0"/>
                  <a:pt x="402772" y="14514"/>
                </a:cubicBezTo>
                <a:cubicBezTo>
                  <a:pt x="524329" y="29028"/>
                  <a:pt x="729343" y="156028"/>
                  <a:pt x="729343" y="156028"/>
                </a:cubicBezTo>
              </a:path>
            </a:pathLst>
          </a:cu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286500" y="1643063"/>
            <a:ext cx="1643063" cy="785812"/>
          </a:xfrm>
          <a:prstGeom prst="rect">
            <a:avLst/>
          </a:prstGeom>
          <a:solidFill>
            <a:srgbClr val="FFC000">
              <a:alpha val="18000"/>
            </a:srgbClr>
          </a:solidFill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6286500" y="1571625"/>
            <a:ext cx="857250" cy="15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7215188" y="1571625"/>
            <a:ext cx="714375" cy="15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5643563" y="3643313"/>
            <a:ext cx="1000125" cy="6429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643688" y="3643313"/>
            <a:ext cx="785812" cy="6429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858125" y="3643313"/>
            <a:ext cx="928688" cy="642937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429500" y="3643313"/>
            <a:ext cx="428625" cy="6429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805" name="TextBox 51"/>
          <p:cNvSpPr txBox="1">
            <a:spLocks noChangeArrowheads="1"/>
          </p:cNvSpPr>
          <p:nvPr/>
        </p:nvSpPr>
        <p:spPr bwMode="auto">
          <a:xfrm>
            <a:off x="6072188" y="4786313"/>
            <a:ext cx="2571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T </a:t>
            </a:r>
            <a:r>
              <a:rPr lang="zh-CN" altLang="en-US" b="1">
                <a:latin typeface="Calibri" pitchFamily="34" charset="0"/>
              </a:rPr>
              <a:t>时刻的流动状态</a:t>
            </a:r>
          </a:p>
        </p:txBody>
      </p:sp>
      <p:graphicFrame>
        <p:nvGraphicFramePr>
          <p:cNvPr id="32779" name="Object 37"/>
          <p:cNvGraphicFramePr>
            <a:graphicFrameLocks noChangeAspect="1"/>
          </p:cNvGraphicFramePr>
          <p:nvPr/>
        </p:nvGraphicFramePr>
        <p:xfrm>
          <a:off x="5929313" y="3286125"/>
          <a:ext cx="327025" cy="327025"/>
        </p:xfrm>
        <a:graphic>
          <a:graphicData uri="http://schemas.openxmlformats.org/presentationml/2006/ole">
            <p:oleObj spid="_x0000_s191499" name="Equation" r:id="rId12" imgW="203040" imgH="203040" progId="Equation.3">
              <p:embed/>
            </p:oleObj>
          </a:graphicData>
        </a:graphic>
      </p:graphicFrame>
      <p:graphicFrame>
        <p:nvGraphicFramePr>
          <p:cNvPr id="32780" name="Object 38"/>
          <p:cNvGraphicFramePr>
            <a:graphicFrameLocks noChangeAspect="1"/>
          </p:cNvGraphicFramePr>
          <p:nvPr/>
        </p:nvGraphicFramePr>
        <p:xfrm>
          <a:off x="6786563" y="3286125"/>
          <a:ext cx="388937" cy="327025"/>
        </p:xfrm>
        <a:graphic>
          <a:graphicData uri="http://schemas.openxmlformats.org/presentationml/2006/ole">
            <p:oleObj spid="_x0000_s191500" name="Equation" r:id="rId13" imgW="241200" imgH="203040" progId="Equation.3">
              <p:embed/>
            </p:oleObj>
          </a:graphicData>
        </a:graphic>
      </p:graphicFrame>
      <p:graphicFrame>
        <p:nvGraphicFramePr>
          <p:cNvPr id="32781" name="Object 39"/>
          <p:cNvGraphicFramePr>
            <a:graphicFrameLocks noChangeAspect="1"/>
          </p:cNvGraphicFramePr>
          <p:nvPr/>
        </p:nvGraphicFramePr>
        <p:xfrm>
          <a:off x="7429500" y="3286125"/>
          <a:ext cx="409575" cy="327025"/>
        </p:xfrm>
        <a:graphic>
          <a:graphicData uri="http://schemas.openxmlformats.org/presentationml/2006/ole">
            <p:oleObj spid="_x0000_s191501" name="Equation" r:id="rId14" imgW="253800" imgH="203040" progId="Equation.3">
              <p:embed/>
            </p:oleObj>
          </a:graphicData>
        </a:graphic>
      </p:graphicFrame>
      <p:graphicFrame>
        <p:nvGraphicFramePr>
          <p:cNvPr id="32782" name="Object 40"/>
          <p:cNvGraphicFramePr>
            <a:graphicFrameLocks noChangeAspect="1"/>
          </p:cNvGraphicFramePr>
          <p:nvPr/>
        </p:nvGraphicFramePr>
        <p:xfrm>
          <a:off x="8215313" y="3286125"/>
          <a:ext cx="347662" cy="327025"/>
        </p:xfrm>
        <a:graphic>
          <a:graphicData uri="http://schemas.openxmlformats.org/presentationml/2006/ole">
            <p:oleObj spid="_x0000_s191502" name="Equation" r:id="rId15" imgW="215640" imgH="203040" progId="Equation.3">
              <p:embed/>
            </p:oleObj>
          </a:graphicData>
        </a:graphic>
      </p:graphicFrame>
      <p:sp>
        <p:nvSpPr>
          <p:cNvPr id="32806" name="TextBox 41"/>
          <p:cNvSpPr txBox="1">
            <a:spLocks noChangeArrowheads="1"/>
          </p:cNvSpPr>
          <p:nvPr/>
        </p:nvSpPr>
        <p:spPr bwMode="auto">
          <a:xfrm>
            <a:off x="6286500" y="4357688"/>
            <a:ext cx="714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Calibri" pitchFamily="34" charset="0"/>
              </a:rPr>
              <a:t>激波</a:t>
            </a:r>
          </a:p>
        </p:txBody>
      </p:sp>
      <p:sp>
        <p:nvSpPr>
          <p:cNvPr id="32807" name="TextBox 43"/>
          <p:cNvSpPr txBox="1">
            <a:spLocks noChangeArrowheads="1"/>
          </p:cNvSpPr>
          <p:nvPr/>
        </p:nvSpPr>
        <p:spPr bwMode="auto">
          <a:xfrm>
            <a:off x="8143875" y="4286250"/>
            <a:ext cx="857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Calibri" pitchFamily="34" charset="0"/>
              </a:rPr>
              <a:t>激波</a:t>
            </a:r>
          </a:p>
        </p:txBody>
      </p:sp>
      <p:sp>
        <p:nvSpPr>
          <p:cNvPr id="32808" name="TextBox 46"/>
          <p:cNvSpPr txBox="1">
            <a:spLocks noChangeArrowheads="1"/>
          </p:cNvSpPr>
          <p:nvPr/>
        </p:nvSpPr>
        <p:spPr bwMode="auto">
          <a:xfrm>
            <a:off x="7000875" y="4286250"/>
            <a:ext cx="1214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Calibri" pitchFamily="34" charset="0"/>
              </a:rPr>
              <a:t>接触间断</a:t>
            </a:r>
          </a:p>
        </p:txBody>
      </p:sp>
      <p:sp>
        <p:nvSpPr>
          <p:cNvPr id="32809" name="TextBox 47"/>
          <p:cNvSpPr txBox="1">
            <a:spLocks noChangeArrowheads="1"/>
          </p:cNvSpPr>
          <p:nvPr/>
        </p:nvSpPr>
        <p:spPr bwMode="auto">
          <a:xfrm>
            <a:off x="428625" y="1643063"/>
            <a:ext cx="4857750" cy="64611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Calibri" pitchFamily="34" charset="0"/>
              </a:rPr>
              <a:t>模型： 左右两道激波，中间有接触间断</a:t>
            </a:r>
            <a:endParaRPr lang="en-US" altLang="zh-CN" b="1">
              <a:latin typeface="Calibri" pitchFamily="34" charset="0"/>
            </a:endParaRPr>
          </a:p>
          <a:p>
            <a:r>
              <a:rPr lang="zh-CN" altLang="en-US" b="1">
                <a:latin typeface="Calibri" pitchFamily="34" charset="0"/>
              </a:rPr>
              <a:t>激波速度</a:t>
            </a:r>
            <a:r>
              <a:rPr lang="zh-CN" altLang="en-US" b="1">
                <a:solidFill>
                  <a:srgbClr val="FF0000"/>
                </a:solidFill>
                <a:latin typeface="Calibri" pitchFamily="34" charset="0"/>
              </a:rPr>
              <a:t>已知</a:t>
            </a:r>
            <a:r>
              <a:rPr lang="zh-CN" altLang="en-US" b="1">
                <a:latin typeface="Calibri" pitchFamily="34" charset="0"/>
              </a:rPr>
              <a:t>为</a:t>
            </a:r>
            <a:r>
              <a:rPr lang="en-US" altLang="zh-CN" b="1">
                <a:latin typeface="Calibri" pitchFamily="34" charset="0"/>
              </a:rPr>
              <a:t>: Z</a:t>
            </a:r>
            <a:r>
              <a:rPr lang="en-US" altLang="zh-CN" b="1" baseline="-25000">
                <a:latin typeface="Calibri" pitchFamily="34" charset="0"/>
              </a:rPr>
              <a:t>L</a:t>
            </a:r>
            <a:r>
              <a:rPr lang="en-US" altLang="zh-CN" b="1">
                <a:latin typeface="Calibri" pitchFamily="34" charset="0"/>
              </a:rPr>
              <a:t>, Z</a:t>
            </a:r>
            <a:r>
              <a:rPr lang="en-US" altLang="zh-CN" b="1" baseline="-25000">
                <a:latin typeface="Calibri" pitchFamily="34" charset="0"/>
              </a:rPr>
              <a:t>R</a:t>
            </a:r>
            <a:endParaRPr lang="zh-CN" altLang="en-US" b="1" baseline="-25000">
              <a:latin typeface="Calibri" pitchFamily="34" charset="0"/>
            </a:endParaRPr>
          </a:p>
        </p:txBody>
      </p:sp>
      <p:sp>
        <p:nvSpPr>
          <p:cNvPr id="32810" name="TextBox 48"/>
          <p:cNvSpPr txBox="1">
            <a:spLocks noChangeArrowheads="1"/>
          </p:cNvSpPr>
          <p:nvPr/>
        </p:nvSpPr>
        <p:spPr bwMode="auto">
          <a:xfrm>
            <a:off x="500063" y="2571750"/>
            <a:ext cx="3429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Calibri" pitchFamily="34" charset="0"/>
              </a:rPr>
              <a:t>未知数（</a:t>
            </a:r>
            <a:r>
              <a:rPr lang="en-US" altLang="zh-CN" b="1">
                <a:solidFill>
                  <a:srgbClr val="FF0000"/>
                </a:solidFill>
                <a:latin typeface="Calibri" pitchFamily="34" charset="0"/>
              </a:rPr>
              <a:t>4</a:t>
            </a:r>
            <a:r>
              <a:rPr lang="zh-CN" altLang="en-US" b="1">
                <a:solidFill>
                  <a:srgbClr val="FF0000"/>
                </a:solidFill>
                <a:latin typeface="Calibri" pitchFamily="34" charset="0"/>
              </a:rPr>
              <a:t>个</a:t>
            </a:r>
            <a:r>
              <a:rPr lang="zh-CN" altLang="en-US" b="1">
                <a:latin typeface="Calibri" pitchFamily="34" charset="0"/>
              </a:rPr>
              <a:t>）：</a:t>
            </a:r>
            <a:r>
              <a:rPr lang="zh-CN" altLang="en-US">
                <a:latin typeface="Calibri" pitchFamily="34" charset="0"/>
              </a:rPr>
              <a:t> </a:t>
            </a:r>
          </a:p>
        </p:txBody>
      </p:sp>
      <p:graphicFrame>
        <p:nvGraphicFramePr>
          <p:cNvPr id="32783" name="Object 15"/>
          <p:cNvGraphicFramePr>
            <a:graphicFrameLocks noChangeAspect="1"/>
          </p:cNvGraphicFramePr>
          <p:nvPr/>
        </p:nvGraphicFramePr>
        <p:xfrm>
          <a:off x="2286000" y="2643188"/>
          <a:ext cx="927100" cy="228600"/>
        </p:xfrm>
        <a:graphic>
          <a:graphicData uri="http://schemas.openxmlformats.org/presentationml/2006/ole">
            <p:oleObj spid="_x0000_s191503" name="Equation" r:id="rId16" imgW="927000" imgH="228600" progId="Equation.DSMT4">
              <p:embed/>
            </p:oleObj>
          </a:graphicData>
        </a:graphic>
      </p:graphicFrame>
      <p:sp>
        <p:nvSpPr>
          <p:cNvPr id="32811" name="TextBox 50"/>
          <p:cNvSpPr txBox="1">
            <a:spLocks noChangeArrowheads="1"/>
          </p:cNvSpPr>
          <p:nvPr/>
        </p:nvSpPr>
        <p:spPr bwMode="auto">
          <a:xfrm>
            <a:off x="500063" y="3000375"/>
            <a:ext cx="3857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Calibri" pitchFamily="34" charset="0"/>
              </a:rPr>
              <a:t>方程（</a:t>
            </a:r>
            <a:r>
              <a:rPr lang="en-US" altLang="zh-CN" b="1">
                <a:solidFill>
                  <a:srgbClr val="FF0000"/>
                </a:solidFill>
                <a:latin typeface="Calibri" pitchFamily="34" charset="0"/>
              </a:rPr>
              <a:t>6</a:t>
            </a:r>
            <a:r>
              <a:rPr lang="zh-CN" altLang="en-US" b="1">
                <a:solidFill>
                  <a:srgbClr val="FF0000"/>
                </a:solidFill>
                <a:latin typeface="Calibri" pitchFamily="34" charset="0"/>
              </a:rPr>
              <a:t>个</a:t>
            </a:r>
            <a:r>
              <a:rPr lang="zh-CN" altLang="en-US" b="1">
                <a:latin typeface="Calibri" pitchFamily="34" charset="0"/>
              </a:rPr>
              <a:t>）：两道激波的</a:t>
            </a:r>
            <a:r>
              <a:rPr lang="en-US" altLang="zh-CN" b="1">
                <a:latin typeface="Calibri" pitchFamily="34" charset="0"/>
              </a:rPr>
              <a:t>RH</a:t>
            </a:r>
            <a:r>
              <a:rPr lang="zh-CN" altLang="en-US" b="1">
                <a:latin typeface="Calibri" pitchFamily="34" charset="0"/>
              </a:rPr>
              <a:t>关系式</a:t>
            </a:r>
          </a:p>
        </p:txBody>
      </p:sp>
      <p:graphicFrame>
        <p:nvGraphicFramePr>
          <p:cNvPr id="32784" name="Object 16"/>
          <p:cNvGraphicFramePr>
            <a:graphicFrameLocks noChangeAspect="1"/>
          </p:cNvGraphicFramePr>
          <p:nvPr/>
        </p:nvGraphicFramePr>
        <p:xfrm>
          <a:off x="1143000" y="3357563"/>
          <a:ext cx="3071813" cy="804862"/>
        </p:xfrm>
        <a:graphic>
          <a:graphicData uri="http://schemas.openxmlformats.org/presentationml/2006/ole">
            <p:oleObj spid="_x0000_s191504" name="Equation" r:id="rId17" imgW="2997000" imgH="787320" progId="Equation.3">
              <p:embed/>
            </p:oleObj>
          </a:graphicData>
        </a:graphic>
      </p:graphicFrame>
      <p:graphicFrame>
        <p:nvGraphicFramePr>
          <p:cNvPr id="32785" name="Object 17"/>
          <p:cNvGraphicFramePr>
            <a:graphicFrameLocks noChangeAspect="1"/>
          </p:cNvGraphicFramePr>
          <p:nvPr/>
        </p:nvGraphicFramePr>
        <p:xfrm>
          <a:off x="1143000" y="4214813"/>
          <a:ext cx="3197225" cy="823912"/>
        </p:xfrm>
        <a:graphic>
          <a:graphicData uri="http://schemas.openxmlformats.org/presentationml/2006/ole">
            <p:oleObj spid="_x0000_s191505" name="Equation" r:id="rId18" imgW="3047760" imgH="787320" progId="Equation.3">
              <p:embed/>
            </p:oleObj>
          </a:graphicData>
        </a:graphic>
      </p:graphicFrame>
      <p:sp>
        <p:nvSpPr>
          <p:cNvPr id="32812" name="TextBox 51"/>
          <p:cNvSpPr txBox="1">
            <a:spLocks noChangeArrowheads="1"/>
          </p:cNvSpPr>
          <p:nvPr/>
        </p:nvSpPr>
        <p:spPr bwMode="auto">
          <a:xfrm>
            <a:off x="500063" y="5286375"/>
            <a:ext cx="5429250" cy="120015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Calibri" pitchFamily="34" charset="0"/>
              </a:rPr>
              <a:t>方程</a:t>
            </a:r>
            <a:r>
              <a:rPr lang="zh-CN" altLang="en-US" b="1">
                <a:solidFill>
                  <a:srgbClr val="FF0000"/>
                </a:solidFill>
                <a:latin typeface="Calibri" pitchFamily="34" charset="0"/>
              </a:rPr>
              <a:t>多了两个</a:t>
            </a:r>
            <a:r>
              <a:rPr lang="zh-CN" altLang="en-US" b="1">
                <a:latin typeface="Calibri" pitchFamily="34" charset="0"/>
              </a:rPr>
              <a:t>？ （因为假设激波速度已知）</a:t>
            </a:r>
            <a:endParaRPr lang="en-US" altLang="zh-CN" b="1">
              <a:latin typeface="Calibri" pitchFamily="34" charset="0"/>
            </a:endParaRPr>
          </a:p>
          <a:p>
            <a:r>
              <a:rPr lang="zh-CN" altLang="en-US" b="1">
                <a:latin typeface="Calibri" pitchFamily="34" charset="0"/>
              </a:rPr>
              <a:t>常用方法： 去掉两个方程</a:t>
            </a:r>
            <a:endParaRPr lang="en-US" altLang="zh-CN" b="1">
              <a:latin typeface="Calibri" pitchFamily="34" charset="0"/>
            </a:endParaRPr>
          </a:p>
          <a:p>
            <a:r>
              <a:rPr lang="zh-CN" altLang="en-US" b="1">
                <a:latin typeface="Calibri" pitchFamily="34" charset="0"/>
              </a:rPr>
              <a:t>去掉两个</a:t>
            </a:r>
            <a:r>
              <a:rPr lang="zh-CN" altLang="en-US" b="1">
                <a:solidFill>
                  <a:srgbClr val="FF0000"/>
                </a:solidFill>
                <a:latin typeface="Calibri" pitchFamily="34" charset="0"/>
              </a:rPr>
              <a:t>能量方程</a:t>
            </a:r>
            <a:r>
              <a:rPr lang="zh-CN" altLang="en-US" b="1">
                <a:latin typeface="Calibri" pitchFamily="34" charset="0"/>
              </a:rPr>
              <a:t>， </a:t>
            </a:r>
            <a:r>
              <a:rPr lang="en-US" altLang="zh-CN" b="1">
                <a:latin typeface="Calibri" pitchFamily="34" charset="0"/>
              </a:rPr>
              <a:t>4</a:t>
            </a:r>
            <a:r>
              <a:rPr lang="zh-CN" altLang="en-US" b="1">
                <a:latin typeface="Calibri" pitchFamily="34" charset="0"/>
              </a:rPr>
              <a:t>个未知数，</a:t>
            </a:r>
            <a:r>
              <a:rPr lang="en-US" altLang="zh-CN" b="1">
                <a:latin typeface="Calibri" pitchFamily="34" charset="0"/>
              </a:rPr>
              <a:t>4</a:t>
            </a:r>
            <a:r>
              <a:rPr lang="zh-CN" altLang="en-US" b="1">
                <a:latin typeface="Calibri" pitchFamily="34" charset="0"/>
              </a:rPr>
              <a:t>个方程，求解</a:t>
            </a:r>
            <a:endParaRPr lang="en-US" altLang="zh-CN" b="1">
              <a:latin typeface="Calibri" pitchFamily="34" charset="0"/>
            </a:endParaRPr>
          </a:p>
          <a:p>
            <a:r>
              <a:rPr lang="zh-CN" altLang="en-US" b="1">
                <a:latin typeface="Calibri" pitchFamily="34" charset="0"/>
              </a:rPr>
              <a:t>求解过程</a:t>
            </a:r>
            <a:r>
              <a:rPr lang="zh-CN" altLang="en-US" b="1">
                <a:solidFill>
                  <a:srgbClr val="FF0000"/>
                </a:solidFill>
                <a:latin typeface="Calibri" pitchFamily="34" charset="0"/>
              </a:rPr>
              <a:t>简单，轻易可给出表达式</a:t>
            </a:r>
          </a:p>
        </p:txBody>
      </p:sp>
      <p:sp>
        <p:nvSpPr>
          <p:cNvPr id="56" name="矩形 55"/>
          <p:cNvSpPr/>
          <p:nvPr/>
        </p:nvSpPr>
        <p:spPr>
          <a:xfrm>
            <a:off x="1214438" y="3929063"/>
            <a:ext cx="3214687" cy="214312"/>
          </a:xfrm>
          <a:prstGeom prst="rect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1214438" y="4786313"/>
            <a:ext cx="3214687" cy="214312"/>
          </a:xfrm>
          <a:prstGeom prst="rect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2054F8-1DE3-4FAF-A1A7-F6755BF8B532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graphicFrame>
        <p:nvGraphicFramePr>
          <p:cNvPr id="210946" name="Object 2"/>
          <p:cNvGraphicFramePr>
            <a:graphicFrameLocks noChangeAspect="1"/>
          </p:cNvGraphicFramePr>
          <p:nvPr/>
        </p:nvGraphicFramePr>
        <p:xfrm>
          <a:off x="785786" y="3286124"/>
          <a:ext cx="2937408" cy="1428760"/>
        </p:xfrm>
        <a:graphic>
          <a:graphicData uri="http://schemas.openxmlformats.org/presentationml/2006/ole">
            <p:oleObj spid="_x0000_s210946" name="Equation" r:id="rId3" imgW="1930320" imgH="939600" progId="Equation.DSMT4">
              <p:embed/>
            </p:oleObj>
          </a:graphicData>
        </a:graphic>
      </p:graphicFrame>
      <p:graphicFrame>
        <p:nvGraphicFramePr>
          <p:cNvPr id="210947" name="Object 14"/>
          <p:cNvGraphicFramePr>
            <a:graphicFrameLocks noChangeAspect="1"/>
          </p:cNvGraphicFramePr>
          <p:nvPr/>
        </p:nvGraphicFramePr>
        <p:xfrm>
          <a:off x="857224" y="5072074"/>
          <a:ext cx="2722562" cy="379413"/>
        </p:xfrm>
        <a:graphic>
          <a:graphicData uri="http://schemas.openxmlformats.org/presentationml/2006/ole">
            <p:oleObj spid="_x0000_s210947" name="公式" r:id="rId4" imgW="1549080" imgH="215640" progId="Equation.3">
              <p:embed/>
            </p:oleObj>
          </a:graphicData>
        </a:graphic>
      </p:graphicFrame>
      <p:graphicFrame>
        <p:nvGraphicFramePr>
          <p:cNvPr id="210948" name="Object 3"/>
          <p:cNvGraphicFramePr>
            <a:graphicFrameLocks noChangeAspect="1"/>
          </p:cNvGraphicFramePr>
          <p:nvPr/>
        </p:nvGraphicFramePr>
        <p:xfrm>
          <a:off x="785786" y="1571612"/>
          <a:ext cx="4143377" cy="1390947"/>
        </p:xfrm>
        <a:graphic>
          <a:graphicData uri="http://schemas.openxmlformats.org/presentationml/2006/ole">
            <p:oleObj spid="_x0000_s210948" name="公式" r:id="rId5" imgW="3403440" imgH="1143000" progId="Equation.3">
              <p:embed/>
            </p:oleObj>
          </a:graphicData>
        </a:graphic>
      </p:graphicFrame>
      <p:graphicFrame>
        <p:nvGraphicFramePr>
          <p:cNvPr id="210949" name="Object 24"/>
          <p:cNvGraphicFramePr>
            <a:graphicFrameLocks noChangeAspect="1"/>
          </p:cNvGraphicFramePr>
          <p:nvPr/>
        </p:nvGraphicFramePr>
        <p:xfrm>
          <a:off x="714348" y="857232"/>
          <a:ext cx="3643311" cy="499084"/>
        </p:xfrm>
        <a:graphic>
          <a:graphicData uri="http://schemas.openxmlformats.org/presentationml/2006/ole">
            <p:oleObj spid="_x0000_s210949" name="公式" r:id="rId6" imgW="3149280" imgH="43164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8596" y="214290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最终，</a:t>
            </a:r>
            <a:r>
              <a:rPr lang="en-US" altLang="zh-CN" dirty="0" smtClean="0"/>
              <a:t>HLLC</a:t>
            </a:r>
            <a:r>
              <a:rPr lang="zh-CN" altLang="en-US" dirty="0" smtClean="0"/>
              <a:t>公式为：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5429250" y="2428875"/>
            <a:ext cx="3357563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6929438" y="1071563"/>
            <a:ext cx="1643062" cy="135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5400000" flipH="1" flipV="1">
            <a:off x="6429376" y="1500187"/>
            <a:ext cx="1428750" cy="42862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200000" flipV="1">
            <a:off x="6000750" y="1500188"/>
            <a:ext cx="1000125" cy="8572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5857875" y="1000125"/>
          <a:ext cx="298450" cy="319088"/>
        </p:xfrm>
        <a:graphic>
          <a:graphicData uri="http://schemas.openxmlformats.org/presentationml/2006/ole">
            <p:oleObj spid="_x0000_s210950" name="Equation" r:id="rId7" imgW="190440" imgH="203040" progId="Equation.3">
              <p:embed/>
            </p:oleObj>
          </a:graphicData>
        </a:graphic>
      </p:graphicFrame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5286375" y="2714625"/>
            <a:ext cx="3857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Calibri" pitchFamily="34" charset="0"/>
              </a:rPr>
              <a:t>三波近似， 左、右波的速</a:t>
            </a:r>
            <a:endParaRPr lang="en-US" altLang="zh-CN" b="1">
              <a:solidFill>
                <a:srgbClr val="0000FF"/>
              </a:solidFill>
              <a:latin typeface="Calibri" pitchFamily="34" charset="0"/>
            </a:endParaRPr>
          </a:p>
        </p:txBody>
      </p:sp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8001000" y="2714625"/>
          <a:ext cx="298450" cy="319088"/>
        </p:xfrm>
        <a:graphic>
          <a:graphicData uri="http://schemas.openxmlformats.org/presentationml/2006/ole">
            <p:oleObj spid="_x0000_s210951" name="Equation" r:id="rId8" imgW="190440" imgH="203040" progId="Equation.3">
              <p:embed/>
            </p:oleObj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8429625" y="2714625"/>
          <a:ext cx="298450" cy="319088"/>
        </p:xfrm>
        <a:graphic>
          <a:graphicData uri="http://schemas.openxmlformats.org/presentationml/2006/ole">
            <p:oleObj spid="_x0000_s210952" name="Equation" r:id="rId9" imgW="190440" imgH="203040" progId="Equation.3">
              <p:embed/>
            </p:oleObj>
          </a:graphicData>
        </a:graphic>
      </p:graphicFrame>
      <p:graphicFrame>
        <p:nvGraphicFramePr>
          <p:cNvPr id="17" name="Object 8"/>
          <p:cNvGraphicFramePr>
            <a:graphicFrameLocks noChangeAspect="1"/>
          </p:cNvGraphicFramePr>
          <p:nvPr/>
        </p:nvGraphicFramePr>
        <p:xfrm>
          <a:off x="5786438" y="1857375"/>
          <a:ext cx="327025" cy="327025"/>
        </p:xfrm>
        <a:graphic>
          <a:graphicData uri="http://schemas.openxmlformats.org/presentationml/2006/ole">
            <p:oleObj spid="_x0000_s210953" name="Equation" r:id="rId10" imgW="203040" imgH="203040" progId="Equation.3">
              <p:embed/>
            </p:oleObj>
          </a:graphicData>
        </a:graphic>
      </p:graphicFrame>
      <p:graphicFrame>
        <p:nvGraphicFramePr>
          <p:cNvPr id="18" name="Object 9"/>
          <p:cNvGraphicFramePr>
            <a:graphicFrameLocks noChangeAspect="1"/>
          </p:cNvGraphicFramePr>
          <p:nvPr/>
        </p:nvGraphicFramePr>
        <p:xfrm>
          <a:off x="8134350" y="1857375"/>
          <a:ext cx="347663" cy="327025"/>
        </p:xfrm>
        <a:graphic>
          <a:graphicData uri="http://schemas.openxmlformats.org/presentationml/2006/ole">
            <p:oleObj spid="_x0000_s210954" name="Equation" r:id="rId11" imgW="215640" imgH="203040" progId="Equation.3">
              <p:embed/>
            </p:oleObj>
          </a:graphicData>
        </a:graphic>
      </p:graphicFrame>
      <p:graphicFrame>
        <p:nvGraphicFramePr>
          <p:cNvPr id="19" name="Object 10"/>
          <p:cNvGraphicFramePr>
            <a:graphicFrameLocks noChangeAspect="1"/>
          </p:cNvGraphicFramePr>
          <p:nvPr/>
        </p:nvGraphicFramePr>
        <p:xfrm>
          <a:off x="6357938" y="714375"/>
          <a:ext cx="388937" cy="327025"/>
        </p:xfrm>
        <a:graphic>
          <a:graphicData uri="http://schemas.openxmlformats.org/presentationml/2006/ole">
            <p:oleObj spid="_x0000_s210955" name="Equation" r:id="rId12" imgW="241200" imgH="203040" progId="Equation.3">
              <p:embed/>
            </p:oleObj>
          </a:graphicData>
        </a:graphic>
      </p:graphicFrame>
      <p:graphicFrame>
        <p:nvGraphicFramePr>
          <p:cNvPr id="20" name="Object 11"/>
          <p:cNvGraphicFramePr>
            <a:graphicFrameLocks noChangeAspect="1"/>
          </p:cNvGraphicFramePr>
          <p:nvPr/>
        </p:nvGraphicFramePr>
        <p:xfrm>
          <a:off x="7643813" y="785813"/>
          <a:ext cx="409575" cy="327025"/>
        </p:xfrm>
        <a:graphic>
          <a:graphicData uri="http://schemas.openxmlformats.org/presentationml/2006/ole">
            <p:oleObj spid="_x0000_s210956" name="Equation" r:id="rId13" imgW="253800" imgH="203040" progId="Equation.3">
              <p:embed/>
            </p:oleObj>
          </a:graphicData>
        </a:graphic>
      </p:graphicFrame>
      <p:sp>
        <p:nvSpPr>
          <p:cNvPr id="21" name="任意多边形 20"/>
          <p:cNvSpPr/>
          <p:nvPr/>
        </p:nvSpPr>
        <p:spPr>
          <a:xfrm>
            <a:off x="6286500" y="1071563"/>
            <a:ext cx="860425" cy="260350"/>
          </a:xfrm>
          <a:custGeom>
            <a:avLst/>
            <a:gdLst>
              <a:gd name="connsiteX0" fmla="*/ 0 w 762000"/>
              <a:gd name="connsiteY0" fmla="*/ 384629 h 384629"/>
              <a:gd name="connsiteX1" fmla="*/ 119743 w 762000"/>
              <a:gd name="connsiteY1" fmla="*/ 188686 h 384629"/>
              <a:gd name="connsiteX2" fmla="*/ 424543 w 762000"/>
              <a:gd name="connsiteY2" fmla="*/ 25400 h 384629"/>
              <a:gd name="connsiteX3" fmla="*/ 762000 w 762000"/>
              <a:gd name="connsiteY3" fmla="*/ 36286 h 38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384629">
                <a:moveTo>
                  <a:pt x="0" y="384629"/>
                </a:moveTo>
                <a:cubicBezTo>
                  <a:pt x="24493" y="316593"/>
                  <a:pt x="48986" y="248557"/>
                  <a:pt x="119743" y="188686"/>
                </a:cubicBezTo>
                <a:cubicBezTo>
                  <a:pt x="190500" y="128815"/>
                  <a:pt x="317500" y="50800"/>
                  <a:pt x="424543" y="25400"/>
                </a:cubicBezTo>
                <a:cubicBezTo>
                  <a:pt x="531586" y="0"/>
                  <a:pt x="646793" y="18143"/>
                  <a:pt x="762000" y="36286"/>
                </a:cubicBezTo>
              </a:path>
            </a:pathLst>
          </a:cu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7358063" y="1143000"/>
            <a:ext cx="728662" cy="55563"/>
          </a:xfrm>
          <a:custGeom>
            <a:avLst/>
            <a:gdLst>
              <a:gd name="connsiteX0" fmla="*/ 0 w 729343"/>
              <a:gd name="connsiteY0" fmla="*/ 68943 h 156028"/>
              <a:gd name="connsiteX1" fmla="*/ 402772 w 729343"/>
              <a:gd name="connsiteY1" fmla="*/ 14514 h 156028"/>
              <a:gd name="connsiteX2" fmla="*/ 729343 w 729343"/>
              <a:gd name="connsiteY2" fmla="*/ 156028 h 15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9343" h="156028">
                <a:moveTo>
                  <a:pt x="0" y="68943"/>
                </a:moveTo>
                <a:cubicBezTo>
                  <a:pt x="140607" y="34471"/>
                  <a:pt x="281215" y="0"/>
                  <a:pt x="402772" y="14514"/>
                </a:cubicBezTo>
                <a:cubicBezTo>
                  <a:pt x="524329" y="29028"/>
                  <a:pt x="729343" y="156028"/>
                  <a:pt x="729343" y="156028"/>
                </a:cubicBezTo>
              </a:path>
            </a:pathLst>
          </a:cu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286500" y="1643063"/>
            <a:ext cx="1643063" cy="785812"/>
          </a:xfrm>
          <a:prstGeom prst="rect">
            <a:avLst/>
          </a:prstGeom>
          <a:solidFill>
            <a:srgbClr val="FFC000">
              <a:alpha val="18000"/>
            </a:srgbClr>
          </a:solidFill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6286500" y="1571625"/>
            <a:ext cx="857250" cy="15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7215188" y="1571625"/>
            <a:ext cx="714375" cy="15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643563" y="3643313"/>
            <a:ext cx="1000125" cy="6429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643688" y="3643313"/>
            <a:ext cx="785812" cy="6429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858125" y="3643313"/>
            <a:ext cx="928688" cy="642937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429500" y="3643313"/>
            <a:ext cx="428625" cy="6429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TextBox 51"/>
          <p:cNvSpPr txBox="1">
            <a:spLocks noChangeArrowheads="1"/>
          </p:cNvSpPr>
          <p:nvPr/>
        </p:nvSpPr>
        <p:spPr bwMode="auto">
          <a:xfrm>
            <a:off x="6072188" y="4786313"/>
            <a:ext cx="2571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T </a:t>
            </a:r>
            <a:r>
              <a:rPr lang="zh-CN" altLang="en-US" b="1">
                <a:latin typeface="Calibri" pitchFamily="34" charset="0"/>
              </a:rPr>
              <a:t>时刻的流动状态</a:t>
            </a:r>
          </a:p>
        </p:txBody>
      </p:sp>
      <p:graphicFrame>
        <p:nvGraphicFramePr>
          <p:cNvPr id="31" name="Object 37"/>
          <p:cNvGraphicFramePr>
            <a:graphicFrameLocks noChangeAspect="1"/>
          </p:cNvGraphicFramePr>
          <p:nvPr/>
        </p:nvGraphicFramePr>
        <p:xfrm>
          <a:off x="5929313" y="3286125"/>
          <a:ext cx="327025" cy="327025"/>
        </p:xfrm>
        <a:graphic>
          <a:graphicData uri="http://schemas.openxmlformats.org/presentationml/2006/ole">
            <p:oleObj spid="_x0000_s210957" name="Equation" r:id="rId14" imgW="203040" imgH="203040" progId="Equation.3">
              <p:embed/>
            </p:oleObj>
          </a:graphicData>
        </a:graphic>
      </p:graphicFrame>
      <p:graphicFrame>
        <p:nvGraphicFramePr>
          <p:cNvPr id="32" name="Object 38"/>
          <p:cNvGraphicFramePr>
            <a:graphicFrameLocks noChangeAspect="1"/>
          </p:cNvGraphicFramePr>
          <p:nvPr/>
        </p:nvGraphicFramePr>
        <p:xfrm>
          <a:off x="6786563" y="3286125"/>
          <a:ext cx="388937" cy="327025"/>
        </p:xfrm>
        <a:graphic>
          <a:graphicData uri="http://schemas.openxmlformats.org/presentationml/2006/ole">
            <p:oleObj spid="_x0000_s210958" name="Equation" r:id="rId15" imgW="241200" imgH="203040" progId="Equation.3">
              <p:embed/>
            </p:oleObj>
          </a:graphicData>
        </a:graphic>
      </p:graphicFrame>
      <p:graphicFrame>
        <p:nvGraphicFramePr>
          <p:cNvPr id="33" name="Object 39"/>
          <p:cNvGraphicFramePr>
            <a:graphicFrameLocks noChangeAspect="1"/>
          </p:cNvGraphicFramePr>
          <p:nvPr/>
        </p:nvGraphicFramePr>
        <p:xfrm>
          <a:off x="7429500" y="3286125"/>
          <a:ext cx="409575" cy="327025"/>
        </p:xfrm>
        <a:graphic>
          <a:graphicData uri="http://schemas.openxmlformats.org/presentationml/2006/ole">
            <p:oleObj spid="_x0000_s210959" name="Equation" r:id="rId16" imgW="253800" imgH="203040" progId="Equation.3">
              <p:embed/>
            </p:oleObj>
          </a:graphicData>
        </a:graphic>
      </p:graphicFrame>
      <p:graphicFrame>
        <p:nvGraphicFramePr>
          <p:cNvPr id="34" name="Object 40"/>
          <p:cNvGraphicFramePr>
            <a:graphicFrameLocks noChangeAspect="1"/>
          </p:cNvGraphicFramePr>
          <p:nvPr/>
        </p:nvGraphicFramePr>
        <p:xfrm>
          <a:off x="8215313" y="3286125"/>
          <a:ext cx="347662" cy="327025"/>
        </p:xfrm>
        <a:graphic>
          <a:graphicData uri="http://schemas.openxmlformats.org/presentationml/2006/ole">
            <p:oleObj spid="_x0000_s210960" name="Equation" r:id="rId17" imgW="215640" imgH="203040" progId="Equation.3">
              <p:embed/>
            </p:oleObj>
          </a:graphicData>
        </a:graphic>
      </p:graphicFrame>
      <p:sp>
        <p:nvSpPr>
          <p:cNvPr id="35" name="TextBox 41"/>
          <p:cNvSpPr txBox="1">
            <a:spLocks noChangeArrowheads="1"/>
          </p:cNvSpPr>
          <p:nvPr/>
        </p:nvSpPr>
        <p:spPr bwMode="auto">
          <a:xfrm>
            <a:off x="6286500" y="4357688"/>
            <a:ext cx="714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Calibri" pitchFamily="34" charset="0"/>
              </a:rPr>
              <a:t>激波</a:t>
            </a:r>
          </a:p>
        </p:txBody>
      </p:sp>
      <p:sp>
        <p:nvSpPr>
          <p:cNvPr id="36" name="TextBox 43"/>
          <p:cNvSpPr txBox="1">
            <a:spLocks noChangeArrowheads="1"/>
          </p:cNvSpPr>
          <p:nvPr/>
        </p:nvSpPr>
        <p:spPr bwMode="auto">
          <a:xfrm>
            <a:off x="8143875" y="4286250"/>
            <a:ext cx="857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Calibri" pitchFamily="34" charset="0"/>
              </a:rPr>
              <a:t>激波</a:t>
            </a:r>
          </a:p>
        </p:txBody>
      </p:sp>
      <p:sp>
        <p:nvSpPr>
          <p:cNvPr id="37" name="TextBox 46"/>
          <p:cNvSpPr txBox="1">
            <a:spLocks noChangeArrowheads="1"/>
          </p:cNvSpPr>
          <p:nvPr/>
        </p:nvSpPr>
        <p:spPr bwMode="auto">
          <a:xfrm>
            <a:off x="7000875" y="4286250"/>
            <a:ext cx="1214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Calibri" pitchFamily="34" charset="0"/>
              </a:rPr>
              <a:t>接触间断</a:t>
            </a:r>
          </a:p>
        </p:txBody>
      </p:sp>
      <p:cxnSp>
        <p:nvCxnSpPr>
          <p:cNvPr id="39" name="直接箭头连接符 38"/>
          <p:cNvCxnSpPr/>
          <p:nvPr/>
        </p:nvCxnSpPr>
        <p:spPr>
          <a:xfrm rot="10800000" flipV="1">
            <a:off x="4572000" y="571480"/>
            <a:ext cx="785818" cy="3571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57818" y="285728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接触间断移动速度</a:t>
            </a:r>
            <a:endParaRPr lang="zh-CN" altLang="en-US" dirty="0"/>
          </a:p>
        </p:txBody>
      </p:sp>
      <p:sp>
        <p:nvSpPr>
          <p:cNvPr id="42" name="TextBox 30"/>
          <p:cNvSpPr txBox="1">
            <a:spLocks noChangeArrowheads="1"/>
          </p:cNvSpPr>
          <p:nvPr/>
        </p:nvSpPr>
        <p:spPr bwMode="auto">
          <a:xfrm>
            <a:off x="214312" y="6215082"/>
            <a:ext cx="8929688" cy="30797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dirty="0">
                <a:latin typeface="Calibri" pitchFamily="34" charset="0"/>
              </a:rPr>
              <a:t>Ref.</a:t>
            </a:r>
            <a:r>
              <a:rPr lang="zh-CN" altLang="en-US" sz="1400" dirty="0">
                <a:latin typeface="Calibri" pitchFamily="34" charset="0"/>
              </a:rPr>
              <a:t>： </a:t>
            </a:r>
            <a:r>
              <a:rPr lang="en-US" altLang="zh-CN" sz="1400" dirty="0">
                <a:latin typeface="Calibri" pitchFamily="34" charset="0"/>
              </a:rPr>
              <a:t>E. F. Toro: Riemann Solvers and Numerical Methods for Fluid Dynamics, Springer, 2009 (Third Edition) </a:t>
            </a:r>
            <a:endParaRPr lang="zh-CN" altLang="en-US" sz="1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Copyright by Li </a:t>
            </a:r>
            <a:r>
              <a:rPr lang="en-US" altLang="zh-CN" dirty="0" err="1" smtClean="0"/>
              <a:t>Xinliang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F3D16C-42F6-4FC5-A6F3-5506BBDE8706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6072188" y="2357438"/>
            <a:ext cx="2928937" cy="15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rot="16200000" flipV="1">
            <a:off x="6143625" y="1500188"/>
            <a:ext cx="1928813" cy="7143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7143750" y="1000125"/>
            <a:ext cx="1643063" cy="1357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5400000" flipH="1" flipV="1">
            <a:off x="6643688" y="1428750"/>
            <a:ext cx="1428750" cy="42862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6200000" flipV="1">
            <a:off x="6215062" y="1428751"/>
            <a:ext cx="1000125" cy="8572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8715375" y="571500"/>
          <a:ext cx="298450" cy="319088"/>
        </p:xfrm>
        <a:graphic>
          <a:graphicData uri="http://schemas.openxmlformats.org/presentationml/2006/ole">
            <p:oleObj spid="_x0000_s211970" name="Equation" r:id="rId3" imgW="190440" imgH="203040" progId="Equation.3">
              <p:embed/>
            </p:oleObj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6072188" y="928688"/>
          <a:ext cx="298450" cy="319087"/>
        </p:xfrm>
        <a:graphic>
          <a:graphicData uri="http://schemas.openxmlformats.org/presentationml/2006/ole">
            <p:oleObj spid="_x0000_s211971" name="Equation" r:id="rId4" imgW="190440" imgH="203040" progId="Equation.3">
              <p:embed/>
            </p:oleObj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7510463" y="571500"/>
          <a:ext cx="277812" cy="319088"/>
        </p:xfrm>
        <a:graphic>
          <a:graphicData uri="http://schemas.openxmlformats.org/presentationml/2006/ole">
            <p:oleObj spid="_x0000_s211972" name="Equation" r:id="rId5" imgW="177480" imgH="203040" progId="Equation.3">
              <p:embed/>
            </p:oleObj>
          </a:graphicData>
        </a:graphic>
      </p:graphicFrame>
      <p:graphicFrame>
        <p:nvGraphicFramePr>
          <p:cNvPr id="19461" name="Object 8"/>
          <p:cNvGraphicFramePr>
            <a:graphicFrameLocks noChangeAspect="1"/>
          </p:cNvGraphicFramePr>
          <p:nvPr/>
        </p:nvGraphicFramePr>
        <p:xfrm>
          <a:off x="6143625" y="1785938"/>
          <a:ext cx="327025" cy="327025"/>
        </p:xfrm>
        <a:graphic>
          <a:graphicData uri="http://schemas.openxmlformats.org/presentationml/2006/ole">
            <p:oleObj spid="_x0000_s211973" name="Equation" r:id="rId6" imgW="203040" imgH="203040" progId="Equation.3">
              <p:embed/>
            </p:oleObj>
          </a:graphicData>
        </a:graphic>
      </p:graphicFrame>
      <p:graphicFrame>
        <p:nvGraphicFramePr>
          <p:cNvPr id="19462" name="Object 9"/>
          <p:cNvGraphicFramePr>
            <a:graphicFrameLocks noChangeAspect="1"/>
          </p:cNvGraphicFramePr>
          <p:nvPr/>
        </p:nvGraphicFramePr>
        <p:xfrm>
          <a:off x="8215313" y="1785938"/>
          <a:ext cx="347662" cy="327025"/>
        </p:xfrm>
        <a:graphic>
          <a:graphicData uri="http://schemas.openxmlformats.org/presentationml/2006/ole">
            <p:oleObj spid="_x0000_s211974" name="Equation" r:id="rId7" imgW="215640" imgH="203040" progId="Equation.3">
              <p:embed/>
            </p:oleObj>
          </a:graphicData>
        </a:graphic>
      </p:graphicFrame>
      <p:graphicFrame>
        <p:nvGraphicFramePr>
          <p:cNvPr id="19463" name="Object 10"/>
          <p:cNvGraphicFramePr>
            <a:graphicFrameLocks noChangeAspect="1"/>
          </p:cNvGraphicFramePr>
          <p:nvPr/>
        </p:nvGraphicFramePr>
        <p:xfrm>
          <a:off x="6572250" y="642938"/>
          <a:ext cx="388938" cy="327025"/>
        </p:xfrm>
        <a:graphic>
          <a:graphicData uri="http://schemas.openxmlformats.org/presentationml/2006/ole">
            <p:oleObj spid="_x0000_s211975" name="Equation" r:id="rId8" imgW="241200" imgH="203040" progId="Equation.3">
              <p:embed/>
            </p:oleObj>
          </a:graphicData>
        </a:graphic>
      </p:graphicFrame>
      <p:graphicFrame>
        <p:nvGraphicFramePr>
          <p:cNvPr id="19464" name="Object 11"/>
          <p:cNvGraphicFramePr>
            <a:graphicFrameLocks noChangeAspect="1"/>
          </p:cNvGraphicFramePr>
          <p:nvPr/>
        </p:nvGraphicFramePr>
        <p:xfrm>
          <a:off x="7858125" y="714375"/>
          <a:ext cx="409575" cy="327025"/>
        </p:xfrm>
        <a:graphic>
          <a:graphicData uri="http://schemas.openxmlformats.org/presentationml/2006/ole">
            <p:oleObj spid="_x0000_s211976" name="Equation" r:id="rId9" imgW="253800" imgH="203040" progId="Equation.3">
              <p:embed/>
            </p:oleObj>
          </a:graphicData>
        </a:graphic>
      </p:graphicFrame>
      <p:sp>
        <p:nvSpPr>
          <p:cNvPr id="17" name="任意多边形 16"/>
          <p:cNvSpPr/>
          <p:nvPr/>
        </p:nvSpPr>
        <p:spPr>
          <a:xfrm>
            <a:off x="6500813" y="1000125"/>
            <a:ext cx="860425" cy="260350"/>
          </a:xfrm>
          <a:custGeom>
            <a:avLst/>
            <a:gdLst>
              <a:gd name="connsiteX0" fmla="*/ 0 w 762000"/>
              <a:gd name="connsiteY0" fmla="*/ 384629 h 384629"/>
              <a:gd name="connsiteX1" fmla="*/ 119743 w 762000"/>
              <a:gd name="connsiteY1" fmla="*/ 188686 h 384629"/>
              <a:gd name="connsiteX2" fmla="*/ 424543 w 762000"/>
              <a:gd name="connsiteY2" fmla="*/ 25400 h 384629"/>
              <a:gd name="connsiteX3" fmla="*/ 762000 w 762000"/>
              <a:gd name="connsiteY3" fmla="*/ 36286 h 38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384629">
                <a:moveTo>
                  <a:pt x="0" y="384629"/>
                </a:moveTo>
                <a:cubicBezTo>
                  <a:pt x="24493" y="316593"/>
                  <a:pt x="48986" y="248557"/>
                  <a:pt x="119743" y="188686"/>
                </a:cubicBezTo>
                <a:cubicBezTo>
                  <a:pt x="190500" y="128815"/>
                  <a:pt x="317500" y="50800"/>
                  <a:pt x="424543" y="25400"/>
                </a:cubicBezTo>
                <a:cubicBezTo>
                  <a:pt x="531586" y="0"/>
                  <a:pt x="646793" y="18143"/>
                  <a:pt x="762000" y="36286"/>
                </a:cubicBezTo>
              </a:path>
            </a:pathLst>
          </a:cu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7572375" y="1071563"/>
            <a:ext cx="728663" cy="55562"/>
          </a:xfrm>
          <a:custGeom>
            <a:avLst/>
            <a:gdLst>
              <a:gd name="connsiteX0" fmla="*/ 0 w 729343"/>
              <a:gd name="connsiteY0" fmla="*/ 68943 h 156028"/>
              <a:gd name="connsiteX1" fmla="*/ 402772 w 729343"/>
              <a:gd name="connsiteY1" fmla="*/ 14514 h 156028"/>
              <a:gd name="connsiteX2" fmla="*/ 729343 w 729343"/>
              <a:gd name="connsiteY2" fmla="*/ 156028 h 15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9343" h="156028">
                <a:moveTo>
                  <a:pt x="0" y="68943"/>
                </a:moveTo>
                <a:cubicBezTo>
                  <a:pt x="140607" y="34471"/>
                  <a:pt x="281215" y="0"/>
                  <a:pt x="402772" y="14514"/>
                </a:cubicBezTo>
                <a:cubicBezTo>
                  <a:pt x="524329" y="29028"/>
                  <a:pt x="729343" y="156028"/>
                  <a:pt x="729343" y="156028"/>
                </a:cubicBezTo>
              </a:path>
            </a:pathLst>
          </a:cu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500813" y="1571625"/>
            <a:ext cx="1643062" cy="785813"/>
          </a:xfrm>
          <a:prstGeom prst="rect">
            <a:avLst/>
          </a:prstGeom>
          <a:solidFill>
            <a:srgbClr val="FFC000">
              <a:alpha val="18000"/>
            </a:srgbClr>
          </a:solidFill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6500813" y="1500188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7429500" y="1500188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80" name="TextBox 21"/>
          <p:cNvSpPr txBox="1">
            <a:spLocks noChangeArrowheads="1"/>
          </p:cNvSpPr>
          <p:nvPr/>
        </p:nvSpPr>
        <p:spPr bwMode="auto">
          <a:xfrm>
            <a:off x="285750" y="1285875"/>
            <a:ext cx="5143500" cy="70802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/>
              <a:t>HLL </a:t>
            </a:r>
            <a:r>
              <a:rPr lang="zh-CN" altLang="en-US" sz="2000" b="1" dirty="0"/>
              <a:t>及</a:t>
            </a:r>
            <a:r>
              <a:rPr lang="en-US" altLang="zh-CN" sz="2000" b="1" dirty="0"/>
              <a:t>HLLC</a:t>
            </a:r>
            <a:r>
              <a:rPr lang="zh-CN" altLang="en-US" sz="2000" b="1" dirty="0"/>
              <a:t> 均假设</a:t>
            </a:r>
            <a:r>
              <a:rPr lang="en-US" altLang="zh-CN" sz="2000" b="1" dirty="0"/>
              <a:t>Z</a:t>
            </a:r>
            <a:r>
              <a:rPr lang="en-US" altLang="zh-CN" sz="2000" b="1" baseline="-25000" dirty="0"/>
              <a:t>L</a:t>
            </a:r>
            <a:r>
              <a:rPr lang="en-US" altLang="zh-CN" sz="2000" b="1" dirty="0"/>
              <a:t>, Z</a:t>
            </a:r>
            <a:r>
              <a:rPr lang="en-US" altLang="zh-CN" sz="2000" b="1" baseline="-25000" dirty="0"/>
              <a:t>R</a:t>
            </a:r>
            <a:r>
              <a:rPr lang="zh-CN" altLang="en-US" sz="2000" b="1" dirty="0"/>
              <a:t>已知，实际上它们仍需要估算</a:t>
            </a:r>
          </a:p>
        </p:txBody>
      </p:sp>
      <p:sp>
        <p:nvSpPr>
          <p:cNvPr id="23" name="云形标注 22"/>
          <p:cNvSpPr/>
          <p:nvPr/>
        </p:nvSpPr>
        <p:spPr>
          <a:xfrm>
            <a:off x="5715000" y="2643188"/>
            <a:ext cx="3643313" cy="164306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/>
              <a:t>准确计算</a:t>
            </a:r>
            <a:r>
              <a:rPr lang="en-US" altLang="zh-CN" b="1" dirty="0"/>
              <a:t>ZL,ZR</a:t>
            </a:r>
            <a:r>
              <a:rPr lang="zh-CN" altLang="en-US" b="1" dirty="0"/>
              <a:t>，实际是计算</a:t>
            </a:r>
            <a:r>
              <a:rPr lang="en-US" altLang="zh-CN" b="1" dirty="0"/>
              <a:t>Riemann</a:t>
            </a:r>
            <a:r>
              <a:rPr lang="zh-CN" altLang="en-US" b="1" dirty="0"/>
              <a:t>精确解，计算量大</a:t>
            </a:r>
          </a:p>
        </p:txBody>
      </p:sp>
      <p:sp>
        <p:nvSpPr>
          <p:cNvPr id="19482" name="TextBox 23"/>
          <p:cNvSpPr txBox="1">
            <a:spLocks noChangeArrowheads="1"/>
          </p:cNvSpPr>
          <p:nvPr/>
        </p:nvSpPr>
        <p:spPr bwMode="auto">
          <a:xfrm>
            <a:off x="142875" y="2286000"/>
            <a:ext cx="4429125" cy="40005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/>
              <a:t>方法</a:t>
            </a:r>
            <a:r>
              <a:rPr lang="en-US" altLang="zh-CN" sz="2000" b="1"/>
              <a:t>1</a:t>
            </a:r>
            <a:r>
              <a:rPr lang="zh-CN" altLang="en-US" sz="2000" b="1"/>
              <a:t>： 直接估算</a:t>
            </a:r>
          </a:p>
        </p:txBody>
      </p:sp>
      <p:sp>
        <p:nvSpPr>
          <p:cNvPr id="19483" name="TextBox 24"/>
          <p:cNvSpPr txBox="1">
            <a:spLocks noChangeArrowheads="1"/>
          </p:cNvSpPr>
          <p:nvPr/>
        </p:nvSpPr>
        <p:spPr bwMode="auto">
          <a:xfrm>
            <a:off x="357188" y="3000375"/>
            <a:ext cx="4357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1a:    </a:t>
            </a:r>
            <a:r>
              <a:rPr lang="zh-CN" altLang="en-US" b="1"/>
              <a:t>假设以声速传播 （</a:t>
            </a:r>
            <a:r>
              <a:rPr lang="en-US" altLang="zh-CN" b="1"/>
              <a:t>Davis</a:t>
            </a:r>
            <a:r>
              <a:rPr lang="zh-CN" altLang="en-US" b="1"/>
              <a:t>）</a:t>
            </a:r>
            <a:r>
              <a:rPr lang="en-US" altLang="zh-CN" b="1"/>
              <a:t>   </a:t>
            </a:r>
            <a:endParaRPr lang="zh-CN" altLang="en-US" b="1"/>
          </a:p>
        </p:txBody>
      </p:sp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1093788" y="3509963"/>
          <a:ext cx="2459037" cy="336550"/>
        </p:xfrm>
        <a:graphic>
          <a:graphicData uri="http://schemas.openxmlformats.org/presentationml/2006/ole">
            <p:oleObj spid="_x0000_s211977" name="Equation" r:id="rId10" imgW="1485720" imgH="203040" progId="Equation.3">
              <p:embed/>
            </p:oleObj>
          </a:graphicData>
        </a:graphic>
      </p:graphicFrame>
      <p:sp>
        <p:nvSpPr>
          <p:cNvPr id="19484" name="TextBox 26"/>
          <p:cNvSpPr txBox="1">
            <a:spLocks noChangeArrowheads="1"/>
          </p:cNvSpPr>
          <p:nvPr/>
        </p:nvSpPr>
        <p:spPr bwMode="auto">
          <a:xfrm>
            <a:off x="4000500" y="3071813"/>
            <a:ext cx="1643063" cy="923925"/>
          </a:xfrm>
          <a:prstGeom prst="rect">
            <a:avLst/>
          </a:prstGeom>
          <a:solidFill>
            <a:srgbClr val="FFFF00">
              <a:alpha val="69019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竟然假设激波以声速传播，太</a:t>
            </a:r>
            <a:r>
              <a:rPr lang="en-US" altLang="zh-CN" b="1"/>
              <a:t>OUT</a:t>
            </a:r>
            <a:r>
              <a:rPr lang="zh-CN" altLang="en-US" b="1"/>
              <a:t>了</a:t>
            </a:r>
          </a:p>
        </p:txBody>
      </p:sp>
      <p:sp>
        <p:nvSpPr>
          <p:cNvPr id="19485" name="TextBox 27"/>
          <p:cNvSpPr txBox="1">
            <a:spLocks noChangeArrowheads="1"/>
          </p:cNvSpPr>
          <p:nvPr/>
        </p:nvSpPr>
        <p:spPr bwMode="auto">
          <a:xfrm>
            <a:off x="5857875" y="4643438"/>
            <a:ext cx="3000375" cy="17541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小常识： 激波的传播速度</a:t>
            </a:r>
            <a:endParaRPr lang="en-US" altLang="zh-CN" b="1"/>
          </a:p>
          <a:p>
            <a:r>
              <a:rPr lang="en-US" altLang="zh-CN" b="1"/>
              <a:t>    </a:t>
            </a:r>
            <a:r>
              <a:rPr lang="zh-CN" altLang="en-US" b="1"/>
              <a:t>激波相对于波前介质以超声速传播，相对于波后介质以亚声速传播 ；</a:t>
            </a:r>
            <a:endParaRPr lang="en-US" altLang="zh-CN" b="1"/>
          </a:p>
          <a:p>
            <a:r>
              <a:rPr lang="en-US" altLang="zh-CN" b="1"/>
              <a:t>    </a:t>
            </a:r>
            <a:r>
              <a:rPr lang="zh-CN" altLang="en-US" b="1"/>
              <a:t>弱激波（</a:t>
            </a:r>
            <a:r>
              <a:rPr lang="en-US" altLang="zh-CN" b="1"/>
              <a:t>Ma</a:t>
            </a:r>
            <a:r>
              <a:rPr lang="zh-CN" altLang="en-US" b="1"/>
              <a:t>趋近于</a:t>
            </a:r>
            <a:r>
              <a:rPr lang="en-US" altLang="zh-CN" b="1"/>
              <a:t>1</a:t>
            </a:r>
            <a:r>
              <a:rPr lang="zh-CN" altLang="en-US" b="1"/>
              <a:t>）以声速传播。  </a:t>
            </a:r>
          </a:p>
        </p:txBody>
      </p:sp>
      <p:sp>
        <p:nvSpPr>
          <p:cNvPr id="19486" name="TextBox 28"/>
          <p:cNvSpPr txBox="1">
            <a:spLocks noChangeArrowheads="1"/>
          </p:cNvSpPr>
          <p:nvPr/>
        </p:nvSpPr>
        <p:spPr bwMode="auto">
          <a:xfrm>
            <a:off x="285750" y="4071938"/>
            <a:ext cx="5857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  </a:t>
            </a:r>
            <a:r>
              <a:rPr lang="en-US" altLang="zh-CN" b="1"/>
              <a:t>1b:   </a:t>
            </a:r>
            <a:r>
              <a:rPr lang="zh-CN" altLang="en-US" b="1"/>
              <a:t>左、右两种状态声速的平均 </a:t>
            </a:r>
            <a:r>
              <a:rPr lang="en-US" altLang="zh-CN" b="1"/>
              <a:t>(Davis, Einfeldt)</a:t>
            </a:r>
            <a:endParaRPr lang="zh-CN" altLang="en-US" b="1"/>
          </a:p>
        </p:txBody>
      </p:sp>
      <p:sp>
        <p:nvSpPr>
          <p:cNvPr id="31" name="云形标注 30"/>
          <p:cNvSpPr/>
          <p:nvPr/>
        </p:nvSpPr>
        <p:spPr>
          <a:xfrm>
            <a:off x="3707904" y="4437112"/>
            <a:ext cx="2286000" cy="157162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/>
              <a:t>要平均吗？</a:t>
            </a:r>
            <a:endParaRPr lang="en-US" altLang="zh-CN" b="1" dirty="0"/>
          </a:p>
          <a:p>
            <a:pPr algn="ctr">
              <a:defRPr/>
            </a:pPr>
            <a:r>
              <a:rPr lang="zh-CN" altLang="en-US" b="1" dirty="0"/>
              <a:t>用</a:t>
            </a:r>
            <a:r>
              <a:rPr lang="en-US" altLang="zh-CN" b="1" dirty="0"/>
              <a:t>Roe</a:t>
            </a:r>
            <a:r>
              <a:rPr lang="zh-CN" altLang="en-US" b="1" dirty="0" smtClean="0"/>
              <a:t>平均，</a:t>
            </a:r>
            <a:endParaRPr lang="zh-CN" altLang="en-US" b="1" dirty="0"/>
          </a:p>
        </p:txBody>
      </p:sp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285750" y="5572125"/>
          <a:ext cx="2749550" cy="428625"/>
        </p:xfrm>
        <a:graphic>
          <a:graphicData uri="http://schemas.openxmlformats.org/presentationml/2006/ole">
            <p:oleObj spid="_x0000_s211978" name="公式" r:id="rId11" imgW="1384200" imgH="215640" progId="Equation.3">
              <p:embed/>
            </p:oleObj>
          </a:graphicData>
        </a:graphic>
      </p:graphicFrame>
      <p:sp>
        <p:nvSpPr>
          <p:cNvPr id="19488" name="TextBox 32"/>
          <p:cNvSpPr txBox="1">
            <a:spLocks noChangeArrowheads="1"/>
          </p:cNvSpPr>
          <p:nvPr/>
        </p:nvSpPr>
        <p:spPr bwMode="auto">
          <a:xfrm>
            <a:off x="357188" y="4500563"/>
            <a:ext cx="3429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    激波速度介于波后（相对）声速与波前（相对）声速之间，平均是个好思路</a:t>
            </a: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2143125" y="6500813"/>
            <a:ext cx="1643063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5400000" flipH="1" flipV="1">
            <a:off x="2893220" y="5965031"/>
            <a:ext cx="785812" cy="428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rot="5400000" flipH="1" flipV="1">
            <a:off x="3000375" y="6143625"/>
            <a:ext cx="714375" cy="142875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rot="5400000" flipH="1" flipV="1">
            <a:off x="3000375" y="6143626"/>
            <a:ext cx="642937" cy="214312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rot="5400000" flipH="1" flipV="1">
            <a:off x="2821781" y="5965032"/>
            <a:ext cx="642937" cy="57150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2643188" y="5929313"/>
            <a:ext cx="785812" cy="642937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rot="5400000" flipH="1" flipV="1">
            <a:off x="2642394" y="6215856"/>
            <a:ext cx="85725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71670" y="285728"/>
            <a:ext cx="378621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左、右波速 </a:t>
            </a:r>
            <a:r>
              <a:rPr lang="en-US" altLang="zh-CN" b="1" dirty="0" smtClean="0"/>
              <a:t>Z</a:t>
            </a:r>
            <a:r>
              <a:rPr lang="en-US" altLang="zh-CN" b="1" baseline="-25000" dirty="0" smtClean="0"/>
              <a:t>L</a:t>
            </a:r>
            <a:r>
              <a:rPr lang="en-US" altLang="zh-CN" b="1" dirty="0" smtClean="0"/>
              <a:t>, Z</a:t>
            </a:r>
            <a:r>
              <a:rPr lang="en-US" altLang="zh-CN" b="1" baseline="-25000" dirty="0" smtClean="0"/>
              <a:t>R</a:t>
            </a:r>
            <a:r>
              <a:rPr lang="zh-CN" altLang="en-US" b="1" dirty="0" smtClean="0"/>
              <a:t>  的计算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D3050-848F-4F6A-85E4-4C56B4EEAE90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500063" y="785813"/>
          <a:ext cx="2290762" cy="357187"/>
        </p:xfrm>
        <a:graphic>
          <a:graphicData uri="http://schemas.openxmlformats.org/presentationml/2006/ole">
            <p:oleObj spid="_x0000_s212994" name="公式" r:id="rId3" imgW="1384200" imgH="215640" progId="Equation.3">
              <p:embed/>
            </p:oleObj>
          </a:graphicData>
        </a:graphic>
      </p:graphicFrame>
      <p:graphicFrame>
        <p:nvGraphicFramePr>
          <p:cNvPr id="20483" name="Object 21"/>
          <p:cNvGraphicFramePr>
            <a:graphicFrameLocks noChangeAspect="1"/>
          </p:cNvGraphicFramePr>
          <p:nvPr/>
        </p:nvGraphicFramePr>
        <p:xfrm>
          <a:off x="5000625" y="428625"/>
          <a:ext cx="3568700" cy="1165225"/>
        </p:xfrm>
        <a:graphic>
          <a:graphicData uri="http://schemas.openxmlformats.org/presentationml/2006/ole">
            <p:oleObj spid="_x0000_s212995" name="公式" r:id="rId4" imgW="2412720" imgH="787320" progId="Equation.3">
              <p:embed/>
            </p:oleObj>
          </a:graphicData>
        </a:graphic>
      </p:graphicFrame>
      <p:sp>
        <p:nvSpPr>
          <p:cNvPr id="20503" name="TextBox 5"/>
          <p:cNvSpPr txBox="1">
            <a:spLocks noChangeArrowheads="1"/>
          </p:cNvSpPr>
          <p:nvPr/>
        </p:nvSpPr>
        <p:spPr bwMode="auto">
          <a:xfrm>
            <a:off x="3286125" y="714375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Roe </a:t>
            </a:r>
            <a:r>
              <a:rPr lang="zh-CN" altLang="en-US"/>
              <a:t>平均：</a:t>
            </a:r>
          </a:p>
        </p:txBody>
      </p:sp>
      <p:sp>
        <p:nvSpPr>
          <p:cNvPr id="20504" name="TextBox 6"/>
          <p:cNvSpPr txBox="1">
            <a:spLocks noChangeArrowheads="1"/>
          </p:cNvSpPr>
          <p:nvPr/>
        </p:nvSpPr>
        <p:spPr bwMode="auto">
          <a:xfrm>
            <a:off x="642938" y="1928813"/>
            <a:ext cx="3929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1c.  Roe</a:t>
            </a:r>
            <a:r>
              <a:rPr lang="zh-CN" altLang="en-US" b="1"/>
              <a:t>平均的修正 （</a:t>
            </a:r>
            <a:r>
              <a:rPr lang="en-US" altLang="zh-CN" b="1"/>
              <a:t>Einfeldt</a:t>
            </a:r>
            <a:r>
              <a:rPr lang="zh-CN" altLang="en-US" b="1"/>
              <a:t>）</a:t>
            </a:r>
            <a:r>
              <a:rPr lang="en-US" altLang="zh-CN" b="1"/>
              <a:t>    </a:t>
            </a:r>
            <a:endParaRPr lang="zh-CN" altLang="en-US" b="1"/>
          </a:p>
        </p:txBody>
      </p:sp>
      <p:graphicFrame>
        <p:nvGraphicFramePr>
          <p:cNvPr id="20484" name="Object 6"/>
          <p:cNvGraphicFramePr>
            <a:graphicFrameLocks noChangeAspect="1"/>
          </p:cNvGraphicFramePr>
          <p:nvPr/>
        </p:nvGraphicFramePr>
        <p:xfrm>
          <a:off x="1000125" y="2500313"/>
          <a:ext cx="2332038" cy="398462"/>
        </p:xfrm>
        <a:graphic>
          <a:graphicData uri="http://schemas.openxmlformats.org/presentationml/2006/ole">
            <p:oleObj spid="_x0000_s212996" name="公式" r:id="rId5" imgW="1409400" imgH="241200" progId="Equation.3">
              <p:embed/>
            </p:oleObj>
          </a:graphicData>
        </a:graphic>
      </p:graphicFrame>
      <p:graphicFrame>
        <p:nvGraphicFramePr>
          <p:cNvPr id="20485" name="Object 7"/>
          <p:cNvGraphicFramePr>
            <a:graphicFrameLocks noChangeAspect="1"/>
          </p:cNvGraphicFramePr>
          <p:nvPr/>
        </p:nvGraphicFramePr>
        <p:xfrm>
          <a:off x="1428750" y="3071813"/>
          <a:ext cx="2400300" cy="571500"/>
        </p:xfrm>
        <a:graphic>
          <a:graphicData uri="http://schemas.openxmlformats.org/presentationml/2006/ole">
            <p:oleObj spid="_x0000_s212997" name="公式" r:id="rId6" imgW="2133360" imgH="507960" progId="Equation.3">
              <p:embed/>
            </p:oleObj>
          </a:graphicData>
        </a:graphic>
      </p:graphicFrame>
      <p:graphicFrame>
        <p:nvGraphicFramePr>
          <p:cNvPr id="20486" name="Object 8"/>
          <p:cNvGraphicFramePr>
            <a:graphicFrameLocks noChangeAspect="1"/>
          </p:cNvGraphicFramePr>
          <p:nvPr/>
        </p:nvGraphicFramePr>
        <p:xfrm>
          <a:off x="4143375" y="3143250"/>
          <a:ext cx="1214438" cy="539750"/>
        </p:xfrm>
        <a:graphic>
          <a:graphicData uri="http://schemas.openxmlformats.org/presentationml/2006/ole">
            <p:oleObj spid="_x0000_s212998" name="公式" r:id="rId7" imgW="1143000" imgH="507960" progId="Equation.3">
              <p:embed/>
            </p:oleObj>
          </a:graphicData>
        </a:graphic>
      </p:graphicFrame>
      <p:sp>
        <p:nvSpPr>
          <p:cNvPr id="20505" name="TextBox 10"/>
          <p:cNvSpPr txBox="1">
            <a:spLocks noChangeArrowheads="1"/>
          </p:cNvSpPr>
          <p:nvPr/>
        </p:nvSpPr>
        <p:spPr bwMode="auto">
          <a:xfrm>
            <a:off x="357188" y="3714750"/>
            <a:ext cx="5000625" cy="400050"/>
          </a:xfrm>
          <a:prstGeom prst="rect">
            <a:avLst/>
          </a:prstGeom>
          <a:solidFill>
            <a:srgbClr val="FFC000">
              <a:alpha val="8392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/>
              <a:t>方法</a:t>
            </a:r>
            <a:r>
              <a:rPr lang="en-US" altLang="zh-CN" sz="2000" b="1"/>
              <a:t>2</a:t>
            </a:r>
            <a:r>
              <a:rPr lang="zh-CN" altLang="en-US" sz="2000" b="1"/>
              <a:t>： 基于压力的波速估算法 （</a:t>
            </a:r>
            <a:r>
              <a:rPr lang="en-US" altLang="zh-CN" sz="2000" b="1"/>
              <a:t>Toro</a:t>
            </a:r>
            <a:r>
              <a:rPr lang="zh-CN" altLang="en-US" sz="2000" b="1"/>
              <a:t>）</a:t>
            </a:r>
          </a:p>
        </p:txBody>
      </p:sp>
      <p:graphicFrame>
        <p:nvGraphicFramePr>
          <p:cNvPr id="20487" name="Object 9"/>
          <p:cNvGraphicFramePr>
            <a:graphicFrameLocks noChangeAspect="1"/>
          </p:cNvGraphicFramePr>
          <p:nvPr/>
        </p:nvGraphicFramePr>
        <p:xfrm>
          <a:off x="1071563" y="4143375"/>
          <a:ext cx="1852612" cy="500063"/>
        </p:xfrm>
        <a:graphic>
          <a:graphicData uri="http://schemas.openxmlformats.org/presentationml/2006/ole">
            <p:oleObj spid="_x0000_s212999" name="公式" r:id="rId8" imgW="799920" imgH="215640" progId="Equation.3">
              <p:embed/>
            </p:oleObj>
          </a:graphicData>
        </a:graphic>
      </p:graphicFrame>
      <p:cxnSp>
        <p:nvCxnSpPr>
          <p:cNvPr id="13" name="直接箭头连接符 12"/>
          <p:cNvCxnSpPr/>
          <p:nvPr/>
        </p:nvCxnSpPr>
        <p:spPr>
          <a:xfrm>
            <a:off x="5929313" y="4214813"/>
            <a:ext cx="2928937" cy="15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6200000" flipV="1">
            <a:off x="6000750" y="3357563"/>
            <a:ext cx="1928813" cy="7143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7000875" y="2857500"/>
            <a:ext cx="1643063" cy="1357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5400000" flipH="1" flipV="1">
            <a:off x="6500813" y="3286125"/>
            <a:ext cx="1428750" cy="42862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200000" flipV="1">
            <a:off x="6072187" y="3286126"/>
            <a:ext cx="1000125" cy="8572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488" name="Object 10"/>
          <p:cNvGraphicFramePr>
            <a:graphicFrameLocks noChangeAspect="1"/>
          </p:cNvGraphicFramePr>
          <p:nvPr/>
        </p:nvGraphicFramePr>
        <p:xfrm>
          <a:off x="8572500" y="2428875"/>
          <a:ext cx="298450" cy="319088"/>
        </p:xfrm>
        <a:graphic>
          <a:graphicData uri="http://schemas.openxmlformats.org/presentationml/2006/ole">
            <p:oleObj spid="_x0000_s213000" name="Equation" r:id="rId9" imgW="190440" imgH="203040" progId="Equation.3">
              <p:embed/>
            </p:oleObj>
          </a:graphicData>
        </a:graphic>
      </p:graphicFrame>
      <p:graphicFrame>
        <p:nvGraphicFramePr>
          <p:cNvPr id="20489" name="Object 3"/>
          <p:cNvGraphicFramePr>
            <a:graphicFrameLocks noChangeAspect="1"/>
          </p:cNvGraphicFramePr>
          <p:nvPr/>
        </p:nvGraphicFramePr>
        <p:xfrm>
          <a:off x="5929313" y="2786063"/>
          <a:ext cx="298450" cy="319087"/>
        </p:xfrm>
        <a:graphic>
          <a:graphicData uri="http://schemas.openxmlformats.org/presentationml/2006/ole">
            <p:oleObj spid="_x0000_s213001" name="Equation" r:id="rId10" imgW="190440" imgH="203040" progId="Equation.3">
              <p:embed/>
            </p:oleObj>
          </a:graphicData>
        </a:graphic>
      </p:graphicFrame>
      <p:graphicFrame>
        <p:nvGraphicFramePr>
          <p:cNvPr id="20490" name="Object 4"/>
          <p:cNvGraphicFramePr>
            <a:graphicFrameLocks noChangeAspect="1"/>
          </p:cNvGraphicFramePr>
          <p:nvPr/>
        </p:nvGraphicFramePr>
        <p:xfrm>
          <a:off x="7367588" y="2428875"/>
          <a:ext cx="277812" cy="319088"/>
        </p:xfrm>
        <a:graphic>
          <a:graphicData uri="http://schemas.openxmlformats.org/presentationml/2006/ole">
            <p:oleObj spid="_x0000_s213002" name="Equation" r:id="rId11" imgW="177480" imgH="203040" progId="Equation.3">
              <p:embed/>
            </p:oleObj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6000750" y="3643313"/>
          <a:ext cx="327025" cy="327025"/>
        </p:xfrm>
        <a:graphic>
          <a:graphicData uri="http://schemas.openxmlformats.org/presentationml/2006/ole">
            <p:oleObj spid="_x0000_s213003" name="Equation" r:id="rId12" imgW="203040" imgH="203040" progId="Equation.3">
              <p:embed/>
            </p:oleObj>
          </a:graphicData>
        </a:graphic>
      </p:graphicFrame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8072438" y="3643313"/>
          <a:ext cx="347662" cy="327025"/>
        </p:xfrm>
        <a:graphic>
          <a:graphicData uri="http://schemas.openxmlformats.org/presentationml/2006/ole">
            <p:oleObj spid="_x0000_s213004" name="Equation" r:id="rId13" imgW="215640" imgH="203040" progId="Equation.3">
              <p:embed/>
            </p:oleObj>
          </a:graphicData>
        </a:graphic>
      </p:graphicFrame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6429375" y="2500313"/>
          <a:ext cx="388938" cy="327025"/>
        </p:xfrm>
        <a:graphic>
          <a:graphicData uri="http://schemas.openxmlformats.org/presentationml/2006/ole">
            <p:oleObj spid="_x0000_s213005" name="Equation" r:id="rId14" imgW="241200" imgH="203040" progId="Equation.3">
              <p:embed/>
            </p:oleObj>
          </a:graphicData>
        </a:graphic>
      </p:graphicFrame>
      <p:graphicFrame>
        <p:nvGraphicFramePr>
          <p:cNvPr id="20494" name="Object 14"/>
          <p:cNvGraphicFramePr>
            <a:graphicFrameLocks noChangeAspect="1"/>
          </p:cNvGraphicFramePr>
          <p:nvPr/>
        </p:nvGraphicFramePr>
        <p:xfrm>
          <a:off x="7715250" y="2571750"/>
          <a:ext cx="409575" cy="327025"/>
        </p:xfrm>
        <a:graphic>
          <a:graphicData uri="http://schemas.openxmlformats.org/presentationml/2006/ole">
            <p:oleObj spid="_x0000_s213006" name="Equation" r:id="rId15" imgW="253800" imgH="203040" progId="Equation.3">
              <p:embed/>
            </p:oleObj>
          </a:graphicData>
        </a:graphic>
      </p:graphicFrame>
      <p:sp>
        <p:nvSpPr>
          <p:cNvPr id="25" name="任意多边形 24"/>
          <p:cNvSpPr/>
          <p:nvPr/>
        </p:nvSpPr>
        <p:spPr>
          <a:xfrm>
            <a:off x="6357938" y="2857500"/>
            <a:ext cx="860425" cy="260350"/>
          </a:xfrm>
          <a:custGeom>
            <a:avLst/>
            <a:gdLst>
              <a:gd name="connsiteX0" fmla="*/ 0 w 762000"/>
              <a:gd name="connsiteY0" fmla="*/ 384629 h 384629"/>
              <a:gd name="connsiteX1" fmla="*/ 119743 w 762000"/>
              <a:gd name="connsiteY1" fmla="*/ 188686 h 384629"/>
              <a:gd name="connsiteX2" fmla="*/ 424543 w 762000"/>
              <a:gd name="connsiteY2" fmla="*/ 25400 h 384629"/>
              <a:gd name="connsiteX3" fmla="*/ 762000 w 762000"/>
              <a:gd name="connsiteY3" fmla="*/ 36286 h 38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384629">
                <a:moveTo>
                  <a:pt x="0" y="384629"/>
                </a:moveTo>
                <a:cubicBezTo>
                  <a:pt x="24493" y="316593"/>
                  <a:pt x="48986" y="248557"/>
                  <a:pt x="119743" y="188686"/>
                </a:cubicBezTo>
                <a:cubicBezTo>
                  <a:pt x="190500" y="128815"/>
                  <a:pt x="317500" y="50800"/>
                  <a:pt x="424543" y="25400"/>
                </a:cubicBezTo>
                <a:cubicBezTo>
                  <a:pt x="531586" y="0"/>
                  <a:pt x="646793" y="18143"/>
                  <a:pt x="762000" y="36286"/>
                </a:cubicBezTo>
              </a:path>
            </a:pathLst>
          </a:cu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7429500" y="2928938"/>
            <a:ext cx="728663" cy="55562"/>
          </a:xfrm>
          <a:custGeom>
            <a:avLst/>
            <a:gdLst>
              <a:gd name="connsiteX0" fmla="*/ 0 w 729343"/>
              <a:gd name="connsiteY0" fmla="*/ 68943 h 156028"/>
              <a:gd name="connsiteX1" fmla="*/ 402772 w 729343"/>
              <a:gd name="connsiteY1" fmla="*/ 14514 h 156028"/>
              <a:gd name="connsiteX2" fmla="*/ 729343 w 729343"/>
              <a:gd name="connsiteY2" fmla="*/ 156028 h 15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9343" h="156028">
                <a:moveTo>
                  <a:pt x="0" y="68943"/>
                </a:moveTo>
                <a:cubicBezTo>
                  <a:pt x="140607" y="34471"/>
                  <a:pt x="281215" y="0"/>
                  <a:pt x="402772" y="14514"/>
                </a:cubicBezTo>
                <a:cubicBezTo>
                  <a:pt x="524329" y="29028"/>
                  <a:pt x="729343" y="156028"/>
                  <a:pt x="729343" y="156028"/>
                </a:cubicBezTo>
              </a:path>
            </a:pathLst>
          </a:cu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357938" y="3429000"/>
            <a:ext cx="1643062" cy="785813"/>
          </a:xfrm>
          <a:prstGeom prst="rect">
            <a:avLst/>
          </a:prstGeom>
          <a:solidFill>
            <a:srgbClr val="FFC000">
              <a:alpha val="18000"/>
            </a:srgbClr>
          </a:solidFill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6357938" y="3357563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7286625" y="3357563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495" name="Object 17"/>
          <p:cNvGraphicFramePr>
            <a:graphicFrameLocks noChangeAspect="1"/>
          </p:cNvGraphicFramePr>
          <p:nvPr/>
        </p:nvGraphicFramePr>
        <p:xfrm>
          <a:off x="7500938" y="2928938"/>
          <a:ext cx="352425" cy="428625"/>
        </p:xfrm>
        <a:graphic>
          <a:graphicData uri="http://schemas.openxmlformats.org/presentationml/2006/ole">
            <p:oleObj spid="_x0000_s213007" name="公式" r:id="rId16" imgW="177480" imgH="215640" progId="Equation.3">
              <p:embed/>
            </p:oleObj>
          </a:graphicData>
        </a:graphic>
      </p:graphicFrame>
      <p:graphicFrame>
        <p:nvGraphicFramePr>
          <p:cNvPr id="20496" name="Object 18"/>
          <p:cNvGraphicFramePr>
            <a:graphicFrameLocks noChangeAspect="1"/>
          </p:cNvGraphicFramePr>
          <p:nvPr/>
        </p:nvGraphicFramePr>
        <p:xfrm>
          <a:off x="6572250" y="2928938"/>
          <a:ext cx="352425" cy="428625"/>
        </p:xfrm>
        <a:graphic>
          <a:graphicData uri="http://schemas.openxmlformats.org/presentationml/2006/ole">
            <p:oleObj spid="_x0000_s213008" name="公式" r:id="rId17" imgW="177480" imgH="215640" progId="Equation.3">
              <p:embed/>
            </p:oleObj>
          </a:graphicData>
        </a:graphic>
      </p:graphicFrame>
      <p:sp>
        <p:nvSpPr>
          <p:cNvPr id="20516" name="TextBox 31"/>
          <p:cNvSpPr txBox="1">
            <a:spLocks noChangeArrowheads="1"/>
          </p:cNvSpPr>
          <p:nvPr/>
        </p:nvSpPr>
        <p:spPr bwMode="auto">
          <a:xfrm>
            <a:off x="4786313" y="4357688"/>
            <a:ext cx="4357687" cy="369887"/>
          </a:xfrm>
          <a:prstGeom prst="rect">
            <a:avLst/>
          </a:prstGeom>
          <a:solidFill>
            <a:srgbClr val="FFC000">
              <a:alpha val="4196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已知中心区压力，容易计算波传播速度</a:t>
            </a:r>
          </a:p>
        </p:txBody>
      </p:sp>
      <p:graphicFrame>
        <p:nvGraphicFramePr>
          <p:cNvPr id="20497" name="Object 19"/>
          <p:cNvGraphicFramePr>
            <a:graphicFrameLocks noChangeAspect="1"/>
          </p:cNvGraphicFramePr>
          <p:nvPr/>
        </p:nvGraphicFramePr>
        <p:xfrm>
          <a:off x="642938" y="5000625"/>
          <a:ext cx="3130550" cy="357188"/>
        </p:xfrm>
        <a:graphic>
          <a:graphicData uri="http://schemas.openxmlformats.org/presentationml/2006/ole">
            <p:oleObj spid="_x0000_s213009" name="公式" r:id="rId18" imgW="1892160" imgH="215640" progId="Equation.3">
              <p:embed/>
            </p:oleObj>
          </a:graphicData>
        </a:graphic>
      </p:graphicFrame>
      <p:graphicFrame>
        <p:nvGraphicFramePr>
          <p:cNvPr id="20498" name="Object 20"/>
          <p:cNvGraphicFramePr>
            <a:graphicFrameLocks noChangeAspect="1"/>
          </p:cNvGraphicFramePr>
          <p:nvPr/>
        </p:nvGraphicFramePr>
        <p:xfrm>
          <a:off x="642938" y="5572125"/>
          <a:ext cx="3376612" cy="785813"/>
        </p:xfrm>
        <a:graphic>
          <a:graphicData uri="http://schemas.openxmlformats.org/presentationml/2006/ole">
            <p:oleObj spid="_x0000_s213010" name="公式" r:id="rId19" imgW="2946240" imgH="685800" progId="Equation.3">
              <p:embed/>
            </p:oleObj>
          </a:graphicData>
        </a:graphic>
      </p:graphicFrame>
      <p:graphicFrame>
        <p:nvGraphicFramePr>
          <p:cNvPr id="20499" name="Object 19"/>
          <p:cNvGraphicFramePr>
            <a:graphicFrameLocks noChangeAspect="1"/>
          </p:cNvGraphicFramePr>
          <p:nvPr/>
        </p:nvGraphicFramePr>
        <p:xfrm>
          <a:off x="1000125" y="6494463"/>
          <a:ext cx="1714500" cy="363537"/>
        </p:xfrm>
        <a:graphic>
          <a:graphicData uri="http://schemas.openxmlformats.org/presentationml/2006/ole">
            <p:oleObj spid="_x0000_s213011" name="公式" r:id="rId20" imgW="1015920" imgH="215640" progId="Equation.3">
              <p:embed/>
            </p:oleObj>
          </a:graphicData>
        </a:graphic>
      </p:graphicFrame>
      <p:sp>
        <p:nvSpPr>
          <p:cNvPr id="20517" name="TextBox 35"/>
          <p:cNvSpPr txBox="1">
            <a:spLocks noChangeArrowheads="1"/>
          </p:cNvSpPr>
          <p:nvPr/>
        </p:nvSpPr>
        <p:spPr bwMode="auto">
          <a:xfrm>
            <a:off x="4643438" y="4786313"/>
            <a:ext cx="4357687" cy="369887"/>
          </a:xfrm>
          <a:prstGeom prst="rect">
            <a:avLst/>
          </a:prstGeom>
          <a:solidFill>
            <a:srgbClr val="FFFF00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中心区的估算：</a:t>
            </a:r>
          </a:p>
        </p:txBody>
      </p:sp>
      <p:graphicFrame>
        <p:nvGraphicFramePr>
          <p:cNvPr id="20500" name="Object 22"/>
          <p:cNvGraphicFramePr>
            <a:graphicFrameLocks noChangeAspect="1"/>
          </p:cNvGraphicFramePr>
          <p:nvPr/>
        </p:nvGraphicFramePr>
        <p:xfrm>
          <a:off x="4686300" y="5429250"/>
          <a:ext cx="4457700" cy="857250"/>
        </p:xfrm>
        <a:graphic>
          <a:graphicData uri="http://schemas.openxmlformats.org/presentationml/2006/ole">
            <p:oleObj spid="_x0000_s213012" name="公式" r:id="rId21" imgW="3301920" imgH="63468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2054F8-1DE3-4FAF-A1A7-F6755BF8B532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28728" y="357166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00FF"/>
                </a:solidFill>
                <a:latin typeface="Calibri" pitchFamily="34" charset="0"/>
              </a:rPr>
              <a:t>§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8.2 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加速收敛技术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000108"/>
            <a:ext cx="5214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1. </a:t>
            </a:r>
            <a:r>
              <a:rPr lang="zh-CN" altLang="en-US" sz="2000" b="1" dirty="0" smtClean="0"/>
              <a:t>当地时间步长法</a:t>
            </a:r>
            <a:endParaRPr lang="zh-CN" altLang="en-US" sz="2000" b="1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 l="44141" t="22917" r="32211" b="12500"/>
          <a:stretch>
            <a:fillRect/>
          </a:stretch>
        </p:blipFill>
        <p:spPr bwMode="auto">
          <a:xfrm>
            <a:off x="6000750" y="571500"/>
            <a:ext cx="2786092" cy="4279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85786" y="3143248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时间步长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071670" y="3214686"/>
          <a:ext cx="1666887" cy="285752"/>
        </p:xfrm>
        <a:graphic>
          <a:graphicData uri="http://schemas.openxmlformats.org/presentationml/2006/ole">
            <p:oleObj spid="_x0000_s197635" name="Equation" r:id="rId4" imgW="1333440" imgH="22860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57620" y="3143248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受制于最小空间步长</a:t>
            </a:r>
            <a:endParaRPr lang="zh-CN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472" y="3786190"/>
            <a:ext cx="578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边界层近壁空间网格</a:t>
            </a:r>
            <a:endParaRPr lang="zh-CN" altLang="en-US" b="1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928926" y="3857628"/>
          <a:ext cx="500066" cy="296914"/>
        </p:xfrm>
        <a:graphic>
          <a:graphicData uri="http://schemas.openxmlformats.org/presentationml/2006/ole">
            <p:oleObj spid="_x0000_s197636" name="Equation" r:id="rId5" imgW="406080" imgH="241200" progId="Equation.3">
              <p:embed/>
            </p:oleObj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3929058" y="3786190"/>
          <a:ext cx="1373190" cy="274638"/>
        </p:xfrm>
        <a:graphic>
          <a:graphicData uri="http://schemas.openxmlformats.org/presentationml/2006/ole">
            <p:oleObj spid="_x0000_s197637" name="Equation" r:id="rId6" imgW="1015920" imgH="20304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71472" y="4143380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时间步长小，计算速度慢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00034" y="4643446"/>
            <a:ext cx="571504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当地时间步长： 每个点采用不同的时间步长推进</a:t>
            </a:r>
            <a:endParaRPr lang="zh-CN" altLang="en-US" b="1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214414" y="2143116"/>
          <a:ext cx="928694" cy="523446"/>
        </p:xfrm>
        <a:graphic>
          <a:graphicData uri="http://schemas.openxmlformats.org/presentationml/2006/ole">
            <p:oleObj spid="_x0000_s197638" name="Equation" r:id="rId7" imgW="698400" imgH="393480" progId="Equation.3">
              <p:embed/>
            </p:oleObj>
          </a:graphicData>
        </a:graphic>
      </p:graphicFrame>
      <p:graphicFrame>
        <p:nvGraphicFramePr>
          <p:cNvPr id="197640" name="Object 8"/>
          <p:cNvGraphicFramePr>
            <a:graphicFrameLocks noChangeAspect="1"/>
          </p:cNvGraphicFramePr>
          <p:nvPr/>
        </p:nvGraphicFramePr>
        <p:xfrm>
          <a:off x="3786182" y="2143116"/>
          <a:ext cx="1350962" cy="557213"/>
        </p:xfrm>
        <a:graphic>
          <a:graphicData uri="http://schemas.openxmlformats.org/presentationml/2006/ole">
            <p:oleObj spid="_x0000_s197640" name="Equation" r:id="rId8" imgW="1015920" imgH="419040" progId="Equation.3">
              <p:embed/>
            </p:oleObj>
          </a:graphicData>
        </a:graphic>
      </p:graphicFrame>
      <p:graphicFrame>
        <p:nvGraphicFramePr>
          <p:cNvPr id="197641" name="Object 9"/>
          <p:cNvGraphicFramePr>
            <a:graphicFrameLocks noChangeAspect="1"/>
          </p:cNvGraphicFramePr>
          <p:nvPr/>
        </p:nvGraphicFramePr>
        <p:xfrm>
          <a:off x="857224" y="5143512"/>
          <a:ext cx="1731963" cy="779463"/>
        </p:xfrm>
        <a:graphic>
          <a:graphicData uri="http://schemas.openxmlformats.org/presentationml/2006/ole">
            <p:oleObj spid="_x0000_s197641" name="Equation" r:id="rId9" imgW="1015920" imgH="457200" progId="Equation.3">
              <p:embed/>
            </p:oleObj>
          </a:graphicData>
        </a:graphic>
      </p:graphicFrame>
      <p:cxnSp>
        <p:nvCxnSpPr>
          <p:cNvPr id="22" name="直接箭头连接符 21"/>
          <p:cNvCxnSpPr/>
          <p:nvPr/>
        </p:nvCxnSpPr>
        <p:spPr>
          <a:xfrm rot="10800000">
            <a:off x="1857356" y="5857892"/>
            <a:ext cx="928694" cy="3571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57488" y="5929330"/>
            <a:ext cx="171451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不同的点采用不同时间步长</a:t>
            </a:r>
            <a:endParaRPr lang="zh-CN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000628" y="5214950"/>
            <a:ext cx="314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对于定常问题，收敛后不影响计算精度；</a:t>
            </a:r>
            <a:endParaRPr lang="en-US" altLang="zh-CN" b="1" dirty="0" smtClean="0"/>
          </a:p>
          <a:p>
            <a:r>
              <a:rPr lang="zh-CN" altLang="en-US" b="1" dirty="0" smtClean="0"/>
              <a:t>可大幅加速收敛；</a:t>
            </a:r>
            <a:endParaRPr lang="zh-CN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072066" y="6215082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See J. Blazek:  6.1.4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310304" y="928671"/>
          <a:ext cx="2090121" cy="571518"/>
        </p:xfrm>
        <a:graphic>
          <a:graphicData uri="http://schemas.openxmlformats.org/presentationml/2006/ole">
            <p:oleObj spid="_x0000_s198658" name="Equation" r:id="rId3" imgW="1485720" imgH="40608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5000625" y="857232"/>
          <a:ext cx="3393483" cy="658831"/>
        </p:xfrm>
        <a:graphic>
          <a:graphicData uri="http://schemas.openxmlformats.org/presentationml/2006/ole">
            <p:oleObj spid="_x0000_s198659" name="Equation" r:id="rId4" imgW="2158920" imgH="419040" progId="Equation.3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5857875" y="1500188"/>
          <a:ext cx="1357313" cy="306387"/>
        </p:xfrm>
        <a:graphic>
          <a:graphicData uri="http://schemas.openxmlformats.org/presentationml/2006/ole">
            <p:oleObj spid="_x0000_s198660" name="Equation" r:id="rId5" imgW="901440" imgH="203040" progId="Equation.3">
              <p:embed/>
            </p:oleObj>
          </a:graphicData>
        </a:graphic>
      </p:graphicFrame>
      <p:graphicFrame>
        <p:nvGraphicFramePr>
          <p:cNvPr id="2053" name="Object 6"/>
          <p:cNvGraphicFramePr>
            <a:graphicFrameLocks noChangeAspect="1"/>
          </p:cNvGraphicFramePr>
          <p:nvPr/>
        </p:nvGraphicFramePr>
        <p:xfrm>
          <a:off x="571472" y="2143116"/>
          <a:ext cx="4198938" cy="587375"/>
        </p:xfrm>
        <a:graphic>
          <a:graphicData uri="http://schemas.openxmlformats.org/presentationml/2006/ole">
            <p:oleObj spid="_x0000_s198661" name="Equation" r:id="rId6" imgW="2997000" imgH="419040" progId="Equation.3">
              <p:embed/>
            </p:oleObj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3571875" y="1285875"/>
            <a:ext cx="121443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10800000" flipV="1">
            <a:off x="3643313" y="1428750"/>
            <a:ext cx="2001837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4" name="Object 5"/>
          <p:cNvGraphicFramePr>
            <a:graphicFrameLocks noChangeAspect="1"/>
          </p:cNvGraphicFramePr>
          <p:nvPr/>
        </p:nvGraphicFramePr>
        <p:xfrm>
          <a:off x="5643570" y="2071678"/>
          <a:ext cx="3113087" cy="569912"/>
        </p:xfrm>
        <a:graphic>
          <a:graphicData uri="http://schemas.openxmlformats.org/presentationml/2006/ole">
            <p:oleObj spid="_x0000_s198662" name="Equation" r:id="rId7" imgW="2222280" imgH="406080" progId="Equation.3">
              <p:embed/>
            </p:oleObj>
          </a:graphicData>
        </a:graphic>
      </p:graphicFrame>
      <p:graphicFrame>
        <p:nvGraphicFramePr>
          <p:cNvPr id="2055" name="Object 9"/>
          <p:cNvGraphicFramePr>
            <a:graphicFrameLocks noChangeAspect="1"/>
          </p:cNvGraphicFramePr>
          <p:nvPr/>
        </p:nvGraphicFramePr>
        <p:xfrm>
          <a:off x="1000100" y="4643446"/>
          <a:ext cx="5395087" cy="428628"/>
        </p:xfrm>
        <a:graphic>
          <a:graphicData uri="http://schemas.openxmlformats.org/presentationml/2006/ole">
            <p:oleObj spid="_x0000_s198663" name="Equation" r:id="rId8" imgW="3035160" imgH="241200" progId="Equation.DSMT4">
              <p:embed/>
            </p:oleObj>
          </a:graphicData>
        </a:graphic>
      </p:graphicFrame>
      <p:cxnSp>
        <p:nvCxnSpPr>
          <p:cNvPr id="35" name="直接箭头连接符 34"/>
          <p:cNvCxnSpPr/>
          <p:nvPr/>
        </p:nvCxnSpPr>
        <p:spPr>
          <a:xfrm>
            <a:off x="4929190" y="2357430"/>
            <a:ext cx="5000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7" name="Object 11"/>
          <p:cNvGraphicFramePr>
            <a:graphicFrameLocks noChangeAspect="1"/>
          </p:cNvGraphicFramePr>
          <p:nvPr/>
        </p:nvGraphicFramePr>
        <p:xfrm>
          <a:off x="714348" y="3071810"/>
          <a:ext cx="7953913" cy="571504"/>
        </p:xfrm>
        <a:graphic>
          <a:graphicData uri="http://schemas.openxmlformats.org/presentationml/2006/ole">
            <p:oleObj spid="_x0000_s198665" name="Equation" r:id="rId9" imgW="5651280" imgH="406080" progId="Equation.3">
              <p:embed/>
            </p:oleObj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28596" y="285728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2. </a:t>
            </a:r>
            <a:r>
              <a:rPr lang="zh-CN" altLang="en-US" sz="2000" b="1" dirty="0" smtClean="0"/>
              <a:t>隐格式</a:t>
            </a:r>
            <a:r>
              <a:rPr lang="en-US" altLang="zh-CN" sz="2000" b="1" dirty="0" smtClean="0"/>
              <a:t> </a:t>
            </a:r>
            <a:endParaRPr lang="zh-CN" altLang="en-US" sz="2000" b="1" dirty="0"/>
          </a:p>
        </p:txBody>
      </p:sp>
      <p:cxnSp>
        <p:nvCxnSpPr>
          <p:cNvPr id="37" name="直接箭头连接符 36"/>
          <p:cNvCxnSpPr/>
          <p:nvPr/>
        </p:nvCxnSpPr>
        <p:spPr>
          <a:xfrm rot="5400000">
            <a:off x="2856694" y="4143380"/>
            <a:ext cx="715174" cy="7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6715140" y="5286388"/>
            <a:ext cx="185738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rot="5400000" flipH="1" flipV="1">
            <a:off x="6715934" y="5214950"/>
            <a:ext cx="1713718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7500958" y="5214950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7500958" y="4286256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500958" y="6000768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6643702" y="5214950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8501090" y="5214950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7643834" y="485776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i,j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15074" y="542926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i-1,j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072462" y="542926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i+1,j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572396" y="600076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i,j+1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643834" y="421481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i,j+1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8C5E5E-26AC-4B4B-A4C2-893822E7A5BF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graphicFrame>
        <p:nvGraphicFramePr>
          <p:cNvPr id="2055" name="Object 9"/>
          <p:cNvGraphicFramePr>
            <a:graphicFrameLocks noChangeAspect="1"/>
          </p:cNvGraphicFramePr>
          <p:nvPr/>
        </p:nvGraphicFramePr>
        <p:xfrm>
          <a:off x="1142975" y="500042"/>
          <a:ext cx="5395087" cy="428628"/>
        </p:xfrm>
        <a:graphic>
          <a:graphicData uri="http://schemas.openxmlformats.org/presentationml/2006/ole">
            <p:oleObj spid="_x0000_s209922" name="Equation" r:id="rId3" imgW="3035160" imgH="241200" progId="Equation.DSMT4">
              <p:embed/>
            </p:oleObj>
          </a:graphicData>
        </a:graphic>
      </p:graphicFrame>
      <p:sp>
        <p:nvSpPr>
          <p:cNvPr id="2073" name="TextBox 49"/>
          <p:cNvSpPr txBox="1">
            <a:spLocks noChangeArrowheads="1"/>
          </p:cNvSpPr>
          <p:nvPr/>
        </p:nvSpPr>
        <p:spPr bwMode="auto">
          <a:xfrm>
            <a:off x="571472" y="2071678"/>
            <a:ext cx="2571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Step 1: </a:t>
            </a:r>
            <a:r>
              <a:rPr lang="zh-CN" altLang="en-US" dirty="0"/>
              <a:t> 求解</a:t>
            </a:r>
          </a:p>
        </p:txBody>
      </p:sp>
      <p:graphicFrame>
        <p:nvGraphicFramePr>
          <p:cNvPr id="2058" name="Object 13"/>
          <p:cNvGraphicFramePr>
            <a:graphicFrameLocks noChangeAspect="1"/>
          </p:cNvGraphicFramePr>
          <p:nvPr/>
        </p:nvGraphicFramePr>
        <p:xfrm>
          <a:off x="1571597" y="2411403"/>
          <a:ext cx="2617788" cy="374650"/>
        </p:xfrm>
        <a:graphic>
          <a:graphicData uri="http://schemas.openxmlformats.org/presentationml/2006/ole">
            <p:oleObj spid="_x0000_s209923" name="Equation" r:id="rId4" imgW="1866600" imgH="266400" progId="Equation.DSMT4">
              <p:embed/>
            </p:oleObj>
          </a:graphicData>
        </a:graphic>
      </p:graphicFrame>
      <p:cxnSp>
        <p:nvCxnSpPr>
          <p:cNvPr id="54" name="直接箭头连接符 53"/>
          <p:cNvCxnSpPr/>
          <p:nvPr/>
        </p:nvCxnSpPr>
        <p:spPr>
          <a:xfrm flipV="1">
            <a:off x="4429124" y="2500306"/>
            <a:ext cx="1143008" cy="714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9" name="Object 15"/>
          <p:cNvGraphicFramePr>
            <a:graphicFrameLocks noChangeAspect="1"/>
          </p:cNvGraphicFramePr>
          <p:nvPr/>
        </p:nvGraphicFramePr>
        <p:xfrm>
          <a:off x="5643570" y="2500306"/>
          <a:ext cx="2921000" cy="374650"/>
        </p:xfrm>
        <a:graphic>
          <a:graphicData uri="http://schemas.openxmlformats.org/presentationml/2006/ole">
            <p:oleObj spid="_x0000_s209924" name="Equation" r:id="rId5" imgW="2082600" imgH="266400" progId="Equation.DSMT4">
              <p:embed/>
            </p:oleObj>
          </a:graphicData>
        </a:graphic>
      </p:graphicFrame>
      <p:graphicFrame>
        <p:nvGraphicFramePr>
          <p:cNvPr id="2060" name="Object 16"/>
          <p:cNvGraphicFramePr>
            <a:graphicFrameLocks noChangeAspect="1"/>
          </p:cNvGraphicFramePr>
          <p:nvPr/>
        </p:nvGraphicFramePr>
        <p:xfrm>
          <a:off x="5786446" y="1928802"/>
          <a:ext cx="1211262" cy="357188"/>
        </p:xfrm>
        <a:graphic>
          <a:graphicData uri="http://schemas.openxmlformats.org/presentationml/2006/ole">
            <p:oleObj spid="_x0000_s209925" name="Equation" r:id="rId6" imgW="863280" imgH="253800" progId="Equation.DSMT4">
              <p:embed/>
            </p:oleObj>
          </a:graphicData>
        </a:graphic>
      </p:graphicFrame>
      <p:sp>
        <p:nvSpPr>
          <p:cNvPr id="2075" name="TextBox 57"/>
          <p:cNvSpPr txBox="1">
            <a:spLocks noChangeArrowheads="1"/>
          </p:cNvSpPr>
          <p:nvPr/>
        </p:nvSpPr>
        <p:spPr bwMode="auto">
          <a:xfrm>
            <a:off x="571472" y="3071803"/>
            <a:ext cx="1500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Step 2: </a:t>
            </a:r>
            <a:r>
              <a:rPr lang="zh-CN" altLang="en-US"/>
              <a:t>求解</a:t>
            </a:r>
          </a:p>
        </p:txBody>
      </p:sp>
      <p:graphicFrame>
        <p:nvGraphicFramePr>
          <p:cNvPr id="2061" name="Object 17"/>
          <p:cNvGraphicFramePr>
            <a:graphicFrameLocks noChangeAspect="1"/>
          </p:cNvGraphicFramePr>
          <p:nvPr/>
        </p:nvGraphicFramePr>
        <p:xfrm>
          <a:off x="1857347" y="3357553"/>
          <a:ext cx="2797175" cy="374650"/>
        </p:xfrm>
        <a:graphic>
          <a:graphicData uri="http://schemas.openxmlformats.org/presentationml/2006/ole">
            <p:oleObj spid="_x0000_s209926" name="Equation" r:id="rId7" imgW="1993680" imgH="266400" progId="Equation.DSMT4">
              <p:embed/>
            </p:oleObj>
          </a:graphicData>
        </a:graphic>
      </p:graphicFrame>
      <p:graphicFrame>
        <p:nvGraphicFramePr>
          <p:cNvPr id="2062" name="Object 18"/>
          <p:cNvGraphicFramePr>
            <a:graphicFrameLocks noChangeAspect="1"/>
          </p:cNvGraphicFramePr>
          <p:nvPr/>
        </p:nvGraphicFramePr>
        <p:xfrm>
          <a:off x="5572132" y="3571876"/>
          <a:ext cx="3082925" cy="374650"/>
        </p:xfrm>
        <a:graphic>
          <a:graphicData uri="http://schemas.openxmlformats.org/presentationml/2006/ole">
            <p:oleObj spid="_x0000_s209927" name="Equation" r:id="rId8" imgW="2197080" imgH="266400" progId="Equation.DSMT4">
              <p:embed/>
            </p:oleObj>
          </a:graphicData>
        </a:graphic>
      </p:graphicFrame>
      <p:graphicFrame>
        <p:nvGraphicFramePr>
          <p:cNvPr id="2063" name="Object 19"/>
          <p:cNvGraphicFramePr>
            <a:graphicFrameLocks noChangeAspect="1"/>
          </p:cNvGraphicFramePr>
          <p:nvPr/>
        </p:nvGraphicFramePr>
        <p:xfrm>
          <a:off x="5500694" y="3214686"/>
          <a:ext cx="1371600" cy="320675"/>
        </p:xfrm>
        <a:graphic>
          <a:graphicData uri="http://schemas.openxmlformats.org/presentationml/2006/ole">
            <p:oleObj spid="_x0000_s209928" name="Equation" r:id="rId9" imgW="977760" imgH="228600" progId="Equation.DSMT4">
              <p:embed/>
            </p:oleObj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428596" y="1428736"/>
            <a:ext cx="257176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LU-SGS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2000232" y="5214156"/>
            <a:ext cx="185738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5400000" flipH="1" flipV="1">
            <a:off x="2001026" y="5142718"/>
            <a:ext cx="1713718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2786050" y="5142718"/>
            <a:ext cx="142876" cy="142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2786050" y="4214024"/>
            <a:ext cx="142876" cy="142876"/>
          </a:xfrm>
          <a:prstGeom prst="ellipse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2786050" y="5928536"/>
            <a:ext cx="142876" cy="142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928794" y="5142718"/>
            <a:ext cx="142876" cy="142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786182" y="5142718"/>
            <a:ext cx="142876" cy="142876"/>
          </a:xfrm>
          <a:prstGeom prst="ellipse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928926" y="478552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i,j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00166" y="535703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i-1,j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357554" y="535703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i+1,j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28926" y="414258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i,j+1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5357818" y="5357826"/>
            <a:ext cx="185738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rot="5400000" flipH="1" flipV="1">
            <a:off x="5358612" y="5286388"/>
            <a:ext cx="1713718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>
            <a:off x="6143636" y="5286388"/>
            <a:ext cx="142876" cy="142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6143636" y="4357694"/>
            <a:ext cx="142876" cy="142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6143636" y="6072206"/>
            <a:ext cx="142876" cy="142876"/>
          </a:xfrm>
          <a:prstGeom prst="ellipse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5286380" y="5286388"/>
            <a:ext cx="142876" cy="142876"/>
          </a:xfrm>
          <a:prstGeom prst="ellipse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7143768" y="5286388"/>
            <a:ext cx="142876" cy="142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6286512" y="492919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i,j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857752" y="550070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i-1,j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715140" y="550070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i+1,j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286512" y="428625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i,j+1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43108" y="571501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i,j+1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286512" y="614364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i,j+1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>
            <a:off x="4143372" y="4929198"/>
            <a:ext cx="714380" cy="1428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9930" name="Object 10"/>
          <p:cNvGraphicFramePr>
            <a:graphicFrameLocks noChangeAspect="1"/>
          </p:cNvGraphicFramePr>
          <p:nvPr/>
        </p:nvGraphicFramePr>
        <p:xfrm>
          <a:off x="4214810" y="1285860"/>
          <a:ext cx="3429000" cy="309562"/>
        </p:xfrm>
        <a:graphic>
          <a:graphicData uri="http://schemas.openxmlformats.org/presentationml/2006/ole">
            <p:oleObj spid="_x0000_s209930" name="Equation" r:id="rId10" imgW="2387520" imgH="215640" progId="Equation.3">
              <p:embed/>
            </p:oleObj>
          </a:graphicData>
        </a:graphic>
      </p:graphicFrame>
      <p:cxnSp>
        <p:nvCxnSpPr>
          <p:cNvPr id="75" name="直接箭头连接符 74"/>
          <p:cNvCxnSpPr/>
          <p:nvPr/>
        </p:nvCxnSpPr>
        <p:spPr>
          <a:xfrm rot="10800000">
            <a:off x="1571604" y="1000108"/>
            <a:ext cx="2500330" cy="3571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rot="10800000">
            <a:off x="3643306" y="1000108"/>
            <a:ext cx="857256" cy="214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rot="5400000" flipH="1" flipV="1">
            <a:off x="4893471" y="1107265"/>
            <a:ext cx="21431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2054F8-1DE3-4FAF-A1A7-F6755BF8B532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357166"/>
            <a:ext cx="3500462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3.  </a:t>
            </a:r>
            <a:r>
              <a:rPr lang="zh-CN" altLang="en-US" sz="2000" b="1" dirty="0" smtClean="0"/>
              <a:t>多重网格</a:t>
            </a:r>
            <a:endParaRPr lang="zh-CN" altLang="en-US" sz="2000" b="1" dirty="0"/>
          </a:p>
        </p:txBody>
      </p:sp>
      <p:pic>
        <p:nvPicPr>
          <p:cNvPr id="199682" name="Picture 2"/>
          <p:cNvPicPr>
            <a:picLocks noChangeAspect="1" noChangeArrowheads="1"/>
          </p:cNvPicPr>
          <p:nvPr/>
        </p:nvPicPr>
        <p:blipFill>
          <a:blip r:embed="rId3" cstate="print"/>
          <a:srcRect l="25635" t="28320" r="45800" b="39453"/>
          <a:stretch>
            <a:fillRect/>
          </a:stretch>
        </p:blipFill>
        <p:spPr bwMode="auto">
          <a:xfrm>
            <a:off x="4000496" y="0"/>
            <a:ext cx="2214578" cy="1873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9683" name="Picture 3"/>
          <p:cNvPicPr>
            <a:picLocks noChangeAspect="1" noChangeArrowheads="1"/>
          </p:cNvPicPr>
          <p:nvPr/>
        </p:nvPicPr>
        <p:blipFill>
          <a:blip r:embed="rId3" cstate="print"/>
          <a:srcRect l="57324" t="29492" r="17041" b="40234"/>
          <a:stretch>
            <a:fillRect/>
          </a:stretch>
        </p:blipFill>
        <p:spPr bwMode="auto">
          <a:xfrm>
            <a:off x="7000892" y="142876"/>
            <a:ext cx="1935739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57224" y="1000108"/>
            <a:ext cx="25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细网格： 精度高</a:t>
            </a:r>
            <a:endParaRPr lang="en-US" altLang="zh-CN" b="1" dirty="0" smtClean="0"/>
          </a:p>
          <a:p>
            <a:r>
              <a:rPr lang="zh-CN" altLang="en-US" b="1" dirty="0" smtClean="0"/>
              <a:t>粗网格： 收敛快</a:t>
            </a:r>
            <a:endParaRPr lang="zh-CN" altLang="en-US" b="1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6072198" y="785818"/>
            <a:ext cx="85725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10800000">
            <a:off x="6143636" y="1285884"/>
            <a:ext cx="78581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2910" y="2143116"/>
            <a:ext cx="285752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利用粗网格加速收敛</a:t>
            </a:r>
            <a:endParaRPr lang="zh-CN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14348" y="2857496"/>
            <a:ext cx="3357586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需克服粗网格降低精度的缺点，</a:t>
            </a:r>
            <a:endParaRPr lang="en-US" altLang="zh-CN" b="1" dirty="0" smtClean="0"/>
          </a:p>
          <a:p>
            <a:r>
              <a:rPr lang="zh-CN" altLang="en-US" b="1" dirty="0" smtClean="0"/>
              <a:t>不能让粗网格的结果“污染”细网格</a:t>
            </a:r>
            <a:endParaRPr lang="en-US" altLang="zh-CN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143372" y="2571744"/>
            <a:ext cx="5000628" cy="1938992"/>
          </a:xfrm>
          <a:prstGeom prst="rect">
            <a:avLst/>
          </a:prstGeom>
          <a:solidFill>
            <a:srgbClr val="008000">
              <a:alpha val="22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）  不能将粗网格的计算直接插值到细网格，而是把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差量（修正量）</a:t>
            </a:r>
            <a:r>
              <a:rPr lang="zh-CN" altLang="en-US" sz="2000" b="1" dirty="0" smtClean="0"/>
              <a:t>插值到细网格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）不能让粗网格独立计算，需要用细网格的结果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修正</a:t>
            </a:r>
            <a:r>
              <a:rPr lang="zh-CN" altLang="en-US" sz="2000" b="1" dirty="0" smtClean="0"/>
              <a:t>粗网格的计算；</a:t>
            </a:r>
            <a:endParaRPr lang="en-US" altLang="zh-CN" sz="2000" b="1" dirty="0" smtClean="0"/>
          </a:p>
          <a:p>
            <a:endParaRPr lang="zh-CN" alt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42910" y="3857628"/>
            <a:ext cx="164307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算法步骤</a:t>
            </a:r>
            <a:endParaRPr lang="zh-CN" altLang="en-US" b="1" dirty="0"/>
          </a:p>
        </p:txBody>
      </p:sp>
      <p:sp>
        <p:nvSpPr>
          <p:cNvPr id="1996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9684" name="Object 4"/>
          <p:cNvGraphicFramePr>
            <a:graphicFrameLocks noChangeAspect="1"/>
          </p:cNvGraphicFramePr>
          <p:nvPr/>
        </p:nvGraphicFramePr>
        <p:xfrm>
          <a:off x="1785918" y="4357694"/>
          <a:ext cx="1614498" cy="642942"/>
        </p:xfrm>
        <a:graphic>
          <a:graphicData uri="http://schemas.openxmlformats.org/presentationml/2006/ole">
            <p:oleObj spid="_x0000_s199684" r:id="rId4" imgW="1079032" imgH="431613" progId="Equation.DSMT4">
              <p:embed/>
            </p:oleObj>
          </a:graphicData>
        </a:graphic>
      </p:graphicFrame>
      <p:cxnSp>
        <p:nvCxnSpPr>
          <p:cNvPr id="21" name="直接箭头连接符 20"/>
          <p:cNvCxnSpPr/>
          <p:nvPr/>
        </p:nvCxnSpPr>
        <p:spPr>
          <a:xfrm flipV="1">
            <a:off x="1214414" y="4857760"/>
            <a:ext cx="928694" cy="5715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5720" y="5643578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守恒变量</a:t>
            </a:r>
            <a:endParaRPr lang="zh-CN" altLang="en-US" b="1" dirty="0"/>
          </a:p>
        </p:txBody>
      </p:sp>
      <p:cxnSp>
        <p:nvCxnSpPr>
          <p:cNvPr id="24" name="直接箭头连接符 23"/>
          <p:cNvCxnSpPr/>
          <p:nvPr/>
        </p:nvCxnSpPr>
        <p:spPr>
          <a:xfrm rot="16200000" flipV="1">
            <a:off x="3214678" y="5000636"/>
            <a:ext cx="642942" cy="5000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28992" y="564357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残差</a:t>
            </a:r>
            <a:endParaRPr lang="zh-CN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786314" y="4500570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下标“</a:t>
            </a:r>
            <a:r>
              <a:rPr lang="en-US" altLang="zh-CN" b="1" dirty="0" smtClean="0"/>
              <a:t>h</a:t>
            </a:r>
            <a:r>
              <a:rPr lang="zh-CN" altLang="en-US" b="1" dirty="0" smtClean="0"/>
              <a:t>”细网格；</a:t>
            </a:r>
            <a:endParaRPr lang="en-US" altLang="zh-CN" b="1" dirty="0" smtClean="0"/>
          </a:p>
          <a:p>
            <a:r>
              <a:rPr lang="en-US" altLang="zh-CN" b="1" dirty="0" smtClean="0"/>
              <a:t>      </a:t>
            </a:r>
            <a:r>
              <a:rPr lang="zh-CN" altLang="en-US" b="1" dirty="0" smtClean="0"/>
              <a:t>“</a:t>
            </a:r>
            <a:r>
              <a:rPr lang="en-US" altLang="zh-CN" b="1" dirty="0" smtClean="0"/>
              <a:t>2h</a:t>
            </a:r>
            <a:r>
              <a:rPr lang="zh-CN" altLang="en-US" b="1" dirty="0" smtClean="0"/>
              <a:t>”粗网格；</a:t>
            </a:r>
            <a:r>
              <a:rPr lang="en-US" altLang="zh-CN" b="1" dirty="0" smtClean="0"/>
              <a:t> </a:t>
            </a:r>
            <a:endParaRPr lang="zh-CN" altLang="en-US" b="1" dirty="0"/>
          </a:p>
        </p:txBody>
      </p:sp>
      <p:cxnSp>
        <p:nvCxnSpPr>
          <p:cNvPr id="28" name="直接箭头连接符 27"/>
          <p:cNvCxnSpPr/>
          <p:nvPr/>
        </p:nvCxnSpPr>
        <p:spPr>
          <a:xfrm rot="10800000" flipV="1">
            <a:off x="3571868" y="4714884"/>
            <a:ext cx="1143008" cy="714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43372" y="2143116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须注意：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2054F8-1DE3-4FAF-A1A7-F6755BF8B532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0034" y="500042"/>
            <a:ext cx="535785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知识回顾： 有限体积法基本流程</a:t>
            </a:r>
            <a:endParaRPr lang="zh-CN" altLang="en-US" sz="2400" b="1" dirty="0"/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 cstate="print"/>
          <a:srcRect l="56250" t="33333" r="21875" b="44444"/>
          <a:stretch>
            <a:fillRect/>
          </a:stretch>
        </p:blipFill>
        <p:spPr bwMode="auto">
          <a:xfrm>
            <a:off x="5929322" y="1000108"/>
            <a:ext cx="3071834" cy="1755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71472" y="2714620"/>
            <a:ext cx="6572296" cy="160043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无粘项常用方法 （流过</a:t>
            </a:r>
            <a:r>
              <a:rPr lang="en-US" altLang="zh-CN" b="1" dirty="0" smtClean="0"/>
              <a:t>AB</a:t>
            </a:r>
            <a:r>
              <a:rPr lang="zh-CN" altLang="en-US" b="1" dirty="0" smtClean="0"/>
              <a:t>边的通量）：</a:t>
            </a:r>
            <a:endParaRPr lang="en-US" altLang="zh-CN" b="1" dirty="0" smtClean="0"/>
          </a:p>
          <a:p>
            <a:r>
              <a:rPr lang="en-US" altLang="zh-CN" b="1" dirty="0" smtClean="0"/>
              <a:t>    a.  </a:t>
            </a:r>
            <a:r>
              <a:rPr lang="zh-CN" altLang="en-US" sz="2000" b="1" dirty="0" smtClean="0"/>
              <a:t>利用周围点的值，计算出</a:t>
            </a:r>
            <a:r>
              <a:rPr lang="en-US" altLang="zh-CN" sz="2000" b="1" dirty="0" smtClean="0"/>
              <a:t>(I+1/2,J) </a:t>
            </a:r>
            <a:r>
              <a:rPr lang="zh-CN" altLang="en-US" sz="2000" b="1" dirty="0" smtClean="0"/>
              <a:t>点处的物理量；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   </a:t>
            </a:r>
            <a:r>
              <a:rPr lang="zh-CN" altLang="en-US" sz="2000" b="1" dirty="0" smtClean="0"/>
              <a:t>直接利用“差分格式”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b. </a:t>
            </a:r>
            <a:r>
              <a:rPr lang="zh-CN" altLang="en-US" sz="2000" b="1" dirty="0" smtClean="0"/>
              <a:t>利用该处的物理量，计算出流过</a:t>
            </a:r>
            <a:r>
              <a:rPr lang="en-US" altLang="zh-CN" sz="2000" b="1" dirty="0" smtClean="0"/>
              <a:t>AB</a:t>
            </a:r>
            <a:r>
              <a:rPr lang="zh-CN" altLang="en-US" sz="2000" b="1" dirty="0" smtClean="0"/>
              <a:t>边的流通量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   </a:t>
            </a:r>
            <a:r>
              <a:rPr lang="zh-CN" altLang="en-US" sz="2000" b="1" dirty="0" smtClean="0"/>
              <a:t>迎风型方法需利用“通量分裂技术”</a:t>
            </a:r>
            <a:endParaRPr lang="zh-CN" altLang="en-US" sz="2000" b="1" dirty="0"/>
          </a:p>
        </p:txBody>
      </p:sp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928662" y="1285860"/>
          <a:ext cx="3789362" cy="642937"/>
        </p:xfrm>
        <a:graphic>
          <a:graphicData uri="http://schemas.openxmlformats.org/presentationml/2006/ole">
            <p:oleObj spid="_x0000_s68613" name="Equation" r:id="rId4" imgW="2641600" imgH="444500" progId="Equation.DSMT4">
              <p:embed/>
            </p:oleObj>
          </a:graphicData>
        </a:graphic>
      </p:graphicFrame>
      <p:graphicFrame>
        <p:nvGraphicFramePr>
          <p:cNvPr id="68614" name="Object 6"/>
          <p:cNvGraphicFramePr>
            <a:graphicFrameLocks noChangeAspect="1"/>
          </p:cNvGraphicFramePr>
          <p:nvPr/>
        </p:nvGraphicFramePr>
        <p:xfrm>
          <a:off x="2000232" y="4429132"/>
          <a:ext cx="2631300" cy="357190"/>
        </p:xfrm>
        <a:graphic>
          <a:graphicData uri="http://schemas.openxmlformats.org/presentationml/2006/ole">
            <p:oleObj spid="_x0000_s68614" name="Equation" r:id="rId5" imgW="1777680" imgH="241200" progId="Equation.DSMT4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57224" y="442913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FVS</a:t>
            </a:r>
            <a:r>
              <a:rPr lang="zh-CN" altLang="en-US" dirty="0" smtClean="0"/>
              <a:t>类：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57224" y="492919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FDS</a:t>
            </a:r>
            <a:r>
              <a:rPr lang="zh-CN" altLang="en-US" dirty="0" smtClean="0"/>
              <a:t>类：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71670" y="4929198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Riemann</a:t>
            </a:r>
            <a:r>
              <a:rPr lang="zh-CN" altLang="en-US" dirty="0" smtClean="0"/>
              <a:t>解</a:t>
            </a:r>
            <a:endParaRPr lang="zh-CN" altLang="en-US" dirty="0"/>
          </a:p>
        </p:txBody>
      </p:sp>
      <p:pic>
        <p:nvPicPr>
          <p:cNvPr id="68615" name="Picture 7"/>
          <p:cNvPicPr>
            <a:picLocks noChangeAspect="1" noChangeArrowheads="1"/>
          </p:cNvPicPr>
          <p:nvPr/>
        </p:nvPicPr>
        <p:blipFill>
          <a:blip r:embed="rId6" cstate="print"/>
          <a:srcRect l="39062" t="48611" r="30469" b="28472"/>
          <a:stretch>
            <a:fillRect/>
          </a:stretch>
        </p:blipFill>
        <p:spPr bwMode="auto">
          <a:xfrm>
            <a:off x="4786314" y="4357694"/>
            <a:ext cx="3857652" cy="1632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857224" y="6072206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Reimann</a:t>
            </a:r>
            <a:r>
              <a:rPr lang="zh-CN" altLang="en-US" dirty="0" smtClean="0"/>
              <a:t>解： </a:t>
            </a:r>
            <a:r>
              <a:rPr lang="en-US" altLang="zh-CN" dirty="0" smtClean="0"/>
              <a:t>Godunov, Roe, HLL, HLLC 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72132" y="6143644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利用坐标变换，转化为一维</a:t>
            </a:r>
            <a:r>
              <a:rPr lang="en-US" altLang="zh-CN" dirty="0" smtClean="0"/>
              <a:t>Riemann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2054F8-1DE3-4FAF-A1A7-F6755BF8B532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500042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Step 1: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027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2753" name="Object 1"/>
          <p:cNvGraphicFramePr>
            <a:graphicFrameLocks noChangeAspect="1"/>
          </p:cNvGraphicFramePr>
          <p:nvPr/>
        </p:nvGraphicFramePr>
        <p:xfrm>
          <a:off x="1571604" y="857232"/>
          <a:ext cx="462919" cy="428628"/>
        </p:xfrm>
        <a:graphic>
          <a:graphicData uri="http://schemas.openxmlformats.org/presentationml/2006/ole">
            <p:oleObj spid="_x0000_s202753" r:id="rId3" imgW="253890" imgH="241195" progId="Equation.DSMT4">
              <p:embed/>
            </p:oleObj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 l="25635" t="28320" r="45800" b="39453"/>
          <a:stretch>
            <a:fillRect/>
          </a:stretch>
        </p:blipFill>
        <p:spPr bwMode="auto">
          <a:xfrm>
            <a:off x="6929422" y="0"/>
            <a:ext cx="1857359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 l="57324" t="29492" r="17041" b="40234"/>
          <a:stretch>
            <a:fillRect/>
          </a:stretch>
        </p:blipFill>
        <p:spPr bwMode="auto">
          <a:xfrm>
            <a:off x="7565419" y="4071942"/>
            <a:ext cx="1578581" cy="139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直接箭头连接符 9"/>
          <p:cNvCxnSpPr/>
          <p:nvPr/>
        </p:nvCxnSpPr>
        <p:spPr>
          <a:xfrm>
            <a:off x="2357423" y="1071546"/>
            <a:ext cx="57150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987758" y="928687"/>
          <a:ext cx="631744" cy="428611"/>
        </p:xfrm>
        <a:graphic>
          <a:graphicData uri="http://schemas.openxmlformats.org/presentationml/2006/ole">
            <p:oleObj spid="_x0000_s202756" name="Equation" r:id="rId5" imgW="355320" imgH="241200" progId="Equation.3">
              <p:embed/>
            </p:oleObj>
          </a:graphicData>
        </a:graphic>
      </p:graphicFrame>
      <p:cxnSp>
        <p:nvCxnSpPr>
          <p:cNvPr id="14" name="直接箭头连接符 13"/>
          <p:cNvCxnSpPr/>
          <p:nvPr/>
        </p:nvCxnSpPr>
        <p:spPr>
          <a:xfrm>
            <a:off x="3786183" y="1071546"/>
            <a:ext cx="57150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2757" name="Object 5"/>
          <p:cNvGraphicFramePr>
            <a:graphicFrameLocks noChangeAspect="1"/>
          </p:cNvGraphicFramePr>
          <p:nvPr/>
        </p:nvGraphicFramePr>
        <p:xfrm>
          <a:off x="4643438" y="928670"/>
          <a:ext cx="571504" cy="446488"/>
        </p:xfrm>
        <a:graphic>
          <a:graphicData uri="http://schemas.openxmlformats.org/presentationml/2006/ole">
            <p:oleObj spid="_x0000_s202757" r:id="rId6" imgW="304668" imgH="241195" progId="Equation.DSMT4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357290" y="500042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细网格上</a:t>
            </a:r>
            <a:r>
              <a:rPr lang="zh-CN" altLang="en-US" b="1" dirty="0" smtClean="0">
                <a:solidFill>
                  <a:srgbClr val="FF0000"/>
                </a:solidFill>
              </a:rPr>
              <a:t>推进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步</a:t>
            </a:r>
            <a:r>
              <a:rPr lang="zh-CN" altLang="en-US" b="1" dirty="0" smtClean="0"/>
              <a:t>， 并计算出残差</a:t>
            </a:r>
            <a:endParaRPr lang="zh-CN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57158" y="1500174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Step 2: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428728" y="1714488"/>
            <a:ext cx="628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将细网格上的</a:t>
            </a:r>
            <a:r>
              <a:rPr lang="zh-CN" altLang="en-US" b="1" dirty="0" smtClean="0">
                <a:solidFill>
                  <a:srgbClr val="FF0000"/>
                </a:solidFill>
              </a:rPr>
              <a:t>物理量插值到粗网格 </a:t>
            </a:r>
            <a:r>
              <a:rPr lang="zh-CN" altLang="en-US" b="1" dirty="0" smtClean="0"/>
              <a:t>（作为粗网格的初值）</a:t>
            </a:r>
            <a:endParaRPr lang="zh-CN" altLang="en-US" b="1" dirty="0"/>
          </a:p>
        </p:txBody>
      </p:sp>
      <p:graphicFrame>
        <p:nvGraphicFramePr>
          <p:cNvPr id="202761" name="Object 9"/>
          <p:cNvGraphicFramePr>
            <a:graphicFrameLocks noChangeAspect="1"/>
          </p:cNvGraphicFramePr>
          <p:nvPr/>
        </p:nvGraphicFramePr>
        <p:xfrm>
          <a:off x="2071670" y="2071678"/>
          <a:ext cx="1736725" cy="428625"/>
        </p:xfrm>
        <a:graphic>
          <a:graphicData uri="http://schemas.openxmlformats.org/presentationml/2006/ole">
            <p:oleObj spid="_x0000_s202761" name="Equation" r:id="rId7" imgW="977760" imgH="241200" progId="Equation.3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28596" y="2643182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Step3: </a:t>
            </a:r>
            <a:r>
              <a:rPr lang="zh-CN" altLang="en-US" b="1" dirty="0" smtClean="0"/>
              <a:t>计算</a:t>
            </a:r>
            <a:r>
              <a:rPr lang="zh-CN" altLang="en-US" b="1" dirty="0" smtClean="0">
                <a:solidFill>
                  <a:srgbClr val="FF0000"/>
                </a:solidFill>
              </a:rPr>
              <a:t>强迫函数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27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2762" name="Object 10"/>
          <p:cNvGraphicFramePr>
            <a:graphicFrameLocks noChangeAspect="1"/>
          </p:cNvGraphicFramePr>
          <p:nvPr/>
        </p:nvGraphicFramePr>
        <p:xfrm>
          <a:off x="2285984" y="3071810"/>
          <a:ext cx="2100277" cy="357190"/>
        </p:xfrm>
        <a:graphic>
          <a:graphicData uri="http://schemas.openxmlformats.org/presentationml/2006/ole">
            <p:oleObj spid="_x0000_s202762" r:id="rId8" imgW="1397000" imgH="241300" progId="Equation.DSMT4">
              <p:embed/>
            </p:oleObj>
          </a:graphicData>
        </a:graphic>
      </p:graphicFrame>
      <p:cxnSp>
        <p:nvCxnSpPr>
          <p:cNvPr id="23" name="直接箭头连接符 22"/>
          <p:cNvCxnSpPr/>
          <p:nvPr/>
        </p:nvCxnSpPr>
        <p:spPr>
          <a:xfrm rot="10800000" flipV="1">
            <a:off x="3714744" y="2714620"/>
            <a:ext cx="571504" cy="3571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286248" y="2714620"/>
            <a:ext cx="50006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14876" y="2500306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细网格的残差</a:t>
            </a:r>
            <a:endParaRPr lang="en-US" altLang="zh-CN" b="1" dirty="0" smtClean="0"/>
          </a:p>
          <a:p>
            <a:r>
              <a:rPr lang="zh-CN" altLang="en-US" b="1" dirty="0" smtClean="0"/>
              <a:t>（插值到粗网格）</a:t>
            </a:r>
            <a:endParaRPr lang="zh-CN" altLang="en-US" b="1" dirty="0"/>
          </a:p>
        </p:txBody>
      </p:sp>
      <p:cxnSp>
        <p:nvCxnSpPr>
          <p:cNvPr id="28" name="直接箭头连接符 27"/>
          <p:cNvCxnSpPr/>
          <p:nvPr/>
        </p:nvCxnSpPr>
        <p:spPr>
          <a:xfrm rot="10800000">
            <a:off x="4500562" y="3286124"/>
            <a:ext cx="57150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72066" y="314324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粗网格的残差</a:t>
            </a:r>
            <a:endParaRPr lang="zh-CN" altLang="en-US" b="1" dirty="0"/>
          </a:p>
        </p:txBody>
      </p:sp>
      <p:sp>
        <p:nvSpPr>
          <p:cNvPr id="30" name="椭圆形标注 29"/>
          <p:cNvSpPr/>
          <p:nvPr/>
        </p:nvSpPr>
        <p:spPr>
          <a:xfrm>
            <a:off x="6715140" y="2428868"/>
            <a:ext cx="2214546" cy="121444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细网格对粗网格的修正</a:t>
            </a:r>
            <a:endParaRPr lang="zh-CN" altLang="en-US" b="1" dirty="0"/>
          </a:p>
        </p:txBody>
      </p:sp>
      <p:cxnSp>
        <p:nvCxnSpPr>
          <p:cNvPr id="33" name="直接箭头连接符 32"/>
          <p:cNvCxnSpPr/>
          <p:nvPr/>
        </p:nvCxnSpPr>
        <p:spPr>
          <a:xfrm rot="10800000" flipV="1">
            <a:off x="3000364" y="357166"/>
            <a:ext cx="285752" cy="1428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286116" y="357166"/>
            <a:ext cx="200026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00694" y="142852"/>
            <a:ext cx="1500198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步</a:t>
            </a:r>
            <a:r>
              <a:rPr lang="en-US" altLang="zh-CN" dirty="0" smtClean="0"/>
              <a:t>Euler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3</a:t>
            </a:r>
            <a:r>
              <a:rPr lang="zh-CN" altLang="en-US" b="1" dirty="0" smtClean="0">
                <a:solidFill>
                  <a:srgbClr val="0000FF"/>
                </a:solidFill>
              </a:rPr>
              <a:t>步</a:t>
            </a:r>
            <a:r>
              <a:rPr lang="en-US" altLang="zh-CN" b="1" dirty="0" smtClean="0">
                <a:solidFill>
                  <a:srgbClr val="0000FF"/>
                </a:solidFill>
              </a:rPr>
              <a:t>RK</a:t>
            </a:r>
          </a:p>
          <a:p>
            <a:r>
              <a:rPr lang="en-US" altLang="zh-CN" dirty="0" smtClean="0"/>
              <a:t>LU-SGS</a:t>
            </a:r>
            <a:endParaRPr lang="zh-CN" altLang="en-US" dirty="0"/>
          </a:p>
        </p:txBody>
      </p:sp>
      <p:sp>
        <p:nvSpPr>
          <p:cNvPr id="20276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Object 11"/>
          <p:cNvGraphicFramePr>
            <a:graphicFrameLocks noChangeAspect="1"/>
          </p:cNvGraphicFramePr>
          <p:nvPr/>
        </p:nvGraphicFramePr>
        <p:xfrm>
          <a:off x="1571604" y="4143380"/>
          <a:ext cx="2757507" cy="642942"/>
        </p:xfrm>
        <a:graphic>
          <a:graphicData uri="http://schemas.openxmlformats.org/presentationml/2006/ole">
            <p:oleObj spid="_x0000_s202763" r:id="rId9" imgW="1841500" imgH="431800" progId="Equation.DSMT4">
              <p:embed/>
            </p:oleObj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500034" y="3643314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Step4: </a:t>
            </a:r>
            <a:r>
              <a:rPr lang="zh-CN" altLang="en-US" b="1" dirty="0" smtClean="0">
                <a:solidFill>
                  <a:srgbClr val="FF0000"/>
                </a:solidFill>
              </a:rPr>
              <a:t>粗网格上进行时间推进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43438" y="4214818"/>
            <a:ext cx="2857520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使用多步法，推进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步即可；</a:t>
            </a:r>
            <a:endParaRPr lang="en-US" altLang="zh-CN" b="1" dirty="0" smtClean="0"/>
          </a:p>
          <a:p>
            <a:r>
              <a:rPr lang="zh-CN" altLang="en-US" b="1" dirty="0" smtClean="0"/>
              <a:t>使用单步法，推进</a:t>
            </a:r>
            <a:r>
              <a:rPr lang="en-US" altLang="zh-CN" b="1" dirty="0" smtClean="0"/>
              <a:t>2-3</a:t>
            </a:r>
            <a:r>
              <a:rPr lang="zh-CN" altLang="en-US" b="1" dirty="0" smtClean="0"/>
              <a:t>步，</a:t>
            </a:r>
            <a:endParaRPr lang="en-US" altLang="zh-CN" b="1" dirty="0" smtClean="0"/>
          </a:p>
          <a:p>
            <a:r>
              <a:rPr lang="zh-CN" altLang="en-US" b="1" dirty="0" smtClean="0"/>
              <a:t>强迫函数保持不变</a:t>
            </a:r>
            <a:endParaRPr lang="zh-CN" altLang="en-US" b="1" dirty="0"/>
          </a:p>
        </p:txBody>
      </p:sp>
      <p:cxnSp>
        <p:nvCxnSpPr>
          <p:cNvPr id="42" name="直接箭头连接符 41"/>
          <p:cNvCxnSpPr/>
          <p:nvPr/>
        </p:nvCxnSpPr>
        <p:spPr>
          <a:xfrm rot="5400000">
            <a:off x="3893339" y="3893347"/>
            <a:ext cx="357190" cy="2857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4214810" y="3571876"/>
            <a:ext cx="3071834" cy="2857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71472" y="4714884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Step 5: </a:t>
            </a:r>
            <a:r>
              <a:rPr lang="zh-CN" altLang="en-US" b="1" dirty="0" smtClean="0"/>
              <a:t>计算粗网格上的</a:t>
            </a:r>
            <a:r>
              <a:rPr lang="zh-CN" altLang="en-US" b="1" dirty="0" smtClean="0">
                <a:solidFill>
                  <a:srgbClr val="FF0000"/>
                </a:solidFill>
              </a:rPr>
              <a:t>差量</a:t>
            </a:r>
            <a:endParaRPr lang="zh-CN" altLang="en-US" b="1" dirty="0"/>
          </a:p>
        </p:txBody>
      </p:sp>
      <p:sp>
        <p:nvSpPr>
          <p:cNvPr id="20276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1785918" y="5214950"/>
          <a:ext cx="1771662" cy="357190"/>
        </p:xfrm>
        <a:graphic>
          <a:graphicData uri="http://schemas.openxmlformats.org/presentationml/2006/ole">
            <p:oleObj spid="_x0000_s202764" r:id="rId10" imgW="1180588" imgH="241195" progId="Equation.DSMT4">
              <p:embed/>
            </p:oleObj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642910" y="5715016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Step 6: </a:t>
            </a:r>
            <a:r>
              <a:rPr lang="zh-CN" altLang="en-US" b="1" dirty="0" smtClean="0"/>
              <a:t>将差量</a:t>
            </a:r>
            <a:r>
              <a:rPr lang="zh-CN" altLang="en-US" b="1" dirty="0" smtClean="0">
                <a:solidFill>
                  <a:srgbClr val="FF0000"/>
                </a:solidFill>
              </a:rPr>
              <a:t>插值到细网格</a:t>
            </a:r>
            <a:r>
              <a:rPr lang="zh-CN" altLang="en-US" b="1" dirty="0" smtClean="0"/>
              <a:t>，对细网格进行</a:t>
            </a:r>
            <a:r>
              <a:rPr lang="zh-CN" altLang="en-US" b="1" dirty="0" smtClean="0">
                <a:solidFill>
                  <a:srgbClr val="FF0000"/>
                </a:solidFill>
              </a:rPr>
              <a:t>修正</a:t>
            </a:r>
            <a:r>
              <a:rPr lang="zh-CN" altLang="en-US" b="1" dirty="0" smtClean="0"/>
              <a:t>，得到细网格上的物理量</a:t>
            </a:r>
            <a:endParaRPr lang="zh-CN" altLang="en-US" b="1" dirty="0"/>
          </a:p>
        </p:txBody>
      </p:sp>
      <p:sp>
        <p:nvSpPr>
          <p:cNvPr id="20276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1785918" y="6143644"/>
          <a:ext cx="2067942" cy="357190"/>
        </p:xfrm>
        <a:graphic>
          <a:graphicData uri="http://schemas.openxmlformats.org/presentationml/2006/ole">
            <p:oleObj spid="_x0000_s202768" name="Equation" r:id="rId11" imgW="1396800" imgH="241200" progId="Equation.3">
              <p:embed/>
            </p:oleObj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0" y="0"/>
            <a:ext cx="250033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两重网格的计算步骤</a:t>
            </a:r>
            <a:endParaRPr lang="zh-CN" alt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0" y="500042"/>
            <a:ext cx="500034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细网格</a:t>
            </a:r>
            <a:endParaRPr lang="zh-CN" alt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0" y="1643050"/>
            <a:ext cx="428596" cy="3416320"/>
          </a:xfrm>
          <a:prstGeom prst="rect">
            <a:avLst/>
          </a:prstGeom>
          <a:solidFill>
            <a:srgbClr val="FFC000">
              <a:alpha val="58000"/>
            </a:srgb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粗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网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格</a:t>
            </a:r>
            <a:endParaRPr lang="zh-CN" alt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0" y="5429264"/>
            <a:ext cx="500034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细网格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2054F8-1DE3-4FAF-A1A7-F6755BF8B532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3" cstate="print"/>
          <a:srcRect l="40601" t="27536" r="39787" b="37632"/>
          <a:stretch>
            <a:fillRect/>
          </a:stretch>
        </p:blipFill>
        <p:spPr bwMode="auto">
          <a:xfrm>
            <a:off x="5857884" y="214290"/>
            <a:ext cx="2857520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57158" y="571480"/>
            <a:ext cx="321471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粗、细网格之间的插值</a:t>
            </a:r>
            <a:endParaRPr lang="zh-CN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1357298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） 细网格</a:t>
            </a:r>
            <a:r>
              <a:rPr lang="en-US" altLang="zh-CN" b="1" dirty="0" smtClean="0"/>
              <a:t>-&gt; </a:t>
            </a:r>
            <a:r>
              <a:rPr lang="zh-CN" altLang="en-US" b="1" dirty="0" smtClean="0"/>
              <a:t>粗网格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6143636" y="571480"/>
            <a:ext cx="1143008" cy="1143008"/>
          </a:xfrm>
          <a:prstGeom prst="rect">
            <a:avLst/>
          </a:prstGeom>
          <a:solidFill>
            <a:srgbClr val="0000FF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8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5825" name="Object 1"/>
          <p:cNvGraphicFramePr>
            <a:graphicFrameLocks noChangeAspect="1"/>
          </p:cNvGraphicFramePr>
          <p:nvPr/>
        </p:nvGraphicFramePr>
        <p:xfrm>
          <a:off x="642910" y="3143248"/>
          <a:ext cx="4191029" cy="571504"/>
        </p:xfrm>
        <a:graphic>
          <a:graphicData uri="http://schemas.openxmlformats.org/presentationml/2006/ole">
            <p:oleObj spid="_x0000_s205825" r:id="rId4" imgW="3352800" imgH="45720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4348" y="2071678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物理量： 子网格物理量的体积加权平均</a:t>
            </a:r>
            <a:endParaRPr lang="zh-CN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57224" y="4071942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残差：子网格残差的简单相加</a:t>
            </a:r>
            <a:endParaRPr lang="zh-CN" altLang="en-US" b="1" dirty="0"/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5827" name="Object 3"/>
          <p:cNvGraphicFramePr>
            <a:graphicFrameLocks noChangeAspect="1"/>
          </p:cNvGraphicFramePr>
          <p:nvPr/>
        </p:nvGraphicFramePr>
        <p:xfrm>
          <a:off x="1000100" y="4714884"/>
          <a:ext cx="3703346" cy="428628"/>
        </p:xfrm>
        <a:graphic>
          <a:graphicData uri="http://schemas.openxmlformats.org/presentationml/2006/ole">
            <p:oleObj spid="_x0000_s205827" r:id="rId5" imgW="2057400" imgH="241300" progId="Equation.DSMT4">
              <p:embed/>
            </p:oleObj>
          </a:graphicData>
        </a:graphic>
      </p:graphicFrame>
      <p:cxnSp>
        <p:nvCxnSpPr>
          <p:cNvPr id="15" name="直接箭头连接符 14"/>
          <p:cNvCxnSpPr/>
          <p:nvPr/>
        </p:nvCxnSpPr>
        <p:spPr>
          <a:xfrm rot="10800000">
            <a:off x="4786314" y="4929198"/>
            <a:ext cx="64294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43570" y="4714884"/>
            <a:ext cx="307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网格内的净流量</a:t>
            </a:r>
            <a:r>
              <a:rPr lang="en-US" altLang="zh-CN" b="1" dirty="0" smtClean="0"/>
              <a:t>=</a:t>
            </a:r>
            <a:r>
              <a:rPr lang="zh-CN" altLang="en-US" b="1" dirty="0" smtClean="0"/>
              <a:t>子网格净流量的相加</a:t>
            </a:r>
            <a:endParaRPr lang="zh-CN" altLang="en-US" b="1" dirty="0"/>
          </a:p>
        </p:txBody>
      </p:sp>
      <p:cxnSp>
        <p:nvCxnSpPr>
          <p:cNvPr id="18" name="直接箭头连接符 17"/>
          <p:cNvCxnSpPr/>
          <p:nvPr/>
        </p:nvCxnSpPr>
        <p:spPr>
          <a:xfrm rot="10800000">
            <a:off x="4786314" y="3500438"/>
            <a:ext cx="714380" cy="1428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86446" y="3571876"/>
            <a:ext cx="300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总质量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动量、能量）</a:t>
            </a:r>
            <a:r>
              <a:rPr lang="en-US" altLang="zh-CN" b="1" dirty="0" smtClean="0"/>
              <a:t>=</a:t>
            </a:r>
            <a:r>
              <a:rPr lang="zh-CN" altLang="en-US" b="1" dirty="0" smtClean="0"/>
              <a:t>子网格质量（动量、能量）之和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2054F8-1DE3-4FAF-A1A7-F6755BF8B532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571480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） 粗网格</a:t>
            </a:r>
            <a:r>
              <a:rPr lang="en-US" altLang="zh-CN" b="1" dirty="0" smtClean="0"/>
              <a:t>-&gt; </a:t>
            </a:r>
            <a:r>
              <a:rPr lang="zh-CN" altLang="en-US" b="1" dirty="0" smtClean="0"/>
              <a:t>细网格</a:t>
            </a:r>
            <a:endParaRPr lang="zh-CN" altLang="en-US" b="1" dirty="0"/>
          </a:p>
        </p:txBody>
      </p:sp>
      <p:sp>
        <p:nvSpPr>
          <p:cNvPr id="2068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6849" name="Object 1"/>
          <p:cNvGraphicFramePr>
            <a:graphicFrameLocks noChangeAspect="1"/>
          </p:cNvGraphicFramePr>
          <p:nvPr/>
        </p:nvGraphicFramePr>
        <p:xfrm>
          <a:off x="1214414" y="1285860"/>
          <a:ext cx="3401810" cy="571504"/>
        </p:xfrm>
        <a:graphic>
          <a:graphicData uri="http://schemas.openxmlformats.org/presentationml/2006/ole">
            <p:oleObj spid="_x0000_s206849" r:id="rId3" imgW="2387600" imgH="393700" progId="Equation.DSMT4">
              <p:embed/>
            </p:oleObj>
          </a:graphicData>
        </a:graphic>
      </p:graphicFrame>
      <p:pic>
        <p:nvPicPr>
          <p:cNvPr id="7" name="图片 6"/>
          <p:cNvPicPr/>
          <p:nvPr/>
        </p:nvPicPr>
        <p:blipFill>
          <a:blip r:embed="rId4" cstate="print"/>
          <a:srcRect l="40601" t="27536" r="39787" b="37632"/>
          <a:stretch>
            <a:fillRect/>
          </a:stretch>
        </p:blipFill>
        <p:spPr bwMode="auto">
          <a:xfrm>
            <a:off x="6143636" y="214290"/>
            <a:ext cx="2857520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57158" y="2071678"/>
            <a:ext cx="571504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二维情况：最近的网格权重</a:t>
            </a:r>
            <a:r>
              <a:rPr lang="en-US" altLang="zh-CN" b="1" dirty="0" smtClean="0"/>
              <a:t>9/16; </a:t>
            </a:r>
            <a:r>
              <a:rPr lang="zh-CN" altLang="en-US" b="1" dirty="0" smtClean="0"/>
              <a:t>次近</a:t>
            </a:r>
            <a:r>
              <a:rPr lang="en-US" altLang="zh-CN" b="1" dirty="0" smtClean="0"/>
              <a:t>3/16; </a:t>
            </a:r>
            <a:r>
              <a:rPr lang="zh-CN" altLang="en-US" b="1" dirty="0" smtClean="0"/>
              <a:t>最远</a:t>
            </a:r>
            <a:r>
              <a:rPr lang="en-US" altLang="zh-CN" b="1" dirty="0" smtClean="0"/>
              <a:t>1/16;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7158" y="2714620"/>
            <a:ext cx="557216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三维情况：最近网格权重</a:t>
            </a:r>
            <a:r>
              <a:rPr lang="en-US" altLang="zh-CN" b="1" dirty="0" smtClean="0"/>
              <a:t>27/64; </a:t>
            </a:r>
            <a:r>
              <a:rPr lang="zh-CN" altLang="en-US" b="1" dirty="0" smtClean="0"/>
              <a:t>次近</a:t>
            </a:r>
            <a:r>
              <a:rPr lang="en-US" altLang="zh-CN" b="1" dirty="0" smtClean="0"/>
              <a:t>9/64; </a:t>
            </a:r>
            <a:r>
              <a:rPr lang="zh-CN" altLang="en-US" b="1" dirty="0" smtClean="0"/>
              <a:t>再次近</a:t>
            </a:r>
            <a:r>
              <a:rPr lang="en-US" altLang="zh-CN" b="1" dirty="0" smtClean="0"/>
              <a:t>3/64; </a:t>
            </a:r>
            <a:r>
              <a:rPr lang="zh-CN" altLang="en-US" b="1" dirty="0" smtClean="0"/>
              <a:t>最远</a:t>
            </a:r>
            <a:r>
              <a:rPr lang="en-US" altLang="zh-CN" b="1" dirty="0" smtClean="0"/>
              <a:t>1/64</a:t>
            </a:r>
            <a:endParaRPr lang="zh-CN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4282" y="3929066"/>
            <a:ext cx="350046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三重网格上的计算步骤</a:t>
            </a:r>
            <a:endParaRPr lang="zh-CN" altLang="en-US" b="1" dirty="0"/>
          </a:p>
        </p:txBody>
      </p:sp>
      <p:sp>
        <p:nvSpPr>
          <p:cNvPr id="11" name="椭圆 10"/>
          <p:cNvSpPr/>
          <p:nvPr/>
        </p:nvSpPr>
        <p:spPr>
          <a:xfrm>
            <a:off x="1785918" y="471488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2285984" y="521495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2857488" y="578645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箭头连接符 14"/>
          <p:cNvCxnSpPr>
            <a:stCxn id="11" idx="5"/>
          </p:cNvCxnSpPr>
          <p:nvPr/>
        </p:nvCxnSpPr>
        <p:spPr>
          <a:xfrm rot="16200000" flipH="1">
            <a:off x="1933127" y="4933531"/>
            <a:ext cx="317138" cy="2457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16200000" flipH="1">
            <a:off x="2464579" y="5464983"/>
            <a:ext cx="317138" cy="2457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214678" y="528638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3714744" y="457200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7158" y="464344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细网格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1472" y="521495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粗网格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57290" y="578645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最粗网格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 rot="5400000" flipH="1" flipV="1">
            <a:off x="3071802" y="5572140"/>
            <a:ext cx="142876" cy="1428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 flipH="1" flipV="1">
            <a:off x="3464711" y="4964917"/>
            <a:ext cx="285752" cy="214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5429256" y="478632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5929322" y="528638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6500826" y="585789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箭头连接符 28"/>
          <p:cNvCxnSpPr>
            <a:stCxn id="26" idx="5"/>
          </p:cNvCxnSpPr>
          <p:nvPr/>
        </p:nvCxnSpPr>
        <p:spPr>
          <a:xfrm rot="16200000" flipH="1">
            <a:off x="5576465" y="5004969"/>
            <a:ext cx="317138" cy="2457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rot="16200000" flipH="1">
            <a:off x="6107917" y="5536421"/>
            <a:ext cx="317138" cy="2457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6858016" y="5357826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7500958" y="585789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3" name="直接箭头连接符 32"/>
          <p:cNvCxnSpPr/>
          <p:nvPr/>
        </p:nvCxnSpPr>
        <p:spPr>
          <a:xfrm rot="5400000" flipH="1" flipV="1">
            <a:off x="6715140" y="5643578"/>
            <a:ext cx="142876" cy="1428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7072330" y="5572140"/>
            <a:ext cx="357190" cy="2857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7858148" y="521495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8286776" y="457200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rot="5400000" flipH="1" flipV="1">
            <a:off x="7679553" y="5607859"/>
            <a:ext cx="214314" cy="1428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rot="5400000" flipH="1" flipV="1">
            <a:off x="8036743" y="4964917"/>
            <a:ext cx="214314" cy="1428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5286380" y="4071942"/>
          <a:ext cx="3092450" cy="357187"/>
        </p:xfrm>
        <a:graphic>
          <a:graphicData uri="http://schemas.openxmlformats.org/presentationml/2006/ole">
            <p:oleObj spid="_x0000_s206850" name="Equation" r:id="rId5" imgW="2057400" imgH="241200" progId="Equation.DSMT4">
              <p:embed/>
            </p:oleObj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286248" y="3571876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最粗网格上的强迫函数：</a:t>
            </a:r>
            <a:endParaRPr lang="zh-CN" altLang="en-US" dirty="0"/>
          </a:p>
        </p:txBody>
      </p:sp>
      <p:cxnSp>
        <p:nvCxnSpPr>
          <p:cNvPr id="41" name="直接箭头连接符 40"/>
          <p:cNvCxnSpPr/>
          <p:nvPr/>
        </p:nvCxnSpPr>
        <p:spPr>
          <a:xfrm rot="5400000">
            <a:off x="7000892" y="3857628"/>
            <a:ext cx="285752" cy="1428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143768" y="3286124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修正后粗网格上的残差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28596" y="6215082"/>
            <a:ext cx="628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准备初值过程： 粗网格 </a:t>
            </a:r>
            <a:r>
              <a:rPr lang="en-US" altLang="zh-CN" b="1" dirty="0" smtClean="0"/>
              <a:t>-&gt; </a:t>
            </a:r>
            <a:r>
              <a:rPr lang="zh-CN" altLang="en-US" b="1" dirty="0" smtClean="0"/>
              <a:t>中等网格 </a:t>
            </a:r>
            <a:r>
              <a:rPr lang="en-US" altLang="zh-CN" b="1" dirty="0" smtClean="0"/>
              <a:t>-&gt; </a:t>
            </a:r>
            <a:r>
              <a:rPr lang="zh-CN" altLang="en-US" b="1" dirty="0" smtClean="0"/>
              <a:t>细网格</a:t>
            </a:r>
            <a:r>
              <a:rPr lang="en-US" altLang="zh-CN" b="1" dirty="0" smtClean="0"/>
              <a:t> 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2054F8-1DE3-4FAF-A1A7-F6755BF8B532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0034" y="428604"/>
            <a:ext cx="285752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4.  </a:t>
            </a:r>
            <a:r>
              <a:rPr lang="zh-CN" altLang="en-US" b="1" dirty="0" smtClean="0"/>
              <a:t>双时间步法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57290" y="1000108"/>
            <a:ext cx="55721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目的：定常问题的加速收敛技术 </a:t>
            </a:r>
            <a:r>
              <a:rPr lang="en-US" altLang="zh-CN" b="1" dirty="0" smtClean="0">
                <a:sym typeface="Wingdings" pitchFamily="2" charset="2"/>
              </a:rPr>
              <a:t> </a:t>
            </a:r>
            <a:r>
              <a:rPr lang="zh-CN" altLang="en-US" b="1" dirty="0" smtClean="0">
                <a:sym typeface="Wingdings" pitchFamily="2" charset="2"/>
              </a:rPr>
              <a:t> 非定常问题</a:t>
            </a:r>
            <a:endParaRPr lang="zh-CN" altLang="en-US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428728" y="1500174"/>
          <a:ext cx="1000132" cy="500066"/>
        </p:xfrm>
        <a:graphic>
          <a:graphicData uri="http://schemas.openxmlformats.org/presentationml/2006/ole">
            <p:oleObj spid="_x0000_s217090" name="Equation" r:id="rId3" imgW="787320" imgH="39348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28662" y="2571744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） 构造隐格式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28662" y="314324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例：</a:t>
            </a:r>
            <a:endParaRPr lang="zh-CN" altLang="en-US" b="1" dirty="0"/>
          </a:p>
        </p:txBody>
      </p:sp>
      <p:graphicFrame>
        <p:nvGraphicFramePr>
          <p:cNvPr id="217091" name="Object 3"/>
          <p:cNvGraphicFramePr>
            <a:graphicFrameLocks noChangeAspect="1"/>
          </p:cNvGraphicFramePr>
          <p:nvPr/>
        </p:nvGraphicFramePr>
        <p:xfrm>
          <a:off x="1867992" y="3214686"/>
          <a:ext cx="2291241" cy="500066"/>
        </p:xfrm>
        <a:graphic>
          <a:graphicData uri="http://schemas.openxmlformats.org/presentationml/2006/ole">
            <p:oleObj spid="_x0000_s217091" name="Equation" r:id="rId4" imgW="1917360" imgH="41904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57752" y="350043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阶精度隐格式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8662" y="3857628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） 构造发展方程</a:t>
            </a:r>
            <a:endParaRPr lang="zh-CN" altLang="en-US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6429388" y="2857496"/>
          <a:ext cx="2217737" cy="463550"/>
        </p:xfrm>
        <a:graphic>
          <a:graphicData uri="http://schemas.openxmlformats.org/presentationml/2006/ole">
            <p:oleObj spid="_x0000_s217092" name="Equation" r:id="rId5" imgW="1879560" imgH="393480" progId="Equation.DSMT4">
              <p:embed/>
            </p:oleObj>
          </a:graphicData>
        </a:graphic>
      </p:graphicFrame>
      <p:sp>
        <p:nvSpPr>
          <p:cNvPr id="13" name="云形标注 12"/>
          <p:cNvSpPr/>
          <p:nvPr/>
        </p:nvSpPr>
        <p:spPr>
          <a:xfrm>
            <a:off x="5500694" y="1357298"/>
            <a:ext cx="3357586" cy="121444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定常问题，非定常处理，推进到收敛</a:t>
            </a:r>
            <a:endParaRPr lang="zh-CN" altLang="en-US" dirty="0"/>
          </a:p>
        </p:txBody>
      </p:sp>
      <p:graphicFrame>
        <p:nvGraphicFramePr>
          <p:cNvPr id="217093" name="Object 5"/>
          <p:cNvGraphicFramePr>
            <a:graphicFrameLocks noChangeAspect="1"/>
          </p:cNvGraphicFramePr>
          <p:nvPr/>
        </p:nvGraphicFramePr>
        <p:xfrm>
          <a:off x="2071670" y="4357694"/>
          <a:ext cx="2578740" cy="500066"/>
        </p:xfrm>
        <a:graphic>
          <a:graphicData uri="http://schemas.openxmlformats.org/presentationml/2006/ole">
            <p:oleObj spid="_x0000_s217093" name="Equation" r:id="rId6" imgW="2158920" imgH="419040" progId="Equation.DSMT4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28662" y="5143512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）对</a:t>
            </a:r>
            <a:r>
              <a:rPr lang="en-US" altLang="zh-CN" b="1" dirty="0" smtClean="0"/>
              <a:t>t*  </a:t>
            </a:r>
            <a:r>
              <a:rPr lang="zh-CN" altLang="en-US" b="1" dirty="0" smtClean="0"/>
              <a:t>（伪时间）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进行时间推进，直到收敛</a:t>
            </a:r>
            <a:endParaRPr lang="zh-CN" altLang="en-US" b="1" dirty="0"/>
          </a:p>
        </p:txBody>
      </p:sp>
      <p:sp>
        <p:nvSpPr>
          <p:cNvPr id="16" name="右箭头 15"/>
          <p:cNvSpPr/>
          <p:nvPr/>
        </p:nvSpPr>
        <p:spPr>
          <a:xfrm>
            <a:off x="5000628" y="4643446"/>
            <a:ext cx="100013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7094" name="Object 6"/>
          <p:cNvGraphicFramePr>
            <a:graphicFrameLocks noChangeAspect="1"/>
          </p:cNvGraphicFramePr>
          <p:nvPr/>
        </p:nvGraphicFramePr>
        <p:xfrm>
          <a:off x="6286512" y="4429132"/>
          <a:ext cx="2305050" cy="500062"/>
        </p:xfrm>
        <a:graphic>
          <a:graphicData uri="http://schemas.openxmlformats.org/presentationml/2006/ole">
            <p:oleObj spid="_x0000_s217094" name="Equation" r:id="rId7" imgW="1930320" imgH="419040" progId="Equation.DSMT4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929190" y="4357694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推进到收敛</a:t>
            </a:r>
            <a:endParaRPr lang="zh-CN" altLang="en-US" sz="1600" b="1" dirty="0"/>
          </a:p>
        </p:txBody>
      </p:sp>
      <p:cxnSp>
        <p:nvCxnSpPr>
          <p:cNvPr id="23" name="直接箭头连接符 22"/>
          <p:cNvCxnSpPr/>
          <p:nvPr/>
        </p:nvCxnSpPr>
        <p:spPr>
          <a:xfrm rot="10800000">
            <a:off x="4500562" y="3929066"/>
            <a:ext cx="2143140" cy="5000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14480" y="5572140"/>
            <a:ext cx="485778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可使用定常问题的加速收敛手段： 局部时间步长法、隐格式、多重网格法</a:t>
            </a:r>
            <a:r>
              <a:rPr lang="en-US" altLang="zh-CN" b="1" dirty="0" smtClean="0"/>
              <a:t>……</a:t>
            </a:r>
            <a:endParaRPr lang="zh-CN" altLang="en-US" b="1" dirty="0"/>
          </a:p>
        </p:txBody>
      </p:sp>
      <p:sp>
        <p:nvSpPr>
          <p:cNvPr id="29" name="下箭头 28"/>
          <p:cNvSpPr/>
          <p:nvPr/>
        </p:nvSpPr>
        <p:spPr>
          <a:xfrm>
            <a:off x="7572396" y="5000636"/>
            <a:ext cx="285752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7429520" y="5357825"/>
          <a:ext cx="928698" cy="285753"/>
        </p:xfrm>
        <a:graphic>
          <a:graphicData uri="http://schemas.openxmlformats.org/presentationml/2006/ole">
            <p:oleObj spid="_x0000_s217095" name="Equation" r:id="rId8" imgW="660240" imgH="2030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692696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 smtClean="0"/>
              <a:t>间断有限元方法 </a:t>
            </a:r>
            <a:r>
              <a:rPr lang="en-US" altLang="zh-CN" sz="2400" b="1" dirty="0" smtClean="0"/>
              <a:t>(Discontinuous </a:t>
            </a:r>
            <a:r>
              <a:rPr lang="en-US" altLang="zh-CN" sz="2400" b="1" dirty="0" err="1" smtClean="0"/>
              <a:t>Galerkin</a:t>
            </a:r>
            <a:r>
              <a:rPr lang="en-US" altLang="zh-CN" sz="2400" b="1" dirty="0" smtClean="0"/>
              <a:t>, DG )</a:t>
            </a:r>
            <a:endParaRPr lang="zh-CN" altLang="en-US" sz="2400" b="1" dirty="0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0" y="476672"/>
            <a:ext cx="9144000" cy="72008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520" y="1196752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一、  </a:t>
            </a:r>
            <a:r>
              <a:rPr lang="en-US" altLang="zh-CN" sz="2400" b="1" dirty="0" smtClean="0"/>
              <a:t>DG</a:t>
            </a:r>
            <a:r>
              <a:rPr lang="zh-CN" altLang="en-US" sz="2400" b="1" dirty="0" smtClean="0"/>
              <a:t>基本原理</a:t>
            </a:r>
            <a:endParaRPr lang="zh-CN" altLang="en-US" sz="24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915816" y="1772816"/>
          <a:ext cx="1713296" cy="720080"/>
        </p:xfrm>
        <a:graphic>
          <a:graphicData uri="http://schemas.openxmlformats.org/presentationml/2006/ole">
            <p:oleObj spid="_x0000_s223234" name="Equation" r:id="rId3" imgW="876240" imgH="36828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27584" y="1700808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一维双曲守恒律方程：</a:t>
            </a:r>
            <a:endParaRPr lang="zh-CN" alt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27584" y="2924944"/>
            <a:ext cx="5904656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a. </a:t>
            </a:r>
            <a:r>
              <a:rPr lang="zh-CN" altLang="en-US" sz="2400" b="1" dirty="0" smtClean="0"/>
              <a:t>差分法： 直接离散导数（差分化）</a:t>
            </a:r>
            <a:endParaRPr lang="zh-CN" altLang="en-US" sz="2400" b="1" dirty="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1557338" y="3573463"/>
          <a:ext cx="1593850" cy="576262"/>
        </p:xfrm>
        <a:graphic>
          <a:graphicData uri="http://schemas.openxmlformats.org/presentationml/2006/ole">
            <p:oleObj spid="_x0000_s223235" name="Equation" r:id="rId4" imgW="1054080" imgH="380880" progId="Equation.DSMT4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3805238" y="3716338"/>
          <a:ext cx="2035175" cy="317500"/>
        </p:xfrm>
        <a:graphic>
          <a:graphicData uri="http://schemas.openxmlformats.org/presentationml/2006/ole">
            <p:oleObj spid="_x0000_s223236" name="Equation" r:id="rId5" imgW="1473120" imgH="228600" progId="Equation.DSMT4">
              <p:embed/>
            </p:oleObj>
          </a:graphicData>
        </a:graphic>
      </p:graphicFrame>
      <p:grpSp>
        <p:nvGrpSpPr>
          <p:cNvPr id="2" name="组合 32"/>
          <p:cNvGrpSpPr/>
          <p:nvPr/>
        </p:nvGrpSpPr>
        <p:grpSpPr>
          <a:xfrm>
            <a:off x="5148064" y="1556792"/>
            <a:ext cx="3600400" cy="1305436"/>
            <a:chOff x="5148064" y="1772816"/>
            <a:chExt cx="3600400" cy="1305436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148064" y="2492896"/>
              <a:ext cx="3600400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6660232" y="242088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724128" y="242088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668344" y="242088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6228184" y="2132856"/>
              <a:ext cx="0" cy="648072"/>
            </a:xfrm>
            <a:prstGeom prst="line">
              <a:avLst/>
            </a:prstGeom>
            <a:ln w="158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7236296" y="2132856"/>
              <a:ext cx="0" cy="648072"/>
            </a:xfrm>
            <a:prstGeom prst="line">
              <a:avLst/>
            </a:prstGeom>
            <a:ln w="158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652120" y="270892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j-1               j                   j+1</a:t>
              </a:r>
              <a:endParaRPr lang="zh-CN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12160" y="1772816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j-1/2</a:t>
              </a:r>
              <a:endParaRPr lang="zh-CN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48264" y="1844824"/>
              <a:ext cx="936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j</a:t>
              </a:r>
              <a:r>
                <a:rPr lang="en-US" altLang="zh-CN" sz="1200" dirty="0" smtClean="0"/>
                <a:t>+1/2</a:t>
              </a:r>
              <a:endParaRPr lang="zh-CN" altLang="en-US" sz="12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827584" y="4581128"/>
            <a:ext cx="7272808" cy="461665"/>
          </a:xfrm>
          <a:prstGeom prst="rect">
            <a:avLst/>
          </a:prstGeom>
          <a:solidFill>
            <a:srgbClr val="FFC000">
              <a:alpha val="39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b.  </a:t>
            </a:r>
            <a:r>
              <a:rPr lang="zh-CN" altLang="en-US" sz="2400" b="1" dirty="0" smtClean="0"/>
              <a:t>有限体积法：  求解（控制体）积分方程</a:t>
            </a:r>
            <a:endParaRPr lang="zh-CN" altLang="en-US" sz="2400" b="1" dirty="0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1835696" y="5229200"/>
          <a:ext cx="1079500" cy="454025"/>
        </p:xfrm>
        <a:graphic>
          <a:graphicData uri="http://schemas.openxmlformats.org/presentationml/2006/ole">
            <p:oleObj spid="_x0000_s223237" name="Equation" r:id="rId6" imgW="876240" imgH="368280" progId="Equation.DSMT4">
              <p:embed/>
            </p:oleObj>
          </a:graphicData>
        </a:graphic>
      </p:graphicFrame>
      <p:sp>
        <p:nvSpPr>
          <p:cNvPr id="29" name="右箭头 28"/>
          <p:cNvSpPr/>
          <p:nvPr/>
        </p:nvSpPr>
        <p:spPr>
          <a:xfrm>
            <a:off x="3203848" y="5373216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4067944" y="5229200"/>
          <a:ext cx="3457575" cy="563562"/>
        </p:xfrm>
        <a:graphic>
          <a:graphicData uri="http://schemas.openxmlformats.org/presentationml/2006/ole">
            <p:oleObj spid="_x0000_s223238" name="Equation" r:id="rId7" imgW="2806560" imgH="457200" progId="Equation.DSMT4">
              <p:embed/>
            </p:oleObj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1403648" y="5805264"/>
          <a:ext cx="1452562" cy="349250"/>
        </p:xfrm>
        <a:graphic>
          <a:graphicData uri="http://schemas.openxmlformats.org/presentationml/2006/ole">
            <p:oleObj spid="_x0000_s223239" name="Equation" r:id="rId8" imgW="952200" imgH="228600" progId="Equation.DSMT4">
              <p:embed/>
            </p:oleObj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259632" y="0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00FF"/>
                </a:solidFill>
                <a:latin typeface="Calibri" pitchFamily="34" charset="0"/>
              </a:rPr>
              <a:t>§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8.3 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  间断有限元方法简介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7020272" y="2348880"/>
          <a:ext cx="500056" cy="360040"/>
        </p:xfrm>
        <a:graphic>
          <a:graphicData uri="http://schemas.openxmlformats.org/presentationml/2006/ole">
            <p:oleObj spid="_x0000_s223240" name="Equation" r:id="rId9" imgW="317160" imgH="228600" progId="Equation.DSMT4">
              <p:embed/>
            </p:oleObj>
          </a:graphicData>
        </a:graphic>
      </p:graphicFrame>
      <p:graphicFrame>
        <p:nvGraphicFramePr>
          <p:cNvPr id="223241" name="Object 9"/>
          <p:cNvGraphicFramePr>
            <a:graphicFrameLocks noChangeAspect="1"/>
          </p:cNvGraphicFramePr>
          <p:nvPr/>
        </p:nvGraphicFramePr>
        <p:xfrm>
          <a:off x="1360488" y="6308725"/>
          <a:ext cx="2244725" cy="349250"/>
        </p:xfrm>
        <a:graphic>
          <a:graphicData uri="http://schemas.openxmlformats.org/presentationml/2006/ole">
            <p:oleObj spid="_x0000_s223241" name="Equation" r:id="rId10" imgW="1473120" imgH="228600" progId="Equation.DSMT4">
              <p:embed/>
            </p:oleObj>
          </a:graphicData>
        </a:graphic>
      </p:graphicFrame>
      <p:sp>
        <p:nvSpPr>
          <p:cNvPr id="31" name="圆角矩形标注 30"/>
          <p:cNvSpPr/>
          <p:nvPr/>
        </p:nvSpPr>
        <p:spPr>
          <a:xfrm>
            <a:off x="6156176" y="3284984"/>
            <a:ext cx="2592288" cy="936104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已知</a:t>
            </a:r>
            <a:r>
              <a:rPr lang="en-US" altLang="zh-CN" dirty="0" smtClean="0"/>
              <a:t>f</a:t>
            </a:r>
            <a:r>
              <a:rPr lang="zh-CN" altLang="en-US" dirty="0" smtClean="0"/>
              <a:t>函数的点值，计算“重构对函数”</a:t>
            </a:r>
            <a:r>
              <a:rPr lang="en-US" altLang="zh-CN" dirty="0" smtClean="0"/>
              <a:t>h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j+1/2 </a:t>
            </a:r>
            <a:r>
              <a:rPr lang="zh-CN" altLang="en-US" dirty="0" smtClean="0"/>
              <a:t>值的过程</a:t>
            </a:r>
            <a:endParaRPr lang="zh-CN" altLang="en-US" dirty="0"/>
          </a:p>
        </p:txBody>
      </p:sp>
      <p:sp>
        <p:nvSpPr>
          <p:cNvPr id="33" name="圆角矩形标注 32"/>
          <p:cNvSpPr/>
          <p:nvPr/>
        </p:nvSpPr>
        <p:spPr>
          <a:xfrm>
            <a:off x="5940152" y="5805264"/>
            <a:ext cx="2448272" cy="864096"/>
          </a:xfrm>
          <a:prstGeom prst="wedgeRoundRectCallout">
            <a:avLst/>
          </a:prstGeom>
          <a:solidFill>
            <a:srgbClr val="FFFF00">
              <a:alpha val="6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</a:rPr>
              <a:t>已知函数</a:t>
            </a:r>
            <a:r>
              <a:rPr lang="en-US" altLang="zh-CN" b="1" dirty="0" smtClean="0">
                <a:solidFill>
                  <a:srgbClr val="0000FF"/>
                </a:solidFill>
              </a:rPr>
              <a:t>u</a:t>
            </a:r>
            <a:r>
              <a:rPr lang="zh-CN" altLang="en-US" b="1" dirty="0" smtClean="0">
                <a:solidFill>
                  <a:srgbClr val="0000FF"/>
                </a:solidFill>
              </a:rPr>
              <a:t>的均值，计算该函数</a:t>
            </a:r>
            <a:r>
              <a:rPr lang="en-US" altLang="zh-CN" b="1" dirty="0" smtClean="0">
                <a:solidFill>
                  <a:srgbClr val="0000FF"/>
                </a:solidFill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</a:rPr>
              <a:t>在</a:t>
            </a:r>
            <a:r>
              <a:rPr lang="en-US" altLang="zh-CN" b="1" dirty="0" smtClean="0">
                <a:solidFill>
                  <a:srgbClr val="0000FF"/>
                </a:solidFill>
              </a:rPr>
              <a:t>j+1/2 </a:t>
            </a:r>
            <a:r>
              <a:rPr lang="zh-CN" altLang="en-US" b="1" dirty="0" smtClean="0">
                <a:solidFill>
                  <a:srgbClr val="0000FF"/>
                </a:solidFill>
              </a:rPr>
              <a:t>值的过程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0" y="476672"/>
            <a:ext cx="9144000" cy="72008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7839446" y="0"/>
          <a:ext cx="1304554" cy="548680"/>
        </p:xfrm>
        <a:graphic>
          <a:graphicData uri="http://schemas.openxmlformats.org/presentationml/2006/ole">
            <p:oleObj spid="_x0000_s224258" name="Equation" r:id="rId3" imgW="876240" imgH="368280" progId="Equation.DSMT4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51520" y="620688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c. </a:t>
            </a:r>
            <a:r>
              <a:rPr lang="zh-CN" altLang="en-US" sz="2400" b="1" dirty="0" smtClean="0"/>
              <a:t>有限元 （</a:t>
            </a:r>
            <a:r>
              <a:rPr lang="en-US" altLang="zh-CN" sz="2400" b="1" dirty="0" err="1" smtClean="0"/>
              <a:t>Galerkin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）</a:t>
            </a:r>
            <a:r>
              <a:rPr lang="zh-CN" altLang="en-US" sz="2400" b="1" dirty="0" smtClean="0"/>
              <a:t>方法</a:t>
            </a:r>
            <a:endParaRPr lang="zh-CN" alt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259632" y="2276872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 选择一组基函数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427984" y="2348880"/>
          <a:ext cx="1507668" cy="360040"/>
        </p:xfrm>
        <a:graphic>
          <a:graphicData uri="http://schemas.openxmlformats.org/presentationml/2006/ole">
            <p:oleObj spid="_x0000_s224259" name="Equation" r:id="rId4" imgW="850680" imgH="203040" progId="Equation.DSMT4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1925638" y="5084763"/>
          <a:ext cx="5318125" cy="792162"/>
        </p:xfrm>
        <a:graphic>
          <a:graphicData uri="http://schemas.openxmlformats.org/presentationml/2006/ole">
            <p:oleObj spid="_x0000_s224260" name="Equation" r:id="rId5" imgW="2476440" imgH="368280" progId="Equation.DSMT4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2627784" y="2924944"/>
          <a:ext cx="2077034" cy="648072"/>
        </p:xfrm>
        <a:graphic>
          <a:graphicData uri="http://schemas.openxmlformats.org/presentationml/2006/ole">
            <p:oleObj spid="_x0000_s224261" name="Equation" r:id="rId6" imgW="1015920" imgH="317160" progId="Equation.DSMT4">
              <p:embed/>
            </p:oleObj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691680" y="6165304"/>
            <a:ext cx="5832648" cy="461665"/>
          </a:xfrm>
          <a:prstGeom prst="rect">
            <a:avLst/>
          </a:prstGeom>
          <a:solidFill>
            <a:srgbClr val="FFFF00">
              <a:alpha val="58000"/>
            </a:srgb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含义： 在该基函数空间内，方程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残差最小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72200" y="2708920"/>
            <a:ext cx="1944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全局定义</a:t>
            </a:r>
            <a:r>
              <a:rPr lang="zh-CN" altLang="en-US" sz="2400" b="1" dirty="0" smtClean="0"/>
              <a:t>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连续</a:t>
            </a:r>
            <a:r>
              <a:rPr lang="zh-CN" altLang="en-US" sz="2400" b="1" dirty="0" smtClean="0"/>
              <a:t>函数</a:t>
            </a:r>
            <a:endParaRPr lang="zh-CN" altLang="en-US" sz="2400" b="1" dirty="0"/>
          </a:p>
        </p:txBody>
      </p:sp>
      <p:grpSp>
        <p:nvGrpSpPr>
          <p:cNvPr id="54" name="组合 53"/>
          <p:cNvGrpSpPr/>
          <p:nvPr/>
        </p:nvGrpSpPr>
        <p:grpSpPr>
          <a:xfrm>
            <a:off x="4716016" y="548680"/>
            <a:ext cx="4427984" cy="1089412"/>
            <a:chOff x="4716016" y="548680"/>
            <a:chExt cx="4427984" cy="1089412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580112" y="1124744"/>
              <a:ext cx="2520280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804248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01216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7596336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68144" y="126876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j-1         j            j+1</a:t>
              </a:r>
              <a:endParaRPr lang="zh-CN" altLang="en-US" dirty="0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4932040" y="764704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8964488" y="836712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716016" y="548680"/>
              <a:ext cx="648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i="1" dirty="0" smtClean="0">
                  <a:latin typeface="Times New Roman" pitchFamily="18" charset="0"/>
                  <a:cs typeface="Times New Roman" pitchFamily="18" charset="0"/>
                </a:rPr>
                <a:t>x=a</a:t>
              </a:r>
              <a:endParaRPr lang="zh-CN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495928" y="620688"/>
              <a:ext cx="648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i="1" dirty="0" smtClean="0">
                  <a:latin typeface="Times New Roman" pitchFamily="18" charset="0"/>
                  <a:cs typeface="Times New Roman" pitchFamily="18" charset="0"/>
                </a:rPr>
                <a:t>x=b</a:t>
              </a:r>
              <a:endParaRPr lang="zh-CN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148064" y="836712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172400" y="908720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4932040" y="112474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8676456" y="112474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683568" y="1268760"/>
            <a:ext cx="4248472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在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全局定义</a:t>
            </a:r>
            <a:r>
              <a:rPr lang="zh-CN" altLang="en-US" sz="2400" b="1" dirty="0" smtClean="0"/>
              <a:t>的基函数空间中，选择最优解的过程</a:t>
            </a:r>
            <a:endParaRPr lang="zh-CN" altLang="en-US" sz="2400" b="1" dirty="0"/>
          </a:p>
        </p:txBody>
      </p:sp>
      <p:graphicFrame>
        <p:nvGraphicFramePr>
          <p:cNvPr id="57" name="对象 56"/>
          <p:cNvGraphicFramePr>
            <a:graphicFrameLocks noChangeAspect="1"/>
          </p:cNvGraphicFramePr>
          <p:nvPr/>
        </p:nvGraphicFramePr>
        <p:xfrm>
          <a:off x="6444207" y="2276872"/>
          <a:ext cx="1215135" cy="360040"/>
        </p:xfrm>
        <a:graphic>
          <a:graphicData uri="http://schemas.openxmlformats.org/presentationml/2006/ole">
            <p:oleObj spid="_x0000_s224264" name="Equation" r:id="rId7" imgW="685800" imgH="203040" progId="Equation.DSMT4">
              <p:embed/>
            </p:oleObj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6444208" y="3573016"/>
            <a:ext cx="2448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通常，选取为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正交多项式</a:t>
            </a:r>
            <a:r>
              <a:rPr lang="zh-CN" altLang="en-US" sz="2000" b="1" dirty="0" smtClean="0"/>
              <a:t>函数，例如勒让德多项式</a:t>
            </a:r>
            <a:endParaRPr lang="zh-CN" alt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331640" y="2924944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 设</a:t>
            </a:r>
            <a:endParaRPr lang="zh-CN" altLang="en-US" sz="2400" b="1" dirty="0"/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3563888" y="3429000"/>
            <a:ext cx="36004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123728" y="3861048"/>
            <a:ext cx="3384376" cy="461665"/>
          </a:xfrm>
          <a:prstGeom prst="rect">
            <a:avLst/>
          </a:prstGeom>
          <a:solidFill>
            <a:srgbClr val="FFFF00">
              <a:alpha val="51000"/>
            </a:srgb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待解变量， “自由度”</a:t>
            </a:r>
            <a:endParaRPr lang="zh-CN" altLang="en-US" sz="2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475656" y="4581128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） 求解方程：</a:t>
            </a:r>
            <a:endParaRPr lang="zh-CN" altLang="en-US" sz="2400" b="1" dirty="0"/>
          </a:p>
        </p:txBody>
      </p:sp>
      <p:graphicFrame>
        <p:nvGraphicFramePr>
          <p:cNvPr id="64" name="对象 63"/>
          <p:cNvGraphicFramePr>
            <a:graphicFrameLocks noChangeAspect="1"/>
          </p:cNvGraphicFramePr>
          <p:nvPr/>
        </p:nvGraphicFramePr>
        <p:xfrm>
          <a:off x="7668344" y="4581128"/>
          <a:ext cx="1080120" cy="1486918"/>
        </p:xfrm>
        <a:graphic>
          <a:graphicData uri="http://schemas.openxmlformats.org/presentationml/2006/ole">
            <p:oleObj spid="_x0000_s224265" name="Equation" r:id="rId8" imgW="977760" imgH="13460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2699792" y="2996952"/>
            <a:ext cx="3024336" cy="369332"/>
          </a:xfrm>
          <a:prstGeom prst="rect">
            <a:avLst/>
          </a:prstGeom>
          <a:solidFill>
            <a:srgbClr val="FFFF00">
              <a:alpha val="54000"/>
            </a:srgb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如果</a:t>
            </a:r>
            <a:r>
              <a:rPr lang="en-US" altLang="zh-CN" b="1" dirty="0" smtClean="0"/>
              <a:t>     </a:t>
            </a:r>
            <a:r>
              <a:rPr lang="zh-CN" altLang="en-US" b="1" dirty="0" smtClean="0"/>
              <a:t>是单位正交基函数</a:t>
            </a:r>
            <a:endParaRPr lang="zh-CN" altLang="en-US" b="1" dirty="0"/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0" y="476672"/>
            <a:ext cx="9144000" cy="72008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99592" y="4221088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特点： 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      理论基础好：指定空间内的“最优解”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      </a:t>
            </a:r>
            <a:r>
              <a:rPr lang="zh-CN" altLang="en-US" sz="2400" b="1" dirty="0" smtClean="0"/>
              <a:t>解足够光滑时，有较好的收敛性</a:t>
            </a:r>
            <a:r>
              <a:rPr lang="en-US" altLang="zh-CN" sz="2400" b="1" dirty="0" smtClean="0"/>
              <a:t>     </a:t>
            </a:r>
            <a:endParaRPr lang="zh-CN" alt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99592" y="5473005"/>
            <a:ext cx="763284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不足</a:t>
            </a:r>
            <a:r>
              <a:rPr lang="en-US" altLang="zh-CN" sz="2400" b="1" dirty="0" smtClean="0"/>
              <a:t>:</a:t>
            </a:r>
          </a:p>
          <a:p>
            <a:r>
              <a:rPr lang="zh-CN" altLang="en-US" sz="2400" b="1" dirty="0" smtClean="0"/>
              <a:t>     不易处理间断问题；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     基函数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全局定义</a:t>
            </a:r>
            <a:r>
              <a:rPr lang="en-US" altLang="zh-CN" sz="2400" b="1" dirty="0" smtClean="0"/>
              <a:t>,</a:t>
            </a:r>
            <a:r>
              <a:rPr lang="zh-CN" altLang="en-US" sz="2400" b="1" dirty="0" smtClean="0"/>
              <a:t>不易推广到多维、复杂网格</a:t>
            </a:r>
            <a:r>
              <a:rPr lang="zh-CN" altLang="en-US" sz="2800" b="1" dirty="0" smtClean="0"/>
              <a:t>；</a:t>
            </a:r>
            <a:endParaRPr lang="zh-CN" altLang="en-US" sz="2800" b="1" dirty="0"/>
          </a:p>
        </p:txBody>
      </p:sp>
      <p:grpSp>
        <p:nvGrpSpPr>
          <p:cNvPr id="33" name="组合 32"/>
          <p:cNvGrpSpPr/>
          <p:nvPr/>
        </p:nvGrpSpPr>
        <p:grpSpPr>
          <a:xfrm>
            <a:off x="4716016" y="548680"/>
            <a:ext cx="4427984" cy="1089412"/>
            <a:chOff x="4716016" y="548680"/>
            <a:chExt cx="4427984" cy="1089412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5580112" y="1124744"/>
              <a:ext cx="2520280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6804248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012160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596336" y="10527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868144" y="126876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j-1         j            j+1</a:t>
              </a:r>
              <a:endParaRPr lang="zh-CN" altLang="en-US" dirty="0"/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4932040" y="764704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8964488" y="836712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716016" y="548680"/>
              <a:ext cx="648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i="1" dirty="0" smtClean="0">
                  <a:latin typeface="Times New Roman" pitchFamily="18" charset="0"/>
                  <a:cs typeface="Times New Roman" pitchFamily="18" charset="0"/>
                </a:rPr>
                <a:t>x=a</a:t>
              </a:r>
              <a:endParaRPr lang="zh-CN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495928" y="620688"/>
              <a:ext cx="648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i="1" dirty="0" smtClean="0">
                  <a:latin typeface="Times New Roman" pitchFamily="18" charset="0"/>
                  <a:cs typeface="Times New Roman" pitchFamily="18" charset="0"/>
                </a:rPr>
                <a:t>x=b</a:t>
              </a:r>
              <a:endParaRPr lang="zh-CN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148064" y="836712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172400" y="908720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4932040" y="112474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8676456" y="112474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7576" name="Object 8"/>
          <p:cNvGraphicFramePr>
            <a:graphicFrameLocks noChangeAspect="1"/>
          </p:cNvGraphicFramePr>
          <p:nvPr/>
        </p:nvGraphicFramePr>
        <p:xfrm>
          <a:off x="708025" y="2097088"/>
          <a:ext cx="5065713" cy="768350"/>
        </p:xfrm>
        <a:graphic>
          <a:graphicData uri="http://schemas.openxmlformats.org/presentationml/2006/ole">
            <p:oleObj spid="_x0000_s237576" name="Equation" r:id="rId3" imgW="2679480" imgH="406080" progId="Equation.DSMT4">
              <p:embed/>
            </p:oleObj>
          </a:graphicData>
        </a:graphic>
      </p:graphicFrame>
      <p:graphicFrame>
        <p:nvGraphicFramePr>
          <p:cNvPr id="237577" name="Object 9"/>
          <p:cNvGraphicFramePr>
            <a:graphicFrameLocks noChangeAspect="1"/>
          </p:cNvGraphicFramePr>
          <p:nvPr/>
        </p:nvGraphicFramePr>
        <p:xfrm>
          <a:off x="889000" y="765175"/>
          <a:ext cx="2543175" cy="647700"/>
        </p:xfrm>
        <a:graphic>
          <a:graphicData uri="http://schemas.openxmlformats.org/presentationml/2006/ole">
            <p:oleObj spid="_x0000_s237577" name="Equation" r:id="rId4" imgW="1447560" imgH="368280" progId="Equation.DSMT4">
              <p:embed/>
            </p:oleObj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2699792" y="1340768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分部积分</a:t>
            </a:r>
            <a:endParaRPr lang="zh-CN" altLang="en-US" b="1" dirty="0"/>
          </a:p>
        </p:txBody>
      </p:sp>
      <p:graphicFrame>
        <p:nvGraphicFramePr>
          <p:cNvPr id="60" name="对象 59"/>
          <p:cNvGraphicFramePr>
            <a:graphicFrameLocks noChangeAspect="1"/>
          </p:cNvGraphicFramePr>
          <p:nvPr/>
        </p:nvGraphicFramePr>
        <p:xfrm>
          <a:off x="6948264" y="2060848"/>
          <a:ext cx="1371033" cy="504056"/>
        </p:xfrm>
        <a:graphic>
          <a:graphicData uri="http://schemas.openxmlformats.org/presentationml/2006/ole">
            <p:oleObj spid="_x0000_s237578" name="Equation" r:id="rId5" imgW="863280" imgH="317160" progId="Equation.DSMT4">
              <p:embed/>
            </p:oleObj>
          </a:graphicData>
        </a:graphic>
      </p:graphicFrame>
      <p:graphicFrame>
        <p:nvGraphicFramePr>
          <p:cNvPr id="237579" name="Object 11"/>
          <p:cNvGraphicFramePr>
            <a:graphicFrameLocks noChangeAspect="1"/>
          </p:cNvGraphicFramePr>
          <p:nvPr/>
        </p:nvGraphicFramePr>
        <p:xfrm>
          <a:off x="3563888" y="1484784"/>
          <a:ext cx="1439863" cy="449263"/>
        </p:xfrm>
        <a:graphic>
          <a:graphicData uri="http://schemas.openxmlformats.org/presentationml/2006/ole">
            <p:oleObj spid="_x0000_s237579" name="Equation" r:id="rId6" imgW="1015920" imgH="317160" progId="Equation.DSMT4">
              <p:embed/>
            </p:oleObj>
          </a:graphicData>
        </a:graphic>
      </p:graphicFrame>
      <p:cxnSp>
        <p:nvCxnSpPr>
          <p:cNvPr id="65" name="直接箭头连接符 64"/>
          <p:cNvCxnSpPr/>
          <p:nvPr/>
        </p:nvCxnSpPr>
        <p:spPr>
          <a:xfrm>
            <a:off x="2411760" y="3068960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7580" name="Object 12"/>
          <p:cNvGraphicFramePr>
            <a:graphicFrameLocks noChangeAspect="1"/>
          </p:cNvGraphicFramePr>
          <p:nvPr/>
        </p:nvGraphicFramePr>
        <p:xfrm>
          <a:off x="1431925" y="3429000"/>
          <a:ext cx="3976688" cy="723900"/>
        </p:xfrm>
        <a:graphic>
          <a:graphicData uri="http://schemas.openxmlformats.org/presentationml/2006/ole">
            <p:oleObj spid="_x0000_s237580" name="Equation" r:id="rId7" imgW="2234880" imgH="406080" progId="Equation.DSMT4">
              <p:embed/>
            </p:oleObj>
          </a:graphicData>
        </a:graphic>
      </p:graphicFrame>
      <p:graphicFrame>
        <p:nvGraphicFramePr>
          <p:cNvPr id="237581" name="Object 13"/>
          <p:cNvGraphicFramePr>
            <a:graphicFrameLocks noChangeAspect="1"/>
          </p:cNvGraphicFramePr>
          <p:nvPr/>
        </p:nvGraphicFramePr>
        <p:xfrm>
          <a:off x="3275856" y="2996952"/>
          <a:ext cx="293688" cy="360363"/>
        </p:xfrm>
        <a:graphic>
          <a:graphicData uri="http://schemas.openxmlformats.org/presentationml/2006/ole">
            <p:oleObj spid="_x0000_s237581" name="Equation" r:id="rId8" imgW="164880" imgH="203040" progId="Equation.DSMT4">
              <p:embed/>
            </p:oleObj>
          </a:graphicData>
        </a:graphic>
      </p:graphicFrame>
      <p:graphicFrame>
        <p:nvGraphicFramePr>
          <p:cNvPr id="237582" name="Object 14"/>
          <p:cNvGraphicFramePr>
            <a:graphicFrameLocks noChangeAspect="1"/>
          </p:cNvGraphicFramePr>
          <p:nvPr/>
        </p:nvGraphicFramePr>
        <p:xfrm>
          <a:off x="5940152" y="3068960"/>
          <a:ext cx="1128713" cy="423863"/>
        </p:xfrm>
        <a:graphic>
          <a:graphicData uri="http://schemas.openxmlformats.org/presentationml/2006/ole">
            <p:oleObj spid="_x0000_s237582" name="Equation" r:id="rId9" imgW="711000" imgH="266400" progId="Equation.DSMT4">
              <p:embed/>
            </p:oleObj>
          </a:graphicData>
        </a:graphic>
      </p:graphicFrame>
      <p:cxnSp>
        <p:nvCxnSpPr>
          <p:cNvPr id="69" name="直接箭头连接符 68"/>
          <p:cNvCxnSpPr/>
          <p:nvPr/>
        </p:nvCxnSpPr>
        <p:spPr>
          <a:xfrm>
            <a:off x="2339752" y="1412776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5724128" y="3861048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588224" y="371703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解出</a:t>
            </a:r>
            <a:endParaRPr lang="zh-CN" altLang="en-US" b="1" dirty="0"/>
          </a:p>
        </p:txBody>
      </p:sp>
      <p:graphicFrame>
        <p:nvGraphicFramePr>
          <p:cNvPr id="237583" name="Object 15"/>
          <p:cNvGraphicFramePr>
            <a:graphicFrameLocks noChangeAspect="1"/>
          </p:cNvGraphicFramePr>
          <p:nvPr/>
        </p:nvGraphicFramePr>
        <p:xfrm>
          <a:off x="7236296" y="3717032"/>
          <a:ext cx="336550" cy="414337"/>
        </p:xfrm>
        <a:graphic>
          <a:graphicData uri="http://schemas.openxmlformats.org/presentationml/2006/ole">
            <p:oleObj spid="_x0000_s237583" name="Equation" r:id="rId10" imgW="164880" imgH="2030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611560" y="692696"/>
            <a:ext cx="468052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在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局部区域</a:t>
            </a:r>
            <a:r>
              <a:rPr lang="zh-CN" altLang="en-US" sz="2400" b="1" dirty="0" smtClean="0"/>
              <a:t>                寻找最优解</a:t>
            </a:r>
            <a:endParaRPr lang="zh-CN" altLang="en-US" sz="2400" b="1" dirty="0"/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0" y="476672"/>
            <a:ext cx="9144000" cy="72008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0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d. </a:t>
            </a:r>
            <a:r>
              <a:rPr lang="zh-CN" altLang="en-US" sz="2400" b="1" dirty="0" smtClean="0"/>
              <a:t>间断有限元 （</a:t>
            </a:r>
            <a:r>
              <a:rPr lang="en-US" altLang="zh-CN" sz="2400" b="1" dirty="0" smtClean="0"/>
              <a:t>Discontinuous </a:t>
            </a:r>
            <a:r>
              <a:rPr lang="en-US" altLang="zh-CN" sz="2400" b="1" dirty="0" err="1" smtClean="0"/>
              <a:t>Galerkin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DG</a:t>
            </a:r>
            <a:r>
              <a:rPr lang="zh-CN" altLang="en-US" sz="2400" b="1" dirty="0" smtClean="0"/>
              <a:t>）方法</a:t>
            </a:r>
            <a:endParaRPr lang="zh-CN" altLang="en-US" sz="24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5364088" y="404664"/>
            <a:ext cx="3600400" cy="1305436"/>
            <a:chOff x="5148064" y="1772816"/>
            <a:chExt cx="3600400" cy="130543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148064" y="2492896"/>
              <a:ext cx="3600400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6660232" y="242088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724128" y="242088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7668344" y="242088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228184" y="2132856"/>
              <a:ext cx="0" cy="648072"/>
            </a:xfrm>
            <a:prstGeom prst="line">
              <a:avLst/>
            </a:prstGeom>
            <a:ln w="158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236296" y="2132856"/>
              <a:ext cx="0" cy="648072"/>
            </a:xfrm>
            <a:prstGeom prst="line">
              <a:avLst/>
            </a:prstGeom>
            <a:ln w="158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52120" y="270892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j-1               j                   j+1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12160" y="1772816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j-1/2</a:t>
              </a:r>
              <a:endParaRPr lang="zh-CN" alt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48264" y="1844824"/>
              <a:ext cx="936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j</a:t>
              </a:r>
              <a:r>
                <a:rPr lang="en-US" altLang="zh-CN" sz="1200" dirty="0" smtClean="0"/>
                <a:t>+1/2</a:t>
              </a:r>
              <a:endParaRPr lang="zh-CN" altLang="en-US" sz="12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83568" y="1340768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400" b="1" dirty="0" smtClean="0"/>
              <a:t>选择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局部定义的光滑的</a:t>
            </a:r>
            <a:r>
              <a:rPr lang="zh-CN" altLang="en-US" sz="2400" b="1" dirty="0" smtClean="0"/>
              <a:t>基函数：</a:t>
            </a:r>
            <a:endParaRPr lang="zh-CN" altLang="en-US" sz="2400" b="1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331640" y="1844824"/>
          <a:ext cx="1511768" cy="360040"/>
        </p:xfrm>
        <a:graphic>
          <a:graphicData uri="http://schemas.openxmlformats.org/presentationml/2006/ole">
            <p:oleObj spid="_x0000_s238594" name="Equation" r:id="rId3" imgW="850680" imgH="203040" progId="Equation.DSMT4">
              <p:embed/>
            </p:oleObj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3131840" y="1844824"/>
          <a:ext cx="2016224" cy="432048"/>
        </p:xfrm>
        <a:graphic>
          <a:graphicData uri="http://schemas.openxmlformats.org/presentationml/2006/ole">
            <p:oleObj spid="_x0000_s238595" name="Equation" r:id="rId4" imgW="1244520" imgH="266400" progId="Equation.DSMT4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2471738" y="4005263"/>
          <a:ext cx="2905125" cy="760412"/>
        </p:xfrm>
        <a:graphic>
          <a:graphicData uri="http://schemas.openxmlformats.org/presentationml/2006/ole">
            <p:oleObj spid="_x0000_s238596" name="Equation" r:id="rId5" imgW="1409400" imgH="368280" progId="Equation.DSMT4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043608" y="5157192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注：与</a:t>
            </a:r>
            <a:r>
              <a:rPr lang="en-US" altLang="zh-CN" sz="2400" b="1" dirty="0" err="1" smtClean="0"/>
              <a:t>Galerkin</a:t>
            </a:r>
            <a:r>
              <a:rPr lang="zh-CN" altLang="en-US" sz="2400" b="1" dirty="0" smtClean="0"/>
              <a:t>法不同，不是全局积分，而是局部积分；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      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易于推广到复杂网格</a:t>
            </a:r>
            <a:r>
              <a:rPr lang="zh-CN" altLang="en-US" sz="2400" b="1" dirty="0" smtClean="0"/>
              <a:t>；</a:t>
            </a:r>
            <a:endParaRPr lang="en-US" altLang="zh-CN" sz="2400" b="1" dirty="0" smtClean="0"/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</a:t>
            </a:r>
            <a:r>
              <a:rPr lang="zh-CN" altLang="en-US" sz="2400" b="1" dirty="0" smtClean="0"/>
              <a:t>如果测试函数            ，则为有限体积法</a:t>
            </a:r>
            <a:endParaRPr lang="zh-CN" altLang="en-US" sz="2400" b="1" dirty="0"/>
          </a:p>
        </p:txBody>
      </p:sp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3995936" y="5949280"/>
          <a:ext cx="651404" cy="360040"/>
        </p:xfrm>
        <a:graphic>
          <a:graphicData uri="http://schemas.openxmlformats.org/presentationml/2006/ole">
            <p:oleObj spid="_x0000_s238597" name="Equation" r:id="rId6" imgW="368280" imgH="203040" progId="Equation.DSMT4">
              <p:embed/>
            </p:oleObj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2051720" y="2636912"/>
          <a:ext cx="1846253" cy="576064"/>
        </p:xfrm>
        <a:graphic>
          <a:graphicData uri="http://schemas.openxmlformats.org/presentationml/2006/ole">
            <p:oleObj spid="_x0000_s238599" name="Equation" r:id="rId7" imgW="1015920" imgH="317160" progId="Equation.DSMT4">
              <p:embed/>
            </p:oleObj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3275856" y="3501008"/>
          <a:ext cx="1337291" cy="360040"/>
        </p:xfrm>
        <a:graphic>
          <a:graphicData uri="http://schemas.openxmlformats.org/presentationml/2006/ole">
            <p:oleObj spid="_x0000_s238600" name="Equation" r:id="rId8" imgW="990360" imgH="266400" progId="Equation.DSMT4">
              <p:embed/>
            </p:oleObj>
          </a:graphicData>
        </a:graphic>
      </p:graphicFrame>
      <p:graphicFrame>
        <p:nvGraphicFramePr>
          <p:cNvPr id="238605" name="Object 13"/>
          <p:cNvGraphicFramePr>
            <a:graphicFrameLocks noChangeAspect="1"/>
          </p:cNvGraphicFramePr>
          <p:nvPr/>
        </p:nvGraphicFramePr>
        <p:xfrm>
          <a:off x="2339752" y="764704"/>
          <a:ext cx="1152128" cy="390932"/>
        </p:xfrm>
        <a:graphic>
          <a:graphicData uri="http://schemas.openxmlformats.org/presentationml/2006/ole">
            <p:oleObj spid="_x0000_s238605" name="Equation" r:id="rId9" imgW="787320" imgH="266400" progId="Equation.DSMT4">
              <p:embed/>
            </p:oleObj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5652120" y="184482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通常为正交多项式函数</a:t>
            </a:r>
            <a:endParaRPr lang="zh-CN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55576" y="2636912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） </a:t>
            </a:r>
            <a:endParaRPr lang="zh-CN" alt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1331640" y="263691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令</a:t>
            </a:r>
            <a:endParaRPr lang="zh-CN" alt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827584" y="3429000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） 在局部区域                   寻找最优解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2054F8-1DE3-4FAF-A1A7-F6755BF8B532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2447256" y="1772816"/>
            <a:ext cx="1944216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2735288" y="2204864"/>
            <a:ext cx="1656184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863080" y="1772816"/>
            <a:ext cx="1584176" cy="792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447256" y="1772816"/>
            <a:ext cx="288032" cy="1368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63080" y="2564904"/>
            <a:ext cx="1872208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47256" y="12687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91272" y="321297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1151112" y="836712"/>
            <a:ext cx="1296144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863080" y="836712"/>
            <a:ext cx="288032" cy="17281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655168" y="2276872"/>
          <a:ext cx="288032" cy="307234"/>
        </p:xfrm>
        <a:graphic>
          <a:graphicData uri="http://schemas.openxmlformats.org/presentationml/2006/ole">
            <p:oleObj spid="_x0000_s239618" name="Equation" r:id="rId3" imgW="190440" imgH="203040" progId="Equation.DSMT4">
              <p:embed/>
            </p:oleObj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2915816" y="2204864"/>
          <a:ext cx="307975" cy="306387"/>
        </p:xfrm>
        <a:graphic>
          <a:graphicData uri="http://schemas.openxmlformats.org/presentationml/2006/ole">
            <p:oleObj spid="_x0000_s239619" name="Equation" r:id="rId4" imgW="203040" imgH="203040" progId="Equation.DSMT4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03040" y="249289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863080" y="2564904"/>
            <a:ext cx="360040" cy="1008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1223120" y="3140968"/>
            <a:ext cx="1512168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17"/>
          <p:cNvGraphicFramePr>
            <a:graphicFrameLocks noChangeAspect="1"/>
          </p:cNvGraphicFramePr>
          <p:nvPr/>
        </p:nvGraphicFramePr>
        <p:xfrm>
          <a:off x="1295128" y="1556792"/>
          <a:ext cx="288925" cy="307975"/>
        </p:xfrm>
        <a:graphic>
          <a:graphicData uri="http://schemas.openxmlformats.org/presentationml/2006/ole">
            <p:oleObj spid="_x0000_s239623" name="Equation" r:id="rId5" imgW="190440" imgH="203040" progId="Equation.DSMT4">
              <p:embed/>
            </p:oleObj>
          </a:graphicData>
        </a:graphic>
      </p:graphicFrame>
      <p:graphicFrame>
        <p:nvGraphicFramePr>
          <p:cNvPr id="25" name="Object 18"/>
          <p:cNvGraphicFramePr>
            <a:graphicFrameLocks noChangeAspect="1"/>
          </p:cNvGraphicFramePr>
          <p:nvPr/>
        </p:nvGraphicFramePr>
        <p:xfrm>
          <a:off x="1357884" y="2924175"/>
          <a:ext cx="309563" cy="307975"/>
        </p:xfrm>
        <a:graphic>
          <a:graphicData uri="http://schemas.openxmlformats.org/presentationml/2006/ole">
            <p:oleObj spid="_x0000_s239624" name="Equation" r:id="rId6" imgW="203040" imgH="203040" progId="Equation.DSMT4">
              <p:embed/>
            </p:oleObj>
          </a:graphicData>
        </a:graphic>
      </p:graphicFrame>
      <p:cxnSp>
        <p:nvCxnSpPr>
          <p:cNvPr id="26" name="直接连接符 25"/>
          <p:cNvCxnSpPr/>
          <p:nvPr/>
        </p:nvCxnSpPr>
        <p:spPr>
          <a:xfrm flipH="1">
            <a:off x="179512" y="836712"/>
            <a:ext cx="936104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79512" y="1772816"/>
            <a:ext cx="648072" cy="792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2483768" y="3140968"/>
            <a:ext cx="216024" cy="12241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187624" y="3573016"/>
            <a:ext cx="1296144" cy="792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1115616" y="548680"/>
            <a:ext cx="1656184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2411760" y="548680"/>
            <a:ext cx="288032" cy="12241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ct 19"/>
          <p:cNvGraphicFramePr>
            <a:graphicFrameLocks noChangeAspect="1"/>
          </p:cNvGraphicFramePr>
          <p:nvPr/>
        </p:nvGraphicFramePr>
        <p:xfrm>
          <a:off x="1979712" y="908720"/>
          <a:ext cx="309562" cy="307975"/>
        </p:xfrm>
        <a:graphic>
          <a:graphicData uri="http://schemas.openxmlformats.org/presentationml/2006/ole">
            <p:oleObj spid="_x0000_s239625" name="Equation" r:id="rId7" imgW="203040" imgH="203040" progId="Equation.DSMT4">
              <p:embed/>
            </p:oleObj>
          </a:graphicData>
        </a:graphic>
      </p:graphicFrame>
      <p:graphicFrame>
        <p:nvGraphicFramePr>
          <p:cNvPr id="33" name="Object 20"/>
          <p:cNvGraphicFramePr>
            <a:graphicFrameLocks noChangeAspect="1"/>
          </p:cNvGraphicFramePr>
          <p:nvPr/>
        </p:nvGraphicFramePr>
        <p:xfrm>
          <a:off x="1979712" y="3645024"/>
          <a:ext cx="309562" cy="307975"/>
        </p:xfrm>
        <a:graphic>
          <a:graphicData uri="http://schemas.openxmlformats.org/presentationml/2006/ole">
            <p:oleObj spid="_x0000_s239626" name="Equation" r:id="rId8" imgW="203040" imgH="203040" progId="Equation.DSMT4">
              <p:embed/>
            </p:oleObj>
          </a:graphicData>
        </a:graphic>
      </p:graphicFrame>
      <p:sp>
        <p:nvSpPr>
          <p:cNvPr id="37" name="矩形 36"/>
          <p:cNvSpPr/>
          <p:nvPr/>
        </p:nvSpPr>
        <p:spPr>
          <a:xfrm>
            <a:off x="0" y="0"/>
            <a:ext cx="4572000" cy="645333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23528" y="4509120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（全局）</a:t>
            </a:r>
            <a:r>
              <a:rPr lang="en-US" altLang="zh-CN" b="1" dirty="0" err="1" smtClean="0"/>
              <a:t>Galerkin</a:t>
            </a:r>
            <a:r>
              <a:rPr lang="zh-CN" altLang="en-US" b="1" dirty="0" smtClean="0"/>
              <a:t>方法， 基函数全局定义</a:t>
            </a:r>
            <a:endParaRPr lang="zh-CN" altLang="en-US" b="1" dirty="0"/>
          </a:p>
        </p:txBody>
      </p:sp>
      <p:graphicFrame>
        <p:nvGraphicFramePr>
          <p:cNvPr id="239627" name="Object 11"/>
          <p:cNvGraphicFramePr>
            <a:graphicFrameLocks noChangeAspect="1"/>
          </p:cNvGraphicFramePr>
          <p:nvPr/>
        </p:nvGraphicFramePr>
        <p:xfrm>
          <a:off x="528638" y="5157788"/>
          <a:ext cx="3694112" cy="479425"/>
        </p:xfrm>
        <a:graphic>
          <a:graphicData uri="http://schemas.openxmlformats.org/presentationml/2006/ole">
            <p:oleObj spid="_x0000_s239627" name="Equation" r:id="rId9" imgW="2057400" imgH="266400" progId="Equation.DSMT4">
              <p:embed/>
            </p:oleObj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67544" y="5733256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基函数选取复杂；积分复杂；</a:t>
            </a:r>
            <a:endParaRPr lang="en-US" altLang="zh-CN" b="1" dirty="0" smtClean="0"/>
          </a:p>
          <a:p>
            <a:r>
              <a:rPr lang="zh-CN" altLang="en-US" b="1" dirty="0" smtClean="0"/>
              <a:t>基函数全局光滑，无法处理间断 </a:t>
            </a:r>
            <a:endParaRPr lang="zh-CN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4572000" y="0"/>
            <a:ext cx="4572000" cy="6453336"/>
          </a:xfrm>
          <a:prstGeom prst="rect">
            <a:avLst/>
          </a:prstGeom>
          <a:solidFill>
            <a:srgbClr val="92D05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 flipH="1">
            <a:off x="5580112" y="1340768"/>
            <a:ext cx="1656184" cy="1296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580112" y="2636912"/>
            <a:ext cx="2160240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7236296" y="1340768"/>
            <a:ext cx="504056" cy="20162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16016" y="3645024"/>
            <a:ext cx="403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间断</a:t>
            </a:r>
            <a:r>
              <a:rPr lang="en-US" altLang="zh-CN" sz="2400" b="1" dirty="0" err="1" smtClean="0"/>
              <a:t>Galerkin</a:t>
            </a:r>
            <a:r>
              <a:rPr lang="zh-CN" altLang="en-US" sz="2400" b="1" dirty="0" smtClean="0"/>
              <a:t>方法， 基函数仅在每个单元内定义</a:t>
            </a:r>
            <a:endParaRPr lang="zh-CN" altLang="en-US" sz="2400" b="1" dirty="0"/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/>
        </p:nvGraphicFramePr>
        <p:xfrm>
          <a:off x="6732240" y="2060848"/>
          <a:ext cx="360040" cy="360040"/>
        </p:xfrm>
        <a:graphic>
          <a:graphicData uri="http://schemas.openxmlformats.org/presentationml/2006/ole">
            <p:oleObj spid="_x0000_s239628" name="Equation" r:id="rId10" imgW="203040" imgH="203040" progId="Equation.DSMT4">
              <p:embed/>
            </p:oleObj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4716016" y="4581128"/>
            <a:ext cx="44279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等参变换：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     </a:t>
            </a:r>
            <a:r>
              <a:rPr lang="zh-CN" altLang="en-US" sz="2000" b="1" dirty="0" smtClean="0"/>
              <a:t>三角形单元  </a:t>
            </a:r>
            <a:r>
              <a:rPr lang="en-US" altLang="zh-CN" sz="2000" b="1" dirty="0" smtClean="0">
                <a:sym typeface="Wingdings" pitchFamily="2" charset="2"/>
              </a:rPr>
              <a:t>  </a:t>
            </a:r>
            <a:r>
              <a:rPr lang="zh-CN" altLang="en-US" sz="2000" b="1" dirty="0" smtClean="0">
                <a:sym typeface="Wingdings" pitchFamily="2" charset="2"/>
              </a:rPr>
              <a:t>正三角形</a:t>
            </a:r>
            <a:endParaRPr lang="en-US" altLang="zh-CN" sz="2000" b="1" dirty="0" smtClean="0">
              <a:sym typeface="Wingdings" pitchFamily="2" charset="2"/>
            </a:endParaRPr>
          </a:p>
          <a:p>
            <a:r>
              <a:rPr lang="en-US" altLang="zh-CN" sz="2000" b="1" dirty="0" smtClean="0">
                <a:sym typeface="Wingdings" pitchFamily="2" charset="2"/>
              </a:rPr>
              <a:t>          </a:t>
            </a:r>
            <a:r>
              <a:rPr lang="zh-CN" altLang="en-US" sz="2000" b="1" dirty="0" smtClean="0">
                <a:sym typeface="Wingdings" pitchFamily="2" charset="2"/>
              </a:rPr>
              <a:t>四边形单元  </a:t>
            </a:r>
            <a:r>
              <a:rPr lang="en-US" altLang="zh-CN" sz="2000" b="1" dirty="0" smtClean="0">
                <a:sym typeface="Wingdings" pitchFamily="2" charset="2"/>
              </a:rPr>
              <a:t>  </a:t>
            </a:r>
            <a:r>
              <a:rPr lang="zh-CN" altLang="en-US" sz="2000" b="1" dirty="0" smtClean="0">
                <a:sym typeface="Wingdings" pitchFamily="2" charset="2"/>
              </a:rPr>
              <a:t>正方形</a:t>
            </a:r>
            <a:endParaRPr lang="en-US" altLang="zh-CN" sz="2000" b="1" dirty="0" smtClean="0">
              <a:sym typeface="Wingdings" pitchFamily="2" charset="2"/>
            </a:endParaRPr>
          </a:p>
          <a:p>
            <a:endParaRPr lang="en-US" altLang="zh-CN" sz="2000" b="1" dirty="0" smtClean="0">
              <a:sym typeface="Wingdings" pitchFamily="2" charset="2"/>
            </a:endParaRPr>
          </a:p>
          <a:p>
            <a:r>
              <a:rPr lang="zh-CN" altLang="en-US" sz="2000" b="1" dirty="0" smtClean="0">
                <a:sym typeface="Wingdings" pitchFamily="2" charset="2"/>
              </a:rPr>
              <a:t>基函数选取简单，积分简单</a:t>
            </a:r>
            <a:endParaRPr lang="en-US" altLang="zh-CN" sz="2000" b="1" dirty="0" smtClean="0">
              <a:sym typeface="Wingdings" pitchFamily="2" charset="2"/>
            </a:endParaRPr>
          </a:p>
          <a:p>
            <a:r>
              <a:rPr lang="en-US" altLang="zh-CN" sz="2000" b="1" dirty="0" smtClean="0">
                <a:sym typeface="Wingdings" pitchFamily="2" charset="2"/>
              </a:rPr>
              <a:t> </a:t>
            </a:r>
            <a:r>
              <a:rPr lang="zh-CN" altLang="en-US" sz="2000" b="1" dirty="0" smtClean="0">
                <a:sym typeface="Wingdings" pitchFamily="2" charset="2"/>
              </a:rPr>
              <a:t>仅在单元内光滑即可，易于处理间断</a:t>
            </a:r>
            <a:r>
              <a:rPr lang="en-US" altLang="zh-CN" sz="2000" b="1" dirty="0" smtClean="0">
                <a:sym typeface="Wingdings" pitchFamily="2" charset="2"/>
              </a:rPr>
              <a:t> 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0" y="476672"/>
            <a:ext cx="9144000" cy="72008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5292080" y="836712"/>
            <a:ext cx="3600400" cy="1305436"/>
            <a:chOff x="5148064" y="1772816"/>
            <a:chExt cx="3600400" cy="130543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148064" y="2492896"/>
              <a:ext cx="3600400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6660232" y="242088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724128" y="242088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7668344" y="242088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228184" y="2132856"/>
              <a:ext cx="0" cy="648072"/>
            </a:xfrm>
            <a:prstGeom prst="line">
              <a:avLst/>
            </a:prstGeom>
            <a:ln w="158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236296" y="2132856"/>
              <a:ext cx="0" cy="648072"/>
            </a:xfrm>
            <a:prstGeom prst="line">
              <a:avLst/>
            </a:prstGeom>
            <a:ln w="158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52120" y="270892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j-1               j                   j+1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12160" y="1772816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j-1/2</a:t>
              </a:r>
              <a:endParaRPr lang="zh-CN" alt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48264" y="1844824"/>
              <a:ext cx="936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j</a:t>
              </a:r>
              <a:r>
                <a:rPr lang="en-US" altLang="zh-CN" sz="1200" dirty="0" smtClean="0"/>
                <a:t>+1/2</a:t>
              </a:r>
              <a:endParaRPr lang="zh-CN" altLang="en-US" sz="1200" dirty="0"/>
            </a:p>
          </p:txBody>
        </p:sp>
      </p:grp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971600" y="2204864"/>
          <a:ext cx="4456113" cy="708025"/>
        </p:xfrm>
        <a:graphic>
          <a:graphicData uri="http://schemas.openxmlformats.org/presentationml/2006/ole">
            <p:oleObj spid="_x0000_s225286" name="Equation" r:id="rId3" imgW="2793960" imgH="444240" progId="Equation.DSMT4">
              <p:embed/>
            </p:oleObj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6516216" y="2060848"/>
          <a:ext cx="990600" cy="266700"/>
        </p:xfrm>
        <a:graphic>
          <a:graphicData uri="http://schemas.openxmlformats.org/presentationml/2006/ole">
            <p:oleObj spid="_x0000_s225288" name="Equation" r:id="rId4" imgW="990360" imgH="266400" progId="Equation.DSMT4">
              <p:embed/>
            </p:oleObj>
          </a:graphicData>
        </a:graphic>
      </p:graphicFrame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5940152" y="3573016"/>
          <a:ext cx="1504224" cy="792088"/>
        </p:xfrm>
        <a:graphic>
          <a:graphicData uri="http://schemas.openxmlformats.org/presentationml/2006/ole">
            <p:oleObj spid="_x0000_s225289" name="Equation" r:id="rId5" imgW="939600" imgH="495000" progId="Equation.DSMT4">
              <p:embed/>
            </p:oleObj>
          </a:graphicData>
        </a:graphic>
      </p:graphicFrame>
      <p:grpSp>
        <p:nvGrpSpPr>
          <p:cNvPr id="15" name="组合 36"/>
          <p:cNvGrpSpPr/>
          <p:nvPr/>
        </p:nvGrpSpPr>
        <p:grpSpPr>
          <a:xfrm>
            <a:off x="5220072" y="5301208"/>
            <a:ext cx="3600400" cy="1305436"/>
            <a:chOff x="5148064" y="1772816"/>
            <a:chExt cx="3600400" cy="1305436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5148064" y="2492896"/>
              <a:ext cx="3600400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/>
            <p:nvPr/>
          </p:nvSpPr>
          <p:spPr>
            <a:xfrm>
              <a:off x="6660232" y="242088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724128" y="242088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7668344" y="242088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6228184" y="2132856"/>
              <a:ext cx="0" cy="648072"/>
            </a:xfrm>
            <a:prstGeom prst="line">
              <a:avLst/>
            </a:prstGeom>
            <a:ln w="158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7236296" y="2132856"/>
              <a:ext cx="0" cy="648072"/>
            </a:xfrm>
            <a:prstGeom prst="line">
              <a:avLst/>
            </a:prstGeom>
            <a:ln w="158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652120" y="270892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j-1               j                   j+1</a:t>
              </a:r>
              <a:endParaRPr lang="zh-CN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012160" y="1772816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j-1/2</a:t>
              </a:r>
              <a:endParaRPr lang="zh-CN" alt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948264" y="1844824"/>
              <a:ext cx="936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j</a:t>
              </a:r>
              <a:r>
                <a:rPr lang="en-US" altLang="zh-CN" sz="1200" dirty="0" smtClean="0"/>
                <a:t>+1/2</a:t>
              </a:r>
              <a:endParaRPr lang="zh-CN" altLang="en-US" sz="1200" dirty="0"/>
            </a:p>
          </p:txBody>
        </p:sp>
      </p:grpSp>
      <p:cxnSp>
        <p:nvCxnSpPr>
          <p:cNvPr id="48" name="直接箭头连接符 47"/>
          <p:cNvCxnSpPr/>
          <p:nvPr/>
        </p:nvCxnSpPr>
        <p:spPr>
          <a:xfrm flipH="1">
            <a:off x="7380312" y="5301208"/>
            <a:ext cx="57606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6876256" y="5373216"/>
            <a:ext cx="36004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6660232" y="5013176"/>
          <a:ext cx="504056" cy="383083"/>
        </p:xfrm>
        <a:graphic>
          <a:graphicData uri="http://schemas.openxmlformats.org/presentationml/2006/ole">
            <p:oleObj spid="_x0000_s225291" name="Equation" r:id="rId6" imgW="317160" imgH="241200" progId="Equation.DSMT4">
              <p:embed/>
            </p:oleObj>
          </a:graphicData>
        </a:graphic>
      </p:graphicFrame>
      <p:graphicFrame>
        <p:nvGraphicFramePr>
          <p:cNvPr id="3084" name="Object 12"/>
          <p:cNvGraphicFramePr>
            <a:graphicFrameLocks noChangeAspect="1"/>
          </p:cNvGraphicFramePr>
          <p:nvPr/>
        </p:nvGraphicFramePr>
        <p:xfrm>
          <a:off x="7884368" y="5013176"/>
          <a:ext cx="504825" cy="382588"/>
        </p:xfrm>
        <a:graphic>
          <a:graphicData uri="http://schemas.openxmlformats.org/presentationml/2006/ole">
            <p:oleObj spid="_x0000_s225292" name="Equation" r:id="rId7" imgW="317160" imgH="241200" progId="Equation.DSMT4">
              <p:embed/>
            </p:oleObj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755576" y="5805264"/>
            <a:ext cx="4032448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问题： 各单元独立求解，没有关联！  非物理</a:t>
            </a:r>
            <a:endParaRPr lang="zh-CN" altLang="en-US" sz="2000" b="1" dirty="0"/>
          </a:p>
        </p:txBody>
      </p:sp>
      <p:graphicFrame>
        <p:nvGraphicFramePr>
          <p:cNvPr id="225293" name="Object 13"/>
          <p:cNvGraphicFramePr>
            <a:graphicFrameLocks noChangeAspect="1"/>
          </p:cNvGraphicFramePr>
          <p:nvPr/>
        </p:nvGraphicFramePr>
        <p:xfrm>
          <a:off x="1022350" y="1052513"/>
          <a:ext cx="2254250" cy="590550"/>
        </p:xfrm>
        <a:graphic>
          <a:graphicData uri="http://schemas.openxmlformats.org/presentationml/2006/ole">
            <p:oleObj spid="_x0000_s225293" name="Equation" r:id="rId8" imgW="1409400" imgH="368280" progId="Equation.DSMT4">
              <p:embed/>
            </p:oleObj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51520" y="620688"/>
            <a:ext cx="360040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DG</a:t>
            </a:r>
            <a:r>
              <a:rPr lang="zh-CN" altLang="en-US" sz="2400" b="1" dirty="0" smtClean="0"/>
              <a:t>具体求解方法</a:t>
            </a:r>
            <a:endParaRPr lang="zh-CN" altLang="en-US" sz="2400" b="1" dirty="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1835696" y="1628800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1763688" y="2780928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411760" y="2924944"/>
            <a:ext cx="165618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单位正交基</a:t>
            </a:r>
            <a:endParaRPr lang="zh-CN" altLang="en-US" b="1" dirty="0"/>
          </a:p>
        </p:txBody>
      </p:sp>
      <p:graphicFrame>
        <p:nvGraphicFramePr>
          <p:cNvPr id="225294" name="Object 14"/>
          <p:cNvGraphicFramePr>
            <a:graphicFrameLocks noChangeAspect="1"/>
          </p:cNvGraphicFramePr>
          <p:nvPr/>
        </p:nvGraphicFramePr>
        <p:xfrm>
          <a:off x="1008063" y="3462338"/>
          <a:ext cx="4248150" cy="723900"/>
        </p:xfrm>
        <a:graphic>
          <a:graphicData uri="http://schemas.openxmlformats.org/presentationml/2006/ole">
            <p:oleObj spid="_x0000_s225294" name="Equation" r:id="rId9" imgW="2387520" imgH="406080" progId="Equation.DSMT4">
              <p:embed/>
            </p:oleObj>
          </a:graphicData>
        </a:graphic>
      </p:graphicFrame>
      <p:graphicFrame>
        <p:nvGraphicFramePr>
          <p:cNvPr id="225295" name="Object 15"/>
          <p:cNvGraphicFramePr>
            <a:graphicFrameLocks noChangeAspect="1"/>
          </p:cNvGraphicFramePr>
          <p:nvPr/>
        </p:nvGraphicFramePr>
        <p:xfrm>
          <a:off x="2123728" y="1700808"/>
          <a:ext cx="1224806" cy="382291"/>
        </p:xfrm>
        <a:graphic>
          <a:graphicData uri="http://schemas.openxmlformats.org/presentationml/2006/ole">
            <p:oleObj spid="_x0000_s225295" name="Equation" r:id="rId10" imgW="1015920" imgH="317160" progId="Equation.DSMT4">
              <p:embed/>
            </p:oleObj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3419872" y="17008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分部积分</a:t>
            </a:r>
            <a:endParaRPr lang="zh-CN" altLang="en-US" b="1" dirty="0"/>
          </a:p>
        </p:txBody>
      </p:sp>
      <p:graphicFrame>
        <p:nvGraphicFramePr>
          <p:cNvPr id="58" name="对象 57"/>
          <p:cNvGraphicFramePr>
            <a:graphicFrameLocks noChangeAspect="1"/>
          </p:cNvGraphicFramePr>
          <p:nvPr/>
        </p:nvGraphicFramePr>
        <p:xfrm>
          <a:off x="3779912" y="2996952"/>
          <a:ext cx="216024" cy="299110"/>
        </p:xfrm>
        <a:graphic>
          <a:graphicData uri="http://schemas.openxmlformats.org/presentationml/2006/ole">
            <p:oleObj spid="_x0000_s225296" name="Equation" r:id="rId11" imgW="164880" imgH="228600" progId="Equation.DSMT4">
              <p:embed/>
            </p:oleObj>
          </a:graphicData>
        </a:graphic>
      </p:graphicFrame>
      <p:cxnSp>
        <p:nvCxnSpPr>
          <p:cNvPr id="61" name="直接箭头连接符 60"/>
          <p:cNvCxnSpPr/>
          <p:nvPr/>
        </p:nvCxnSpPr>
        <p:spPr>
          <a:xfrm flipV="1">
            <a:off x="2123728" y="4077072"/>
            <a:ext cx="0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619672" y="4437112"/>
            <a:ext cx="158417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单元内部积分</a:t>
            </a:r>
            <a:endParaRPr lang="zh-CN" alt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707904" y="44371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边界值</a:t>
            </a:r>
            <a:endParaRPr lang="zh-CN" altLang="en-US" b="1" dirty="0"/>
          </a:p>
        </p:txBody>
      </p:sp>
      <p:cxnSp>
        <p:nvCxnSpPr>
          <p:cNvPr id="67" name="直接箭头连接符 66"/>
          <p:cNvCxnSpPr>
            <a:stCxn id="65" idx="0"/>
          </p:cNvCxnSpPr>
          <p:nvPr/>
        </p:nvCxnSpPr>
        <p:spPr>
          <a:xfrm flipV="1">
            <a:off x="4247964" y="4005064"/>
            <a:ext cx="36004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5297" name="Object 17"/>
          <p:cNvGraphicFramePr>
            <a:graphicFrameLocks noChangeAspect="1"/>
          </p:cNvGraphicFramePr>
          <p:nvPr/>
        </p:nvGraphicFramePr>
        <p:xfrm>
          <a:off x="793750" y="5229225"/>
          <a:ext cx="3487738" cy="382588"/>
        </p:xfrm>
        <a:graphic>
          <a:graphicData uri="http://schemas.openxmlformats.org/presentationml/2006/ole">
            <p:oleObj spid="_x0000_s225297" name="Equation" r:id="rId12" imgW="2552400" imgH="279360" progId="Equation.DSMT4">
              <p:embed/>
            </p:oleObj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4211960" y="522920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？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500166" y="642918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00FF"/>
                </a:solidFill>
                <a:latin typeface="Calibri" pitchFamily="34" charset="0"/>
              </a:rPr>
              <a:t>§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8.1 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通量分裂技术简述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graphicFrame>
        <p:nvGraphicFramePr>
          <p:cNvPr id="90119" name="Object 5"/>
          <p:cNvGraphicFramePr>
            <a:graphicFrameLocks noChangeAspect="1"/>
          </p:cNvGraphicFramePr>
          <p:nvPr/>
        </p:nvGraphicFramePr>
        <p:xfrm>
          <a:off x="1142976" y="3429000"/>
          <a:ext cx="1773475" cy="714380"/>
        </p:xfrm>
        <a:graphic>
          <a:graphicData uri="http://schemas.openxmlformats.org/presentationml/2006/ole">
            <p:oleObj spid="_x0000_s90119" name="Equation" r:id="rId3" imgW="914400" imgH="368280" progId="Equation.3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71472" y="1285860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多维问题可通过</a:t>
            </a:r>
            <a:r>
              <a:rPr lang="zh-CN" altLang="en-US" b="1" dirty="0" smtClean="0">
                <a:solidFill>
                  <a:srgbClr val="FF0000"/>
                </a:solidFill>
              </a:rPr>
              <a:t>坐标旋转</a:t>
            </a:r>
            <a:r>
              <a:rPr lang="zh-CN" altLang="en-US" b="1" dirty="0" smtClean="0"/>
              <a:t>，变为局部</a:t>
            </a:r>
            <a:r>
              <a:rPr lang="zh-CN" altLang="en-US" b="1" dirty="0" smtClean="0">
                <a:solidFill>
                  <a:srgbClr val="0000FF"/>
                </a:solidFill>
              </a:rPr>
              <a:t>扩展</a:t>
            </a:r>
            <a:r>
              <a:rPr lang="zh-CN" altLang="en-US" b="1" dirty="0" smtClean="0"/>
              <a:t>一维问题</a:t>
            </a:r>
            <a:endParaRPr lang="zh-CN" altLang="en-US" b="1" dirty="0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2285984" y="4357694"/>
          <a:ext cx="1285884" cy="1272348"/>
        </p:xfrm>
        <a:graphic>
          <a:graphicData uri="http://schemas.openxmlformats.org/presentationml/2006/ole">
            <p:oleObj spid="_x0000_s90120" name="Equation" r:id="rId4" imgW="1206360" imgH="1193760" progId="Equation.DSMT4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42910" y="1714488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该情况下，</a:t>
            </a:r>
            <a:r>
              <a:rPr lang="en-US" altLang="zh-CN" b="1" dirty="0" err="1" smtClean="0"/>
              <a:t>v,w</a:t>
            </a:r>
            <a:r>
              <a:rPr lang="zh-CN" altLang="en-US" b="1" dirty="0" smtClean="0"/>
              <a:t>表现为被动标量</a:t>
            </a:r>
            <a:endParaRPr lang="zh-CN" altLang="en-US" b="1" dirty="0"/>
          </a:p>
        </p:txBody>
      </p:sp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5" cstate="print"/>
          <a:srcRect l="39062" t="48611" r="30469" b="28472"/>
          <a:stretch>
            <a:fillRect/>
          </a:stretch>
        </p:blipFill>
        <p:spPr bwMode="auto">
          <a:xfrm>
            <a:off x="4714876" y="2143116"/>
            <a:ext cx="3857652" cy="1632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871538" y="4357688"/>
          <a:ext cx="757237" cy="1314450"/>
        </p:xfrm>
        <a:graphic>
          <a:graphicData uri="http://schemas.openxmlformats.org/presentationml/2006/ole">
            <p:oleObj spid="_x0000_s90121" name="Equation" r:id="rId6" imgW="672840" imgH="1168200" progId="Equation.DSMT4">
              <p:embed/>
            </p:oleObj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71472" y="2285992"/>
            <a:ext cx="392909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新坐标系下的控制方程： 含（一个或多个）被动标量的一维</a:t>
            </a:r>
            <a:r>
              <a:rPr lang="en-US" altLang="zh-CN" b="1" dirty="0" smtClean="0"/>
              <a:t>Euler</a:t>
            </a:r>
            <a:r>
              <a:rPr lang="zh-CN" altLang="en-US" b="1" dirty="0" smtClean="0"/>
              <a:t>方程</a:t>
            </a:r>
            <a:endParaRPr lang="zh-CN" altLang="en-US" b="1" dirty="0"/>
          </a:p>
        </p:txBody>
      </p:sp>
      <p:cxnSp>
        <p:nvCxnSpPr>
          <p:cNvPr id="26" name="直接箭头连接符 25"/>
          <p:cNvCxnSpPr/>
          <p:nvPr/>
        </p:nvCxnSpPr>
        <p:spPr>
          <a:xfrm rot="16200000" flipV="1">
            <a:off x="1393009" y="5464983"/>
            <a:ext cx="785818" cy="2857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00100" y="607220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被动标量</a:t>
            </a:r>
            <a:endParaRPr lang="zh-CN" altLang="en-US" dirty="0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2214546" y="6000768"/>
          <a:ext cx="500066" cy="794222"/>
        </p:xfrm>
        <a:graphic>
          <a:graphicData uri="http://schemas.openxmlformats.org/presentationml/2006/ole">
            <p:oleObj spid="_x0000_s90122" name="Equation" r:id="rId7" imgW="431640" imgH="685800" progId="Equation.DSMT4">
              <p:embed/>
            </p:oleObj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7358082" y="2643182"/>
          <a:ext cx="966789" cy="300038"/>
        </p:xfrm>
        <a:graphic>
          <a:graphicData uri="http://schemas.openxmlformats.org/presentationml/2006/ole">
            <p:oleObj spid="_x0000_s90123" name="Equation" r:id="rId8" imgW="736560" imgH="228600" progId="Equation.DSMT4">
              <p:embed/>
            </p:oleObj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286248" y="4071942"/>
            <a:ext cx="450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与一维问题相比，增加了（一个或多个）</a:t>
            </a:r>
            <a:r>
              <a:rPr lang="zh-CN" altLang="en-US" b="1" dirty="0" smtClean="0">
                <a:solidFill>
                  <a:srgbClr val="FF0000"/>
                </a:solidFill>
              </a:rPr>
              <a:t>被动标量</a:t>
            </a:r>
            <a:r>
              <a:rPr lang="zh-CN" altLang="en-US" b="1" dirty="0" smtClean="0"/>
              <a:t>，对方程性质没有影响。</a:t>
            </a:r>
            <a:endParaRPr lang="zh-CN" altLang="en-US" b="1" dirty="0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4643438" y="4929198"/>
          <a:ext cx="1447653" cy="554040"/>
        </p:xfrm>
        <a:graphic>
          <a:graphicData uri="http://schemas.openxmlformats.org/presentationml/2006/ole">
            <p:oleObj spid="_x0000_s90124" name="Equation" r:id="rId9" imgW="1028520" imgH="393480" progId="Equation.DSMT4">
              <p:embed/>
            </p:oleObj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572264" y="4929198"/>
            <a:ext cx="207170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被动标量方程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rot="5400000">
            <a:off x="4856958" y="5929330"/>
            <a:ext cx="715174" cy="7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5000628" y="6286520"/>
          <a:ext cx="2435232" cy="371476"/>
        </p:xfrm>
        <a:graphic>
          <a:graphicData uri="http://schemas.openxmlformats.org/presentationml/2006/ole">
            <p:oleObj spid="_x0000_s90125" name="Equation" r:id="rId10" imgW="1498320" imgH="228600" progId="Equation.DSMT4">
              <p:embed/>
            </p:oleObj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643570" y="5929330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分裂形成简单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0" y="476672"/>
            <a:ext cx="9144000" cy="72008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5436096" y="1124744"/>
            <a:ext cx="3600400" cy="1305436"/>
            <a:chOff x="5148064" y="1772816"/>
            <a:chExt cx="3600400" cy="1305436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5148064" y="2492896"/>
              <a:ext cx="3600400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6660232" y="242088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5724128" y="242088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7668344" y="242088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228184" y="2132856"/>
              <a:ext cx="0" cy="648072"/>
            </a:xfrm>
            <a:prstGeom prst="line">
              <a:avLst/>
            </a:prstGeom>
            <a:ln w="158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7236296" y="2132856"/>
              <a:ext cx="0" cy="648072"/>
            </a:xfrm>
            <a:prstGeom prst="line">
              <a:avLst/>
            </a:prstGeom>
            <a:ln w="158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652120" y="270892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j-1               j                   j+1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12160" y="1772816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j-1/2</a:t>
              </a:r>
              <a:endParaRPr lang="zh-CN" alt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48264" y="1844824"/>
              <a:ext cx="936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j</a:t>
              </a:r>
              <a:r>
                <a:rPr lang="en-US" altLang="zh-CN" sz="1200" dirty="0" smtClean="0"/>
                <a:t>+1/2</a:t>
              </a:r>
              <a:endParaRPr lang="zh-CN" altLang="en-US" sz="1200" dirty="0"/>
            </a:p>
          </p:txBody>
        </p:sp>
      </p:grpSp>
      <p:cxnSp>
        <p:nvCxnSpPr>
          <p:cNvPr id="13" name="直接箭头连接符 12"/>
          <p:cNvCxnSpPr/>
          <p:nvPr/>
        </p:nvCxnSpPr>
        <p:spPr>
          <a:xfrm flipH="1">
            <a:off x="7596336" y="1124744"/>
            <a:ext cx="57606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092280" y="1196752"/>
            <a:ext cx="36004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6876256" y="836712"/>
          <a:ext cx="504056" cy="383083"/>
        </p:xfrm>
        <a:graphic>
          <a:graphicData uri="http://schemas.openxmlformats.org/presentationml/2006/ole">
            <p:oleObj spid="_x0000_s226306" name="Equation" r:id="rId3" imgW="317160" imgH="241200" progId="Equation.DSMT4">
              <p:embed/>
            </p:oleObj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/>
        </p:nvGraphicFramePr>
        <p:xfrm>
          <a:off x="8100392" y="836712"/>
          <a:ext cx="504825" cy="382588"/>
        </p:xfrm>
        <a:graphic>
          <a:graphicData uri="http://schemas.openxmlformats.org/presentationml/2006/ole">
            <p:oleObj spid="_x0000_s226307" name="Equation" r:id="rId4" imgW="317160" imgH="241200" progId="Equation.DSMT4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23528" y="692696"/>
            <a:ext cx="5688632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j+1/2 </a:t>
            </a:r>
            <a:r>
              <a:rPr lang="zh-CN" altLang="en-US" sz="2000" b="1" dirty="0" smtClean="0"/>
              <a:t>点处存在两个不同的通量值：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需替换成统一通量！</a:t>
            </a:r>
            <a:endParaRPr lang="zh-CN" altLang="en-US" sz="2000" b="1" dirty="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4427984" y="692696"/>
          <a:ext cx="985373" cy="360040"/>
        </p:xfrm>
        <a:graphic>
          <a:graphicData uri="http://schemas.openxmlformats.org/presentationml/2006/ole">
            <p:oleObj spid="_x0000_s226309" name="Equation" r:id="rId5" imgW="660240" imgH="241200" progId="Equation.DSMT4">
              <p:embed/>
            </p:oleObj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323528" y="1628800"/>
          <a:ext cx="4702175" cy="515938"/>
        </p:xfrm>
        <a:graphic>
          <a:graphicData uri="http://schemas.openxmlformats.org/presentationml/2006/ole">
            <p:oleObj spid="_x0000_s226310" name="Equation" r:id="rId6" imgW="2552400" imgH="279360" progId="Equation.DSMT4">
              <p:embed/>
            </p:oleObj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611560" y="3068960"/>
          <a:ext cx="2705984" cy="504056"/>
        </p:xfrm>
        <a:graphic>
          <a:graphicData uri="http://schemas.openxmlformats.org/presentationml/2006/ole">
            <p:oleObj spid="_x0000_s226311" name="Equation" r:id="rId7" imgW="1295280" imgH="241200" progId="Equation.DSMT4">
              <p:embed/>
            </p:oleObj>
          </a:graphicData>
        </a:graphic>
      </p:graphicFrame>
      <p:cxnSp>
        <p:nvCxnSpPr>
          <p:cNvPr id="28" name="直接箭头连接符 27"/>
          <p:cNvCxnSpPr/>
          <p:nvPr/>
        </p:nvCxnSpPr>
        <p:spPr>
          <a:xfrm>
            <a:off x="3491880" y="328498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83968" y="2996952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通量分裂或</a:t>
            </a:r>
            <a:r>
              <a:rPr lang="en-US" altLang="zh-CN" sz="2000" b="1" dirty="0" smtClean="0"/>
              <a:t>Riemann</a:t>
            </a:r>
            <a:r>
              <a:rPr lang="zh-CN" altLang="en-US" sz="2000" b="1" dirty="0" smtClean="0"/>
              <a:t>解</a:t>
            </a:r>
            <a:r>
              <a:rPr lang="zh-CN" altLang="en-US" sz="2000" dirty="0" smtClean="0"/>
              <a:t>；</a:t>
            </a:r>
            <a:endParaRPr lang="zh-CN" alt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6084168" y="2780928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Steger-Warming, </a:t>
            </a:r>
          </a:p>
          <a:p>
            <a:r>
              <a:rPr lang="en-US" altLang="zh-CN" b="1" dirty="0" smtClean="0"/>
              <a:t>Van Leer,  LF,</a:t>
            </a:r>
          </a:p>
          <a:p>
            <a:r>
              <a:rPr lang="en-US" altLang="zh-CN" b="1" dirty="0" smtClean="0"/>
              <a:t>Roe, HLL, HLLC, </a:t>
            </a:r>
          </a:p>
          <a:p>
            <a:r>
              <a:rPr lang="en-US" altLang="zh-CN" b="1" dirty="0" smtClean="0"/>
              <a:t>AUSM, …</a:t>
            </a:r>
            <a:endParaRPr lang="zh-CN" altLang="en-US" b="1" dirty="0"/>
          </a:p>
        </p:txBody>
      </p:sp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2058988" y="4221163"/>
          <a:ext cx="4633912" cy="647700"/>
        </p:xfrm>
        <a:graphic>
          <a:graphicData uri="http://schemas.openxmlformats.org/presentationml/2006/ole">
            <p:oleObj spid="_x0000_s226312" name="Equation" r:id="rId8" imgW="2908080" imgH="406080" progId="Equation.DSMT4">
              <p:embed/>
            </p:oleObj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827584" y="371703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最终离散形式：</a:t>
            </a:r>
            <a:endParaRPr lang="zh-CN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27584" y="5085184"/>
            <a:ext cx="6480720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优势： 高度紧致性  ；</a:t>
            </a:r>
            <a:r>
              <a:rPr lang="en-US" altLang="zh-CN" sz="2400" b="1" dirty="0" smtClean="0"/>
              <a:t>    </a:t>
            </a:r>
            <a:r>
              <a:rPr lang="zh-CN" altLang="en-US" sz="2400" b="1" dirty="0" smtClean="0"/>
              <a:t>易于推广到高精度  </a:t>
            </a:r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2411760" y="2132856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3923928" y="2132856"/>
            <a:ext cx="0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95736" y="2492896"/>
            <a:ext cx="2088232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     统一通量</a:t>
            </a:r>
            <a:endParaRPr lang="zh-CN" alt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899592" y="5661248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有限体积法：  每个单元仅存储一个信息  （均值）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 DG:   </a:t>
            </a:r>
            <a:r>
              <a:rPr lang="zh-CN" altLang="en-US" b="1" dirty="0" smtClean="0">
                <a:solidFill>
                  <a:srgbClr val="FF0000"/>
                </a:solidFill>
              </a:rPr>
              <a:t>每个单元存储多个信息  （各阶矩）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6156176" y="5661248"/>
          <a:ext cx="237108" cy="328303"/>
        </p:xfrm>
        <a:graphic>
          <a:graphicData uri="http://schemas.openxmlformats.org/presentationml/2006/ole">
            <p:oleObj spid="_x0000_s226313" name="Equation" r:id="rId9" imgW="164880" imgH="228600" progId="Equation.DSMT4">
              <p:embed/>
            </p:oleObj>
          </a:graphicData>
        </a:graphic>
      </p:graphicFrame>
      <p:graphicFrame>
        <p:nvGraphicFramePr>
          <p:cNvPr id="226314" name="Object 10"/>
          <p:cNvGraphicFramePr>
            <a:graphicFrameLocks noChangeAspect="1"/>
          </p:cNvGraphicFramePr>
          <p:nvPr/>
        </p:nvGraphicFramePr>
        <p:xfrm>
          <a:off x="5580112" y="5949280"/>
          <a:ext cx="1111250" cy="347662"/>
        </p:xfrm>
        <a:graphic>
          <a:graphicData uri="http://schemas.openxmlformats.org/presentationml/2006/ole">
            <p:oleObj spid="_x0000_s226314" name="Equation" r:id="rId10" imgW="774360" imgH="241200" progId="Equation.DSMT4">
              <p:embed/>
            </p:oleObj>
          </a:graphicData>
        </a:graphic>
      </p:graphicFrame>
      <p:graphicFrame>
        <p:nvGraphicFramePr>
          <p:cNvPr id="226315" name="Object 11"/>
          <p:cNvGraphicFramePr>
            <a:graphicFrameLocks noChangeAspect="1"/>
          </p:cNvGraphicFramePr>
          <p:nvPr/>
        </p:nvGraphicFramePr>
        <p:xfrm>
          <a:off x="7596336" y="5229200"/>
          <a:ext cx="1081088" cy="1485900"/>
        </p:xfrm>
        <a:graphic>
          <a:graphicData uri="http://schemas.openxmlformats.org/presentationml/2006/ole">
            <p:oleObj spid="_x0000_s226315" name="Equation" r:id="rId11" imgW="977760" imgH="13460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步骤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Step 1:  </a:t>
            </a:r>
            <a:r>
              <a:rPr lang="zh-CN" altLang="en-US" b="1" dirty="0" smtClean="0"/>
              <a:t>在区间                       选取基函数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                    </a:t>
            </a:r>
            <a:r>
              <a:rPr lang="zh-CN" altLang="en-US" b="1" dirty="0" smtClean="0"/>
              <a:t>， 区间内物理量分布为：</a:t>
            </a:r>
            <a:endParaRPr lang="zh-CN" altLang="en-US" b="1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476672"/>
            <a:ext cx="9144000" cy="72008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27"/>
          <p:cNvGrpSpPr/>
          <p:nvPr/>
        </p:nvGrpSpPr>
        <p:grpSpPr>
          <a:xfrm>
            <a:off x="5543600" y="620688"/>
            <a:ext cx="3600400" cy="1593468"/>
            <a:chOff x="5436096" y="836712"/>
            <a:chExt cx="3600400" cy="1593468"/>
          </a:xfrm>
        </p:grpSpPr>
        <p:grpSp>
          <p:nvGrpSpPr>
            <p:cNvPr id="5" name="组合 13"/>
            <p:cNvGrpSpPr/>
            <p:nvPr/>
          </p:nvGrpSpPr>
          <p:grpSpPr>
            <a:xfrm>
              <a:off x="5436096" y="1124744"/>
              <a:ext cx="3600400" cy="1305436"/>
              <a:chOff x="5148064" y="1772816"/>
              <a:chExt cx="3600400" cy="1305436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5148064" y="2492896"/>
                <a:ext cx="3600400" cy="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6660232" y="2420888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5724128" y="2420888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7668344" y="2420888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>
                <a:off x="6228184" y="2132856"/>
                <a:ext cx="0" cy="648072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7236296" y="2132856"/>
                <a:ext cx="0" cy="648072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5652120" y="2708920"/>
                <a:ext cx="3024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 j-1               j                   j+1</a:t>
                </a:r>
                <a:endParaRPr lang="zh-CN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012160" y="1772816"/>
                <a:ext cx="6480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j-1/2</a:t>
                </a:r>
                <a:endParaRPr lang="zh-CN" altLang="en-US" sz="12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948264" y="1844824"/>
                <a:ext cx="9361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j</a:t>
                </a:r>
                <a:r>
                  <a:rPr lang="en-US" altLang="zh-CN" sz="1200" dirty="0" smtClean="0"/>
                  <a:t>+1/2</a:t>
                </a:r>
                <a:endParaRPr lang="zh-CN" altLang="en-US" sz="1200" dirty="0"/>
              </a:p>
            </p:txBody>
          </p:sp>
        </p:grpSp>
        <p:cxnSp>
          <p:nvCxnSpPr>
            <p:cNvPr id="24" name="直接箭头连接符 23"/>
            <p:cNvCxnSpPr/>
            <p:nvPr/>
          </p:nvCxnSpPr>
          <p:spPr>
            <a:xfrm flipH="1">
              <a:off x="7596336" y="1124744"/>
              <a:ext cx="576064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7092280" y="1196752"/>
              <a:ext cx="360040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6" name="对象 25"/>
            <p:cNvGraphicFramePr>
              <a:graphicFrameLocks noChangeAspect="1"/>
            </p:cNvGraphicFramePr>
            <p:nvPr/>
          </p:nvGraphicFramePr>
          <p:xfrm>
            <a:off x="6876256" y="836712"/>
            <a:ext cx="504056" cy="383083"/>
          </p:xfrm>
          <a:graphic>
            <a:graphicData uri="http://schemas.openxmlformats.org/presentationml/2006/ole">
              <p:oleObj spid="_x0000_s227330" name="Equation" r:id="rId3" imgW="317160" imgH="241200" progId="Equation.DSMT4">
                <p:embed/>
              </p:oleObj>
            </a:graphicData>
          </a:graphic>
        </p:graphicFrame>
        <p:graphicFrame>
          <p:nvGraphicFramePr>
            <p:cNvPr id="27" name="Object 12"/>
            <p:cNvGraphicFramePr>
              <a:graphicFrameLocks noChangeAspect="1"/>
            </p:cNvGraphicFramePr>
            <p:nvPr/>
          </p:nvGraphicFramePr>
          <p:xfrm>
            <a:off x="8100392" y="836712"/>
            <a:ext cx="504825" cy="382588"/>
          </p:xfrm>
          <a:graphic>
            <a:graphicData uri="http://schemas.openxmlformats.org/presentationml/2006/ole">
              <p:oleObj spid="_x0000_s227331" name="Equation" r:id="rId4" imgW="317160" imgH="241200" progId="Equation.DSMT4">
                <p:embed/>
              </p:oleObj>
            </a:graphicData>
          </a:graphic>
        </p:graphicFrame>
      </p:grp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2627784" y="1052736"/>
          <a:ext cx="1062037" cy="360362"/>
        </p:xfrm>
        <a:graphic>
          <a:graphicData uri="http://schemas.openxmlformats.org/presentationml/2006/ole">
            <p:oleObj spid="_x0000_s227332" name="Equation" r:id="rId5" imgW="787320" imgH="266400" progId="Equation.DSMT4">
              <p:embed/>
            </p:oleObj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971600" y="1412776"/>
          <a:ext cx="1206500" cy="287337"/>
        </p:xfrm>
        <a:graphic>
          <a:graphicData uri="http://schemas.openxmlformats.org/presentationml/2006/ole">
            <p:oleObj spid="_x0000_s227333" name="Equation" r:id="rId6" imgW="850680" imgH="203040" progId="Equation.DSMT4">
              <p:embed/>
            </p:oleObj>
          </a:graphicData>
        </a:graphic>
      </p:graphicFrame>
      <p:cxnSp>
        <p:nvCxnSpPr>
          <p:cNvPr id="32" name="直接箭头连接符 31"/>
          <p:cNvCxnSpPr/>
          <p:nvPr/>
        </p:nvCxnSpPr>
        <p:spPr>
          <a:xfrm flipH="1" flipV="1">
            <a:off x="4067944" y="1628800"/>
            <a:ext cx="108012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92080" y="2276872"/>
            <a:ext cx="37444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例如： 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阶精度）： 假设物理量在区间内均匀分布：</a:t>
            </a:r>
            <a:endParaRPr lang="en-US" altLang="zh-CN" b="1" dirty="0" smtClean="0"/>
          </a:p>
          <a:p>
            <a:r>
              <a:rPr lang="en-US" altLang="zh-CN" b="1" dirty="0" smtClean="0"/>
              <a:t>   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k=1, </a:t>
            </a:r>
            <a:r>
              <a:rPr lang="zh-CN" altLang="en-US" b="1" dirty="0" smtClean="0"/>
              <a:t>每个点仅储存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个信息）</a:t>
            </a:r>
            <a:endParaRPr lang="en-US" altLang="zh-CN" b="1" dirty="0" smtClean="0"/>
          </a:p>
          <a:p>
            <a:r>
              <a:rPr lang="en-US" altLang="zh-CN" b="1" dirty="0" smtClean="0"/>
              <a:t>  </a:t>
            </a:r>
          </a:p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阶精度）： 线性分布：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 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k=2, </a:t>
            </a:r>
            <a:r>
              <a:rPr lang="zh-CN" altLang="en-US" b="1" dirty="0" smtClean="0"/>
              <a:t>每个点储存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个信息）</a:t>
            </a:r>
            <a:endParaRPr lang="en-US" altLang="zh-CN" b="1" dirty="0" smtClean="0"/>
          </a:p>
          <a:p>
            <a:r>
              <a:rPr lang="en-US" altLang="zh-CN" b="1" dirty="0" smtClean="0"/>
              <a:t>     </a:t>
            </a:r>
          </a:p>
          <a:p>
            <a:endParaRPr lang="zh-CN" altLang="en-US" b="1" dirty="0" smtClean="0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7452320" y="2564904"/>
          <a:ext cx="486054" cy="288032"/>
        </p:xfrm>
        <a:graphic>
          <a:graphicData uri="http://schemas.openxmlformats.org/presentationml/2006/ole">
            <p:oleObj spid="_x0000_s227334" name="Equation" r:id="rId7" imgW="342720" imgH="203040" progId="Equation.DSMT4">
              <p:embed/>
            </p:oleObj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919163" y="1773238"/>
          <a:ext cx="1876425" cy="503237"/>
        </p:xfrm>
        <a:graphic>
          <a:graphicData uri="http://schemas.openxmlformats.org/presentationml/2006/ole">
            <p:oleObj spid="_x0000_s227335" name="Equation" r:id="rId8" imgW="1180800" imgH="317160" progId="Equation.DSMT4">
              <p:embed/>
            </p:oleObj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6156176" y="3645024"/>
          <a:ext cx="1044575" cy="287338"/>
        </p:xfrm>
        <a:graphic>
          <a:graphicData uri="http://schemas.openxmlformats.org/presentationml/2006/ole">
            <p:oleObj spid="_x0000_s227336" name="Equation" r:id="rId9" imgW="736560" imgH="203040" progId="Equation.DSMT4">
              <p:embed/>
            </p:oleObj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611560" y="2348880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Step 2: </a:t>
            </a:r>
            <a:endParaRPr lang="zh-CN" altLang="en-US" b="1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1043608" y="278092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计算界面通量：</a:t>
            </a:r>
          </a:p>
        </p:txBody>
      </p:sp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2267744" y="3212976"/>
          <a:ext cx="1912937" cy="360363"/>
        </p:xfrm>
        <a:graphic>
          <a:graphicData uri="http://schemas.openxmlformats.org/presentationml/2006/ole">
            <p:oleObj spid="_x0000_s227337" name="Equation" r:id="rId10" imgW="1282680" imgH="241200" progId="Equation.DSMT4">
              <p:embed/>
            </p:oleObj>
          </a:graphicData>
        </a:graphic>
      </p:graphicFrame>
      <p:graphicFrame>
        <p:nvGraphicFramePr>
          <p:cNvPr id="5133" name="Object 13"/>
          <p:cNvGraphicFramePr>
            <a:graphicFrameLocks noChangeAspect="1"/>
          </p:cNvGraphicFramePr>
          <p:nvPr/>
        </p:nvGraphicFramePr>
        <p:xfrm>
          <a:off x="1438275" y="4292600"/>
          <a:ext cx="3976688" cy="555625"/>
        </p:xfrm>
        <a:graphic>
          <a:graphicData uri="http://schemas.openxmlformats.org/presentationml/2006/ole">
            <p:oleObj spid="_x0000_s227338" name="Equation" r:id="rId11" imgW="2908080" imgH="406080" progId="Equation.DSMT4">
              <p:embed/>
            </p:oleObj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755576" y="364502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Step 3: </a:t>
            </a:r>
            <a:endParaRPr lang="zh-CN" altLang="en-US" b="1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1547664" y="371703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 </a:t>
            </a:r>
            <a:r>
              <a:rPr lang="zh-CN" altLang="en-US" b="1" dirty="0" smtClean="0"/>
              <a:t>进行时间积分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87624" y="49411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得到</a:t>
            </a:r>
            <a:r>
              <a:rPr lang="en-US" altLang="zh-CN" b="1" dirty="0" smtClean="0"/>
              <a:t>n+1</a:t>
            </a:r>
            <a:r>
              <a:rPr lang="zh-CN" altLang="en-US" b="1" dirty="0" smtClean="0"/>
              <a:t>时刻的值：</a:t>
            </a:r>
          </a:p>
        </p:txBody>
      </p:sp>
      <p:graphicFrame>
        <p:nvGraphicFramePr>
          <p:cNvPr id="5134" name="Object 14"/>
          <p:cNvGraphicFramePr>
            <a:graphicFrameLocks noChangeAspect="1"/>
          </p:cNvGraphicFramePr>
          <p:nvPr/>
        </p:nvGraphicFramePr>
        <p:xfrm>
          <a:off x="3419872" y="4941168"/>
          <a:ext cx="403225" cy="342900"/>
        </p:xfrm>
        <a:graphic>
          <a:graphicData uri="http://schemas.openxmlformats.org/presentationml/2006/ole">
            <p:oleObj spid="_x0000_s227339" name="Equation" r:id="rId12" imgW="253800" imgH="215640" progId="Equation.DSMT4">
              <p:embed/>
            </p:oleObj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827584" y="5589240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DG </a:t>
            </a:r>
            <a:r>
              <a:rPr lang="zh-CN" altLang="en-US" b="1" dirty="0" smtClean="0"/>
              <a:t>的两个关键步骤：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1</a:t>
            </a:r>
            <a:r>
              <a:rPr lang="zh-CN" altLang="en-US" b="1" dirty="0" smtClean="0"/>
              <a:t>） 重构 （选择基函数）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2</a:t>
            </a:r>
            <a:r>
              <a:rPr lang="zh-CN" altLang="en-US" b="1" dirty="0" smtClean="0"/>
              <a:t>） 计算通量 （</a:t>
            </a:r>
            <a:r>
              <a:rPr lang="en-US" altLang="zh-CN" b="1" dirty="0" smtClean="0"/>
              <a:t>Riemann</a:t>
            </a:r>
            <a:r>
              <a:rPr lang="zh-CN" altLang="en-US" b="1" dirty="0" smtClean="0"/>
              <a:t>解）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0" y="476672"/>
            <a:ext cx="9144000" cy="72008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9512" y="116632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二、</a:t>
            </a:r>
            <a:r>
              <a:rPr lang="en-US" altLang="zh-CN" sz="2400" b="1" dirty="0" smtClean="0"/>
              <a:t>  DG </a:t>
            </a:r>
            <a:r>
              <a:rPr lang="zh-CN" altLang="en-US" sz="2400" b="1" dirty="0" smtClean="0"/>
              <a:t>在非结构网格中的应用</a:t>
            </a: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7020272" y="980728"/>
            <a:ext cx="720080" cy="1008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020272" y="1988840"/>
            <a:ext cx="1080120" cy="72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740352" y="980728"/>
            <a:ext cx="360040" cy="1080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 flipV="1">
            <a:off x="7740352" y="980728"/>
            <a:ext cx="792088" cy="36004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8100392" y="1340768"/>
            <a:ext cx="432048" cy="72008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7596336" y="1628800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7452320" y="1700808"/>
          <a:ext cx="342900" cy="203200"/>
        </p:xfrm>
        <a:graphic>
          <a:graphicData uri="http://schemas.openxmlformats.org/presentationml/2006/ole">
            <p:oleObj spid="_x0000_s230402" name="Equation" r:id="rId3" imgW="342720" imgH="203040" progId="Equation.DSMT4">
              <p:embed/>
            </p:oleObj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7524328" y="1412776"/>
          <a:ext cx="203200" cy="203200"/>
        </p:xfrm>
        <a:graphic>
          <a:graphicData uri="http://schemas.openxmlformats.org/presentationml/2006/ole">
            <p:oleObj spid="_x0000_s230403" name="Equation" r:id="rId4" imgW="203040" imgH="203040" progId="Equation.DSMT4">
              <p:embed/>
            </p:oleObj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8100392" y="1340768"/>
          <a:ext cx="190500" cy="203200"/>
        </p:xfrm>
        <a:graphic>
          <a:graphicData uri="http://schemas.openxmlformats.org/presentationml/2006/ole">
            <p:oleObj spid="_x0000_s230404" name="Equation" r:id="rId5" imgW="190440" imgH="203040" progId="Equation.DSMT4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11560" y="836712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DG </a:t>
            </a:r>
            <a:r>
              <a:rPr lang="zh-CN" altLang="en-US" b="1" dirty="0" smtClean="0">
                <a:solidFill>
                  <a:srgbClr val="FF0000"/>
                </a:solidFill>
              </a:rPr>
              <a:t>算法具有很好的紧致性， 单个单元信息即可完成重构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7584" y="177281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设单元        内，物理量分布为：</a:t>
            </a:r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1691680" y="1844824"/>
          <a:ext cx="203200" cy="203200"/>
        </p:xfrm>
        <a:graphic>
          <a:graphicData uri="http://schemas.openxmlformats.org/presentationml/2006/ole">
            <p:oleObj spid="_x0000_s230405" name="Equation" r:id="rId6" imgW="203040" imgH="203040" progId="Equation.DSMT4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1619672" y="2276872"/>
          <a:ext cx="3471862" cy="255588"/>
        </p:xfrm>
        <a:graphic>
          <a:graphicData uri="http://schemas.openxmlformats.org/presentationml/2006/ole">
            <p:oleObj spid="_x0000_s230406" name="Equation" r:id="rId7" imgW="2755800" imgH="203040" progId="Equation.DSMT4">
              <p:embed/>
            </p:oleObj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115616" y="270892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其中，       为基函数，通常可取为多项式函数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44208" y="263691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等价于：</a:t>
            </a: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1907704" y="2780928"/>
          <a:ext cx="165100" cy="203200"/>
        </p:xfrm>
        <a:graphic>
          <a:graphicData uri="http://schemas.openxmlformats.org/presentationml/2006/ole">
            <p:oleObj spid="_x0000_s230407" name="Equation" r:id="rId8" imgW="164880" imgH="203040" progId="Equation.DSMT4">
              <p:embed/>
            </p:oleObj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259632" y="314096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例如： </a:t>
            </a: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2123728" y="3284984"/>
          <a:ext cx="3337783" cy="288032"/>
        </p:xfrm>
        <a:graphic>
          <a:graphicData uri="http://schemas.openxmlformats.org/presentationml/2006/ole">
            <p:oleObj spid="_x0000_s230408" name="Equation" r:id="rId9" imgW="2501640" imgH="215640" progId="Equation.DSMT4">
              <p:embed/>
            </p:oleObj>
          </a:graphicData>
        </a:graphic>
      </p:graphicFrame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5796136" y="3068960"/>
          <a:ext cx="3128963" cy="1008063"/>
        </p:xfrm>
        <a:graphic>
          <a:graphicData uri="http://schemas.openxmlformats.org/presentationml/2006/ole">
            <p:oleObj spid="_x0000_s230409" name="Equation" r:id="rId10" imgW="2679480" imgH="863280" progId="Equation.DSMT4">
              <p:embed/>
            </p:oleObj>
          </a:graphicData>
        </a:graphic>
      </p:graphicFrame>
      <p:graphicFrame>
        <p:nvGraphicFramePr>
          <p:cNvPr id="20494" name="Object 14"/>
          <p:cNvGraphicFramePr>
            <a:graphicFrameLocks noChangeAspect="1"/>
          </p:cNvGraphicFramePr>
          <p:nvPr/>
        </p:nvGraphicFramePr>
        <p:xfrm>
          <a:off x="1835696" y="3717032"/>
          <a:ext cx="1447800" cy="576262"/>
        </p:xfrm>
        <a:graphic>
          <a:graphicData uri="http://schemas.openxmlformats.org/presentationml/2006/ole">
            <p:oleObj spid="_x0000_s230410" name="Equation" r:id="rId11" imgW="927000" imgH="368280" progId="Equation.DSMT4">
              <p:embed/>
            </p:oleObj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683568" y="4509120"/>
          <a:ext cx="1726319" cy="491108"/>
        </p:xfrm>
        <a:graphic>
          <a:graphicData uri="http://schemas.openxmlformats.org/presentationml/2006/ole">
            <p:oleObj spid="_x0000_s230411" name="Equation" r:id="rId12" imgW="1473120" imgH="419040" progId="Equation.DSMT4">
              <p:embed/>
            </p:oleObj>
          </a:graphicData>
        </a:graphic>
      </p:graphicFrame>
      <p:cxnSp>
        <p:nvCxnSpPr>
          <p:cNvPr id="37" name="直接箭头连接符 36"/>
          <p:cNvCxnSpPr/>
          <p:nvPr/>
        </p:nvCxnSpPr>
        <p:spPr>
          <a:xfrm>
            <a:off x="2627784" y="4725144"/>
            <a:ext cx="7200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496" name="Object 16"/>
          <p:cNvGraphicFramePr>
            <a:graphicFrameLocks noChangeAspect="1"/>
          </p:cNvGraphicFramePr>
          <p:nvPr/>
        </p:nvGraphicFramePr>
        <p:xfrm>
          <a:off x="3491880" y="4437112"/>
          <a:ext cx="3838616" cy="576064"/>
        </p:xfrm>
        <a:graphic>
          <a:graphicData uri="http://schemas.openxmlformats.org/presentationml/2006/ole">
            <p:oleObj spid="_x0000_s230412" name="Equation" r:id="rId13" imgW="2717640" imgH="406080" progId="Equation.DSMT4">
              <p:embed/>
            </p:oleObj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555776" y="4365104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分部积分</a:t>
            </a:r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3347864" y="5013176"/>
            <a:ext cx="216024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497" name="Object 17"/>
          <p:cNvGraphicFramePr>
            <a:graphicFrameLocks noChangeAspect="1"/>
          </p:cNvGraphicFramePr>
          <p:nvPr/>
        </p:nvGraphicFramePr>
        <p:xfrm>
          <a:off x="2339752" y="5085184"/>
          <a:ext cx="1147763" cy="539750"/>
        </p:xfrm>
        <a:graphic>
          <a:graphicData uri="http://schemas.openxmlformats.org/presentationml/2006/ole">
            <p:oleObj spid="_x0000_s230413" name="Equation" r:id="rId14" imgW="812520" imgH="380880" progId="Equation.DSMT4">
              <p:embed/>
            </p:oleObj>
          </a:graphicData>
        </a:graphic>
      </p:graphicFrame>
      <p:cxnSp>
        <p:nvCxnSpPr>
          <p:cNvPr id="45" name="直接箭头连接符 44"/>
          <p:cNvCxnSpPr/>
          <p:nvPr/>
        </p:nvCxnSpPr>
        <p:spPr>
          <a:xfrm>
            <a:off x="6444208" y="4941168"/>
            <a:ext cx="432048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44208" y="515719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可计算</a:t>
            </a: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4860032" y="4869160"/>
            <a:ext cx="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355976" y="530120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广义通量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11560" y="5877272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必须保证通量的一致性</a:t>
            </a:r>
            <a:r>
              <a:rPr lang="en-US" altLang="zh-CN" b="1" dirty="0" smtClean="0"/>
              <a:t>:    </a:t>
            </a:r>
            <a:r>
              <a:rPr lang="zh-CN" altLang="en-US" b="1" dirty="0" smtClean="0"/>
              <a:t>单元公共边处的通量必须相同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5576" y="6237312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采用通量技术 （例如</a:t>
            </a:r>
            <a:r>
              <a:rPr lang="en-US" altLang="zh-CN" b="1" dirty="0" smtClean="0"/>
              <a:t>Riemann</a:t>
            </a:r>
            <a:r>
              <a:rPr lang="zh-CN" altLang="en-US" b="1" dirty="0" smtClean="0"/>
              <a:t>解）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0" y="476672"/>
            <a:ext cx="9144000" cy="72008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51520" y="69269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具体方法：</a:t>
            </a: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7308304" y="836712"/>
            <a:ext cx="720080" cy="1008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08304" y="1844824"/>
            <a:ext cx="1080120" cy="72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8028384" y="836712"/>
            <a:ext cx="360040" cy="1080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7884368" y="1484784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7740352" y="1556792"/>
          <a:ext cx="342900" cy="203200"/>
        </p:xfrm>
        <a:graphic>
          <a:graphicData uri="http://schemas.openxmlformats.org/presentationml/2006/ole">
            <p:oleObj spid="_x0000_s231426" name="Equation" r:id="rId3" imgW="342720" imgH="203040" progId="Equation.DSMT4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7812360" y="1268760"/>
          <a:ext cx="203200" cy="203200"/>
        </p:xfrm>
        <a:graphic>
          <a:graphicData uri="http://schemas.openxmlformats.org/presentationml/2006/ole">
            <p:oleObj spid="_x0000_s231427" name="Equation" r:id="rId4" imgW="203040" imgH="20304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55576" y="1124744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Step 1.  </a:t>
            </a:r>
            <a:r>
              <a:rPr lang="zh-CN" altLang="en-US" b="1" dirty="0" smtClean="0"/>
              <a:t>选取基函数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19672" y="155679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常用基函数： 正交多项式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771650" y="1989138"/>
          <a:ext cx="560388" cy="255587"/>
        </p:xfrm>
        <a:graphic>
          <a:graphicData uri="http://schemas.openxmlformats.org/presentationml/2006/ole">
            <p:oleObj spid="_x0000_s231428" name="Equation" r:id="rId5" imgW="444240" imgH="203040" progId="Equation.DSMT4">
              <p:embed/>
            </p:oleObj>
          </a:graphicData>
        </a:graphic>
      </p:graphicFrame>
      <p:cxnSp>
        <p:nvCxnSpPr>
          <p:cNvPr id="17" name="直接箭头连接符 16"/>
          <p:cNvCxnSpPr>
            <a:stCxn id="9" idx="5"/>
          </p:cNvCxnSpPr>
          <p:nvPr/>
        </p:nvCxnSpPr>
        <p:spPr>
          <a:xfrm>
            <a:off x="7923392" y="1546247"/>
            <a:ext cx="825072" cy="105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1"/>
          </p:cNvCxnSpPr>
          <p:nvPr/>
        </p:nvCxnSpPr>
        <p:spPr>
          <a:xfrm flipV="1">
            <a:off x="7891063" y="692696"/>
            <a:ext cx="65313" cy="8026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1763688" y="2276872"/>
          <a:ext cx="1041400" cy="255587"/>
        </p:xfrm>
        <a:graphic>
          <a:graphicData uri="http://schemas.openxmlformats.org/presentationml/2006/ole">
            <p:oleObj spid="_x0000_s231429" name="Equation" r:id="rId6" imgW="825480" imgH="203040" progId="Equation.DSMT4">
              <p:embed/>
            </p:oleObj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1763688" y="2636912"/>
          <a:ext cx="1490662" cy="255587"/>
        </p:xfrm>
        <a:graphic>
          <a:graphicData uri="http://schemas.openxmlformats.org/presentationml/2006/ole">
            <p:oleObj spid="_x0000_s231430" name="Equation" r:id="rId7" imgW="1180800" imgH="203040" progId="Equation.DSMT4">
              <p:embed/>
            </p:oleObj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1763688" y="2924944"/>
          <a:ext cx="2035175" cy="271462"/>
        </p:xfrm>
        <a:graphic>
          <a:graphicData uri="http://schemas.openxmlformats.org/presentationml/2006/ole">
            <p:oleObj spid="_x0000_s231431" name="Equation" r:id="rId8" imgW="1612800" imgH="215640" progId="Equation.DSMT4">
              <p:embed/>
            </p:oleObj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1763688" y="3284984"/>
          <a:ext cx="2547937" cy="271462"/>
        </p:xfrm>
        <a:graphic>
          <a:graphicData uri="http://schemas.openxmlformats.org/presentationml/2006/ole">
            <p:oleObj spid="_x0000_s231432" name="Equation" r:id="rId9" imgW="2019240" imgH="215640" progId="Equation.DSMT4">
              <p:embed/>
            </p:oleObj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1763688" y="3645024"/>
          <a:ext cx="3108325" cy="271462"/>
        </p:xfrm>
        <a:graphic>
          <a:graphicData uri="http://schemas.openxmlformats.org/presentationml/2006/ole">
            <p:oleObj spid="_x0000_s231433" name="Equation" r:id="rId10" imgW="2463480" imgH="215640" progId="Equation.DSMT4">
              <p:embed/>
            </p:oleObj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83568" y="414908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满足：</a:t>
            </a: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1835696" y="4221087"/>
          <a:ext cx="1224136" cy="459051"/>
        </p:xfrm>
        <a:graphic>
          <a:graphicData uri="http://schemas.openxmlformats.org/presentationml/2006/ole">
            <p:oleObj spid="_x0000_s231434" name="Equation" r:id="rId11" imgW="914400" imgH="342720" progId="Equation.DSMT4">
              <p:embed/>
            </p:oleObj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635896" y="422108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由此确定各系数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43608" y="4725144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注： 积分方法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63688" y="5157192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） 精确积分；</a:t>
            </a:r>
            <a:endParaRPr lang="en-US" altLang="zh-CN" b="1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） 数值积分 （精度足够高，常用</a:t>
            </a:r>
            <a:r>
              <a:rPr lang="en-US" altLang="zh-CN" b="1" dirty="0" smtClean="0"/>
              <a:t>Gauss</a:t>
            </a:r>
            <a:r>
              <a:rPr lang="zh-CN" altLang="en-US" b="1" dirty="0" smtClean="0"/>
              <a:t>积分）</a:t>
            </a:r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6516216" y="3789040"/>
            <a:ext cx="936104" cy="1656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516216" y="5445224"/>
            <a:ext cx="1872208" cy="72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7452320" y="3789040"/>
            <a:ext cx="936104" cy="17281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7452320" y="4437112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7164288" y="4941168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7668344" y="5013176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518" name="Object 14"/>
          <p:cNvGraphicFramePr>
            <a:graphicFrameLocks noChangeAspect="1"/>
          </p:cNvGraphicFramePr>
          <p:nvPr/>
        </p:nvGraphicFramePr>
        <p:xfrm>
          <a:off x="7308304" y="4581128"/>
          <a:ext cx="304800" cy="203200"/>
        </p:xfrm>
        <a:graphic>
          <a:graphicData uri="http://schemas.openxmlformats.org/presentationml/2006/ole">
            <p:oleObj spid="_x0000_s231435" name="Equation" r:id="rId12" imgW="304560" imgH="203040" progId="Equation.DSMT4">
              <p:embed/>
            </p:oleObj>
          </a:graphicData>
        </a:graphic>
      </p:graphicFrame>
      <p:graphicFrame>
        <p:nvGraphicFramePr>
          <p:cNvPr id="21519" name="Object 15"/>
          <p:cNvGraphicFramePr>
            <a:graphicFrameLocks noChangeAspect="1"/>
          </p:cNvGraphicFramePr>
          <p:nvPr/>
        </p:nvGraphicFramePr>
        <p:xfrm>
          <a:off x="7000875" y="5084763"/>
          <a:ext cx="342900" cy="203200"/>
        </p:xfrm>
        <a:graphic>
          <a:graphicData uri="http://schemas.openxmlformats.org/presentationml/2006/ole">
            <p:oleObj spid="_x0000_s231436" name="Equation" r:id="rId13" imgW="342720" imgH="203040" progId="Equation.DSMT4">
              <p:embed/>
            </p:oleObj>
          </a:graphicData>
        </a:graphic>
      </p:graphicFrame>
      <p:graphicFrame>
        <p:nvGraphicFramePr>
          <p:cNvPr id="21520" name="Object 16"/>
          <p:cNvGraphicFramePr>
            <a:graphicFrameLocks noChangeAspect="1"/>
          </p:cNvGraphicFramePr>
          <p:nvPr/>
        </p:nvGraphicFramePr>
        <p:xfrm>
          <a:off x="7602538" y="5157788"/>
          <a:ext cx="330200" cy="203200"/>
        </p:xfrm>
        <a:graphic>
          <a:graphicData uri="http://schemas.openxmlformats.org/presentationml/2006/ole">
            <p:oleObj spid="_x0000_s231437" name="Equation" r:id="rId14" imgW="330120" imgH="203040" progId="Equation.DSMT4">
              <p:embed/>
            </p:oleObj>
          </a:graphicData>
        </a:graphic>
      </p:graphicFrame>
      <p:graphicFrame>
        <p:nvGraphicFramePr>
          <p:cNvPr id="21521" name="Object 17"/>
          <p:cNvGraphicFramePr>
            <a:graphicFrameLocks noChangeAspect="1"/>
          </p:cNvGraphicFramePr>
          <p:nvPr/>
        </p:nvGraphicFramePr>
        <p:xfrm>
          <a:off x="2339752" y="5877272"/>
          <a:ext cx="1325563" cy="458788"/>
        </p:xfrm>
        <a:graphic>
          <a:graphicData uri="http://schemas.openxmlformats.org/presentationml/2006/ole">
            <p:oleObj spid="_x0000_s231438" name="Equation" r:id="rId15" imgW="990360" imgH="342720" progId="Equation.DSMT4">
              <p:embed/>
            </p:oleObj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1763688" y="386104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……</a:t>
            </a:r>
            <a:endParaRPr lang="zh-CN" altLang="en-US" b="1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0" y="476672"/>
            <a:ext cx="9144000" cy="72008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1560" y="764704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Step 2.  </a:t>
            </a:r>
            <a:r>
              <a:rPr lang="zh-CN" altLang="en-US" b="1" dirty="0" smtClean="0"/>
              <a:t>计算体积分</a:t>
            </a: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6876256" y="620688"/>
          <a:ext cx="1447800" cy="576262"/>
        </p:xfrm>
        <a:graphic>
          <a:graphicData uri="http://schemas.openxmlformats.org/presentationml/2006/ole">
            <p:oleObj spid="_x0000_s232450" name="Equation" r:id="rId3" imgW="927000" imgH="368280" progId="Equation.DSMT4">
              <p:embed/>
            </p:oleObj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691680" y="1268760"/>
          <a:ext cx="1402508" cy="576064"/>
        </p:xfrm>
        <a:graphic>
          <a:graphicData uri="http://schemas.openxmlformats.org/presentationml/2006/ole">
            <p:oleObj spid="_x0000_s232451" name="Equation" r:id="rId4" imgW="838080" imgH="342720" progId="Equation.DSMT4">
              <p:embed/>
            </p:oleObj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2483768" y="1988840"/>
          <a:ext cx="3471863" cy="255588"/>
        </p:xfrm>
        <a:graphic>
          <a:graphicData uri="http://schemas.openxmlformats.org/presentationml/2006/ole">
            <p:oleObj spid="_x0000_s232452" name="Equation" r:id="rId5" imgW="2755800" imgH="20304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03648" y="19168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a.  </a:t>
            </a:r>
            <a:r>
              <a:rPr lang="zh-CN" altLang="en-US" b="1" dirty="0" smtClean="0"/>
              <a:t>计算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3648" y="2276872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 b.  </a:t>
            </a:r>
            <a:r>
              <a:rPr lang="zh-CN" altLang="en-US" b="1" dirty="0" smtClean="0"/>
              <a:t>计算</a:t>
            </a:r>
            <a:r>
              <a:rPr lang="en-US" altLang="zh-CN" b="1" dirty="0" smtClean="0"/>
              <a:t> </a:t>
            </a:r>
            <a:endParaRPr lang="zh-CN" altLang="en-US" b="1" dirty="0" smtClean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3275856" y="1628800"/>
            <a:ext cx="36004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07904" y="148478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本时间步值 （已知）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483768" y="2348880"/>
          <a:ext cx="334541" cy="238958"/>
        </p:xfrm>
        <a:graphic>
          <a:graphicData uri="http://schemas.openxmlformats.org/presentationml/2006/ole">
            <p:oleObj spid="_x0000_s232453" name="Equation" r:id="rId6" imgW="266400" imgH="190440" progId="Equation.DSMT4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475656" y="263691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c.  </a:t>
            </a:r>
            <a:r>
              <a:rPr lang="zh-CN" altLang="en-US" b="1" dirty="0" smtClean="0"/>
              <a:t>计算积分</a:t>
            </a:r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2915816" y="2636912"/>
          <a:ext cx="1008112" cy="414433"/>
        </p:xfrm>
        <a:graphic>
          <a:graphicData uri="http://schemas.openxmlformats.org/presentationml/2006/ole">
            <p:oleObj spid="_x0000_s232454" name="Equation" r:id="rId7" imgW="838080" imgH="342720" progId="Equation.DSMT4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139952" y="263691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精确或数值积分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5576" y="3356992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Step 3.  </a:t>
            </a:r>
            <a:r>
              <a:rPr lang="zh-CN" altLang="en-US" b="1" dirty="0" smtClean="0"/>
              <a:t>计算面积分 （通量）</a:t>
            </a:r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2123728" y="3861048"/>
          <a:ext cx="1374204" cy="432048"/>
        </p:xfrm>
        <a:graphic>
          <a:graphicData uri="http://schemas.openxmlformats.org/presentationml/2006/ole">
            <p:oleObj spid="_x0000_s232455" name="Equation" r:id="rId8" imgW="850680" imgH="266400" progId="Equation.DSMT4">
              <p:embed/>
            </p:oleObj>
          </a:graphicData>
        </a:graphic>
      </p:graphicFrame>
      <p:cxnSp>
        <p:nvCxnSpPr>
          <p:cNvPr id="30" name="直接连接符 29"/>
          <p:cNvCxnSpPr/>
          <p:nvPr/>
        </p:nvCxnSpPr>
        <p:spPr>
          <a:xfrm flipH="1">
            <a:off x="6660232" y="3284984"/>
            <a:ext cx="720080" cy="1008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660232" y="4293096"/>
            <a:ext cx="1080120" cy="72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7380312" y="3284984"/>
            <a:ext cx="36004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 flipV="1">
            <a:off x="7380312" y="3284984"/>
            <a:ext cx="792088" cy="36004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7740352" y="3645024"/>
            <a:ext cx="432048" cy="72008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7164288" y="3717032"/>
          <a:ext cx="203200" cy="203200"/>
        </p:xfrm>
        <a:graphic>
          <a:graphicData uri="http://schemas.openxmlformats.org/presentationml/2006/ole">
            <p:oleObj spid="_x0000_s232456" name="Equation" r:id="rId9" imgW="203040" imgH="203040" progId="Equation.DSMT4">
              <p:embed/>
            </p:oleObj>
          </a:graphicData>
        </a:graphic>
      </p:graphicFrame>
      <p:graphicFrame>
        <p:nvGraphicFramePr>
          <p:cNvPr id="38" name="Object 4"/>
          <p:cNvGraphicFramePr>
            <a:graphicFrameLocks noChangeAspect="1"/>
          </p:cNvGraphicFramePr>
          <p:nvPr/>
        </p:nvGraphicFramePr>
        <p:xfrm>
          <a:off x="7740352" y="3645024"/>
          <a:ext cx="190500" cy="203200"/>
        </p:xfrm>
        <a:graphic>
          <a:graphicData uri="http://schemas.openxmlformats.org/presentationml/2006/ole">
            <p:oleObj spid="_x0000_s232457" name="Equation" r:id="rId10" imgW="190440" imgH="203040" progId="Equation.DSMT4">
              <p:embed/>
            </p:oleObj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7524328" y="4005064"/>
          <a:ext cx="127000" cy="230187"/>
        </p:xfrm>
        <a:graphic>
          <a:graphicData uri="http://schemas.openxmlformats.org/presentationml/2006/ole">
            <p:oleObj spid="_x0000_s232458" name="Equation" r:id="rId11" imgW="126720" imgH="203040" progId="Equation.DSMT4">
              <p:embed/>
            </p:oleObj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899592" y="4437112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注意：由于交界面为两相邻单元共享， 因而在交界面处的通量必须统一；  </a:t>
            </a:r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2699792" y="5229200"/>
          <a:ext cx="1334266" cy="360040"/>
        </p:xfrm>
        <a:graphic>
          <a:graphicData uri="http://schemas.openxmlformats.org/presentationml/2006/ole">
            <p:oleObj spid="_x0000_s232459" name="Equation" r:id="rId12" imgW="799920" imgH="215640" progId="Equation.DSMT4">
              <p:embed/>
            </p:oleObj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259632" y="5877272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采用通量技术实现 （</a:t>
            </a:r>
            <a:r>
              <a:rPr lang="en-US" altLang="zh-CN" b="1" dirty="0" smtClean="0"/>
              <a:t>Riemann</a:t>
            </a:r>
            <a:r>
              <a:rPr lang="zh-CN" altLang="en-US" b="1" dirty="0" smtClean="0"/>
              <a:t>解或通量分裂方法）</a:t>
            </a:r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7380312" y="3789040"/>
          <a:ext cx="203200" cy="215900"/>
        </p:xfrm>
        <a:graphic>
          <a:graphicData uri="http://schemas.openxmlformats.org/presentationml/2006/ole">
            <p:oleObj spid="_x0000_s232460" name="Equation" r:id="rId13" imgW="203040" imgH="215640" progId="Equation.DSMT4">
              <p:embed/>
            </p:oleObj>
          </a:graphicData>
        </a:graphic>
      </p:graphicFrame>
      <p:graphicFrame>
        <p:nvGraphicFramePr>
          <p:cNvPr id="22545" name="Object 17"/>
          <p:cNvGraphicFramePr>
            <a:graphicFrameLocks noChangeAspect="1"/>
          </p:cNvGraphicFramePr>
          <p:nvPr/>
        </p:nvGraphicFramePr>
        <p:xfrm>
          <a:off x="7596336" y="3789040"/>
          <a:ext cx="203200" cy="215900"/>
        </p:xfrm>
        <a:graphic>
          <a:graphicData uri="http://schemas.openxmlformats.org/presentationml/2006/ole">
            <p:oleObj spid="_x0000_s232461" name="Equation" r:id="rId14" imgW="203040" imgH="2156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0" y="476672"/>
            <a:ext cx="9144000" cy="72008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979712" y="1700808"/>
          <a:ext cx="4106863" cy="595312"/>
        </p:xfrm>
        <a:graphic>
          <a:graphicData uri="http://schemas.openxmlformats.org/presentationml/2006/ole">
            <p:oleObj spid="_x0000_s233474" name="Equation" r:id="rId3" imgW="2908080" imgH="41904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528" y="8367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Step 4:  </a:t>
            </a:r>
            <a:endParaRPr lang="zh-CN" altLang="en-US" b="1" dirty="0" smtClean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131840" y="2276872"/>
            <a:ext cx="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75856" y="227687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正交基函数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411760" y="2780928"/>
          <a:ext cx="3371850" cy="576262"/>
        </p:xfrm>
        <a:graphic>
          <a:graphicData uri="http://schemas.openxmlformats.org/presentationml/2006/ole">
            <p:oleObj spid="_x0000_s233475" name="Equation" r:id="rId4" imgW="2387520" imgH="40608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979712" y="350100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推进求解  （</a:t>
            </a:r>
            <a:r>
              <a:rPr lang="en-US" altLang="zh-CN" b="1" dirty="0" err="1" smtClean="0"/>
              <a:t>Runge-Kutta</a:t>
            </a:r>
            <a:r>
              <a:rPr lang="zh-CN" altLang="en-US" b="1" dirty="0" smtClean="0"/>
              <a:t>）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3648" y="83671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时间推进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0" y="476672"/>
            <a:ext cx="9144000" cy="72008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9512" y="188640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三、  </a:t>
            </a:r>
            <a:r>
              <a:rPr lang="en-US" altLang="zh-CN" sz="2400" b="1" dirty="0" smtClean="0"/>
              <a:t>DG </a:t>
            </a:r>
            <a:r>
              <a:rPr lang="zh-CN" altLang="en-US" sz="2400" b="1" dirty="0" smtClean="0"/>
              <a:t>方法中的限制器 （激波捕捉）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8367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1.  </a:t>
            </a:r>
            <a:r>
              <a:rPr lang="zh-CN" altLang="en-US" sz="2000" b="1" dirty="0" smtClean="0"/>
              <a:t>为何要使用限制器？</a:t>
            </a: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7020272" y="980728"/>
            <a:ext cx="720080" cy="1008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020272" y="1988840"/>
            <a:ext cx="1080120" cy="72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740352" y="980728"/>
            <a:ext cx="360040" cy="1080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7740352" y="980728"/>
            <a:ext cx="792088" cy="36004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8100392" y="1340768"/>
            <a:ext cx="432048" cy="72008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7596336" y="1628800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7452320" y="1700808"/>
          <a:ext cx="342900" cy="203200"/>
        </p:xfrm>
        <a:graphic>
          <a:graphicData uri="http://schemas.openxmlformats.org/presentationml/2006/ole">
            <p:oleObj spid="_x0000_s234498" name="Equation" r:id="rId3" imgW="342720" imgH="203040" progId="Equation.DSMT4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7524328" y="1412776"/>
          <a:ext cx="203200" cy="203200"/>
        </p:xfrm>
        <a:graphic>
          <a:graphicData uri="http://schemas.openxmlformats.org/presentationml/2006/ole">
            <p:oleObj spid="_x0000_s234499" name="Equation" r:id="rId4" imgW="203040" imgH="203040" progId="Equation.DSMT4">
              <p:embed/>
            </p:oleObj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8100392" y="1340768"/>
          <a:ext cx="190500" cy="203200"/>
        </p:xfrm>
        <a:graphic>
          <a:graphicData uri="http://schemas.openxmlformats.org/presentationml/2006/ole">
            <p:oleObj spid="_x0000_s234500" name="Equation" r:id="rId5" imgW="190440" imgH="20304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67544" y="148478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间断（大梯度）处，高阶重构预测值与真实值相差甚远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 cstate="print"/>
          <a:srcRect l="36719" t="45139" r="32813" b="18750"/>
          <a:stretch>
            <a:fillRect/>
          </a:stretch>
        </p:blipFill>
        <p:spPr bwMode="auto">
          <a:xfrm>
            <a:off x="6012160" y="5028853"/>
            <a:ext cx="2743720" cy="182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971600" y="1916832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                    需要进行限制 （切换到低阶重构）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56176" y="450912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重构示意图</a:t>
            </a:r>
          </a:p>
        </p:txBody>
      </p:sp>
      <p:grpSp>
        <p:nvGrpSpPr>
          <p:cNvPr id="17" name="组合 45"/>
          <p:cNvGrpSpPr/>
          <p:nvPr/>
        </p:nvGrpSpPr>
        <p:grpSpPr>
          <a:xfrm>
            <a:off x="5796136" y="2348880"/>
            <a:ext cx="2952328" cy="1944216"/>
            <a:chOff x="683568" y="4077072"/>
            <a:chExt cx="2952328" cy="1944216"/>
          </a:xfrm>
        </p:grpSpPr>
        <p:cxnSp>
          <p:nvCxnSpPr>
            <p:cNvPr id="18" name="直接箭头连接符 17"/>
            <p:cNvCxnSpPr/>
            <p:nvPr/>
          </p:nvCxnSpPr>
          <p:spPr>
            <a:xfrm flipV="1">
              <a:off x="755576" y="4077072"/>
              <a:ext cx="0" cy="1944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683568" y="6021288"/>
              <a:ext cx="29523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1979712" y="5157192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1619672" y="5229200"/>
              <a:ext cx="86409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619672" y="4941168"/>
              <a:ext cx="0" cy="108012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483768" y="4869160"/>
              <a:ext cx="0" cy="1152128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>
              <a:off x="2843808" y="4509120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187624" y="5373216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07704" y="5373216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j</a:t>
              </a:r>
              <a:endParaRPr lang="zh-CN" altLang="en-US" b="1" dirty="0" smtClean="0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3347864" y="4869160"/>
              <a:ext cx="0" cy="1152128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899592" y="4869160"/>
              <a:ext cx="0" cy="1152128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1619672" y="5013176"/>
              <a:ext cx="864096" cy="31939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任意多边形 36"/>
            <p:cNvSpPr/>
            <p:nvPr/>
          </p:nvSpPr>
          <p:spPr>
            <a:xfrm>
              <a:off x="1629624" y="4850139"/>
              <a:ext cx="851026" cy="552261"/>
            </a:xfrm>
            <a:custGeom>
              <a:avLst/>
              <a:gdLst>
                <a:gd name="connsiteX0" fmla="*/ 0 w 851026"/>
                <a:gd name="connsiteY0" fmla="*/ 552261 h 552261"/>
                <a:gd name="connsiteX1" fmla="*/ 416459 w 851026"/>
                <a:gd name="connsiteY1" fmla="*/ 362139 h 552261"/>
                <a:gd name="connsiteX2" fmla="*/ 851026 w 851026"/>
                <a:gd name="connsiteY2" fmla="*/ 0 h 55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1026" h="552261">
                  <a:moveTo>
                    <a:pt x="0" y="552261"/>
                  </a:moveTo>
                  <a:cubicBezTo>
                    <a:pt x="137310" y="503221"/>
                    <a:pt x="274621" y="454182"/>
                    <a:pt x="416459" y="362139"/>
                  </a:cubicBezTo>
                  <a:cubicBezTo>
                    <a:pt x="558297" y="270096"/>
                    <a:pt x="704661" y="135048"/>
                    <a:pt x="851026" y="0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483768" y="5157192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1</a:t>
              </a:r>
              <a:r>
                <a:rPr lang="zh-CN" altLang="en-US" b="1" dirty="0" smtClean="0"/>
                <a:t>阶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99792" y="494116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2</a:t>
              </a:r>
              <a:r>
                <a:rPr lang="zh-CN" altLang="en-US" b="1" dirty="0" smtClean="0"/>
                <a:t>阶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71800" y="4509120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3</a:t>
              </a:r>
              <a:r>
                <a:rPr lang="zh-CN" altLang="en-US" b="1" dirty="0" smtClean="0"/>
                <a:t>阶</a:t>
              </a:r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1222218" y="4508626"/>
              <a:ext cx="1638677" cy="905346"/>
            </a:xfrm>
            <a:custGeom>
              <a:avLst/>
              <a:gdLst>
                <a:gd name="connsiteX0" fmla="*/ 0 w 1638677"/>
                <a:gd name="connsiteY0" fmla="*/ 905346 h 905346"/>
                <a:gd name="connsiteX1" fmla="*/ 860079 w 1638677"/>
                <a:gd name="connsiteY1" fmla="*/ 697117 h 905346"/>
                <a:gd name="connsiteX2" fmla="*/ 1638677 w 1638677"/>
                <a:gd name="connsiteY2" fmla="*/ 0 h 90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677" h="905346">
                  <a:moveTo>
                    <a:pt x="0" y="905346"/>
                  </a:moveTo>
                  <a:cubicBezTo>
                    <a:pt x="293483" y="876677"/>
                    <a:pt x="586966" y="848008"/>
                    <a:pt x="860079" y="697117"/>
                  </a:cubicBezTo>
                  <a:cubicBezTo>
                    <a:pt x="1133192" y="546226"/>
                    <a:pt x="1385934" y="273113"/>
                    <a:pt x="1638677" y="0"/>
                  </a:cubicBezTo>
                </a:path>
              </a:pathLst>
            </a:custGeom>
            <a:ln w="15875">
              <a:solidFill>
                <a:srgbClr val="3366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539552" y="2420888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2.  DG </a:t>
            </a:r>
            <a:r>
              <a:rPr lang="zh-CN" altLang="en-US" sz="2000" b="1" dirty="0" smtClean="0"/>
              <a:t>限制器的困难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03648" y="299695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仅利用本单元信息，很难识别间断</a:t>
            </a: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899592" y="4437112"/>
            <a:ext cx="43204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899592" y="3645024"/>
            <a:ext cx="0" cy="7920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1403648" y="414908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979712" y="407707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2555776" y="414908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2987824" y="357301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491880" y="371703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1439501" y="3547450"/>
            <a:ext cx="2525917" cy="736348"/>
          </a:xfrm>
          <a:custGeom>
            <a:avLst/>
            <a:gdLst>
              <a:gd name="connsiteX0" fmla="*/ 0 w 2525917"/>
              <a:gd name="connsiteY0" fmla="*/ 644304 h 736348"/>
              <a:gd name="connsiteX1" fmla="*/ 597529 w 2525917"/>
              <a:gd name="connsiteY1" fmla="*/ 562823 h 736348"/>
              <a:gd name="connsiteX2" fmla="*/ 1167897 w 2525917"/>
              <a:gd name="connsiteY2" fmla="*/ 653358 h 736348"/>
              <a:gd name="connsiteX3" fmla="*/ 1593410 w 2525917"/>
              <a:gd name="connsiteY3" fmla="*/ 64883 h 736348"/>
              <a:gd name="connsiteX4" fmla="*/ 2145671 w 2525917"/>
              <a:gd name="connsiteY4" fmla="*/ 264059 h 736348"/>
              <a:gd name="connsiteX5" fmla="*/ 2525917 w 2525917"/>
              <a:gd name="connsiteY5" fmla="*/ 427021 h 736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5917" h="736348">
                <a:moveTo>
                  <a:pt x="0" y="644304"/>
                </a:moveTo>
                <a:cubicBezTo>
                  <a:pt x="201440" y="602809"/>
                  <a:pt x="402880" y="561314"/>
                  <a:pt x="597529" y="562823"/>
                </a:cubicBezTo>
                <a:cubicBezTo>
                  <a:pt x="792178" y="564332"/>
                  <a:pt x="1001917" y="736348"/>
                  <a:pt x="1167897" y="653358"/>
                </a:cubicBezTo>
                <a:cubicBezTo>
                  <a:pt x="1333877" y="570368"/>
                  <a:pt x="1430448" y="129766"/>
                  <a:pt x="1593410" y="64883"/>
                </a:cubicBezTo>
                <a:cubicBezTo>
                  <a:pt x="1756372" y="0"/>
                  <a:pt x="1990253" y="203703"/>
                  <a:pt x="2145671" y="264059"/>
                </a:cubicBezTo>
                <a:cubicBezTo>
                  <a:pt x="2301089" y="324415"/>
                  <a:pt x="2413503" y="375718"/>
                  <a:pt x="2525917" y="427021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923928" y="393305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539552" y="458112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差分法： 利用多个网格点信息，易于识别间断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411760" y="3861048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j-1</a:t>
            </a:r>
            <a:endParaRPr lang="zh-CN" altLang="en-US" sz="1200" b="1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2915816" y="3645024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j</a:t>
            </a:r>
            <a:endParaRPr lang="zh-CN" altLang="en-US" sz="1200" b="1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3347864" y="3861048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j+1</a:t>
            </a:r>
            <a:endParaRPr lang="zh-CN" altLang="en-US" sz="1200" b="1" dirty="0" smtClean="0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1043608" y="6237312"/>
            <a:ext cx="43204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1043608" y="5445224"/>
            <a:ext cx="0" cy="7920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2411760" y="5445224"/>
            <a:ext cx="0" cy="86409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3491880" y="5445224"/>
            <a:ext cx="0" cy="86409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>
            <a:off x="2915816" y="566124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2843808" y="587727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j</a:t>
            </a:r>
            <a:endParaRPr lang="zh-CN" altLang="en-US" sz="1200" b="1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827584" y="6309320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DG: </a:t>
            </a:r>
            <a:r>
              <a:rPr lang="zh-CN" altLang="en-US" b="1" dirty="0" smtClean="0"/>
              <a:t>  仅利用本网格单元信息，不易识别间断</a:t>
            </a:r>
          </a:p>
        </p:txBody>
      </p:sp>
      <p:cxnSp>
        <p:nvCxnSpPr>
          <p:cNvPr id="85" name="直接连接符 84"/>
          <p:cNvCxnSpPr/>
          <p:nvPr/>
        </p:nvCxnSpPr>
        <p:spPr>
          <a:xfrm>
            <a:off x="2411760" y="5661248"/>
            <a:ext cx="1080120" cy="0"/>
          </a:xfrm>
          <a:prstGeom prst="line">
            <a:avLst/>
          </a:prstGeom>
          <a:ln w="127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V="1">
            <a:off x="2411760" y="5517232"/>
            <a:ext cx="1080120" cy="28803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任意多边形 90"/>
          <p:cNvSpPr/>
          <p:nvPr/>
        </p:nvSpPr>
        <p:spPr>
          <a:xfrm>
            <a:off x="2444436" y="5314384"/>
            <a:ext cx="1050202" cy="588475"/>
          </a:xfrm>
          <a:custGeom>
            <a:avLst/>
            <a:gdLst>
              <a:gd name="connsiteX0" fmla="*/ 0 w 1050202"/>
              <a:gd name="connsiteY0" fmla="*/ 588475 h 588475"/>
              <a:gd name="connsiteX1" fmla="*/ 543208 w 1050202"/>
              <a:gd name="connsiteY1" fmla="*/ 334978 h 588475"/>
              <a:gd name="connsiteX2" fmla="*/ 1050202 w 1050202"/>
              <a:gd name="connsiteY2" fmla="*/ 0 h 58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0202" h="588475">
                <a:moveTo>
                  <a:pt x="0" y="588475"/>
                </a:moveTo>
                <a:cubicBezTo>
                  <a:pt x="184087" y="510766"/>
                  <a:pt x="368174" y="433057"/>
                  <a:pt x="543208" y="334978"/>
                </a:cubicBezTo>
                <a:cubicBezTo>
                  <a:pt x="718242" y="236899"/>
                  <a:pt x="884222" y="118449"/>
                  <a:pt x="1050202" y="0"/>
                </a:cubicBez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3635896" y="5373216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j </a:t>
            </a:r>
            <a:r>
              <a:rPr lang="zh-CN" altLang="en-US" b="1" dirty="0" smtClean="0"/>
              <a:t>点上各阶导数信息；</a:t>
            </a:r>
            <a:endParaRPr lang="en-US" altLang="zh-CN" b="1" dirty="0" smtClean="0"/>
          </a:p>
          <a:p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0" y="476672"/>
            <a:ext cx="9144000" cy="72008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9512" y="764704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3.  </a:t>
            </a:r>
            <a:r>
              <a:rPr lang="zh-CN" altLang="en-US" sz="2000" b="1" dirty="0" smtClean="0"/>
              <a:t>常用方法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2852936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）混合方法       例如</a:t>
            </a:r>
            <a:r>
              <a:rPr lang="en-US" altLang="zh-CN" b="1" dirty="0" smtClean="0"/>
              <a:t>DG+WENO</a:t>
            </a:r>
            <a:endParaRPr lang="zh-CN" alt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47664" y="357301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先利用周围点的信息，判断单元是否光滑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2159883" y="5326774"/>
            <a:ext cx="43204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2159883" y="4534686"/>
            <a:ext cx="0" cy="7920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2663939" y="503874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240003" y="496673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816067" y="503874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248115" y="446267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752171" y="460669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2699792" y="4437112"/>
            <a:ext cx="2525917" cy="736348"/>
          </a:xfrm>
          <a:custGeom>
            <a:avLst/>
            <a:gdLst>
              <a:gd name="connsiteX0" fmla="*/ 0 w 2525917"/>
              <a:gd name="connsiteY0" fmla="*/ 644304 h 736348"/>
              <a:gd name="connsiteX1" fmla="*/ 597529 w 2525917"/>
              <a:gd name="connsiteY1" fmla="*/ 562823 h 736348"/>
              <a:gd name="connsiteX2" fmla="*/ 1167897 w 2525917"/>
              <a:gd name="connsiteY2" fmla="*/ 653358 h 736348"/>
              <a:gd name="connsiteX3" fmla="*/ 1593410 w 2525917"/>
              <a:gd name="connsiteY3" fmla="*/ 64883 h 736348"/>
              <a:gd name="connsiteX4" fmla="*/ 2145671 w 2525917"/>
              <a:gd name="connsiteY4" fmla="*/ 264059 h 736348"/>
              <a:gd name="connsiteX5" fmla="*/ 2525917 w 2525917"/>
              <a:gd name="connsiteY5" fmla="*/ 427021 h 736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5917" h="736348">
                <a:moveTo>
                  <a:pt x="0" y="644304"/>
                </a:moveTo>
                <a:cubicBezTo>
                  <a:pt x="201440" y="602809"/>
                  <a:pt x="402880" y="561314"/>
                  <a:pt x="597529" y="562823"/>
                </a:cubicBezTo>
                <a:cubicBezTo>
                  <a:pt x="792178" y="564332"/>
                  <a:pt x="1001917" y="736348"/>
                  <a:pt x="1167897" y="653358"/>
                </a:cubicBezTo>
                <a:cubicBezTo>
                  <a:pt x="1333877" y="570368"/>
                  <a:pt x="1430448" y="129766"/>
                  <a:pt x="1593410" y="64883"/>
                </a:cubicBezTo>
                <a:cubicBezTo>
                  <a:pt x="1756372" y="0"/>
                  <a:pt x="1990253" y="203703"/>
                  <a:pt x="2145671" y="264059"/>
                </a:cubicBezTo>
                <a:cubicBezTo>
                  <a:pt x="2301089" y="324415"/>
                  <a:pt x="2413503" y="375718"/>
                  <a:pt x="2525917" y="427021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184219" y="482271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72051" y="475071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j-1</a:t>
            </a:r>
            <a:endParaRPr lang="zh-CN" altLang="en-US" sz="12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176107" y="453468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j</a:t>
            </a:r>
            <a:endParaRPr lang="zh-CN" altLang="en-US" sz="1200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608155" y="475071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j+1</a:t>
            </a:r>
            <a:endParaRPr lang="zh-CN" altLang="en-US" sz="12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547664" y="551723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光滑单元，利用</a:t>
            </a:r>
            <a:r>
              <a:rPr lang="en-US" altLang="zh-CN" b="1" dirty="0" smtClean="0"/>
              <a:t>DG;</a:t>
            </a:r>
            <a:endParaRPr lang="zh-CN" altLang="en-US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619672" y="594928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间断区，利用 </a:t>
            </a:r>
            <a:r>
              <a:rPr lang="en-US" altLang="zh-CN" b="1" dirty="0" smtClean="0"/>
              <a:t>WENO;</a:t>
            </a:r>
            <a:endParaRPr lang="zh-CN" altLang="en-US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899592" y="1412776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） 人工粘性法</a:t>
            </a: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835696" y="1844824"/>
          <a:ext cx="1079500" cy="454025"/>
        </p:xfrm>
        <a:graphic>
          <a:graphicData uri="http://schemas.openxmlformats.org/presentationml/2006/ole">
            <p:oleObj spid="_x0000_s235522" name="Equation" r:id="rId3" imgW="876240" imgH="368280" progId="Equation.DSMT4">
              <p:embed/>
            </p:oleObj>
          </a:graphicData>
        </a:graphic>
      </p:graphicFrame>
      <p:cxnSp>
        <p:nvCxnSpPr>
          <p:cNvPr id="23" name="直接箭头连接符 22"/>
          <p:cNvCxnSpPr/>
          <p:nvPr/>
        </p:nvCxnSpPr>
        <p:spPr>
          <a:xfrm>
            <a:off x="2987824" y="2060848"/>
            <a:ext cx="10801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4168775" y="1836738"/>
          <a:ext cx="1455738" cy="469900"/>
        </p:xfrm>
        <a:graphic>
          <a:graphicData uri="http://schemas.openxmlformats.org/presentationml/2006/ole">
            <p:oleObj spid="_x0000_s235523" name="Equation" r:id="rId4" imgW="1180800" imgH="380880" progId="Equation.DSMT4">
              <p:embed/>
            </p:oleObj>
          </a:graphicData>
        </a:graphic>
      </p:graphicFrame>
      <p:cxnSp>
        <p:nvCxnSpPr>
          <p:cNvPr id="26" name="直接箭头连接符 25"/>
          <p:cNvCxnSpPr/>
          <p:nvPr/>
        </p:nvCxnSpPr>
        <p:spPr>
          <a:xfrm flipH="1">
            <a:off x="5220072" y="1484784"/>
            <a:ext cx="216024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436096" y="1484784"/>
            <a:ext cx="6480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56176" y="134076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人工粘性系数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0" y="476672"/>
            <a:ext cx="9144000" cy="72008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7504" y="620688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四、  </a:t>
            </a:r>
            <a:r>
              <a:rPr lang="en-US" altLang="zh-CN" sz="2400" b="1" dirty="0" smtClean="0"/>
              <a:t>DG</a:t>
            </a:r>
            <a:r>
              <a:rPr lang="zh-CN" altLang="en-US" sz="2400" b="1" dirty="0" smtClean="0"/>
              <a:t>的优缺点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优点：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1556792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极好的紧致性  （单各网格单元，实现任意阶重构）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91680" y="227687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类似“超紧致”格式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672" y="191683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网格单元上存储： 函数值及各阶导数信息</a:t>
            </a: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7020272" y="980728"/>
            <a:ext cx="720080" cy="1008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020272" y="1988840"/>
            <a:ext cx="1080120" cy="72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740352" y="980728"/>
            <a:ext cx="360040" cy="1080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7740352" y="980728"/>
            <a:ext cx="792088" cy="36004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8100392" y="1340768"/>
            <a:ext cx="432048" cy="72008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7596336" y="1628800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7452320" y="1700808"/>
          <a:ext cx="342900" cy="203200"/>
        </p:xfrm>
        <a:graphic>
          <a:graphicData uri="http://schemas.openxmlformats.org/presentationml/2006/ole">
            <p:oleObj spid="_x0000_s236546" name="Equation" r:id="rId3" imgW="342720" imgH="203040" progId="Equation.DSMT4">
              <p:embed/>
            </p:oleObj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7524328" y="1412776"/>
          <a:ext cx="203200" cy="203200"/>
        </p:xfrm>
        <a:graphic>
          <a:graphicData uri="http://schemas.openxmlformats.org/presentationml/2006/ole">
            <p:oleObj spid="_x0000_s236547" name="Equation" r:id="rId4" imgW="203040" imgH="203040" progId="Equation.DSMT4">
              <p:embed/>
            </p:oleObj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8100392" y="1340768"/>
          <a:ext cx="190500" cy="203200"/>
        </p:xfrm>
        <a:graphic>
          <a:graphicData uri="http://schemas.openxmlformats.org/presentationml/2006/ole">
            <p:oleObj spid="_x0000_s236548" name="Equation" r:id="rId5" imgW="190440" imgH="203040" progId="Equation.DSMT4">
              <p:embed/>
            </p:oleObj>
          </a:graphicData>
        </a:graphic>
      </p:graphicFrame>
      <p:cxnSp>
        <p:nvCxnSpPr>
          <p:cNvPr id="18" name="直接箭头连接符 17"/>
          <p:cNvCxnSpPr/>
          <p:nvPr/>
        </p:nvCxnSpPr>
        <p:spPr>
          <a:xfrm>
            <a:off x="1187624" y="2924944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79712" y="270892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易于推广到非结构网格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7584" y="32849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不足：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59632" y="3717032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a. </a:t>
            </a:r>
            <a:r>
              <a:rPr lang="zh-CN" altLang="en-US" b="1" dirty="0" smtClean="0"/>
              <a:t>计算量大； （制约</a:t>
            </a:r>
            <a:r>
              <a:rPr lang="en-US" altLang="zh-CN" b="1" dirty="0" smtClean="0"/>
              <a:t>DG</a:t>
            </a:r>
            <a:r>
              <a:rPr lang="zh-CN" altLang="en-US" b="1" dirty="0" smtClean="0"/>
              <a:t>向工程应用拓展的主要原因）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91680" y="4149080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原因： 单个网格单元存储大量信息， 需要联立求解 （矩阵求逆）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91680" y="4509120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 </a:t>
            </a:r>
            <a:r>
              <a:rPr lang="zh-CN" altLang="en-US" b="1" dirty="0" smtClean="0"/>
              <a:t>不易隐式计算；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59632" y="5013176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b.  </a:t>
            </a:r>
            <a:r>
              <a:rPr lang="zh-CN" altLang="en-US" b="1" dirty="0" smtClean="0"/>
              <a:t>限制器（激波捕捉）较为困难；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59632" y="5661248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c.  </a:t>
            </a:r>
            <a:r>
              <a:rPr lang="zh-CN" altLang="en-US" b="1" dirty="0" smtClean="0"/>
              <a:t>粘性项（二阶导数项）的计算较为困难</a:t>
            </a:r>
            <a:r>
              <a:rPr lang="en-US" altLang="zh-CN" b="1" dirty="0" smtClean="0"/>
              <a:t> </a:t>
            </a:r>
            <a:endParaRPr lang="zh-CN" altLang="en-US" b="1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五、  </a:t>
            </a:r>
            <a:r>
              <a:rPr lang="en-US" altLang="zh-CN" sz="2400" b="1" dirty="0" smtClean="0"/>
              <a:t>P</a:t>
            </a:r>
            <a:r>
              <a:rPr lang="en-US" altLang="zh-CN" sz="2400" b="1" baseline="-25000" dirty="0" smtClean="0"/>
              <a:t>N</a:t>
            </a:r>
            <a:r>
              <a:rPr lang="en-US" altLang="zh-CN" sz="2400" b="1" dirty="0" smtClean="0"/>
              <a:t>P</a:t>
            </a:r>
            <a:r>
              <a:rPr lang="en-US" altLang="zh-CN" sz="2400" b="1" baseline="-25000" dirty="0" smtClean="0"/>
              <a:t>M</a:t>
            </a:r>
            <a:r>
              <a:rPr lang="zh-CN" altLang="en-US" sz="2400" b="1" dirty="0" smtClean="0"/>
              <a:t>方法</a:t>
            </a:r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0" y="548680"/>
            <a:ext cx="9144000" cy="72008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668344" y="1196752"/>
            <a:ext cx="1080120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7956376" y="1700808"/>
            <a:ext cx="792088" cy="8640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6084168" y="1196752"/>
            <a:ext cx="1584176" cy="7920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7668344" y="1196752"/>
            <a:ext cx="288032" cy="13681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6084168" y="1988840"/>
            <a:ext cx="1872208" cy="5760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 flipV="1">
            <a:off x="6372200" y="764704"/>
            <a:ext cx="1296144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6084168" y="764704"/>
            <a:ext cx="288032" cy="12241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/>
          <p:cNvGraphicFramePr>
            <a:graphicFrameLocks noChangeAspect="1"/>
          </p:cNvGraphicFramePr>
          <p:nvPr/>
        </p:nvGraphicFramePr>
        <p:xfrm>
          <a:off x="7092280" y="1772816"/>
          <a:ext cx="288032" cy="307234"/>
        </p:xfrm>
        <a:graphic>
          <a:graphicData uri="http://schemas.openxmlformats.org/presentationml/2006/ole">
            <p:oleObj spid="_x0000_s240650" name="Equation" r:id="rId3" imgW="190440" imgH="203040" progId="Equation.DSMT4">
              <p:embed/>
            </p:oleObj>
          </a:graphicData>
        </a:graphic>
      </p:graphicFrame>
      <p:cxnSp>
        <p:nvCxnSpPr>
          <p:cNvPr id="56" name="直接连接符 55"/>
          <p:cNvCxnSpPr/>
          <p:nvPr/>
        </p:nvCxnSpPr>
        <p:spPr>
          <a:xfrm>
            <a:off x="6084168" y="1988840"/>
            <a:ext cx="504056" cy="1296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6588224" y="2564904"/>
            <a:ext cx="1368152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5536" y="908720"/>
            <a:ext cx="5184576" cy="132343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有限体积法：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   </a:t>
            </a:r>
            <a:r>
              <a:rPr lang="zh-CN" altLang="en-US" sz="2000" b="1" dirty="0" smtClean="0"/>
              <a:t>每个单元仅存储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一个自由度 </a:t>
            </a:r>
            <a:r>
              <a:rPr lang="zh-CN" altLang="en-US" sz="2000" b="1" dirty="0" smtClean="0"/>
              <a:t>（均值）， 需要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联合多个相邻单元</a:t>
            </a:r>
            <a:r>
              <a:rPr lang="zh-CN" altLang="en-US" sz="2000" b="1" dirty="0" smtClean="0"/>
              <a:t>才能进行高精度重构；</a:t>
            </a:r>
            <a:endParaRPr lang="zh-CN" altLang="en-US" sz="20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395536" y="2708920"/>
            <a:ext cx="5760640" cy="132343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DG </a:t>
            </a:r>
            <a:r>
              <a:rPr lang="zh-CN" altLang="en-US" sz="2000" b="1" dirty="0" smtClean="0"/>
              <a:t>：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   </a:t>
            </a:r>
            <a:r>
              <a:rPr lang="zh-CN" altLang="en-US" sz="2000" b="1" dirty="0" smtClean="0"/>
              <a:t>每个单元存储多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个自由度 </a:t>
            </a:r>
            <a:r>
              <a:rPr lang="zh-CN" altLang="en-US" sz="2000" b="1" dirty="0" smtClean="0"/>
              <a:t>（各阶距或多个点值），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无需相邻单元</a:t>
            </a:r>
            <a:r>
              <a:rPr lang="zh-CN" altLang="en-US" sz="2000" b="1" dirty="0" smtClean="0"/>
              <a:t>即可高精度重构</a:t>
            </a:r>
            <a:endParaRPr lang="zh-CN" altLang="en-US" sz="2000" b="1" dirty="0"/>
          </a:p>
        </p:txBody>
      </p:sp>
      <p:cxnSp>
        <p:nvCxnSpPr>
          <p:cNvPr id="82" name="直接箭头连接符 81"/>
          <p:cNvCxnSpPr/>
          <p:nvPr/>
        </p:nvCxnSpPr>
        <p:spPr>
          <a:xfrm>
            <a:off x="4355976" y="2996952"/>
            <a:ext cx="216024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5076056" y="2924944"/>
            <a:ext cx="216024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995936" y="263691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model/nodal DG</a:t>
            </a:r>
            <a:endParaRPr lang="zh-CN" altLang="en-US" dirty="0"/>
          </a:p>
        </p:txBody>
      </p:sp>
      <p:graphicFrame>
        <p:nvGraphicFramePr>
          <p:cNvPr id="240656" name="Object 16"/>
          <p:cNvGraphicFramePr>
            <a:graphicFrameLocks noChangeAspect="1"/>
          </p:cNvGraphicFramePr>
          <p:nvPr/>
        </p:nvGraphicFramePr>
        <p:xfrm>
          <a:off x="6372200" y="3356992"/>
          <a:ext cx="2078037" cy="503238"/>
        </p:xfrm>
        <a:graphic>
          <a:graphicData uri="http://schemas.openxmlformats.org/presentationml/2006/ole">
            <p:oleObj spid="_x0000_s240656" name="Equation" r:id="rId4" imgW="1307880" imgH="317160" progId="Equation.DSMT4">
              <p:embed/>
            </p:oleObj>
          </a:graphicData>
        </a:graphic>
      </p:graphicFrame>
      <p:cxnSp>
        <p:nvCxnSpPr>
          <p:cNvPr id="88" name="直接箭头连接符 87"/>
          <p:cNvCxnSpPr/>
          <p:nvPr/>
        </p:nvCxnSpPr>
        <p:spPr>
          <a:xfrm flipH="1" flipV="1">
            <a:off x="7380312" y="2204864"/>
            <a:ext cx="144016" cy="11521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0657" name="Object 17"/>
          <p:cNvGraphicFramePr>
            <a:graphicFrameLocks noChangeAspect="1"/>
          </p:cNvGraphicFramePr>
          <p:nvPr/>
        </p:nvGraphicFramePr>
        <p:xfrm>
          <a:off x="6444208" y="3789040"/>
          <a:ext cx="2462213" cy="542925"/>
        </p:xfrm>
        <a:graphic>
          <a:graphicData uri="http://schemas.openxmlformats.org/presentationml/2006/ole">
            <p:oleObj spid="_x0000_s240657" name="Equation" r:id="rId5" imgW="1549080" imgH="342720" progId="Equation.DSMT4">
              <p:embed/>
            </p:oleObj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6300192" y="4293096"/>
            <a:ext cx="284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称为</a:t>
            </a:r>
            <a:r>
              <a:rPr lang="en-US" altLang="zh-CN" b="1" dirty="0" smtClean="0"/>
              <a:t>m </a:t>
            </a:r>
            <a:r>
              <a:rPr lang="zh-CN" altLang="en-US" b="1" dirty="0" smtClean="0"/>
              <a:t>阶模态，或</a:t>
            </a:r>
            <a:r>
              <a:rPr lang="en-US" altLang="zh-CN" b="1" dirty="0" smtClean="0"/>
              <a:t>m</a:t>
            </a:r>
            <a:r>
              <a:rPr lang="zh-CN" altLang="en-US" b="1" dirty="0" smtClean="0"/>
              <a:t>阶矩</a:t>
            </a:r>
            <a:endParaRPr lang="zh-CN" altLang="en-US" b="1" dirty="0"/>
          </a:p>
        </p:txBody>
      </p:sp>
      <p:sp>
        <p:nvSpPr>
          <p:cNvPr id="91" name="矩形 90"/>
          <p:cNvSpPr/>
          <p:nvPr/>
        </p:nvSpPr>
        <p:spPr>
          <a:xfrm>
            <a:off x="467544" y="4869160"/>
            <a:ext cx="6624736" cy="132343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P</a:t>
            </a:r>
            <a:r>
              <a:rPr lang="en-US" altLang="zh-CN" sz="2000" b="1" baseline="-25000" dirty="0" smtClean="0"/>
              <a:t>N</a:t>
            </a:r>
            <a:r>
              <a:rPr lang="en-US" altLang="zh-CN" sz="2000" b="1" dirty="0" smtClean="0"/>
              <a:t>P</a:t>
            </a:r>
            <a:r>
              <a:rPr lang="en-US" altLang="zh-CN" sz="2000" b="1" baseline="-25000" dirty="0" smtClean="0"/>
              <a:t>M</a:t>
            </a:r>
            <a:r>
              <a:rPr lang="zh-CN" altLang="en-US" sz="2000" b="1" dirty="0" smtClean="0"/>
              <a:t>方法</a:t>
            </a:r>
            <a:r>
              <a:rPr lang="en-US" altLang="zh-CN" sz="2000" b="1" dirty="0" smtClean="0"/>
              <a:t>:</a:t>
            </a:r>
          </a:p>
          <a:p>
            <a:endParaRPr lang="en-US" altLang="zh-CN" sz="2000" b="1" dirty="0" smtClean="0"/>
          </a:p>
          <a:p>
            <a:r>
              <a:rPr lang="en-US" altLang="zh-CN" sz="2000" b="1" dirty="0" smtClean="0"/>
              <a:t>     </a:t>
            </a:r>
            <a:r>
              <a:rPr lang="zh-CN" altLang="en-US" sz="2000" b="1" dirty="0" smtClean="0"/>
              <a:t>每个单元存储多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个自由度</a:t>
            </a:r>
            <a:r>
              <a:rPr lang="zh-CN" altLang="en-US" sz="2000" b="1" dirty="0" smtClean="0"/>
              <a:t>， 同时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联合利用多个相邻单元</a:t>
            </a:r>
            <a:r>
              <a:rPr lang="zh-CN" altLang="en-US" sz="2000" b="1" dirty="0" smtClean="0"/>
              <a:t>的信息，可构造出更高精度的方法 ；</a:t>
            </a:r>
          </a:p>
        </p:txBody>
      </p:sp>
      <p:cxnSp>
        <p:nvCxnSpPr>
          <p:cNvPr id="93" name="直接箭头连接符 92"/>
          <p:cNvCxnSpPr/>
          <p:nvPr/>
        </p:nvCxnSpPr>
        <p:spPr>
          <a:xfrm flipH="1">
            <a:off x="755576" y="4653136"/>
            <a:ext cx="216024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39552" y="436510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每个单元的最高阶矩</a:t>
            </a:r>
            <a:endParaRPr lang="zh-CN" altLang="en-US" b="1" dirty="0"/>
          </a:p>
        </p:txBody>
      </p:sp>
      <p:cxnSp>
        <p:nvCxnSpPr>
          <p:cNvPr id="98" name="直接箭头连接符 97"/>
          <p:cNvCxnSpPr/>
          <p:nvPr/>
        </p:nvCxnSpPr>
        <p:spPr>
          <a:xfrm flipH="1">
            <a:off x="1115616" y="4653136"/>
            <a:ext cx="2592288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707904" y="443711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总共阶矩数</a:t>
            </a:r>
            <a:endParaRPr lang="zh-CN" alt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539552" y="630932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有限体积：</a:t>
            </a:r>
            <a:r>
              <a:rPr lang="en-US" altLang="zh-CN" b="1" dirty="0" smtClean="0"/>
              <a:t>P</a:t>
            </a:r>
            <a:r>
              <a:rPr lang="en-US" altLang="zh-CN" b="1" baseline="-25000" dirty="0" smtClean="0"/>
              <a:t>0</a:t>
            </a:r>
            <a:r>
              <a:rPr lang="en-US" altLang="zh-CN" b="1" dirty="0" smtClean="0"/>
              <a:t>P</a:t>
            </a:r>
            <a:r>
              <a:rPr lang="en-US" altLang="zh-CN" b="1" baseline="-25000" dirty="0" smtClean="0"/>
              <a:t>M</a:t>
            </a:r>
            <a:r>
              <a:rPr lang="en-US" altLang="zh-CN" b="1" dirty="0" smtClean="0"/>
              <a:t>;      DG:   P</a:t>
            </a:r>
            <a:r>
              <a:rPr lang="en-US" altLang="zh-CN" b="1" baseline="-25000" dirty="0" smtClean="0"/>
              <a:t>M</a:t>
            </a:r>
            <a:r>
              <a:rPr lang="en-US" altLang="zh-CN" b="1" dirty="0" smtClean="0"/>
              <a:t>P</a:t>
            </a:r>
            <a:r>
              <a:rPr lang="en-US" altLang="zh-CN" b="1" baseline="-25000" dirty="0" smtClean="0"/>
              <a:t>M</a:t>
            </a:r>
            <a:endParaRPr lang="zh-CN" altLang="en-US" b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2054F8-1DE3-4FAF-A1A7-F6755BF8B532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7158" y="500042"/>
            <a:ext cx="3500462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1. </a:t>
            </a:r>
            <a:r>
              <a:rPr lang="zh-CN" altLang="en-US" sz="2400" b="1" dirty="0" smtClean="0"/>
              <a:t>流通矢量分裂</a:t>
            </a:r>
            <a:r>
              <a:rPr lang="en-US" altLang="zh-CN" sz="2400" b="1" dirty="0" smtClean="0"/>
              <a:t>(FVS)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71546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1)  Steger-Warming</a:t>
            </a:r>
            <a:r>
              <a:rPr lang="zh-CN" altLang="en-US" dirty="0" smtClean="0"/>
              <a:t>分裂</a:t>
            </a:r>
            <a:endParaRPr lang="zh-CN" altLang="en-US" dirty="0"/>
          </a:p>
        </p:txBody>
      </p:sp>
      <p:graphicFrame>
        <p:nvGraphicFramePr>
          <p:cNvPr id="180226" name="Object 20"/>
          <p:cNvGraphicFramePr>
            <a:graphicFrameLocks noChangeAspect="1"/>
          </p:cNvGraphicFramePr>
          <p:nvPr/>
        </p:nvGraphicFramePr>
        <p:xfrm>
          <a:off x="1214414" y="1785926"/>
          <a:ext cx="1487713" cy="428628"/>
        </p:xfrm>
        <a:graphic>
          <a:graphicData uri="http://schemas.openxmlformats.org/presentationml/2006/ole">
            <p:oleObj spid="_x0000_s180226" name="公式" r:id="rId3" imgW="660240" imgH="190440" progId="Equation.3">
              <p:embed/>
            </p:oleObj>
          </a:graphicData>
        </a:graphic>
      </p:graphicFrame>
      <p:graphicFrame>
        <p:nvGraphicFramePr>
          <p:cNvPr id="180227" name="Object 11"/>
          <p:cNvGraphicFramePr>
            <a:graphicFrameLocks noChangeAspect="1"/>
          </p:cNvGraphicFramePr>
          <p:nvPr/>
        </p:nvGraphicFramePr>
        <p:xfrm>
          <a:off x="3571868" y="1785926"/>
          <a:ext cx="2389041" cy="357190"/>
        </p:xfrm>
        <a:graphic>
          <a:graphicData uri="http://schemas.openxmlformats.org/presentationml/2006/ole">
            <p:oleObj spid="_x0000_s180227" name="公式" r:id="rId4" imgW="1358640" imgH="203040" progId="Equation.3">
              <p:embed/>
            </p:oleObj>
          </a:graphicData>
        </a:graphic>
      </p:graphicFrame>
      <p:graphicFrame>
        <p:nvGraphicFramePr>
          <p:cNvPr id="180228" name="Object 12"/>
          <p:cNvGraphicFramePr>
            <a:graphicFrameLocks noChangeAspect="1"/>
          </p:cNvGraphicFramePr>
          <p:nvPr/>
        </p:nvGraphicFramePr>
        <p:xfrm>
          <a:off x="6858016" y="1785926"/>
          <a:ext cx="1419225" cy="419100"/>
        </p:xfrm>
        <a:graphic>
          <a:graphicData uri="http://schemas.openxmlformats.org/presentationml/2006/ole">
            <p:oleObj spid="_x0000_s180228" name="Equation" r:id="rId5" imgW="1422400" imgH="419100" progId="Equation.DSMT4">
              <p:embed/>
            </p:oleObj>
          </a:graphicData>
        </a:graphic>
      </p:graphicFrame>
      <p:graphicFrame>
        <p:nvGraphicFramePr>
          <p:cNvPr id="180229" name="Object 18"/>
          <p:cNvGraphicFramePr>
            <a:graphicFrameLocks noChangeAspect="1"/>
          </p:cNvGraphicFramePr>
          <p:nvPr/>
        </p:nvGraphicFramePr>
        <p:xfrm>
          <a:off x="1041400" y="2674938"/>
          <a:ext cx="3417888" cy="1152525"/>
        </p:xfrm>
        <a:graphic>
          <a:graphicData uri="http://schemas.openxmlformats.org/presentationml/2006/ole">
            <p:oleObj spid="_x0000_s180229" name="Equation" r:id="rId6" imgW="3251160" imgH="109188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57158" y="271462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维：</a:t>
            </a:r>
            <a:endParaRPr lang="zh-CN" altLang="en-US" b="1" dirty="0"/>
          </a:p>
        </p:txBody>
      </p:sp>
      <p:graphicFrame>
        <p:nvGraphicFramePr>
          <p:cNvPr id="180230" name="Object 16"/>
          <p:cNvGraphicFramePr>
            <a:graphicFrameLocks noChangeAspect="1"/>
          </p:cNvGraphicFramePr>
          <p:nvPr/>
        </p:nvGraphicFramePr>
        <p:xfrm>
          <a:off x="4864100" y="3006725"/>
          <a:ext cx="1425575" cy="444500"/>
        </p:xfrm>
        <a:graphic>
          <a:graphicData uri="http://schemas.openxmlformats.org/presentationml/2006/ole">
            <p:oleObj spid="_x0000_s180230" name="Equation" r:id="rId7" imgW="1422360" imgH="444240" progId="Equation.DSMT4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6858016" y="2786058"/>
          <a:ext cx="2063764" cy="285752"/>
        </p:xfrm>
        <a:graphic>
          <a:graphicData uri="http://schemas.openxmlformats.org/presentationml/2006/ole">
            <p:oleObj spid="_x0000_s180231" name="Equation" r:id="rId8" imgW="1650960" imgH="228600" progId="Equation.DSMT4">
              <p:embed/>
            </p:oleObj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6877050" y="3286125"/>
          <a:ext cx="1874838" cy="357188"/>
        </p:xfrm>
        <a:graphic>
          <a:graphicData uri="http://schemas.openxmlformats.org/presentationml/2006/ole">
            <p:oleObj spid="_x0000_s180232" name="Equation" r:id="rId9" imgW="1333440" imgH="253800" progId="Equation.DSMT4">
              <p:embed/>
            </p:oleObj>
          </a:graphicData>
        </a:graphic>
      </p:graphicFrame>
      <p:graphicFrame>
        <p:nvGraphicFramePr>
          <p:cNvPr id="180233" name="Object 18"/>
          <p:cNvGraphicFramePr>
            <a:graphicFrameLocks noChangeAspect="1"/>
          </p:cNvGraphicFramePr>
          <p:nvPr/>
        </p:nvGraphicFramePr>
        <p:xfrm>
          <a:off x="1000100" y="4357694"/>
          <a:ext cx="4833937" cy="1714500"/>
        </p:xfrm>
        <a:graphic>
          <a:graphicData uri="http://schemas.openxmlformats.org/presentationml/2006/ole">
            <p:oleObj spid="_x0000_s180233" name="Equation" r:id="rId10" imgW="4597200" imgH="1625400" progId="Equation.DSMT4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1472" y="392906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维：</a:t>
            </a:r>
            <a:endParaRPr lang="zh-CN" altLang="en-US" b="1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6786578" y="5072074"/>
          <a:ext cx="1441850" cy="274638"/>
        </p:xfrm>
        <a:graphic>
          <a:graphicData uri="http://schemas.openxmlformats.org/presentationml/2006/ole">
            <p:oleObj spid="_x0000_s180234" name="Equation" r:id="rId11" imgW="106668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692696"/>
            <a:ext cx="2160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例：</a:t>
            </a:r>
            <a:r>
              <a:rPr lang="en-US" altLang="zh-CN" sz="2400" b="1" dirty="0" smtClean="0"/>
              <a:t>P</a:t>
            </a:r>
            <a:r>
              <a:rPr lang="en-US" altLang="zh-CN" sz="2400" b="1" baseline="-25000" dirty="0" smtClean="0"/>
              <a:t>1</a:t>
            </a:r>
            <a:r>
              <a:rPr lang="en-US" altLang="zh-CN" sz="2400" b="1" dirty="0" smtClean="0"/>
              <a:t>P</a:t>
            </a:r>
            <a:r>
              <a:rPr lang="en-US" altLang="zh-CN" sz="2400" b="1" baseline="-25000" dirty="0" smtClean="0"/>
              <a:t>4</a:t>
            </a:r>
            <a:endParaRPr lang="zh-CN" altLang="en-US" sz="2400" b="1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4535488" y="836712"/>
            <a:ext cx="4608512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6767736" y="76470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831632" y="76470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775848" y="76470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6335688" y="476672"/>
            <a:ext cx="0" cy="648072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343800" y="476672"/>
            <a:ext cx="0" cy="648072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35488" y="105273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j-2            j-1               j                 j+1             j+2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19664" y="116632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j-1/2</a:t>
            </a:r>
            <a:endParaRPr lang="zh-CN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055768" y="18864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j</a:t>
            </a:r>
            <a:r>
              <a:rPr lang="en-US" altLang="zh-CN" sz="1200" dirty="0" smtClean="0"/>
              <a:t>+1/2</a:t>
            </a:r>
            <a:endParaRPr lang="zh-CN" altLang="en-US" sz="1200" dirty="0"/>
          </a:p>
        </p:txBody>
      </p:sp>
      <p:sp>
        <p:nvSpPr>
          <p:cNvPr id="13" name="椭圆 12"/>
          <p:cNvSpPr/>
          <p:nvPr/>
        </p:nvSpPr>
        <p:spPr>
          <a:xfrm>
            <a:off x="8711952" y="76470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895528" y="76470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5508104" y="476672"/>
            <a:ext cx="0" cy="648072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8388424" y="476672"/>
            <a:ext cx="0" cy="648072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372200" y="404664"/>
            <a:ext cx="1008112" cy="72008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508104" y="404664"/>
            <a:ext cx="864096" cy="72008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380312" y="404664"/>
            <a:ext cx="1008112" cy="720080"/>
          </a:xfrm>
          <a:prstGeom prst="rect">
            <a:avLst/>
          </a:prstGeom>
          <a:solidFill>
            <a:srgbClr val="73E83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1187624" y="1340768"/>
          <a:ext cx="2251949" cy="648072"/>
        </p:xfrm>
        <a:graphic>
          <a:graphicData uri="http://schemas.openxmlformats.org/presentationml/2006/ole">
            <p:oleObj spid="_x0000_s243714" name="Equation" r:id="rId3" imgW="1282680" imgH="368280" progId="Equation.DSMT4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971600" y="2276872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利用三个单元的信息 （</a:t>
            </a:r>
            <a:r>
              <a:rPr lang="en-US" altLang="zh-CN" b="1" dirty="0" smtClean="0"/>
              <a:t>j-1, j, j+1</a:t>
            </a:r>
            <a:r>
              <a:rPr lang="zh-CN" altLang="en-US" b="1" dirty="0" smtClean="0"/>
              <a:t>）， 构造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次多项式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92080" y="116632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j-3/2</a:t>
            </a:r>
            <a:endParaRPr lang="zh-CN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956376" y="18864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j+3/2</a:t>
            </a:r>
            <a:endParaRPr lang="zh-CN" altLang="en-US" sz="1200" dirty="0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1475656" y="2780928"/>
          <a:ext cx="3749675" cy="360363"/>
        </p:xfrm>
        <a:graphic>
          <a:graphicData uri="http://schemas.openxmlformats.org/presentationml/2006/ole">
            <p:oleObj spid="_x0000_s243715" name="Equation" r:id="rId4" imgW="2247840" imgH="215640" progId="Equation.DSMT4">
              <p:embed/>
            </p:oleObj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187624" y="335699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每个单元储存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阶距及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阶距：</a:t>
            </a:r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1763688" y="3789040"/>
          <a:ext cx="1720850" cy="593725"/>
        </p:xfrm>
        <a:graphic>
          <a:graphicData uri="http://schemas.openxmlformats.org/presentationml/2006/ole">
            <p:oleObj spid="_x0000_s243716" name="Equation" r:id="rId5" imgW="1066680" imgH="368280" progId="Equation.DSMT4">
              <p:embed/>
            </p:oleObj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139952" y="393305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k=0, 1</a:t>
            </a:r>
            <a:endParaRPr lang="zh-CN" altLang="en-US" b="1" dirty="0" smtClean="0"/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1259632" y="4149080"/>
            <a:ext cx="504056" cy="1440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5576" y="429309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已知量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91680" y="4797152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个网格单元，每个单元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个方程， 共提供</a:t>
            </a:r>
            <a:r>
              <a:rPr lang="en-US" altLang="zh-CN" b="1" dirty="0" smtClean="0"/>
              <a:t>6</a:t>
            </a:r>
            <a:r>
              <a:rPr lang="zh-CN" altLang="en-US" b="1" dirty="0" smtClean="0"/>
              <a:t>个约束（方程），</a:t>
            </a:r>
            <a:endParaRPr lang="en-US" altLang="zh-CN" b="1" dirty="0" smtClean="0"/>
          </a:p>
          <a:p>
            <a:r>
              <a:rPr lang="zh-CN" altLang="en-US" b="1" dirty="0" smtClean="0"/>
              <a:t>利用最小二乘法，解出未知数</a:t>
            </a:r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4932040" y="5157192"/>
          <a:ext cx="1350150" cy="288032"/>
        </p:xfrm>
        <a:graphic>
          <a:graphicData uri="http://schemas.openxmlformats.org/presentationml/2006/ole">
            <p:oleObj spid="_x0000_s243717" name="Equation" r:id="rId6" imgW="952200" imgH="203040" progId="Equation.DSMT4">
              <p:embed/>
            </p:oleObj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835696" y="5661248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从而得到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次多项式                  （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阶精度）</a:t>
            </a:r>
          </a:p>
        </p:txBody>
      </p:sp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3995936" y="5661248"/>
          <a:ext cx="571500" cy="339725"/>
        </p:xfrm>
        <a:graphic>
          <a:graphicData uri="http://schemas.openxmlformats.org/presentationml/2006/ole">
            <p:oleObj spid="_x0000_s243718" name="Equation" r:id="rId7" imgW="342720" imgH="203040" progId="Equation.DSMT4">
              <p:embed/>
            </p:oleObj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331640" y="6237312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然后计算</a:t>
            </a:r>
            <a:r>
              <a:rPr lang="en-US" altLang="zh-CN" b="1" dirty="0" smtClean="0"/>
              <a:t>j+1/2</a:t>
            </a:r>
            <a:r>
              <a:rPr lang="zh-CN" altLang="en-US" b="1" dirty="0" smtClean="0"/>
              <a:t>界面处的通量 （利用</a:t>
            </a:r>
            <a:r>
              <a:rPr lang="en-US" altLang="zh-CN" b="1" dirty="0" smtClean="0"/>
              <a:t>Riemann</a:t>
            </a:r>
            <a:r>
              <a:rPr lang="zh-CN" altLang="en-US" b="1" dirty="0" smtClean="0"/>
              <a:t>解）， 进行时间推进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2054F8-1DE3-4FAF-A1A7-F6755BF8B532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42910" y="714356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84322" name="Object 4"/>
          <p:cNvGraphicFramePr>
            <a:graphicFrameLocks noChangeAspect="1"/>
          </p:cNvGraphicFramePr>
          <p:nvPr/>
        </p:nvGraphicFramePr>
        <p:xfrm>
          <a:off x="1071538" y="1142984"/>
          <a:ext cx="3830728" cy="428628"/>
        </p:xfrm>
        <a:graphic>
          <a:graphicData uri="http://schemas.openxmlformats.org/presentationml/2006/ole">
            <p:oleObj spid="_x0000_s184322" name="公式" r:id="rId3" imgW="2044440" imgH="228600" progId="Equation.3">
              <p:embed/>
            </p:oleObj>
          </a:graphicData>
        </a:graphic>
      </p:graphicFrame>
      <p:graphicFrame>
        <p:nvGraphicFramePr>
          <p:cNvPr id="184323" name="Object 7"/>
          <p:cNvGraphicFramePr>
            <a:graphicFrameLocks noChangeAspect="1"/>
          </p:cNvGraphicFramePr>
          <p:nvPr/>
        </p:nvGraphicFramePr>
        <p:xfrm>
          <a:off x="1214414" y="1785926"/>
          <a:ext cx="2124075" cy="419090"/>
        </p:xfrm>
        <a:graphic>
          <a:graphicData uri="http://schemas.openxmlformats.org/presentationml/2006/ole">
            <p:oleObj spid="_x0000_s184323" name="Equation" r:id="rId4" imgW="1358640" imgH="21564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7158" y="500042"/>
            <a:ext cx="350046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2)  Lax-</a:t>
            </a:r>
            <a:r>
              <a:rPr lang="en-US" altLang="zh-CN" b="1" dirty="0" err="1" smtClean="0"/>
              <a:t>Friedrichs</a:t>
            </a:r>
            <a:r>
              <a:rPr lang="en-US" altLang="zh-CN" b="1" dirty="0" smtClean="0"/>
              <a:t> (L-F)</a:t>
            </a:r>
            <a:r>
              <a:rPr lang="zh-CN" altLang="en-US" b="1" dirty="0" smtClean="0"/>
              <a:t>分裂</a:t>
            </a:r>
            <a:endParaRPr lang="zh-CN" altLang="en-US" b="1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644502" y="4000498"/>
            <a:ext cx="1357313" cy="1587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0"/>
          <p:cNvSpPr txBox="1">
            <a:spLocks noChangeArrowheads="1"/>
          </p:cNvSpPr>
          <p:nvPr/>
        </p:nvSpPr>
        <p:spPr bwMode="auto">
          <a:xfrm>
            <a:off x="2073252" y="3857623"/>
            <a:ext cx="642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=</a:t>
            </a:r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857227" y="3643310"/>
            <a:ext cx="744538" cy="747713"/>
          </a:xfrm>
          <a:custGeom>
            <a:avLst/>
            <a:gdLst>
              <a:gd name="connsiteX0" fmla="*/ 0 w 744717"/>
              <a:gd name="connsiteY0" fmla="*/ 350363 h 747859"/>
              <a:gd name="connsiteX1" fmla="*/ 207390 w 744717"/>
              <a:gd name="connsiteY1" fmla="*/ 58132 h 747859"/>
              <a:gd name="connsiteX2" fmla="*/ 527901 w 744717"/>
              <a:gd name="connsiteY2" fmla="*/ 699154 h 747859"/>
              <a:gd name="connsiteX3" fmla="*/ 744717 w 744717"/>
              <a:gd name="connsiteY3" fmla="*/ 350363 h 74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717" h="747859">
                <a:moveTo>
                  <a:pt x="0" y="350363"/>
                </a:moveTo>
                <a:cubicBezTo>
                  <a:pt x="59703" y="175181"/>
                  <a:pt x="119407" y="0"/>
                  <a:pt x="207390" y="58132"/>
                </a:cubicBezTo>
                <a:cubicBezTo>
                  <a:pt x="295373" y="116264"/>
                  <a:pt x="438347" y="650449"/>
                  <a:pt x="527901" y="699154"/>
                </a:cubicBezTo>
                <a:cubicBezTo>
                  <a:pt x="617456" y="747859"/>
                  <a:pt x="681086" y="549111"/>
                  <a:pt x="744717" y="350363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428852" y="4071935"/>
            <a:ext cx="1357313" cy="1588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34"/>
          <p:cNvSpPr txBox="1">
            <a:spLocks noChangeArrowheads="1"/>
          </p:cNvSpPr>
          <p:nvPr/>
        </p:nvSpPr>
        <p:spPr bwMode="auto">
          <a:xfrm>
            <a:off x="3859190" y="3857623"/>
            <a:ext cx="500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+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286227" y="4071935"/>
            <a:ext cx="1357313" cy="1588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41"/>
          <p:cNvSpPr txBox="1">
            <a:spLocks noChangeArrowheads="1"/>
          </p:cNvSpPr>
          <p:nvPr/>
        </p:nvSpPr>
        <p:spPr bwMode="auto">
          <a:xfrm>
            <a:off x="6357918" y="3643314"/>
            <a:ext cx="278608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/>
              <a:t>优点： 简单，计算量小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r>
              <a:rPr lang="zh-CN" altLang="en-US" dirty="0"/>
              <a:t>：耗散偏大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643165" y="3643310"/>
            <a:ext cx="744537" cy="428625"/>
          </a:xfrm>
          <a:custGeom>
            <a:avLst/>
            <a:gdLst>
              <a:gd name="connsiteX0" fmla="*/ 0 w 744717"/>
              <a:gd name="connsiteY0" fmla="*/ 350363 h 747859"/>
              <a:gd name="connsiteX1" fmla="*/ 207390 w 744717"/>
              <a:gd name="connsiteY1" fmla="*/ 58132 h 747859"/>
              <a:gd name="connsiteX2" fmla="*/ 527901 w 744717"/>
              <a:gd name="connsiteY2" fmla="*/ 699154 h 747859"/>
              <a:gd name="connsiteX3" fmla="*/ 744717 w 744717"/>
              <a:gd name="connsiteY3" fmla="*/ 350363 h 74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717" h="747859">
                <a:moveTo>
                  <a:pt x="0" y="350363"/>
                </a:moveTo>
                <a:cubicBezTo>
                  <a:pt x="59703" y="175181"/>
                  <a:pt x="119407" y="0"/>
                  <a:pt x="207390" y="58132"/>
                </a:cubicBezTo>
                <a:cubicBezTo>
                  <a:pt x="295373" y="116264"/>
                  <a:pt x="438347" y="650449"/>
                  <a:pt x="527901" y="699154"/>
                </a:cubicBezTo>
                <a:cubicBezTo>
                  <a:pt x="617456" y="747859"/>
                  <a:pt x="681086" y="549111"/>
                  <a:pt x="744717" y="350363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4500540" y="4071935"/>
            <a:ext cx="744537" cy="428625"/>
          </a:xfrm>
          <a:custGeom>
            <a:avLst/>
            <a:gdLst>
              <a:gd name="connsiteX0" fmla="*/ 0 w 744717"/>
              <a:gd name="connsiteY0" fmla="*/ 350363 h 747859"/>
              <a:gd name="connsiteX1" fmla="*/ 207390 w 744717"/>
              <a:gd name="connsiteY1" fmla="*/ 58132 h 747859"/>
              <a:gd name="connsiteX2" fmla="*/ 527901 w 744717"/>
              <a:gd name="connsiteY2" fmla="*/ 699154 h 747859"/>
              <a:gd name="connsiteX3" fmla="*/ 744717 w 744717"/>
              <a:gd name="connsiteY3" fmla="*/ 350363 h 74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717" h="747859">
                <a:moveTo>
                  <a:pt x="0" y="350363"/>
                </a:moveTo>
                <a:cubicBezTo>
                  <a:pt x="59703" y="175181"/>
                  <a:pt x="119407" y="0"/>
                  <a:pt x="207390" y="58132"/>
                </a:cubicBezTo>
                <a:cubicBezTo>
                  <a:pt x="295373" y="116264"/>
                  <a:pt x="438347" y="650449"/>
                  <a:pt x="527901" y="699154"/>
                </a:cubicBezTo>
                <a:cubicBezTo>
                  <a:pt x="617456" y="747859"/>
                  <a:pt x="681086" y="549111"/>
                  <a:pt x="744717" y="350363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7" name="Object 10"/>
          <p:cNvGraphicFramePr>
            <a:graphicFrameLocks noChangeAspect="1"/>
          </p:cNvGraphicFramePr>
          <p:nvPr/>
        </p:nvGraphicFramePr>
        <p:xfrm>
          <a:off x="1071540" y="3143248"/>
          <a:ext cx="265112" cy="327025"/>
        </p:xfrm>
        <a:graphic>
          <a:graphicData uri="http://schemas.openxmlformats.org/presentationml/2006/ole">
            <p:oleObj spid="_x0000_s184324" name="公式" r:id="rId5" imgW="164880" imgH="203040" progId="Equation.3">
              <p:embed/>
            </p:oleObj>
          </a:graphicData>
        </a:graphic>
      </p:graphicFrame>
      <p:sp>
        <p:nvSpPr>
          <p:cNvPr id="18" name="TextBox 29"/>
          <p:cNvSpPr txBox="1">
            <a:spLocks noChangeArrowheads="1"/>
          </p:cNvSpPr>
          <p:nvPr/>
        </p:nvSpPr>
        <p:spPr bwMode="auto">
          <a:xfrm>
            <a:off x="1357290" y="3143248"/>
            <a:ext cx="1643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足够大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4786314" y="1785926"/>
          <a:ext cx="863600" cy="241300"/>
        </p:xfrm>
        <a:graphic>
          <a:graphicData uri="http://schemas.openxmlformats.org/presentationml/2006/ole">
            <p:oleObj spid="_x0000_s184325" name="Equation" r:id="rId6" imgW="863280" imgH="241200" progId="Equation.DSMT4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57158" y="250030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L-F</a:t>
            </a:r>
            <a:r>
              <a:rPr lang="zh-CN" altLang="en-US" dirty="0" smtClean="0"/>
              <a:t>分裂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73061" y="5786452"/>
            <a:ext cx="1357312" cy="1587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0"/>
          <p:cNvSpPr txBox="1">
            <a:spLocks noChangeArrowheads="1"/>
          </p:cNvSpPr>
          <p:nvPr/>
        </p:nvSpPr>
        <p:spPr bwMode="auto">
          <a:xfrm>
            <a:off x="2001811" y="5643577"/>
            <a:ext cx="642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=</a:t>
            </a:r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785786" y="5429264"/>
            <a:ext cx="744537" cy="747713"/>
          </a:xfrm>
          <a:custGeom>
            <a:avLst/>
            <a:gdLst>
              <a:gd name="connsiteX0" fmla="*/ 0 w 744717"/>
              <a:gd name="connsiteY0" fmla="*/ 350363 h 747859"/>
              <a:gd name="connsiteX1" fmla="*/ 207390 w 744717"/>
              <a:gd name="connsiteY1" fmla="*/ 58132 h 747859"/>
              <a:gd name="connsiteX2" fmla="*/ 527901 w 744717"/>
              <a:gd name="connsiteY2" fmla="*/ 699154 h 747859"/>
              <a:gd name="connsiteX3" fmla="*/ 744717 w 744717"/>
              <a:gd name="connsiteY3" fmla="*/ 350363 h 74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717" h="747859">
                <a:moveTo>
                  <a:pt x="0" y="350363"/>
                </a:moveTo>
                <a:cubicBezTo>
                  <a:pt x="59703" y="175181"/>
                  <a:pt x="119407" y="0"/>
                  <a:pt x="207390" y="58132"/>
                </a:cubicBezTo>
                <a:cubicBezTo>
                  <a:pt x="295373" y="116264"/>
                  <a:pt x="438347" y="650449"/>
                  <a:pt x="527901" y="699154"/>
                </a:cubicBezTo>
                <a:cubicBezTo>
                  <a:pt x="617456" y="747859"/>
                  <a:pt x="681086" y="549111"/>
                  <a:pt x="744717" y="350363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358998" y="5857889"/>
            <a:ext cx="1357313" cy="1588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981298" y="5854714"/>
            <a:ext cx="449263" cy="3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25"/>
          <p:cNvSpPr/>
          <p:nvPr/>
        </p:nvSpPr>
        <p:spPr>
          <a:xfrm>
            <a:off x="2538386" y="5503877"/>
            <a:ext cx="433387" cy="360362"/>
          </a:xfrm>
          <a:custGeom>
            <a:avLst/>
            <a:gdLst>
              <a:gd name="connsiteX0" fmla="*/ 0 w 433633"/>
              <a:gd name="connsiteY0" fmla="*/ 350363 h 359790"/>
              <a:gd name="connsiteX1" fmla="*/ 169683 w 433633"/>
              <a:gd name="connsiteY1" fmla="*/ 1571 h 359790"/>
              <a:gd name="connsiteX2" fmla="*/ 433633 w 433633"/>
              <a:gd name="connsiteY2" fmla="*/ 359790 h 35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3633" h="359790">
                <a:moveTo>
                  <a:pt x="0" y="350363"/>
                </a:moveTo>
                <a:cubicBezTo>
                  <a:pt x="48705" y="175181"/>
                  <a:pt x="97411" y="0"/>
                  <a:pt x="169683" y="1571"/>
                </a:cubicBezTo>
                <a:cubicBezTo>
                  <a:pt x="241955" y="3142"/>
                  <a:pt x="337794" y="181466"/>
                  <a:pt x="433633" y="35979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TextBox 34"/>
          <p:cNvSpPr txBox="1">
            <a:spLocks noChangeArrowheads="1"/>
          </p:cNvSpPr>
          <p:nvPr/>
        </p:nvSpPr>
        <p:spPr bwMode="auto">
          <a:xfrm>
            <a:off x="3787748" y="5643577"/>
            <a:ext cx="500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+</a:t>
            </a:r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4179861" y="5854714"/>
            <a:ext cx="1357312" cy="1588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359248" y="5857889"/>
            <a:ext cx="449263" cy="3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>
            <a:off x="4791048" y="5845189"/>
            <a:ext cx="444500" cy="407988"/>
          </a:xfrm>
          <a:custGeom>
            <a:avLst/>
            <a:gdLst>
              <a:gd name="connsiteX0" fmla="*/ 0 w 443059"/>
              <a:gd name="connsiteY0" fmla="*/ 0 h 408495"/>
              <a:gd name="connsiteX1" fmla="*/ 282804 w 443059"/>
              <a:gd name="connsiteY1" fmla="*/ 405353 h 408495"/>
              <a:gd name="connsiteX2" fmla="*/ 443059 w 443059"/>
              <a:gd name="connsiteY2" fmla="*/ 18854 h 408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059" h="408495">
                <a:moveTo>
                  <a:pt x="0" y="0"/>
                </a:moveTo>
                <a:cubicBezTo>
                  <a:pt x="104480" y="201105"/>
                  <a:pt x="208961" y="402211"/>
                  <a:pt x="282804" y="405353"/>
                </a:cubicBezTo>
                <a:cubicBezTo>
                  <a:pt x="356647" y="408495"/>
                  <a:pt x="399853" y="213674"/>
                  <a:pt x="443059" y="18854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 rot="10800000" flipV="1">
            <a:off x="3073373" y="5429264"/>
            <a:ext cx="357188" cy="2857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1"/>
          <p:cNvSpPr txBox="1">
            <a:spLocks noChangeArrowheads="1"/>
          </p:cNvSpPr>
          <p:nvPr/>
        </p:nvSpPr>
        <p:spPr bwMode="auto">
          <a:xfrm>
            <a:off x="3573436" y="5000639"/>
            <a:ext cx="2143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优点：耗散小</a:t>
            </a:r>
            <a:endParaRPr lang="en-US" altLang="zh-CN"/>
          </a:p>
          <a:p>
            <a:r>
              <a:rPr lang="zh-CN" altLang="en-US"/>
              <a:t>缺点：导数间断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8596" y="4572008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S-W</a:t>
            </a:r>
            <a:r>
              <a:rPr lang="zh-CN" altLang="en-US" dirty="0" smtClean="0"/>
              <a:t>分裂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2054F8-1DE3-4FAF-A1A7-F6755BF8B532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332656"/>
            <a:ext cx="7167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） </a:t>
            </a:r>
            <a:r>
              <a:rPr lang="en-US" altLang="zh-CN" sz="2000" b="1" dirty="0" smtClean="0"/>
              <a:t>Van Leer</a:t>
            </a:r>
            <a:r>
              <a:rPr lang="zh-CN" altLang="en-US" sz="2000" b="1" dirty="0" smtClean="0"/>
              <a:t>分裂 及 </a:t>
            </a:r>
            <a:r>
              <a:rPr lang="en-US" altLang="zh-CN" sz="2000" b="1" dirty="0" err="1" smtClean="0"/>
              <a:t>Liou</a:t>
            </a:r>
            <a:r>
              <a:rPr lang="en-US" altLang="zh-CN" sz="2000" b="1" dirty="0" smtClean="0"/>
              <a:t>-Steffen</a:t>
            </a:r>
            <a:r>
              <a:rPr lang="zh-CN" altLang="en-US" sz="2000" b="1" dirty="0" smtClean="0"/>
              <a:t>分裂   （</a:t>
            </a:r>
            <a:r>
              <a:rPr lang="en-US" altLang="zh-CN" sz="2000" b="1" dirty="0" smtClean="0"/>
              <a:t>AUSM</a:t>
            </a:r>
            <a:r>
              <a:rPr lang="zh-CN" altLang="en-US" sz="2000" b="1" dirty="0" smtClean="0"/>
              <a:t> 类方法） </a:t>
            </a:r>
            <a:endParaRPr lang="zh-CN" altLang="en-US" sz="2000" b="1" dirty="0"/>
          </a:p>
        </p:txBody>
      </p:sp>
      <p:graphicFrame>
        <p:nvGraphicFramePr>
          <p:cNvPr id="185346" name="Object 20"/>
          <p:cNvGraphicFramePr>
            <a:graphicFrameLocks noChangeAspect="1"/>
          </p:cNvGraphicFramePr>
          <p:nvPr/>
        </p:nvGraphicFramePr>
        <p:xfrm>
          <a:off x="1763688" y="908720"/>
          <a:ext cx="1487487" cy="428625"/>
        </p:xfrm>
        <a:graphic>
          <a:graphicData uri="http://schemas.openxmlformats.org/presentationml/2006/ole">
            <p:oleObj spid="_x0000_s185346" name="公式" r:id="rId3" imgW="660240" imgH="19044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9592" y="1916832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根据当地</a:t>
            </a:r>
            <a:r>
              <a:rPr lang="en-US" altLang="zh-CN" b="1" dirty="0" smtClean="0"/>
              <a:t>Mach</a:t>
            </a:r>
            <a:r>
              <a:rPr lang="zh-CN" altLang="en-US" b="1" dirty="0" smtClean="0"/>
              <a:t>数分裂</a:t>
            </a:r>
            <a:endParaRPr lang="zh-CN" altLang="en-US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491880" y="1916832"/>
          <a:ext cx="958850" cy="285750"/>
        </p:xfrm>
        <a:graphic>
          <a:graphicData uri="http://schemas.openxmlformats.org/presentationml/2006/ole">
            <p:oleObj spid="_x0000_s185347" name="Equation" r:id="rId4" imgW="596880" imgH="177480" progId="Equation.DSMT4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763688" y="2420888"/>
          <a:ext cx="631825" cy="265112"/>
        </p:xfrm>
        <a:graphic>
          <a:graphicData uri="http://schemas.openxmlformats.org/presentationml/2006/ole">
            <p:oleObj spid="_x0000_s185348" name="Equation" r:id="rId5" imgW="393480" imgH="164880" progId="Equation.DSMT4">
              <p:embed/>
            </p:oleObj>
          </a:graphicData>
        </a:graphic>
      </p:graphicFrame>
      <p:graphicFrame>
        <p:nvGraphicFramePr>
          <p:cNvPr id="185349" name="Object 20"/>
          <p:cNvGraphicFramePr>
            <a:graphicFrameLocks noChangeAspect="1"/>
          </p:cNvGraphicFramePr>
          <p:nvPr/>
        </p:nvGraphicFramePr>
        <p:xfrm>
          <a:off x="2699792" y="2348880"/>
          <a:ext cx="1543049" cy="426941"/>
        </p:xfrm>
        <a:graphic>
          <a:graphicData uri="http://schemas.openxmlformats.org/presentationml/2006/ole">
            <p:oleObj spid="_x0000_s185349" name="Equation" r:id="rId6" imgW="825480" imgH="228600" progId="Equation.DSMT4">
              <p:embed/>
            </p:oleObj>
          </a:graphicData>
        </a:graphic>
      </p:graphicFrame>
      <p:graphicFrame>
        <p:nvGraphicFramePr>
          <p:cNvPr id="185350" name="Object 6"/>
          <p:cNvGraphicFramePr>
            <a:graphicFrameLocks noChangeAspect="1"/>
          </p:cNvGraphicFramePr>
          <p:nvPr/>
        </p:nvGraphicFramePr>
        <p:xfrm>
          <a:off x="1691680" y="2780928"/>
          <a:ext cx="795337" cy="265113"/>
        </p:xfrm>
        <a:graphic>
          <a:graphicData uri="http://schemas.openxmlformats.org/presentationml/2006/ole">
            <p:oleObj spid="_x0000_s185350" name="Equation" r:id="rId7" imgW="495000" imgH="164880" progId="Equation.DSMT4">
              <p:embed/>
            </p:oleObj>
          </a:graphicData>
        </a:graphic>
      </p:graphicFrame>
      <p:graphicFrame>
        <p:nvGraphicFramePr>
          <p:cNvPr id="185351" name="Object 20"/>
          <p:cNvGraphicFramePr>
            <a:graphicFrameLocks noChangeAspect="1"/>
          </p:cNvGraphicFramePr>
          <p:nvPr/>
        </p:nvGraphicFramePr>
        <p:xfrm>
          <a:off x="2771800" y="2708920"/>
          <a:ext cx="1543050" cy="427037"/>
        </p:xfrm>
        <a:graphic>
          <a:graphicData uri="http://schemas.openxmlformats.org/presentationml/2006/ole">
            <p:oleObj spid="_x0000_s185351" name="Equation" r:id="rId8" imgW="825480" imgH="228600" progId="Equation.DSMT4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47664" y="3140968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亚声速情况下           ，均匀过渡</a:t>
            </a:r>
            <a:endParaRPr lang="zh-CN" altLang="en-US" b="1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860425" y="3716338"/>
          <a:ext cx="2984500" cy="936625"/>
        </p:xfrm>
        <a:graphic>
          <a:graphicData uri="http://schemas.openxmlformats.org/presentationml/2006/ole">
            <p:oleObj spid="_x0000_s185352" name="Equation" r:id="rId9" imgW="2349360" imgH="736560" progId="Equation.DSMT4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7956376" y="3789040"/>
          <a:ext cx="896100" cy="288032"/>
        </p:xfrm>
        <a:graphic>
          <a:graphicData uri="http://schemas.openxmlformats.org/presentationml/2006/ole">
            <p:oleObj spid="_x0000_s185356" name="Equation" r:id="rId10" imgW="711000" imgH="228600" progId="Equation.DSMT4">
              <p:embed/>
            </p:oleObj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3131840" y="3284984"/>
          <a:ext cx="508000" cy="254000"/>
        </p:xfrm>
        <a:graphic>
          <a:graphicData uri="http://schemas.openxmlformats.org/presentationml/2006/ole">
            <p:oleObj spid="_x0000_s185361" name="Equation" r:id="rId11" imgW="507960" imgH="253800" progId="Equation.DSMT4">
              <p:embed/>
            </p:oleObj>
          </a:graphicData>
        </a:graphic>
      </p:graphicFrame>
      <p:sp>
        <p:nvSpPr>
          <p:cNvPr id="43" name="TextBox 13"/>
          <p:cNvSpPr txBox="1">
            <a:spLocks noChangeArrowheads="1"/>
          </p:cNvSpPr>
          <p:nvPr/>
        </p:nvSpPr>
        <p:spPr bwMode="auto">
          <a:xfrm>
            <a:off x="611560" y="1484784"/>
            <a:ext cx="5688632" cy="40011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决定特征传播方向的</a:t>
            </a:r>
            <a:r>
              <a:rPr lang="zh-CN" altLang="en-US" sz="2000" b="1" dirty="0"/>
              <a:t>关键</a:t>
            </a:r>
            <a:r>
              <a:rPr lang="zh-CN" altLang="en-US" sz="2000" b="1" dirty="0" smtClean="0"/>
              <a:t>参数：当地</a:t>
            </a:r>
            <a:r>
              <a:rPr lang="en-US" altLang="zh-CN" sz="2000" b="1" dirty="0"/>
              <a:t>Mach</a:t>
            </a:r>
            <a:r>
              <a:rPr lang="zh-CN" altLang="en-US" sz="2000" b="1" dirty="0" smtClean="0"/>
              <a:t>数</a:t>
            </a:r>
            <a:endParaRPr lang="zh-CN" altLang="en-US" sz="2000" b="1" dirty="0"/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4788024" y="4077072"/>
          <a:ext cx="1094522" cy="288032"/>
        </p:xfrm>
        <a:graphic>
          <a:graphicData uri="http://schemas.openxmlformats.org/presentationml/2006/ole">
            <p:oleObj spid="_x0000_s185367" name="Equation" r:id="rId12" imgW="723600" imgH="190440" progId="Equation.DSMT4">
              <p:embed/>
            </p:oleObj>
          </a:graphicData>
        </a:graphic>
      </p:graphicFrame>
      <p:cxnSp>
        <p:nvCxnSpPr>
          <p:cNvPr id="49" name="直接箭头连接符 48"/>
          <p:cNvCxnSpPr/>
          <p:nvPr/>
        </p:nvCxnSpPr>
        <p:spPr>
          <a:xfrm>
            <a:off x="2123728" y="4653136"/>
            <a:ext cx="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339752" y="479715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方法</a:t>
            </a:r>
            <a:r>
              <a:rPr lang="en-US" altLang="zh-CN" b="1" dirty="0" smtClean="0">
                <a:solidFill>
                  <a:srgbClr val="FF0000"/>
                </a:solidFill>
              </a:rPr>
              <a:t>1 </a:t>
            </a:r>
            <a:r>
              <a:rPr lang="zh-CN" altLang="en-US" b="1" dirty="0" smtClean="0"/>
              <a:t>：</a:t>
            </a:r>
            <a:r>
              <a:rPr lang="en-US" altLang="zh-CN" b="1" dirty="0" err="1" smtClean="0"/>
              <a:t>Liou-Stenffen</a:t>
            </a:r>
            <a:r>
              <a:rPr lang="zh-CN" altLang="en-US" b="1" dirty="0" smtClean="0"/>
              <a:t>分裂</a:t>
            </a:r>
            <a:endParaRPr lang="zh-CN" alt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724128" y="479715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压力项单独处理</a:t>
            </a:r>
            <a:endParaRPr lang="zh-CN" altLang="en-US" b="1" dirty="0"/>
          </a:p>
        </p:txBody>
      </p:sp>
      <p:graphicFrame>
        <p:nvGraphicFramePr>
          <p:cNvPr id="54" name="对象 53"/>
          <p:cNvGraphicFramePr>
            <a:graphicFrameLocks noChangeAspect="1"/>
          </p:cNvGraphicFramePr>
          <p:nvPr/>
        </p:nvGraphicFramePr>
        <p:xfrm>
          <a:off x="6228184" y="4005064"/>
          <a:ext cx="797627" cy="288032"/>
        </p:xfrm>
        <a:graphic>
          <a:graphicData uri="http://schemas.openxmlformats.org/presentationml/2006/ole">
            <p:oleObj spid="_x0000_s185370" name="Equation" r:id="rId13" imgW="457200" imgH="164880" progId="Equation.DSMT4">
              <p:embed/>
            </p:oleObj>
          </a:graphicData>
        </a:graphic>
      </p:graphicFrame>
      <p:graphicFrame>
        <p:nvGraphicFramePr>
          <p:cNvPr id="185371" name="Object 27"/>
          <p:cNvGraphicFramePr>
            <a:graphicFrameLocks noChangeAspect="1"/>
          </p:cNvGraphicFramePr>
          <p:nvPr/>
        </p:nvGraphicFramePr>
        <p:xfrm>
          <a:off x="755576" y="5373216"/>
          <a:ext cx="2592288" cy="1016933"/>
        </p:xfrm>
        <a:graphic>
          <a:graphicData uri="http://schemas.openxmlformats.org/presentationml/2006/ole">
            <p:oleObj spid="_x0000_s185371" name="Equation" r:id="rId14" imgW="1815840" imgH="711000" progId="Equation.DSMT4">
              <p:embed/>
            </p:oleObj>
          </a:graphicData>
        </a:graphic>
      </p:graphicFrame>
      <p:cxnSp>
        <p:nvCxnSpPr>
          <p:cNvPr id="56" name="直接箭头连接符 55"/>
          <p:cNvCxnSpPr/>
          <p:nvPr/>
        </p:nvCxnSpPr>
        <p:spPr>
          <a:xfrm flipV="1">
            <a:off x="3419872" y="5661248"/>
            <a:ext cx="576064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对象 56"/>
          <p:cNvGraphicFramePr>
            <a:graphicFrameLocks noChangeAspect="1"/>
          </p:cNvGraphicFramePr>
          <p:nvPr/>
        </p:nvGraphicFramePr>
        <p:xfrm>
          <a:off x="4139952" y="5445224"/>
          <a:ext cx="1399013" cy="288032"/>
        </p:xfrm>
        <a:graphic>
          <a:graphicData uri="http://schemas.openxmlformats.org/presentationml/2006/ole">
            <p:oleObj spid="_x0000_s185373" name="Equation" r:id="rId15" imgW="863280" imgH="177480" progId="Equation.DSMT4">
              <p:embed/>
            </p:oleObj>
          </a:graphicData>
        </a:graphic>
      </p:graphicFrame>
      <p:cxnSp>
        <p:nvCxnSpPr>
          <p:cNvPr id="60" name="直接箭头连接符 59"/>
          <p:cNvCxnSpPr/>
          <p:nvPr/>
        </p:nvCxnSpPr>
        <p:spPr>
          <a:xfrm>
            <a:off x="3419872" y="5949280"/>
            <a:ext cx="576064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对象 61"/>
          <p:cNvGraphicFramePr>
            <a:graphicFrameLocks noChangeAspect="1"/>
          </p:cNvGraphicFramePr>
          <p:nvPr/>
        </p:nvGraphicFramePr>
        <p:xfrm>
          <a:off x="4211959" y="6165304"/>
          <a:ext cx="948811" cy="288032"/>
        </p:xfrm>
        <a:graphic>
          <a:graphicData uri="http://schemas.openxmlformats.org/presentationml/2006/ole">
            <p:oleObj spid="_x0000_s185374" name="Equation" r:id="rId16" imgW="711000" imgH="215640" progId="Equation.DSMT4">
              <p:embed/>
            </p:oleObj>
          </a:graphicData>
        </a:graphic>
      </p:graphicFrame>
      <p:graphicFrame>
        <p:nvGraphicFramePr>
          <p:cNvPr id="63" name="对象 62"/>
          <p:cNvGraphicFramePr>
            <a:graphicFrameLocks noChangeAspect="1"/>
          </p:cNvGraphicFramePr>
          <p:nvPr/>
        </p:nvGraphicFramePr>
        <p:xfrm>
          <a:off x="5868144" y="5517232"/>
          <a:ext cx="1620180" cy="360040"/>
        </p:xfrm>
        <a:graphic>
          <a:graphicData uri="http://schemas.openxmlformats.org/presentationml/2006/ole">
            <p:oleObj spid="_x0000_s185375" name="Equation" r:id="rId17" imgW="914400" imgH="203040" progId="Equation.DSMT4">
              <p:embed/>
            </p:oleObj>
          </a:graphicData>
        </a:graphic>
      </p:graphicFrame>
      <p:grpSp>
        <p:nvGrpSpPr>
          <p:cNvPr id="64" name="组合 63"/>
          <p:cNvGrpSpPr/>
          <p:nvPr/>
        </p:nvGrpSpPr>
        <p:grpSpPr>
          <a:xfrm>
            <a:off x="5724128" y="980728"/>
            <a:ext cx="3068226" cy="2588868"/>
            <a:chOff x="2051720" y="1257884"/>
            <a:chExt cx="3068226" cy="2588868"/>
          </a:xfrm>
        </p:grpSpPr>
        <p:cxnSp>
          <p:nvCxnSpPr>
            <p:cNvPr id="65" name="直接箭头连接符 64"/>
            <p:cNvCxnSpPr/>
            <p:nvPr/>
          </p:nvCxnSpPr>
          <p:spPr>
            <a:xfrm>
              <a:off x="2130692" y="2703744"/>
              <a:ext cx="278608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 rot="5400000" flipH="1" flipV="1">
              <a:off x="2059651" y="2631909"/>
              <a:ext cx="2428892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7" name="对象 66"/>
            <p:cNvGraphicFramePr>
              <a:graphicFrameLocks noChangeAspect="1"/>
            </p:cNvGraphicFramePr>
            <p:nvPr/>
          </p:nvGraphicFramePr>
          <p:xfrm>
            <a:off x="4875471" y="2783124"/>
            <a:ext cx="244475" cy="198438"/>
          </p:xfrm>
          <a:graphic>
            <a:graphicData uri="http://schemas.openxmlformats.org/presentationml/2006/ole">
              <p:oleObj spid="_x0000_s185376" name="Equation" r:id="rId18" imgW="203040" imgH="164880" progId="Equation.DSMT4">
                <p:embed/>
              </p:oleObj>
            </a:graphicData>
          </a:graphic>
        </p:graphicFrame>
        <p:graphicFrame>
          <p:nvGraphicFramePr>
            <p:cNvPr id="68" name="对象 67"/>
            <p:cNvGraphicFramePr>
              <a:graphicFrameLocks noChangeAspect="1"/>
            </p:cNvGraphicFramePr>
            <p:nvPr/>
          </p:nvGraphicFramePr>
          <p:xfrm>
            <a:off x="3364518" y="1257884"/>
            <a:ext cx="750887" cy="322262"/>
          </p:xfrm>
          <a:graphic>
            <a:graphicData uri="http://schemas.openxmlformats.org/presentationml/2006/ole">
              <p:oleObj spid="_x0000_s185377" name="Equation" r:id="rId19" imgW="533160" imgH="228600" progId="Equation.DSMT4">
                <p:embed/>
              </p:oleObj>
            </a:graphicData>
          </a:graphic>
        </p:graphicFrame>
        <p:cxnSp>
          <p:nvCxnSpPr>
            <p:cNvPr id="69" name="直接连接符 68"/>
            <p:cNvCxnSpPr/>
            <p:nvPr/>
          </p:nvCxnSpPr>
          <p:spPr>
            <a:xfrm flipV="1">
              <a:off x="2202130" y="1775050"/>
              <a:ext cx="2143140" cy="1857388"/>
            </a:xfrm>
            <a:prstGeom prst="line">
              <a:avLst/>
            </a:prstGeom>
            <a:ln w="19050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rot="5400000">
              <a:off x="3738047" y="2382273"/>
              <a:ext cx="785818" cy="1588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rot="5400000">
              <a:off x="2024329" y="3095859"/>
              <a:ext cx="785818" cy="1588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2202130" y="2346554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-1</a:t>
              </a:r>
              <a:endParaRPr lang="zh-CN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130956" y="2775182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graphicFrame>
          <p:nvGraphicFramePr>
            <p:cNvPr id="74" name="Object 28"/>
            <p:cNvGraphicFramePr>
              <a:graphicFrameLocks noChangeAspect="1"/>
            </p:cNvGraphicFramePr>
            <p:nvPr/>
          </p:nvGraphicFramePr>
          <p:xfrm>
            <a:off x="4427984" y="1268760"/>
            <a:ext cx="357187" cy="268288"/>
          </p:xfrm>
          <a:graphic>
            <a:graphicData uri="http://schemas.openxmlformats.org/presentationml/2006/ole">
              <p:oleObj spid="_x0000_s185378" name="Equation" r:id="rId20" imgW="253800" imgH="190440" progId="Equation.DSMT4">
                <p:embed/>
              </p:oleObj>
            </a:graphicData>
          </a:graphic>
        </p:graphicFrame>
        <p:cxnSp>
          <p:nvCxnSpPr>
            <p:cNvPr id="75" name="直接连接符 74"/>
            <p:cNvCxnSpPr/>
            <p:nvPr/>
          </p:nvCxnSpPr>
          <p:spPr>
            <a:xfrm flipV="1">
              <a:off x="4086736" y="1412776"/>
              <a:ext cx="701288" cy="576064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2051720" y="3441625"/>
              <a:ext cx="377132" cy="347415"/>
            </a:xfrm>
            <a:prstGeom prst="line">
              <a:avLst/>
            </a:prstGeom>
            <a:ln w="254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7" name="Object 8"/>
            <p:cNvGraphicFramePr>
              <a:graphicFrameLocks noChangeAspect="1"/>
            </p:cNvGraphicFramePr>
            <p:nvPr/>
          </p:nvGraphicFramePr>
          <p:xfrm>
            <a:off x="2195736" y="3573016"/>
            <a:ext cx="357187" cy="268287"/>
          </p:xfrm>
          <a:graphic>
            <a:graphicData uri="http://schemas.openxmlformats.org/presentationml/2006/ole">
              <p:oleObj spid="_x0000_s185379" name="Equation" r:id="rId21" imgW="253800" imgH="190440" progId="Equation.DSMT4">
                <p:embed/>
              </p:oleObj>
            </a:graphicData>
          </a:graphic>
        </p:graphicFrame>
        <p:sp>
          <p:nvSpPr>
            <p:cNvPr id="78" name="任意多边形 77"/>
            <p:cNvSpPr/>
            <p:nvPr/>
          </p:nvSpPr>
          <p:spPr>
            <a:xfrm>
              <a:off x="2418460" y="1974079"/>
              <a:ext cx="1692067" cy="726392"/>
            </a:xfrm>
            <a:custGeom>
              <a:avLst/>
              <a:gdLst>
                <a:gd name="connsiteX0" fmla="*/ 0 w 1692067"/>
                <a:gd name="connsiteY0" fmla="*/ 726392 h 726392"/>
                <a:gd name="connsiteX1" fmla="*/ 863125 w 1692067"/>
                <a:gd name="connsiteY1" fmla="*/ 589659 h 726392"/>
                <a:gd name="connsiteX2" fmla="*/ 1692067 w 1692067"/>
                <a:gd name="connsiteY2" fmla="*/ 0 h 72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2067" h="726392">
                  <a:moveTo>
                    <a:pt x="0" y="726392"/>
                  </a:moveTo>
                  <a:cubicBezTo>
                    <a:pt x="290557" y="718558"/>
                    <a:pt x="581114" y="710724"/>
                    <a:pt x="863125" y="589659"/>
                  </a:cubicBezTo>
                  <a:cubicBezTo>
                    <a:pt x="1145136" y="468594"/>
                    <a:pt x="1418601" y="234297"/>
                    <a:pt x="1692067" y="0"/>
                  </a:cubicBezTo>
                </a:path>
              </a:pathLst>
            </a:cu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2444097" y="2700471"/>
              <a:ext cx="1683522" cy="734938"/>
            </a:xfrm>
            <a:custGeom>
              <a:avLst/>
              <a:gdLst>
                <a:gd name="connsiteX0" fmla="*/ 1683522 w 1683522"/>
                <a:gd name="connsiteY0" fmla="*/ 0 h 734938"/>
                <a:gd name="connsiteX1" fmla="*/ 820396 w 1683522"/>
                <a:gd name="connsiteY1" fmla="*/ 188008 h 734938"/>
                <a:gd name="connsiteX2" fmla="*/ 0 w 1683522"/>
                <a:gd name="connsiteY2" fmla="*/ 734938 h 73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3522" h="734938">
                  <a:moveTo>
                    <a:pt x="1683522" y="0"/>
                  </a:moveTo>
                  <a:cubicBezTo>
                    <a:pt x="1392252" y="32759"/>
                    <a:pt x="1100983" y="65518"/>
                    <a:pt x="820396" y="188008"/>
                  </a:cubicBezTo>
                  <a:cubicBezTo>
                    <a:pt x="539809" y="310498"/>
                    <a:pt x="269904" y="522718"/>
                    <a:pt x="0" y="734938"/>
                  </a:cubicBezTo>
                </a:path>
              </a:pathLst>
            </a:custGeom>
            <a:ln w="254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2054F8-1DE3-4FAF-A1A7-F6755BF8B532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graphicFrame>
        <p:nvGraphicFramePr>
          <p:cNvPr id="220175" name="Object 7"/>
          <p:cNvGraphicFramePr>
            <a:graphicFrameLocks noChangeAspect="1"/>
          </p:cNvGraphicFramePr>
          <p:nvPr/>
        </p:nvGraphicFramePr>
        <p:xfrm>
          <a:off x="323528" y="404664"/>
          <a:ext cx="2393950" cy="828675"/>
        </p:xfrm>
        <a:graphic>
          <a:graphicData uri="http://schemas.openxmlformats.org/presentationml/2006/ole">
            <p:oleObj spid="_x0000_s220175" name="Equation" r:id="rId3" imgW="1981080" imgH="685800" progId="Equation.3">
              <p:embed/>
            </p:oleObj>
          </a:graphicData>
        </a:graphic>
      </p:graphicFrame>
      <p:graphicFrame>
        <p:nvGraphicFramePr>
          <p:cNvPr id="220176" name="Object 22"/>
          <p:cNvGraphicFramePr>
            <a:graphicFrameLocks noChangeAspect="1"/>
          </p:cNvGraphicFramePr>
          <p:nvPr/>
        </p:nvGraphicFramePr>
        <p:xfrm>
          <a:off x="3131840" y="476672"/>
          <a:ext cx="2124075" cy="815975"/>
        </p:xfrm>
        <a:graphic>
          <a:graphicData uri="http://schemas.openxmlformats.org/presentationml/2006/ole">
            <p:oleObj spid="_x0000_s220176" name="Equation" r:id="rId4" imgW="1752480" imgH="672840" progId="Equation.3">
              <p:embed/>
            </p:oleObj>
          </a:graphicData>
        </a:graphic>
      </p:graphicFrame>
      <p:pic>
        <p:nvPicPr>
          <p:cNvPr id="220177" name="Picture 17"/>
          <p:cNvPicPr>
            <a:picLocks noChangeAspect="1" noChangeArrowheads="1"/>
          </p:cNvPicPr>
          <p:nvPr/>
        </p:nvPicPr>
        <p:blipFill>
          <a:blip r:embed="rId5" cstate="print"/>
          <a:srcRect l="41931" t="31933" r="36807" b="37967"/>
          <a:stretch>
            <a:fillRect/>
          </a:stretch>
        </p:blipFill>
        <p:spPr bwMode="auto">
          <a:xfrm>
            <a:off x="5255568" y="188640"/>
            <a:ext cx="3888432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323528" y="141277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特点： 连续、光滑、无可调参数</a:t>
            </a:r>
            <a:endParaRPr lang="zh-CN" altLang="en-US" b="1" dirty="0"/>
          </a:p>
        </p:txBody>
      </p:sp>
      <p:graphicFrame>
        <p:nvGraphicFramePr>
          <p:cNvPr id="220178" name="Object 23"/>
          <p:cNvGraphicFramePr>
            <a:graphicFrameLocks noChangeAspect="1"/>
          </p:cNvGraphicFramePr>
          <p:nvPr/>
        </p:nvGraphicFramePr>
        <p:xfrm>
          <a:off x="467544" y="2060848"/>
          <a:ext cx="1872208" cy="769202"/>
        </p:xfrm>
        <a:graphic>
          <a:graphicData uri="http://schemas.openxmlformats.org/presentationml/2006/ole">
            <p:oleObj spid="_x0000_s220178" name="Equation" r:id="rId6" imgW="1638000" imgH="672840" progId="Equation.3">
              <p:embed/>
            </p:oleObj>
          </a:graphicData>
        </a:graphic>
      </p:graphicFrame>
      <p:graphicFrame>
        <p:nvGraphicFramePr>
          <p:cNvPr id="220179" name="Object 24"/>
          <p:cNvGraphicFramePr>
            <a:graphicFrameLocks noChangeAspect="1"/>
          </p:cNvGraphicFramePr>
          <p:nvPr/>
        </p:nvGraphicFramePr>
        <p:xfrm>
          <a:off x="2915816" y="2060848"/>
          <a:ext cx="1752648" cy="720080"/>
        </p:xfrm>
        <a:graphic>
          <a:graphicData uri="http://schemas.openxmlformats.org/presentationml/2006/ole">
            <p:oleObj spid="_x0000_s220179" name="Equation" r:id="rId7" imgW="1638000" imgH="672840" progId="Equation.3">
              <p:embed/>
            </p:oleObj>
          </a:graphicData>
        </a:graphic>
      </p:graphicFrame>
      <p:graphicFrame>
        <p:nvGraphicFramePr>
          <p:cNvPr id="220180" name="Object 27"/>
          <p:cNvGraphicFramePr>
            <a:graphicFrameLocks noChangeAspect="1"/>
          </p:cNvGraphicFramePr>
          <p:nvPr/>
        </p:nvGraphicFramePr>
        <p:xfrm>
          <a:off x="760413" y="3419475"/>
          <a:ext cx="2906712" cy="1285875"/>
        </p:xfrm>
        <a:graphic>
          <a:graphicData uri="http://schemas.openxmlformats.org/presentationml/2006/ole">
            <p:oleObj spid="_x0000_s220180" name="Equation" r:id="rId8" imgW="1460160" imgH="647640" progId="Equation.DSMT4">
              <p:embed/>
            </p:oleObj>
          </a:graphicData>
        </a:graphic>
      </p:graphicFrame>
      <p:sp>
        <p:nvSpPr>
          <p:cNvPr id="36" name="TextBox 28"/>
          <p:cNvSpPr txBox="1">
            <a:spLocks noChangeArrowheads="1"/>
          </p:cNvSpPr>
          <p:nvPr/>
        </p:nvSpPr>
        <p:spPr bwMode="auto">
          <a:xfrm>
            <a:off x="683568" y="5301208"/>
            <a:ext cx="7742634" cy="95410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400" b="1"/>
              <a:t>参考文献：</a:t>
            </a:r>
            <a:endParaRPr lang="en-US" altLang="zh-CN" sz="1400" b="1"/>
          </a:p>
          <a:p>
            <a:r>
              <a:rPr lang="en-US" altLang="zh-CN" sz="1400"/>
              <a:t>Toro: Riemann Solvers and Numerical Methods for Fluid Dynamics, section 8.4.4</a:t>
            </a:r>
          </a:p>
          <a:p>
            <a:endParaRPr lang="en-US" altLang="zh-CN" sz="1400"/>
          </a:p>
          <a:p>
            <a:r>
              <a:rPr lang="en-US" altLang="zh-CN" sz="1400"/>
              <a:t>Liou: Ten Years in the making AUSM family, NASA TM-2001-210977</a:t>
            </a:r>
            <a:endParaRPr lang="zh-CN" altLang="en-US" sz="1400"/>
          </a:p>
        </p:txBody>
      </p:sp>
      <p:graphicFrame>
        <p:nvGraphicFramePr>
          <p:cNvPr id="220181" name="Object 25"/>
          <p:cNvGraphicFramePr>
            <a:graphicFrameLocks noChangeAspect="1"/>
          </p:cNvGraphicFramePr>
          <p:nvPr/>
        </p:nvGraphicFramePr>
        <p:xfrm>
          <a:off x="5292080" y="116632"/>
          <a:ext cx="1014412" cy="500063"/>
        </p:xfrm>
        <a:graphic>
          <a:graphicData uri="http://schemas.openxmlformats.org/presentationml/2006/ole">
            <p:oleObj spid="_x0000_s220181" name="Equation" r:id="rId9" imgW="87624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2054F8-1DE3-4FAF-A1A7-F6755BF8B532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34" name="页脚占位符 1"/>
          <p:cNvSpPr txBox="1">
            <a:spLocks/>
          </p:cNvSpPr>
          <p:nvPr/>
        </p:nvSpPr>
        <p:spPr>
          <a:xfrm>
            <a:off x="314325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Copyright by Li Xinliang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页脚占位符 1"/>
          <p:cNvSpPr txBox="1">
            <a:spLocks/>
          </p:cNvSpPr>
          <p:nvPr/>
        </p:nvSpPr>
        <p:spPr>
          <a:xfrm>
            <a:off x="314325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Copyright by Li Xinliang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899592" y="4869160"/>
          <a:ext cx="3851585" cy="1152129"/>
        </p:xfrm>
        <a:graphic>
          <a:graphicData uri="http://schemas.openxmlformats.org/presentationml/2006/ole">
            <p:oleObj spid="_x0000_s221193" name="Equation" r:id="rId3" imgW="2463480" imgH="736560" progId="Equation.DSMT4">
              <p:embed/>
            </p:oleObj>
          </a:graphicData>
        </a:graphic>
      </p:graphicFrame>
      <p:graphicFrame>
        <p:nvGraphicFramePr>
          <p:cNvPr id="42" name="Object 18"/>
          <p:cNvGraphicFramePr>
            <a:graphicFrameLocks noChangeAspect="1"/>
          </p:cNvGraphicFramePr>
          <p:nvPr/>
        </p:nvGraphicFramePr>
        <p:xfrm>
          <a:off x="899592" y="4509120"/>
          <a:ext cx="720080" cy="360040"/>
        </p:xfrm>
        <a:graphic>
          <a:graphicData uri="http://schemas.openxmlformats.org/presentationml/2006/ole">
            <p:oleObj spid="_x0000_s221197" name="Equation" r:id="rId4" imgW="507960" imgH="253800" progId="Equation.DSMT4">
              <p:embed/>
            </p:oleObj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539552" y="404664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方法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： </a:t>
            </a:r>
            <a:r>
              <a:rPr lang="en-US" altLang="zh-CN" b="1" dirty="0" smtClean="0"/>
              <a:t>Van Leer </a:t>
            </a:r>
            <a:r>
              <a:rPr lang="zh-CN" altLang="en-US" b="1" dirty="0" smtClean="0"/>
              <a:t>分裂   （不单独处理压力）</a:t>
            </a:r>
            <a:endParaRPr lang="zh-CN" altLang="en-US" b="1" dirty="0"/>
          </a:p>
        </p:txBody>
      </p:sp>
      <p:graphicFrame>
        <p:nvGraphicFramePr>
          <p:cNvPr id="221199" name="Object 15"/>
          <p:cNvGraphicFramePr>
            <a:graphicFrameLocks noChangeAspect="1"/>
          </p:cNvGraphicFramePr>
          <p:nvPr/>
        </p:nvGraphicFramePr>
        <p:xfrm>
          <a:off x="1115616" y="908720"/>
          <a:ext cx="1440160" cy="1129912"/>
        </p:xfrm>
        <a:graphic>
          <a:graphicData uri="http://schemas.openxmlformats.org/presentationml/2006/ole">
            <p:oleObj spid="_x0000_s221199" name="Equation" r:id="rId5" imgW="939600" imgH="736560" progId="Equation.DSMT4">
              <p:embed/>
            </p:oleObj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2843808" y="1700808"/>
          <a:ext cx="936104" cy="306034"/>
        </p:xfrm>
        <a:graphic>
          <a:graphicData uri="http://schemas.openxmlformats.org/presentationml/2006/ole">
            <p:oleObj spid="_x0000_s221200" name="Equation" r:id="rId6" imgW="660240" imgH="215640" progId="Equation.DSMT4">
              <p:embed/>
            </p:oleObj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2699792" y="1988840"/>
          <a:ext cx="3560912" cy="504056"/>
        </p:xfrm>
        <a:graphic>
          <a:graphicData uri="http://schemas.openxmlformats.org/presentationml/2006/ole">
            <p:oleObj spid="_x0000_s221201" name="Equation" r:id="rId7" imgW="2781000" imgH="393480" progId="Equation.DSMT4">
              <p:embed/>
            </p:oleObj>
          </a:graphicData>
        </a:graphic>
      </p:graphicFrame>
      <p:graphicFrame>
        <p:nvGraphicFramePr>
          <p:cNvPr id="221202" name="Object 18"/>
          <p:cNvGraphicFramePr>
            <a:graphicFrameLocks noChangeAspect="1"/>
          </p:cNvGraphicFramePr>
          <p:nvPr/>
        </p:nvGraphicFramePr>
        <p:xfrm>
          <a:off x="899592" y="2492896"/>
          <a:ext cx="2566988" cy="1090613"/>
        </p:xfrm>
        <a:graphic>
          <a:graphicData uri="http://schemas.openxmlformats.org/presentationml/2006/ole">
            <p:oleObj spid="_x0000_s221202" name="Equation" r:id="rId8" imgW="1676160" imgH="711000" progId="Equation.DSMT4">
              <p:embed/>
            </p:oleObj>
          </a:graphicData>
        </a:graphic>
      </p:graphicFrame>
      <p:cxnSp>
        <p:nvCxnSpPr>
          <p:cNvPr id="50" name="直接箭头连接符 49"/>
          <p:cNvCxnSpPr/>
          <p:nvPr/>
        </p:nvCxnSpPr>
        <p:spPr>
          <a:xfrm>
            <a:off x="1691680" y="2060848"/>
            <a:ext cx="0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1203" name="Object 19"/>
          <p:cNvGraphicFramePr>
            <a:graphicFrameLocks noChangeAspect="1"/>
          </p:cNvGraphicFramePr>
          <p:nvPr/>
        </p:nvGraphicFramePr>
        <p:xfrm>
          <a:off x="1691680" y="3717032"/>
          <a:ext cx="631825" cy="265112"/>
        </p:xfrm>
        <a:graphic>
          <a:graphicData uri="http://schemas.openxmlformats.org/presentationml/2006/ole">
            <p:oleObj spid="_x0000_s221203" name="Equation" r:id="rId9" imgW="393480" imgH="164880" progId="Equation.DSMT4">
              <p:embed/>
            </p:oleObj>
          </a:graphicData>
        </a:graphic>
      </p:graphicFrame>
      <p:graphicFrame>
        <p:nvGraphicFramePr>
          <p:cNvPr id="221204" name="Object 20"/>
          <p:cNvGraphicFramePr>
            <a:graphicFrameLocks noChangeAspect="1"/>
          </p:cNvGraphicFramePr>
          <p:nvPr/>
        </p:nvGraphicFramePr>
        <p:xfrm>
          <a:off x="2627784" y="3645024"/>
          <a:ext cx="1543050" cy="427038"/>
        </p:xfrm>
        <a:graphic>
          <a:graphicData uri="http://schemas.openxmlformats.org/presentationml/2006/ole">
            <p:oleObj spid="_x0000_s221204" name="Equation" r:id="rId10" imgW="825480" imgH="228600" progId="Equation.DSMT4">
              <p:embed/>
            </p:oleObj>
          </a:graphicData>
        </a:graphic>
      </p:graphicFrame>
      <p:graphicFrame>
        <p:nvGraphicFramePr>
          <p:cNvPr id="221205" name="Object 21"/>
          <p:cNvGraphicFramePr>
            <a:graphicFrameLocks noChangeAspect="1"/>
          </p:cNvGraphicFramePr>
          <p:nvPr/>
        </p:nvGraphicFramePr>
        <p:xfrm>
          <a:off x="1619672" y="4149080"/>
          <a:ext cx="795338" cy="265113"/>
        </p:xfrm>
        <a:graphic>
          <a:graphicData uri="http://schemas.openxmlformats.org/presentationml/2006/ole">
            <p:oleObj spid="_x0000_s221205" name="Equation" r:id="rId11" imgW="495000" imgH="164880" progId="Equation.DSMT4">
              <p:embed/>
            </p:oleObj>
          </a:graphicData>
        </a:graphic>
      </p:graphicFrame>
      <p:graphicFrame>
        <p:nvGraphicFramePr>
          <p:cNvPr id="221206" name="Object 22"/>
          <p:cNvGraphicFramePr>
            <a:graphicFrameLocks noChangeAspect="1"/>
          </p:cNvGraphicFramePr>
          <p:nvPr/>
        </p:nvGraphicFramePr>
        <p:xfrm>
          <a:off x="2627784" y="4077072"/>
          <a:ext cx="1543050" cy="427038"/>
        </p:xfrm>
        <a:graphic>
          <a:graphicData uri="http://schemas.openxmlformats.org/presentationml/2006/ole">
            <p:oleObj spid="_x0000_s221206" name="Equation" r:id="rId12" imgW="825480" imgH="228600" progId="Equation.DSMT4">
              <p:embed/>
            </p:oleObj>
          </a:graphicData>
        </a:graphic>
      </p:graphicFrame>
      <p:pic>
        <p:nvPicPr>
          <p:cNvPr id="24" name="Picture 17"/>
          <p:cNvPicPr>
            <a:picLocks noChangeAspect="1" noChangeArrowheads="1"/>
          </p:cNvPicPr>
          <p:nvPr/>
        </p:nvPicPr>
        <p:blipFill>
          <a:blip r:embed="rId13" cstate="print"/>
          <a:srcRect l="41931" t="31933" r="36807" b="37967"/>
          <a:stretch>
            <a:fillRect/>
          </a:stretch>
        </p:blipFill>
        <p:spPr bwMode="auto">
          <a:xfrm>
            <a:off x="6340712" y="0"/>
            <a:ext cx="2803288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21207" name="Object 7"/>
          <p:cNvGraphicFramePr>
            <a:graphicFrameLocks noChangeAspect="1"/>
          </p:cNvGraphicFramePr>
          <p:nvPr/>
        </p:nvGraphicFramePr>
        <p:xfrm>
          <a:off x="915988" y="6165850"/>
          <a:ext cx="2060575" cy="431800"/>
        </p:xfrm>
        <a:graphic>
          <a:graphicData uri="http://schemas.openxmlformats.org/presentationml/2006/ole">
            <p:oleObj spid="_x0000_s221207" name="Equation" r:id="rId14" imgW="1028520" imgH="215640" progId="Equation.DSMT4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292080" y="321297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验证</a:t>
            </a:r>
            <a:endParaRPr lang="zh-CN" altLang="en-US" dirty="0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5436096" y="4005064"/>
          <a:ext cx="3570509" cy="1728192"/>
        </p:xfrm>
        <a:graphic>
          <a:graphicData uri="http://schemas.openxmlformats.org/presentationml/2006/ole">
            <p:oleObj spid="_x0000_s221208" name="Equation" r:id="rId15" imgW="2781000" imgH="1346040" progId="Equation.DSMT4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6012160" y="3284983"/>
          <a:ext cx="792088" cy="221785"/>
        </p:xfrm>
        <a:graphic>
          <a:graphicData uri="http://schemas.openxmlformats.org/presentationml/2006/ole">
            <p:oleObj spid="_x0000_s221209" name="Equation" r:id="rId16" imgW="634680" imgH="177480" progId="Equation.DSMT4">
              <p:embed/>
            </p:oleObj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364088" y="357301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例：</a:t>
            </a:r>
            <a:endParaRPr lang="zh-CN" altLang="en-US" dirty="0"/>
          </a:p>
        </p:txBody>
      </p:sp>
      <p:graphicFrame>
        <p:nvGraphicFramePr>
          <p:cNvPr id="221212" name="Object 7"/>
          <p:cNvGraphicFramePr>
            <a:graphicFrameLocks noChangeAspect="1"/>
          </p:cNvGraphicFramePr>
          <p:nvPr/>
        </p:nvGraphicFramePr>
        <p:xfrm>
          <a:off x="3343275" y="6165850"/>
          <a:ext cx="2212975" cy="431800"/>
        </p:xfrm>
        <a:graphic>
          <a:graphicData uri="http://schemas.openxmlformats.org/presentationml/2006/ole">
            <p:oleObj spid="_x0000_s221212" name="Equation" r:id="rId17" imgW="1104840" imgH="2156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2054F8-1DE3-4FAF-A1A7-F6755BF8B532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0034" y="428604"/>
            <a:ext cx="407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2.  </a:t>
            </a:r>
            <a:r>
              <a:rPr lang="zh-CN" altLang="en-US" sz="2400" b="1" dirty="0" smtClean="0"/>
              <a:t>通量差分分裂（</a:t>
            </a:r>
            <a:r>
              <a:rPr lang="en-US" altLang="zh-CN" sz="2400" b="1" dirty="0" smtClean="0"/>
              <a:t>FDS</a:t>
            </a:r>
            <a:r>
              <a:rPr lang="zh-CN" altLang="en-US" sz="2400" b="1" dirty="0" smtClean="0"/>
              <a:t>）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1071546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利用</a:t>
            </a:r>
            <a:r>
              <a:rPr lang="en-US" altLang="zh-CN" sz="2000" b="1" dirty="0" smtClean="0"/>
              <a:t>Riemann</a:t>
            </a:r>
            <a:r>
              <a:rPr lang="zh-CN" altLang="en-US" sz="2000" b="1" dirty="0" smtClean="0"/>
              <a:t>解，计算通量</a:t>
            </a:r>
            <a:endParaRPr lang="zh-CN" altLang="en-US" sz="2000" b="1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 l="56250" t="33333" r="21875" b="44444"/>
          <a:stretch>
            <a:fillRect/>
          </a:stretch>
        </p:blipFill>
        <p:spPr bwMode="auto">
          <a:xfrm>
            <a:off x="5857884" y="357166"/>
            <a:ext cx="3071834" cy="1755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9442" name="Picture 2"/>
          <p:cNvPicPr>
            <a:picLocks noChangeAspect="1" noChangeArrowheads="1"/>
          </p:cNvPicPr>
          <p:nvPr/>
        </p:nvPicPr>
        <p:blipFill>
          <a:blip r:embed="rId4" cstate="print"/>
          <a:srcRect l="57129" t="33203" r="12047" b="17968"/>
          <a:stretch>
            <a:fillRect/>
          </a:stretch>
        </p:blipFill>
        <p:spPr bwMode="auto">
          <a:xfrm>
            <a:off x="4429124" y="2571744"/>
            <a:ext cx="3286148" cy="3904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89443" name="Object 5"/>
          <p:cNvGraphicFramePr>
            <a:graphicFrameLocks noChangeAspect="1"/>
          </p:cNvGraphicFramePr>
          <p:nvPr/>
        </p:nvGraphicFramePr>
        <p:xfrm>
          <a:off x="857224" y="1928802"/>
          <a:ext cx="1773238" cy="714375"/>
        </p:xfrm>
        <a:graphic>
          <a:graphicData uri="http://schemas.openxmlformats.org/presentationml/2006/ole">
            <p:oleObj spid="_x0000_s189443" name="Equation" r:id="rId5" imgW="914400" imgH="368280" progId="Equation.3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928662" y="2786058"/>
          <a:ext cx="1352550" cy="608013"/>
        </p:xfrm>
        <a:graphic>
          <a:graphicData uri="http://schemas.openxmlformats.org/presentationml/2006/ole">
            <p:oleObj spid="_x0000_s189444" name="Equation" r:id="rId6" imgW="1130040" imgH="50796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42910" y="3714752"/>
            <a:ext cx="3500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）  精确 </a:t>
            </a:r>
            <a:r>
              <a:rPr lang="en-US" altLang="zh-CN" sz="2000" b="1" dirty="0" smtClean="0"/>
              <a:t>Riemann</a:t>
            </a:r>
            <a:r>
              <a:rPr lang="zh-CN" altLang="en-US" sz="2000" b="1" dirty="0" smtClean="0"/>
              <a:t>解 （</a:t>
            </a:r>
            <a:r>
              <a:rPr lang="en-US" altLang="zh-CN" sz="2000" b="1" dirty="0" smtClean="0"/>
              <a:t>Godunov</a:t>
            </a:r>
            <a:r>
              <a:rPr lang="zh-CN" altLang="en-US" sz="2000" b="1" dirty="0" smtClean="0"/>
              <a:t>方法）</a:t>
            </a:r>
            <a:endParaRPr lang="zh-CN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1472" y="4572008"/>
            <a:ext cx="314327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v, w </a:t>
            </a:r>
            <a:r>
              <a:rPr lang="zh-CN" altLang="en-US" b="1" dirty="0" smtClean="0"/>
              <a:t>按照被动标量处理</a:t>
            </a:r>
            <a:r>
              <a:rPr lang="en-US" altLang="zh-CN" b="1" dirty="0" smtClean="0"/>
              <a:t> </a:t>
            </a:r>
            <a:endParaRPr lang="zh-CN" altLang="en-US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6786578" y="2643182"/>
          <a:ext cx="165100" cy="285752"/>
        </p:xfrm>
        <a:graphic>
          <a:graphicData uri="http://schemas.openxmlformats.org/presentationml/2006/ole">
            <p:oleObj spid="_x0000_s189445" name="Equation" r:id="rId7" imgW="164880" imgH="203040" progId="Equation.3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214414" y="5214950"/>
          <a:ext cx="1709154" cy="785818"/>
        </p:xfrm>
        <a:graphic>
          <a:graphicData uri="http://schemas.openxmlformats.org/presentationml/2006/ole">
            <p:oleObj spid="_x0000_s189446" name="Equation" r:id="rId8" imgW="1104840" imgH="50796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8163</TotalTime>
  <Words>2881</Words>
  <Application>Microsoft Office PowerPoint</Application>
  <PresentationFormat>全屏显示(4:3)</PresentationFormat>
  <Paragraphs>498</Paragraphs>
  <Slides>40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40</vt:i4>
      </vt:variant>
    </vt:vector>
  </HeadingPairs>
  <TitlesOfParts>
    <vt:vector size="44" baseType="lpstr">
      <vt:lpstr>Office 主题</vt:lpstr>
      <vt:lpstr>Equation</vt:lpstr>
      <vt:lpstr>公式</vt:lpstr>
      <vt:lpstr>MathType 6.0 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jsj</dc:creator>
  <cp:lastModifiedBy>dell</cp:lastModifiedBy>
  <cp:revision>905</cp:revision>
  <dcterms:created xsi:type="dcterms:W3CDTF">2010-04-01T13:23:44Z</dcterms:created>
  <dcterms:modified xsi:type="dcterms:W3CDTF">2019-04-09T08:38:39Z</dcterms:modified>
</cp:coreProperties>
</file>