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348389" y="1621274"/>
            <a:ext cx="6275189" cy="833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kern="0" spc="-105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Starknet智能合约开发</a:t>
            </a:r>
            <a:endParaRPr lang="en-US" sz="5250" dirty="0"/>
          </a:p>
        </p:txBody>
      </p:sp>
      <p:sp>
        <p:nvSpPr>
          <p:cNvPr id="5" name="Text 2"/>
          <p:cNvSpPr/>
          <p:nvPr/>
        </p:nvSpPr>
        <p:spPr>
          <a:xfrm>
            <a:off x="2348389" y="2787729"/>
            <a:ext cx="993350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合约开发流程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703790" y="3393043"/>
            <a:ext cx="95781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定义ABI接口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703790" y="3837265"/>
            <a:ext cx="95781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声明存储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703790" y="4281488"/>
            <a:ext cx="95781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3"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抛出事件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703790" y="4725710"/>
            <a:ext cx="95781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4"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声明构造函数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03790" y="5169932"/>
            <a:ext cx="95781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5"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接口实现（内部接口，外部接口）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703790" y="5614154"/>
            <a:ext cx="95781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6"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测试合约代码，部署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1926491" y="623613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111" y="6243757"/>
            <a:ext cx="340162" cy="340162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10128171" y="6219468"/>
            <a:ext cx="1687235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3060"/>
              </a:lnSpc>
              <a:buNone/>
            </a:pPr>
            <a:r>
              <a:rPr lang="en-US" sz="2185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yuxuan zou</a:t>
            </a:r>
            <a:endParaRPr lang="en-US" sz="2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6793885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3838456" y="427673"/>
            <a:ext cx="3110746" cy="4860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825"/>
              </a:lnSpc>
              <a:buNone/>
            </a:pPr>
            <a:r>
              <a:rPr lang="en-US" sz="3060" b="1" kern="0" spc="-6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智能合约分析</a:t>
            </a:r>
            <a:endParaRPr lang="en-US" sz="3060" dirty="0"/>
          </a:p>
        </p:txBody>
      </p:sp>
      <p:sp>
        <p:nvSpPr>
          <p:cNvPr id="5" name="Text 2"/>
          <p:cNvSpPr/>
          <p:nvPr/>
        </p:nvSpPr>
        <p:spPr>
          <a:xfrm>
            <a:off x="3838456" y="1146929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1、定义ABI接口：方便合约进行链上调用，规定用户可调用的外部函数</a:t>
            </a:r>
            <a:endParaRPr lang="en-US" sz="1225" dirty="0"/>
          </a:p>
        </p:txBody>
      </p:sp>
      <p:sp>
        <p:nvSpPr>
          <p:cNvPr id="6" name="Text 3"/>
          <p:cNvSpPr/>
          <p:nvPr/>
        </p:nvSpPr>
        <p:spPr>
          <a:xfrm>
            <a:off x="3838456" y="1570553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#[starknet::interface]</a:t>
            </a:r>
            <a:endParaRPr lang="en-US" sz="1225" dirty="0"/>
          </a:p>
        </p:txBody>
      </p:sp>
      <p:sp>
        <p:nvSpPr>
          <p:cNvPr id="7" name="Text 4"/>
          <p:cNvSpPr/>
          <p:nvPr/>
        </p:nvSpPr>
        <p:spPr>
          <a:xfrm>
            <a:off x="3838456" y="1994178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trait IERC20&lt;TContractState&gt; {</a:t>
            </a:r>
            <a:endParaRPr lang="en-US" sz="1225" dirty="0"/>
          </a:p>
        </p:txBody>
      </p:sp>
      <p:sp>
        <p:nvSpPr>
          <p:cNvPr id="8" name="Text 5"/>
          <p:cNvSpPr/>
          <p:nvPr/>
        </p:nvSpPr>
        <p:spPr>
          <a:xfrm>
            <a:off x="3838456" y="2433042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fn balanceOf(self: @TContractState, account: ContractAddress) -&gt; u256;</a:t>
            </a:r>
            <a:endParaRPr lang="en-US" sz="1225" dirty="0"/>
          </a:p>
        </p:txBody>
      </p:sp>
      <p:sp>
        <p:nvSpPr>
          <p:cNvPr id="9" name="Text 6"/>
          <p:cNvSpPr/>
          <p:nvPr/>
        </p:nvSpPr>
        <p:spPr>
          <a:xfrm>
            <a:off x="3838456" y="2871907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fn transfer(ref self: TContractState, to: ContractAddress, amount: u256) -&gt; bool;</a:t>
            </a:r>
            <a:endParaRPr lang="en-US" sz="1225" dirty="0"/>
          </a:p>
        </p:txBody>
      </p:sp>
      <p:sp>
        <p:nvSpPr>
          <p:cNvPr id="10" name="Text 7"/>
          <p:cNvSpPr/>
          <p:nvPr/>
        </p:nvSpPr>
        <p:spPr>
          <a:xfrm>
            <a:off x="3838456" y="3310771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</p:txBody>
      </p:sp>
      <p:sp>
        <p:nvSpPr>
          <p:cNvPr id="11" name="Text 8"/>
          <p:cNvSpPr/>
          <p:nvPr/>
        </p:nvSpPr>
        <p:spPr>
          <a:xfrm>
            <a:off x="3838456" y="3749635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使用宏 </a:t>
            </a: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#[starknet::interface]</a:t>
            </a: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标明以下 </a:t>
            </a: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trait</a:t>
            </a: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是一个 ABI 接口，而此处的 </a:t>
            </a: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TContractState</a:t>
            </a: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是一个泛型参数</a:t>
            </a:r>
            <a:endParaRPr lang="en-US" sz="1225" dirty="0"/>
          </a:p>
        </p:txBody>
      </p:sp>
      <p:sp>
        <p:nvSpPr>
          <p:cNvPr id="12" name="Text 9"/>
          <p:cNvSpPr/>
          <p:nvPr/>
        </p:nvSpPr>
        <p:spPr>
          <a:xfrm>
            <a:off x="3838456" y="4188500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balanceOf中使用了快照类型，这代表 balanceOf 函数不会修改当前智能合约的状态空间</a:t>
            </a:r>
            <a:endParaRPr lang="en-US" sz="1225" dirty="0"/>
          </a:p>
        </p:txBody>
      </p:sp>
      <p:sp>
        <p:nvSpPr>
          <p:cNvPr id="13" name="Text 10"/>
          <p:cNvSpPr/>
          <p:nvPr/>
        </p:nvSpPr>
        <p:spPr>
          <a:xfrm>
            <a:off x="3838456" y="4612124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transfer 中self`前增加了 </a:t>
            </a: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ref</a:t>
            </a: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标识，此标识代表该函数可以修改当前合约状态</a:t>
            </a: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3838456" y="5050988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-&gt; u256 表示返回类型</a:t>
            </a:r>
            <a:endParaRPr lang="en-US" sz="1225" dirty="0"/>
          </a:p>
        </p:txBody>
      </p:sp>
      <p:sp>
        <p:nvSpPr>
          <p:cNvPr id="15" name="Text 12"/>
          <p:cNvSpPr/>
          <p:nvPr/>
        </p:nvSpPr>
        <p:spPr>
          <a:xfrm>
            <a:off x="3838456" y="5474613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2、声明存储</a:t>
            </a:r>
            <a:endParaRPr lang="en-US" sz="1225" dirty="0"/>
          </a:p>
        </p:txBody>
      </p:sp>
      <p:sp>
        <p:nvSpPr>
          <p:cNvPr id="16" name="Text 13"/>
          <p:cNvSpPr/>
          <p:nvPr/>
        </p:nvSpPr>
        <p:spPr>
          <a:xfrm>
            <a:off x="3838456" y="5898237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#[storage]</a:t>
            </a:r>
            <a:endParaRPr lang="en-US" sz="1225" dirty="0"/>
          </a:p>
        </p:txBody>
      </p:sp>
      <p:sp>
        <p:nvSpPr>
          <p:cNvPr id="17" name="Text 14"/>
          <p:cNvSpPr/>
          <p:nvPr/>
        </p:nvSpPr>
        <p:spPr>
          <a:xfrm>
            <a:off x="3838456" y="6337102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struct Storage {</a:t>
            </a:r>
            <a:endParaRPr lang="en-US" sz="1225" dirty="0"/>
          </a:p>
        </p:txBody>
      </p:sp>
      <p:sp>
        <p:nvSpPr>
          <p:cNvPr id="18" name="Text 15"/>
          <p:cNvSpPr/>
          <p:nvPr/>
        </p:nvSpPr>
        <p:spPr>
          <a:xfrm>
            <a:off x="3838456" y="6775966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</p:txBody>
      </p:sp>
      <p:sp>
        <p:nvSpPr>
          <p:cNvPr id="19" name="Text 16"/>
          <p:cNvSpPr/>
          <p:nvPr/>
        </p:nvSpPr>
        <p:spPr>
          <a:xfrm>
            <a:off x="3838456" y="7214830"/>
            <a:ext cx="6953488" cy="51268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使用</a:t>
            </a: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#[storage]</a:t>
            </a: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宏声明存储，为任意结构体派生#[derivr(starknet::Store)]宏，此结构体就可以作为映射中的值使用。</a:t>
            </a:r>
            <a:endParaRPr lang="en-US" sz="1225" dirty="0"/>
          </a:p>
        </p:txBody>
      </p:sp>
      <p:sp>
        <p:nvSpPr>
          <p:cNvPr id="20" name="Text 17"/>
          <p:cNvSpPr/>
          <p:nvPr/>
        </p:nvSpPr>
        <p:spPr>
          <a:xfrm>
            <a:off x="3838456" y="7902416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3、抛出事件</a:t>
            </a:r>
            <a:endParaRPr lang="en-US" sz="1225" dirty="0"/>
          </a:p>
        </p:txBody>
      </p:sp>
      <p:sp>
        <p:nvSpPr>
          <p:cNvPr id="21" name="Text 18"/>
          <p:cNvSpPr/>
          <p:nvPr/>
        </p:nvSpPr>
        <p:spPr>
          <a:xfrm>
            <a:off x="3838456" y="8326041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为结构体派生starknet::Event宏，即可作为事件抛出</a:t>
            </a:r>
            <a:endParaRPr lang="en-US" sz="1225" dirty="0"/>
          </a:p>
        </p:txBody>
      </p:sp>
      <p:sp>
        <p:nvSpPr>
          <p:cNvPr id="22" name="Shape 19"/>
          <p:cNvSpPr/>
          <p:nvPr/>
        </p:nvSpPr>
        <p:spPr>
          <a:xfrm>
            <a:off x="3838456" y="8749665"/>
            <a:ext cx="6953488" cy="2222897"/>
          </a:xfrm>
          <a:prstGeom prst="roundRect">
            <a:avLst>
              <a:gd name="adj" fmla="val 3149"/>
            </a:avLst>
          </a:prstGeom>
          <a:solidFill>
            <a:srgbClr val="F5E7FD"/>
          </a:solidFill>
        </p:spPr>
      </p:sp>
      <p:sp>
        <p:nvSpPr>
          <p:cNvPr id="23" name="Shape 20"/>
          <p:cNvSpPr/>
          <p:nvPr/>
        </p:nvSpPr>
        <p:spPr>
          <a:xfrm>
            <a:off x="3830717" y="8749665"/>
            <a:ext cx="6968966" cy="2222897"/>
          </a:xfrm>
          <a:prstGeom prst="roundRect">
            <a:avLst>
              <a:gd name="adj" fmla="val 1050"/>
            </a:avLst>
          </a:prstGeom>
          <a:solidFill>
            <a:srgbClr val="F5E7FD"/>
          </a:solidFill>
        </p:spPr>
      </p:sp>
      <p:sp>
        <p:nvSpPr>
          <p:cNvPr id="24" name="Text 21"/>
          <p:cNvSpPr/>
          <p:nvPr/>
        </p:nvSpPr>
        <p:spPr>
          <a:xfrm>
            <a:off x="3986213" y="8866227"/>
            <a:ext cx="6657975" cy="19897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#[derive(Drop, starknet::Event)]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struct Transfer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#[key]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from: ContractAddress,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#[key]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to: ContractAddress,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value: u256,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</p:txBody>
      </p:sp>
      <p:sp>
        <p:nvSpPr>
          <p:cNvPr id="25" name="Text 22"/>
          <p:cNvSpPr/>
          <p:nvPr/>
        </p:nvSpPr>
        <p:spPr>
          <a:xfrm>
            <a:off x="3838456" y="11147465"/>
            <a:ext cx="6953488" cy="2639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#[key]</a:t>
            </a: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标识，此标识类似 solidity 中的 </a:t>
            </a: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index</a:t>
            </a: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属性</a:t>
            </a:r>
            <a:endParaRPr lang="en-US" sz="1225" dirty="0"/>
          </a:p>
        </p:txBody>
      </p:sp>
      <p:sp>
        <p:nvSpPr>
          <p:cNvPr id="26" name="Text 23"/>
          <p:cNvSpPr/>
          <p:nvPr/>
        </p:nvSpPr>
        <p:spPr>
          <a:xfrm>
            <a:off x="3838456" y="11586329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使用 self.emit(Transfer { from:address, to:address,value:amount}) 函数抛出事件</a:t>
            </a:r>
            <a:endParaRPr lang="en-US" sz="1225" dirty="0"/>
          </a:p>
        </p:txBody>
      </p:sp>
      <p:sp>
        <p:nvSpPr>
          <p:cNvPr id="27" name="Text 24"/>
          <p:cNvSpPr/>
          <p:nvPr/>
        </p:nvSpPr>
        <p:spPr>
          <a:xfrm>
            <a:off x="3838456" y="12009953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4、声明构造函数</a:t>
            </a:r>
            <a:endParaRPr lang="en-US" sz="1225" dirty="0"/>
          </a:p>
        </p:txBody>
      </p:sp>
      <p:sp>
        <p:nvSpPr>
          <p:cNvPr id="28" name="Text 25"/>
          <p:cNvSpPr/>
          <p:nvPr/>
        </p:nvSpPr>
        <p:spPr>
          <a:xfrm>
            <a:off x="3838456" y="12433578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#[constructor] 宏为合约实现构造方法</a:t>
            </a:r>
            <a:endParaRPr lang="en-US" sz="1225" dirty="0"/>
          </a:p>
        </p:txBody>
      </p:sp>
      <p:sp>
        <p:nvSpPr>
          <p:cNvPr id="29" name="Shape 26"/>
          <p:cNvSpPr/>
          <p:nvPr/>
        </p:nvSpPr>
        <p:spPr>
          <a:xfrm>
            <a:off x="3838456" y="12857202"/>
            <a:ext cx="6953488" cy="1974175"/>
          </a:xfrm>
          <a:prstGeom prst="roundRect">
            <a:avLst>
              <a:gd name="adj" fmla="val 3545"/>
            </a:avLst>
          </a:prstGeom>
          <a:solidFill>
            <a:srgbClr val="F5E7FD"/>
          </a:solidFill>
        </p:spPr>
      </p:sp>
      <p:sp>
        <p:nvSpPr>
          <p:cNvPr id="30" name="Shape 27"/>
          <p:cNvSpPr/>
          <p:nvPr/>
        </p:nvSpPr>
        <p:spPr>
          <a:xfrm>
            <a:off x="3830717" y="12857202"/>
            <a:ext cx="6968966" cy="1974175"/>
          </a:xfrm>
          <a:prstGeom prst="roundRect">
            <a:avLst>
              <a:gd name="adj" fmla="val 1182"/>
            </a:avLst>
          </a:prstGeom>
          <a:solidFill>
            <a:srgbClr val="F5E7FD"/>
          </a:solidFill>
        </p:spPr>
      </p:sp>
      <p:sp>
        <p:nvSpPr>
          <p:cNvPr id="31" name="Text 28"/>
          <p:cNvSpPr/>
          <p:nvPr/>
        </p:nvSpPr>
        <p:spPr>
          <a:xfrm>
            <a:off x="3986213" y="12973764"/>
            <a:ext cx="6657975" cy="174105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#[constructor]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fn constructor(ref self: ContractState, name: felt252, symbol: felt252, decimals: u8, 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self._name.write(name);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self._symbol.write(symbol);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self._decimals.write(decimals);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合约部署时需要指定name，symbol，decimals参数，表示合约内部参数初始化</a:t>
            </a:r>
            <a:endParaRPr lang="en-US" sz="1225" dirty="0"/>
          </a:p>
        </p:txBody>
      </p:sp>
      <p:sp>
        <p:nvSpPr>
          <p:cNvPr id="32" name="Text 29"/>
          <p:cNvSpPr/>
          <p:nvPr/>
        </p:nvSpPr>
        <p:spPr>
          <a:xfrm>
            <a:off x="3838456" y="15006280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5、接口实现（内部接口，外部接口）</a:t>
            </a:r>
            <a:endParaRPr lang="en-US" sz="1225" dirty="0"/>
          </a:p>
        </p:txBody>
      </p:sp>
      <p:sp>
        <p:nvSpPr>
          <p:cNvPr id="33" name="Text 30"/>
          <p:cNvSpPr/>
          <p:nvPr/>
        </p:nvSpPr>
        <p:spPr>
          <a:xfrm>
            <a:off x="3838456" y="15429905"/>
            <a:ext cx="6953488" cy="51268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#[external(v0)] 宏表示对 </a:t>
            </a:r>
            <a:r>
              <a:rPr lang="en-US" sz="1225" kern="0" spc="-24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IERC20</a:t>
            </a: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的实现都为外部函数，即用户可以使用starkli call 或者starkli invoke方法调用</a:t>
            </a:r>
            <a:endParaRPr lang="en-US" sz="1225" dirty="0"/>
          </a:p>
        </p:txBody>
      </p:sp>
      <p:sp>
        <p:nvSpPr>
          <p:cNvPr id="34" name="Text 31"/>
          <p:cNvSpPr/>
          <p:nvPr/>
        </p:nvSpPr>
        <p:spPr>
          <a:xfrm>
            <a:off x="3838456" y="16117491"/>
            <a:ext cx="6953488" cy="2487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#[generate_trait] 宏表示方法仅供合约内部调用</a:t>
            </a:r>
            <a:endParaRPr lang="en-US" sz="12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886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3318034" y="491728"/>
            <a:ext cx="3965853" cy="5587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20" b="1" kern="0" spc="-70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智能合约测试，部署</a:t>
            </a:r>
            <a:endParaRPr lang="en-US" sz="3520" dirty="0"/>
          </a:p>
        </p:txBody>
      </p:sp>
      <p:sp>
        <p:nvSpPr>
          <p:cNvPr id="5" name="Text 2"/>
          <p:cNvSpPr/>
          <p:nvPr/>
        </p:nvSpPr>
        <p:spPr>
          <a:xfrm>
            <a:off x="3318034" y="1318617"/>
            <a:ext cx="7994213" cy="2861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1、合约测试</a:t>
            </a:r>
            <a:endParaRPr lang="en-US" sz="1410" dirty="0"/>
          </a:p>
        </p:txBody>
      </p:sp>
      <p:sp>
        <p:nvSpPr>
          <p:cNvPr id="6" name="Shape 3"/>
          <p:cNvSpPr/>
          <p:nvPr/>
        </p:nvSpPr>
        <p:spPr>
          <a:xfrm>
            <a:off x="3318034" y="1805821"/>
            <a:ext cx="7994213" cy="3987522"/>
          </a:xfrm>
          <a:prstGeom prst="roundRect">
            <a:avLst>
              <a:gd name="adj" fmla="val 2018"/>
            </a:avLst>
          </a:prstGeom>
          <a:solidFill>
            <a:srgbClr val="F5E7FD"/>
          </a:solidFill>
        </p:spPr>
      </p:sp>
      <p:sp>
        <p:nvSpPr>
          <p:cNvPr id="7" name="Shape 4"/>
          <p:cNvSpPr/>
          <p:nvPr/>
        </p:nvSpPr>
        <p:spPr>
          <a:xfrm>
            <a:off x="3309104" y="1805821"/>
            <a:ext cx="8012073" cy="3987522"/>
          </a:xfrm>
          <a:prstGeom prst="roundRect">
            <a:avLst>
              <a:gd name="adj" fmla="val 673"/>
            </a:avLst>
          </a:prstGeom>
          <a:solidFill>
            <a:srgbClr val="F5E7FD"/>
          </a:solidFill>
        </p:spPr>
      </p:sp>
      <p:sp>
        <p:nvSpPr>
          <p:cNvPr id="8" name="Text 5"/>
          <p:cNvSpPr/>
          <p:nvPr/>
        </p:nvSpPr>
        <p:spPr>
          <a:xfrm>
            <a:off x="3487817" y="1939885"/>
            <a:ext cx="7654647" cy="37193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#[test]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fn test_initializer() {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let mut calldata = array![NAME, SYMBOL, DECIMALS.into()];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let (erc20_address, _) = deploy_syscall(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ERC20::TEST_CLASS_HASH.try_into().unwrap(), 0, calldata.span(), false).unwrap();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let erc20_token = IERC20Dispatcher { contract_address: erc20_address };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assert_eq(@erc20_token.name(), @NAME, 'Name should be NAME');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assert_eq(@erc20_token.symbol(), @SYMBOL, 'Symbol should be SYMBOL');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assert_eq(@erc20_token.decimals(), @18_u8, 'Decimals should be 18');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#[test]宏定义test_initializer 为测试方法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calldata 表示构造函数参数</a:t>
            </a:r>
            <a:endParaRPr lang="en-US" sz="1410" dirty="0"/>
          </a:p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highlight>
                  <a:srgbClr val="F5E7F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deploy_syscall 部署合约</a:t>
            </a:r>
            <a:endParaRPr lang="en-US" sz="1410" dirty="0"/>
          </a:p>
        </p:txBody>
      </p:sp>
      <p:sp>
        <p:nvSpPr>
          <p:cNvPr id="9" name="Text 6"/>
          <p:cNvSpPr/>
          <p:nvPr/>
        </p:nvSpPr>
        <p:spPr>
          <a:xfrm>
            <a:off x="3318034" y="5994440"/>
            <a:ext cx="7994213" cy="2861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2、合约部署</a:t>
            </a:r>
            <a:endParaRPr lang="en-US" sz="1410" dirty="0"/>
          </a:p>
        </p:txBody>
      </p:sp>
      <p:sp>
        <p:nvSpPr>
          <p:cNvPr id="10" name="Text 7"/>
          <p:cNvSpPr/>
          <p:nvPr/>
        </p:nvSpPr>
        <p:spPr>
          <a:xfrm>
            <a:off x="3318034" y="6481643"/>
            <a:ext cx="7994213" cy="2861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配置环境变量</a:t>
            </a:r>
            <a:endParaRPr lang="en-US" sz="1410" dirty="0"/>
          </a:p>
        </p:txBody>
      </p:sp>
      <p:sp>
        <p:nvSpPr>
          <p:cNvPr id="11" name="Text 8"/>
          <p:cNvSpPr/>
          <p:nvPr/>
        </p:nvSpPr>
        <p:spPr>
          <a:xfrm>
            <a:off x="3318034" y="6968847"/>
            <a:ext cx="7994213" cy="2861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starkli declare 合约</a:t>
            </a:r>
            <a:endParaRPr lang="en-US" sz="1410" dirty="0"/>
          </a:p>
        </p:txBody>
      </p:sp>
      <p:sp>
        <p:nvSpPr>
          <p:cNvPr id="12" name="Text 9"/>
          <p:cNvSpPr/>
          <p:nvPr/>
        </p:nvSpPr>
        <p:spPr>
          <a:xfrm>
            <a:off x="3318034" y="7456051"/>
            <a:ext cx="7994213" cy="2861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55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starkli deploy</a:t>
            </a:r>
            <a:endParaRPr lang="en-US" sz="14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348389" y="2676406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课程扩展</a:t>
            </a:r>
            <a:endParaRPr lang="en-US" sz="4375" dirty="0"/>
          </a:p>
        </p:txBody>
      </p:sp>
      <p:sp>
        <p:nvSpPr>
          <p:cNvPr id="5" name="Text 2"/>
          <p:cNvSpPr/>
          <p:nvPr/>
        </p:nvSpPr>
        <p:spPr>
          <a:xfrm>
            <a:off x="2703790" y="3704034"/>
            <a:ext cx="95781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合约调用  </a:t>
            </a:r>
            <a:r>
              <a:rPr lang="en-US" sz="1750" u="sng" kern="0" spc="-35" dirty="0">
                <a:solidFill>
                  <a:srgbClr val="AF41F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https://book.starkli.rs/invoking-contracts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703790" y="4148257"/>
            <a:ext cx="95781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合约组件化 </a:t>
            </a:r>
            <a:r>
              <a:rPr lang="en-US" sz="1750" u="sng" kern="0" spc="-35" dirty="0">
                <a:solidFill>
                  <a:srgbClr val="AF41F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https://book.cairo-lang.org/ch99-01-05-00-components.html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703790" y="4592479"/>
            <a:ext cx="95781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第三方cairo库 </a:t>
            </a:r>
            <a:r>
              <a:rPr lang="en-US" sz="1750" u="sng" kern="0" spc="-35" dirty="0">
                <a:solidFill>
                  <a:srgbClr val="AF41F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https://github.com/OpenZeppelin/cairo-contracts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48389" y="5197793"/>
            <a:ext cx="993350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2147</Words>
  <Application>WPS Writer</Application>
  <PresentationFormat>On-screen Show (16:9)</PresentationFormat>
  <Paragraphs>119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SimSun</vt:lpstr>
      <vt:lpstr>Wingdings</vt:lpstr>
      <vt:lpstr>adonis-web</vt:lpstr>
      <vt:lpstr>苹方-简</vt:lpstr>
      <vt:lpstr>adonis-web</vt:lpstr>
      <vt:lpstr>adonis-web</vt:lpstr>
      <vt:lpstr>Source Sans Pro</vt:lpstr>
      <vt:lpstr>Source Sans Pro</vt:lpstr>
      <vt:lpstr>Source Sans Pro</vt:lpstr>
      <vt:lpstr>Consolas</vt:lpstr>
      <vt:lpstr>Consolas</vt:lpstr>
      <vt:lpstr>Consolas</vt:lpstr>
      <vt:lpstr>Calibri</vt:lpstr>
      <vt:lpstr>Helvetica Neue</vt:lpstr>
      <vt:lpstr>微软雅黑</vt:lpstr>
      <vt:lpstr>汉仪旗黑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zyx</cp:lastModifiedBy>
  <cp:revision>2</cp:revision>
  <dcterms:created xsi:type="dcterms:W3CDTF">2024-01-20T15:15:56Z</dcterms:created>
  <dcterms:modified xsi:type="dcterms:W3CDTF">2024-01-20T15:15:56Z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