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unito-bold.fntdata"/><Relationship Id="rId12" Type="http://schemas.openxmlformats.org/officeDocument/2006/relationships/slide" Target="slides/slide7.xml"/><Relationship Id="rId34" Type="http://schemas.openxmlformats.org/officeDocument/2006/relationships/font" Target="fonts/Nunito-regular.fntdata"/><Relationship Id="rId15" Type="http://schemas.openxmlformats.org/officeDocument/2006/relationships/slide" Target="slides/slide10.xml"/><Relationship Id="rId37" Type="http://schemas.openxmlformats.org/officeDocument/2006/relationships/font" Target="fonts/Nunito-boldItalic.fntdata"/><Relationship Id="rId14" Type="http://schemas.openxmlformats.org/officeDocument/2006/relationships/slide" Target="slides/slide9.xml"/><Relationship Id="rId36" Type="http://schemas.openxmlformats.org/officeDocument/2006/relationships/font" Target="fonts/Nunito-italic.fntdata"/><Relationship Id="rId17" Type="http://schemas.openxmlformats.org/officeDocument/2006/relationships/slide" Target="slides/slide12.xml"/><Relationship Id="rId39" Type="http://schemas.openxmlformats.org/officeDocument/2006/relationships/font" Target="fonts/MavenPro-bold.fntdata"/><Relationship Id="rId16" Type="http://schemas.openxmlformats.org/officeDocument/2006/relationships/slide" Target="slides/slide11.xml"/><Relationship Id="rId38" Type="http://schemas.openxmlformats.org/officeDocument/2006/relationships/font" Target="fonts/Maven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TA, my name is Mulder and with me, I have Gregory and Trung here to present the mini project our group did.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b3ef8eac5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b3ef8eac5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we have obtained the end result of a 1043 sized dataset. All the maze </a:t>
            </a:r>
            <a:r>
              <a:rPr lang="en"/>
              <a:t>generation</a:t>
            </a:r>
            <a:r>
              <a:rPr lang="en"/>
              <a:t> algorithms were used and we tested them with varying sizes. Their processing time, percentage of node processed for all 5 pathfinding algorithms were captured in our dataset as well.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now pass my time to Trung, to continue with the Exploratory Dataset Analysis of this dataset.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255c9314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255c9314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Apparently, when we want to check how effective a pathfinding algorithm, we will need to take in consideration 2 main factors when an algorithm “processes” a maze, which is processing time and percentage of nodes processed. These two factors have been recorded during run time like Mulder has just mentioned, which results in the dataset we have used for this time analysis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255c9314d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255c9314d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Obviously we also need to prepare the dataset before any other actions. But actually the data we acquired are straightforward with clear columns of processing time and percentage of nodes processed for each pathfinder algorithm, which saves us a lot of time. The other minor part in preparing the dataset is to find invalid lines of data to fix.</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1fb4ad15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1fb4ad15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Exploratory Data Analysis or EDA</a:t>
            </a:r>
            <a:endParaRPr/>
          </a:p>
          <a:p>
            <a:pPr indent="0" lvl="0" marL="0" rtl="0" algn="l">
              <a:spcBef>
                <a:spcPts val="0"/>
              </a:spcBef>
              <a:spcAft>
                <a:spcPts val="0"/>
              </a:spcAft>
              <a:buNone/>
            </a:pPr>
            <a:r>
              <a:rPr lang="en"/>
              <a:t>We first clear all the outliers that are still in the dataset</a:t>
            </a:r>
            <a:endParaRPr/>
          </a:p>
          <a:p>
            <a:pPr indent="0" lvl="0" marL="0" rtl="0" algn="l">
              <a:spcBef>
                <a:spcPts val="0"/>
              </a:spcBef>
              <a:spcAft>
                <a:spcPts val="0"/>
              </a:spcAft>
              <a:buNone/>
            </a:pPr>
            <a:r>
              <a:rPr lang="en"/>
              <a:t>And then we have plotted the processing time versus the percentage of nodes processed using scatterplots and use heatmaps to visualize the correlation between them.</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255c9314d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255c9314d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these plots, the horizontal represents the percentages of nodes processed, while the vertical one represents the processing time in miliseconds. As you can see here, the plots pretty much form straight lines, which is a sign that these two factors have high correlation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255c9314d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255c9314d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make a comparison between pathfinder algorithms using box plots.</a:t>
            </a:r>
            <a:endParaRPr/>
          </a:p>
          <a:p>
            <a:pPr indent="0" lvl="0" marL="0" rtl="0" algn="l">
              <a:spcBef>
                <a:spcPts val="0"/>
              </a:spcBef>
              <a:spcAft>
                <a:spcPts val="0"/>
              </a:spcAft>
              <a:buNone/>
            </a:pPr>
            <a:r>
              <a:rPr lang="en"/>
              <a:t>For processing time, while BFS, UCS , A* and Greedy have relatively similar searching time, DFS completely outshines the other in this aspects.</a:t>
            </a:r>
            <a:endParaRPr/>
          </a:p>
          <a:p>
            <a:pPr indent="0" lvl="0" marL="0" rtl="0" algn="l">
              <a:spcBef>
                <a:spcPts val="0"/>
              </a:spcBef>
              <a:spcAft>
                <a:spcPts val="0"/>
              </a:spcAft>
              <a:buNone/>
            </a:pPr>
            <a:r>
              <a:rPr lang="en"/>
              <a:t>And for the amount of processed nodes, in average, DFS and BFS cost lower amount of nodes to search the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basic plotting, we are now moving on to the core analysis, which will be presented by Gregory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24fc72f5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24fc72f5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will now delve into the core analysis of the project and talk about what further studies we have done on the dataset the obtain. I will go through some of our takeaways from the EDA, followed by the Machine Learning, Linear Regression algorithm we have applied and lastly a summary of the entire project.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24fc72f5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24fc72f5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our EDA we did many plots and testing within each of the variables to see if any relationship exists between them. We are unsure as to what we might expect as we had no prior understanding of the topic beforehand.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our testing, we have found that there is a relationship between mainly 2 types of variables in our dataset. The first being processed nodes and the processing time of each search algorithm. These 2 types of variables will be the ones that we will be mostly exploring in the later parts of the presentation.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24f5933f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24f5933f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here we plotted a heatmap and the important variables and their corresponding correlations. From here we can see that each </a:t>
            </a:r>
            <a:r>
              <a:rPr lang="en">
                <a:solidFill>
                  <a:schemeClr val="dk1"/>
                </a:solidFill>
              </a:rPr>
              <a:t>Processing Time (on y axis) </a:t>
            </a:r>
            <a:r>
              <a:rPr lang="en"/>
              <a:t>and their corresponding </a:t>
            </a:r>
            <a:r>
              <a:rPr lang="en">
                <a:solidFill>
                  <a:schemeClr val="dk1"/>
                </a:solidFill>
              </a:rPr>
              <a:t>Processed_Nodes (on x axis) has a strong correlation as highlighted in the red box. This means that there might be some strong relationship between these 2 variables which is explored later.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is just an overview of each variable and their potential relationship to each other, we will delve into the individual correlations for a clearer picture.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24f5933f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24f5933f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shows the individual correlation between the </a:t>
            </a:r>
            <a:r>
              <a:rPr lang="en"/>
              <a:t>variables</a:t>
            </a:r>
            <a:r>
              <a:rPr lang="en"/>
              <a:t> and their corresponding </a:t>
            </a:r>
            <a:r>
              <a:rPr lang="en"/>
              <a:t>correlation</a:t>
            </a:r>
            <a:r>
              <a:rPr lang="en"/>
              <a:t>. This is mainly for a better view from the previous plot and we can </a:t>
            </a:r>
            <a:r>
              <a:rPr lang="en"/>
              <a:t>clearly</a:t>
            </a:r>
            <a:r>
              <a:rPr lang="en"/>
              <a:t> see that each variable possess over 0.9 correlation among their </a:t>
            </a:r>
            <a:r>
              <a:rPr lang="en"/>
              <a:t>variables</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b3ef8eac5_4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b3ef8eac5_4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you a quick overview of the whole presentation</a:t>
            </a:r>
            <a:endParaRPr/>
          </a:p>
          <a:p>
            <a:pPr indent="0" lvl="0" marL="0" rtl="0" algn="l">
              <a:spcBef>
                <a:spcPts val="0"/>
              </a:spcBef>
              <a:spcAft>
                <a:spcPts val="0"/>
              </a:spcAft>
              <a:buNone/>
            </a:pPr>
            <a:r>
              <a:rPr lang="en"/>
              <a:t>I will be talking about the problem statement, motivation and dataset creation.</a:t>
            </a:r>
            <a:endParaRPr/>
          </a:p>
          <a:p>
            <a:pPr indent="0" lvl="0" marL="0" rtl="0" algn="l">
              <a:spcBef>
                <a:spcPts val="0"/>
              </a:spcBef>
              <a:spcAft>
                <a:spcPts val="0"/>
              </a:spcAft>
              <a:buNone/>
            </a:pPr>
            <a:r>
              <a:rPr lang="en"/>
              <a:t>Trung will be covering the dataset preparation and </a:t>
            </a:r>
            <a:r>
              <a:rPr lang="en"/>
              <a:t>exploratory Data Analysis</a:t>
            </a:r>
            <a:endParaRPr/>
          </a:p>
          <a:p>
            <a:pPr indent="0" lvl="0" marL="0" rtl="0" algn="l">
              <a:spcBef>
                <a:spcPts val="0"/>
              </a:spcBef>
              <a:spcAft>
                <a:spcPts val="0"/>
              </a:spcAft>
              <a:buNone/>
            </a:pPr>
            <a:r>
              <a:rPr lang="en"/>
              <a:t>And Gregory will be finishing up with the core analysis and some machine learning insights.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24f5933f49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24f5933f49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24f5933f4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24f5933f4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proceed to the Linear Regression, we would like to talk more about why we chose this model over other models. Firstly the data that we have gotten is of the </a:t>
            </a:r>
            <a:r>
              <a:rPr lang="en"/>
              <a:t>continuous</a:t>
            </a:r>
            <a:r>
              <a:rPr lang="en"/>
              <a:t> format and we want to predict a </a:t>
            </a:r>
            <a:r>
              <a:rPr lang="en"/>
              <a:t>continuous</a:t>
            </a:r>
            <a:r>
              <a:rPr lang="en"/>
              <a:t> </a:t>
            </a:r>
            <a:r>
              <a:rPr lang="en"/>
              <a:t>variable</a:t>
            </a:r>
            <a:r>
              <a:rPr lang="en"/>
              <a:t> over another.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Secondly, we are not trying to over complicate things and just need some more concrete understanding of the </a:t>
            </a:r>
            <a:r>
              <a:rPr lang="en"/>
              <a:t>variables that we have gotten. Decision Tree Classification and K Nearest Neighbors models are unnecessary here as we are not trying to classify the algorithms but rather compare the results we have obtained instead.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1b3ef8eac5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1b3ef8eac5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plot shows each </a:t>
            </a:r>
            <a:r>
              <a:rPr lang="en"/>
              <a:t>search</a:t>
            </a:r>
            <a:r>
              <a:rPr lang="en"/>
              <a:t> algorithm plotted on their processing time (x axis) against their nodes processed (y axis).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Blue - DFS</a:t>
            </a:r>
            <a:endParaRPr/>
          </a:p>
          <a:p>
            <a:pPr indent="0" lvl="0" marL="0" rtl="0" algn="l">
              <a:spcBef>
                <a:spcPts val="0"/>
              </a:spcBef>
              <a:spcAft>
                <a:spcPts val="0"/>
              </a:spcAft>
              <a:buNone/>
            </a:pPr>
            <a:r>
              <a:rPr lang="en"/>
              <a:t>Red - BFS</a:t>
            </a:r>
            <a:endParaRPr/>
          </a:p>
          <a:p>
            <a:pPr indent="0" lvl="0" marL="0" rtl="0" algn="l">
              <a:spcBef>
                <a:spcPts val="0"/>
              </a:spcBef>
              <a:spcAft>
                <a:spcPts val="0"/>
              </a:spcAft>
              <a:buNone/>
            </a:pPr>
            <a:r>
              <a:rPr lang="en"/>
              <a:t>Green - Greedy</a:t>
            </a:r>
            <a:endParaRPr/>
          </a:p>
          <a:p>
            <a:pPr indent="0" lvl="0" marL="0" rtl="0" algn="l">
              <a:spcBef>
                <a:spcPts val="0"/>
              </a:spcBef>
              <a:spcAft>
                <a:spcPts val="0"/>
              </a:spcAft>
              <a:buNone/>
            </a:pPr>
            <a:r>
              <a:rPr lang="en"/>
              <a:t>Yellow - UCS</a:t>
            </a:r>
            <a:endParaRPr/>
          </a:p>
          <a:p>
            <a:pPr indent="0" lvl="0" marL="0" rtl="0" algn="l">
              <a:spcBef>
                <a:spcPts val="0"/>
              </a:spcBef>
              <a:spcAft>
                <a:spcPts val="0"/>
              </a:spcAft>
              <a:buNone/>
            </a:pPr>
            <a:r>
              <a:rPr lang="en"/>
              <a:t>Cyan - Astar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above we can see that there is some segregation between DFS and the rest. It is also </a:t>
            </a:r>
            <a:r>
              <a:rPr lang="en"/>
              <a:t>arguable</a:t>
            </a:r>
            <a:r>
              <a:rPr lang="en"/>
              <a:t> that the same could be said for BFS. However, as for the rest, the data is quite mixed together and difficult to classify them into </a:t>
            </a:r>
            <a:r>
              <a:rPr lang="en"/>
              <a:t>separate</a:t>
            </a:r>
            <a:r>
              <a:rPr lang="en"/>
              <a:t> classes. Thus, we do not do classification as the data shown overlaps heavily with each other.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24f5933f49_4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24f5933f49_4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Before plotting we begin by checking the skewness of the data to see if there is a need for transformation.</a:t>
            </a:r>
            <a:endParaRPr/>
          </a:p>
          <a:p>
            <a:pPr indent="0" lvl="0" marL="0" rtl="0" algn="l">
              <a:spcBef>
                <a:spcPts val="0"/>
              </a:spcBef>
              <a:spcAft>
                <a:spcPts val="0"/>
              </a:spcAft>
              <a:buClr>
                <a:schemeClr val="dk1"/>
              </a:buClr>
              <a:buSzPts val="1100"/>
              <a:buFont typeface="Arial"/>
              <a:buNone/>
            </a:pPr>
            <a:r>
              <a:rPr lang="en"/>
              <a:t>As you can see from the skewness of the variables, they are more or less symmetric so any sort of transformation between the variables is </a:t>
            </a:r>
            <a:r>
              <a:rPr lang="en"/>
              <a:t>unnecessary</a:t>
            </a:r>
            <a:r>
              <a:rPr lang="en"/>
              <a:t>. We will just use these variables with their outliers removed for linear regression.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Skewness between -0.5 to 0.5 is considered more or less *symmetric* (no need to transform)</a:t>
            </a:r>
            <a:endParaRPr/>
          </a:p>
          <a:p>
            <a:pPr indent="0" lvl="0" marL="0" rtl="0" algn="l">
              <a:spcBef>
                <a:spcPts val="0"/>
              </a:spcBef>
              <a:spcAft>
                <a:spcPts val="0"/>
              </a:spcAft>
              <a:buClr>
                <a:schemeClr val="dk1"/>
              </a:buClr>
              <a:buSzPts val="1100"/>
              <a:buFont typeface="Arial"/>
              <a:buNone/>
            </a:pPr>
            <a:r>
              <a:rPr lang="en"/>
              <a:t>- Skewness between -1.0 to -0.5 or 0.5 to 1.0 is *moderately skewed* (we may try a transform)</a:t>
            </a:r>
            <a:endParaRPr/>
          </a:p>
          <a:p>
            <a:pPr indent="0" lvl="0" marL="0" rtl="0" algn="l">
              <a:spcBef>
                <a:spcPts val="0"/>
              </a:spcBef>
              <a:spcAft>
                <a:spcPts val="0"/>
              </a:spcAft>
              <a:buClr>
                <a:schemeClr val="dk1"/>
              </a:buClr>
              <a:buSzPts val="1100"/>
              <a:buFont typeface="Arial"/>
              <a:buNone/>
            </a:pPr>
            <a:r>
              <a:rPr lang="en"/>
              <a:t>- Skewness below -1.0 or above 1.0 is *highly skewed* (we should try transforming the response)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Since all of the data are within acceptable range, no transformation of variable is needed and can go straight to plotting of the linear regression model.</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24f5933f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24f5933f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can see the linear regression plot between a DFS and Greedy. From the plot, we can compare the MSE to see the accuracy between the algorithms. DFS has fairly low prediction accuracy with the Train MSE = 0.00151 to Test MSE = 0.0009 while Greedy has a 0.149 Train to 0.119 Test. This shows that although DFS might have overall a lower accuracy, it might not be very consistent as the difference between the train and test are quite large while greedy might prove to be more consistent in a unweighted graph.</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24f5933f49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24f5933f49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comparing UCS to BFS, we can see that they are fairly similar as both the difference in MSE between the Train and Test are between 0.2 - 0.3. This shows that the behaviour between the 2 might be similar in terms of prediction accuracy. However, the Explained Variance of UCS is 0.5 lower than that of BFS, it might not be that significant but this shows that the variables are more correlated in BFS than in UCS. Meaning we might have overall higher accuracy in </a:t>
            </a:r>
            <a:r>
              <a:rPr lang="en"/>
              <a:t>predicting</a:t>
            </a:r>
            <a:r>
              <a:rPr lang="en"/>
              <a:t> a train to a test in BFS than UCS which can be seen in the overall lower MSE in BFS than UCS.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24f5933f49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24f5933f49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we see Astar. From the explained variance we can see if has a high correlation between the 2 variables used. The overall prediction accuracy is higher as MSE of DFS and Greedy is lower but it is still lower than UCS. This is to be expected as AStar uses 2 different aspects (path cost and heuristics) to do pathfinding and thus is highly dependent on these aspects in the graph. For an unweighted graph, the path cost are all the same but the heuristics might differ when it reaches from node to node. This might explain the overall high processing time of the algorithm as it still needs to compute 2 aspects before doing anything else.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24f5933f49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24f5933f49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summarise entirely, we are trying to find the most cost efficient, best performing and consistent search algorithm for an unweighted graph. From our findings, AStar might not be the most cost efficient, best performing and consistent algorithm. Greedy might be a strong contender in the unweighted graph category as there is no need to compute for path cost in an unweighted graph as all the cost are the same. </a:t>
            </a:r>
            <a:br>
              <a:rPr lang="en"/>
            </a:br>
            <a:br>
              <a:rPr lang="en"/>
            </a:br>
            <a:r>
              <a:rPr lang="en"/>
              <a:t>This saves time in the algorithm to just only compute a heuristic for deciding the next best course of 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it has overall higher runtime and nodes processed compared to DFS, but as seen in the linear regression plot, it is overall more consistent in its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t>addition</a:t>
            </a:r>
            <a:r>
              <a:rPr lang="en"/>
              <a:t>, it has the second lowest nodes processed and runtime on average when compared to the other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from our dataset, we conclude that Greedy is the overall the best algorithm to run on an unweighted graph among the 4 other algorithms we were tested.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24f5933f49_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24f5933f49_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1fb4ad15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21fb4ad15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b3ef8ea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b3ef8ea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statement of our project is For any unweighted bi-directional graph with a source and </a:t>
            </a:r>
            <a:r>
              <a:rPr lang="en"/>
              <a:t>destination</a:t>
            </a:r>
            <a:r>
              <a:rPr lang="en"/>
              <a:t> node provided, which algorithm (BFS, DFS, UCS, Greedy and A*) is the most cost efficient, best performing and most consistent.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answer our problem statement, we have developed our own dataset to aid us by using external libraries as well as pathfinding algorithms taught in this course.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b3ef8ea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b3ef8ea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driving force behind this problem statement is that we noticed that Lab Exercise 7, the </a:t>
            </a:r>
            <a:r>
              <a:rPr lang="en"/>
              <a:t>conclusion</a:t>
            </a:r>
            <a:r>
              <a:rPr lang="en"/>
              <a:t> was not a true for all cases. We tried several other test cases, but failed to replicate the desired conclusion. This made us wonder whether the dataset provided was </a:t>
            </a:r>
            <a:r>
              <a:rPr lang="en"/>
              <a:t>biased and motivated us to see if this conclusion was indeed true for ALL cases.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b3ef8ea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b3ef8ea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tools we used for the creation of our dataset.</a:t>
            </a:r>
            <a:endParaRPr/>
          </a:p>
          <a:p>
            <a:pPr indent="0" lvl="0" marL="0" rtl="0" algn="l">
              <a:spcBef>
                <a:spcPts val="0"/>
              </a:spcBef>
              <a:spcAft>
                <a:spcPts val="0"/>
              </a:spcAft>
              <a:buNone/>
            </a:pPr>
            <a:r>
              <a:rPr lang="en"/>
              <a:t>As mentioned earlier, we used the different pathfinding algorithms that was taught to us in lab exercise 7 to generate the output for our dataset.</a:t>
            </a:r>
            <a:endParaRPr/>
          </a:p>
          <a:p>
            <a:pPr indent="0" lvl="0" marL="0" rtl="0" algn="l">
              <a:spcBef>
                <a:spcPts val="0"/>
              </a:spcBef>
              <a:spcAft>
                <a:spcPts val="0"/>
              </a:spcAft>
              <a:buNone/>
            </a:pPr>
            <a:r>
              <a:rPr lang="en"/>
              <a:t>We also use an external library, MazeLib and the external application, Auto Mouse Click.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b3ef8ea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b3ef8ea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a:t>
            </a:r>
            <a:r>
              <a:rPr lang="en"/>
              <a:t> on to the creation of our dataset,</a:t>
            </a:r>
            <a:endParaRPr/>
          </a:p>
          <a:p>
            <a:pPr indent="0" lvl="0" marL="0" rtl="0" algn="l">
              <a:spcBef>
                <a:spcPts val="0"/>
              </a:spcBef>
              <a:spcAft>
                <a:spcPts val="0"/>
              </a:spcAft>
              <a:buNone/>
            </a:pPr>
            <a:r>
              <a:rPr lang="en"/>
              <a:t>The first problem we encountered in the creation process was we needed a way to </a:t>
            </a:r>
            <a:r>
              <a:rPr lang="en"/>
              <a:t>procedurally</a:t>
            </a:r>
            <a:r>
              <a:rPr lang="en"/>
              <a:t> generate mazes. We realised that manually creating a maze was way too </a:t>
            </a:r>
            <a:r>
              <a:rPr lang="en"/>
              <a:t>tedious</a:t>
            </a:r>
            <a:r>
              <a:rPr lang="en"/>
              <a:t> so we found a MazeLib external library to help us. It has many different maze generation algorithms and we used them to generate our all our mazes.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b3ef8eac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b3ef8eac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step was to hook it up with our pathfinding script. However, while </a:t>
            </a:r>
            <a:r>
              <a:rPr lang="en"/>
              <a:t>doing so</a:t>
            </a:r>
            <a:r>
              <a:rPr lang="en"/>
              <a:t>, we encountered our next problem which was the maze </a:t>
            </a:r>
            <a:r>
              <a:rPr lang="en"/>
              <a:t>generation</a:t>
            </a:r>
            <a:r>
              <a:rPr lang="en"/>
              <a:t> output provided to us was not of the correct data type. We solved this by doing simple read/write/replace file operations using inbuilt python libraries, we were able to convert them to the correct data type.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b3ef8eac5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b3ef8eac5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we realised that we needed a reasonably sized dataset in order to perform a fair analysis. Manually generating the </a:t>
            </a:r>
            <a:r>
              <a:rPr lang="en"/>
              <a:t>maze</a:t>
            </a:r>
            <a:r>
              <a:rPr lang="en"/>
              <a:t> by clicking the “restart kernel” button was time consuming so we needed a way to automate the process. We thus decided to use the an Auto Clicker Application to help us and by simply  </a:t>
            </a:r>
            <a:r>
              <a:rPr lang="en"/>
              <a:t>providing</a:t>
            </a:r>
            <a:r>
              <a:rPr lang="en"/>
              <a:t> the correct arguments, we were able to generate the whole dataset with a push of a button.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Maze Data Analysis</a:t>
            </a:r>
            <a:endParaRPr/>
          </a:p>
        </p:txBody>
      </p:sp>
      <p:sp>
        <p:nvSpPr>
          <p:cNvPr id="278" name="Google Shape;278;p13"/>
          <p:cNvSpPr txBox="1"/>
          <p:nvPr>
            <p:ph idx="1" type="subTitle"/>
          </p:nvPr>
        </p:nvSpPr>
        <p:spPr>
          <a:xfrm>
            <a:off x="824000" y="3596300"/>
            <a:ext cx="4255500" cy="101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Choo Yu Hao Mulder - U2022324D</a:t>
            </a:r>
            <a:endParaRPr/>
          </a:p>
          <a:p>
            <a:pPr indent="0" lvl="0" marL="0" rtl="0" algn="l">
              <a:spcBef>
                <a:spcPts val="0"/>
              </a:spcBef>
              <a:spcAft>
                <a:spcPts val="0"/>
              </a:spcAft>
              <a:buNone/>
            </a:pPr>
            <a:r>
              <a:rPr lang="en"/>
              <a:t>Gregory Wong - U2022121D</a:t>
            </a:r>
            <a:endParaRPr/>
          </a:p>
          <a:p>
            <a:pPr indent="0" lvl="0" marL="0" rtl="0" algn="l">
              <a:spcBef>
                <a:spcPts val="0"/>
              </a:spcBef>
              <a:spcAft>
                <a:spcPts val="0"/>
              </a:spcAft>
              <a:buNone/>
            </a:pPr>
            <a:r>
              <a:rPr lang="en"/>
              <a:t>Ta Anh Trung - U2120170D</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Creation of dataset - Result</a:t>
            </a:r>
            <a:endParaRPr/>
          </a:p>
          <a:p>
            <a:pPr indent="0" lvl="0" marL="0" rtl="0" algn="l">
              <a:spcBef>
                <a:spcPts val="0"/>
              </a:spcBef>
              <a:spcAft>
                <a:spcPts val="0"/>
              </a:spcAft>
              <a:buNone/>
            </a:pPr>
            <a:r>
              <a:t/>
            </a:r>
            <a:endParaRPr/>
          </a:p>
        </p:txBody>
      </p:sp>
      <p:sp>
        <p:nvSpPr>
          <p:cNvPr id="348" name="Google Shape;348;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dataset with 1043 </a:t>
            </a:r>
            <a:r>
              <a:rPr lang="en"/>
              <a:t>procedurally</a:t>
            </a:r>
            <a:r>
              <a:rPr lang="en"/>
              <a:t> generated results (Could go higher)</a:t>
            </a:r>
            <a:endParaRPr/>
          </a:p>
          <a:p>
            <a:pPr indent="-311150" lvl="0" marL="457200" rtl="0" algn="l">
              <a:spcBef>
                <a:spcPts val="0"/>
              </a:spcBef>
              <a:spcAft>
                <a:spcPts val="0"/>
              </a:spcAft>
              <a:buSzPts val="1300"/>
              <a:buChar char="●"/>
            </a:pPr>
            <a:r>
              <a:rPr lang="en"/>
              <a:t>Different maze generation algorithms used</a:t>
            </a:r>
            <a:endParaRPr/>
          </a:p>
          <a:p>
            <a:pPr indent="-311150" lvl="0" marL="457200" rtl="0" algn="l">
              <a:spcBef>
                <a:spcPts val="0"/>
              </a:spcBef>
              <a:spcAft>
                <a:spcPts val="0"/>
              </a:spcAft>
              <a:buSzPts val="1300"/>
              <a:buChar char="●"/>
            </a:pPr>
            <a:r>
              <a:rPr lang="en"/>
              <a:t>Different maze sizes sampled</a:t>
            </a:r>
            <a:endParaRPr/>
          </a:p>
        </p:txBody>
      </p:sp>
      <p:pic>
        <p:nvPicPr>
          <p:cNvPr id="349" name="Google Shape;349;p22"/>
          <p:cNvPicPr preferRelativeResize="0"/>
          <p:nvPr/>
        </p:nvPicPr>
        <p:blipFill>
          <a:blip r:embed="rId3">
            <a:alphaModFix/>
          </a:blip>
          <a:stretch>
            <a:fillRect/>
          </a:stretch>
        </p:blipFill>
        <p:spPr>
          <a:xfrm>
            <a:off x="252738" y="2921200"/>
            <a:ext cx="8638524" cy="212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Preparation</a:t>
            </a:r>
            <a:endParaRPr/>
          </a:p>
        </p:txBody>
      </p:sp>
      <p:sp>
        <p:nvSpPr>
          <p:cNvPr id="355" name="Google Shape;355;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“Visualizing” the efficiency of different algorithms requires….</a:t>
            </a:r>
            <a:endParaRPr/>
          </a:p>
          <a:p>
            <a:pPr indent="0" lvl="0" marL="0" rtl="0" algn="l">
              <a:spcBef>
                <a:spcPts val="1200"/>
              </a:spcBef>
              <a:spcAft>
                <a:spcPts val="0"/>
              </a:spcAft>
              <a:buNone/>
            </a:pPr>
            <a:r>
              <a:t/>
            </a:r>
            <a:endParaRPr/>
          </a:p>
          <a:p>
            <a:pPr indent="-311150" lvl="0" marL="457200" rtl="0" algn="l">
              <a:lnSpc>
                <a:spcPct val="200000"/>
              </a:lnSpc>
              <a:spcBef>
                <a:spcPts val="1200"/>
              </a:spcBef>
              <a:spcAft>
                <a:spcPts val="0"/>
              </a:spcAft>
              <a:buSzPts val="1300"/>
              <a:buAutoNum type="arabicPeriod"/>
            </a:pPr>
            <a:r>
              <a:rPr b="1" lang="en">
                <a:solidFill>
                  <a:srgbClr val="FF0000"/>
                </a:solidFill>
              </a:rPr>
              <a:t>Pathfinding algorithms</a:t>
            </a:r>
            <a:r>
              <a:rPr lang="en"/>
              <a:t> (BFS, DFS, UCS, A*, Greedy)  </a:t>
            </a:r>
            <a:r>
              <a:rPr i="1" lang="en"/>
              <a:t>versus…</a:t>
            </a:r>
            <a:endParaRPr i="1"/>
          </a:p>
          <a:p>
            <a:pPr indent="-311150" lvl="0" marL="457200" rtl="0" algn="l">
              <a:lnSpc>
                <a:spcPct val="200000"/>
              </a:lnSpc>
              <a:spcBef>
                <a:spcPts val="0"/>
              </a:spcBef>
              <a:spcAft>
                <a:spcPts val="0"/>
              </a:spcAft>
              <a:buSzPts val="1300"/>
              <a:buAutoNum type="arabicPeriod"/>
            </a:pPr>
            <a:r>
              <a:rPr b="1" lang="en">
                <a:solidFill>
                  <a:srgbClr val="FF0000"/>
                </a:solidFill>
              </a:rPr>
              <a:t>Processing Time</a:t>
            </a:r>
            <a:r>
              <a:rPr lang="en"/>
              <a:t> + </a:t>
            </a:r>
            <a:r>
              <a:rPr b="1" lang="en">
                <a:solidFill>
                  <a:srgbClr val="FF0000"/>
                </a:solidFill>
              </a:rPr>
              <a:t>Nodes% Processed</a:t>
            </a:r>
            <a:endParaRPr b="1">
              <a:solidFill>
                <a:srgbClr val="FF0000"/>
              </a:solidFill>
            </a:endParaRPr>
          </a:p>
          <a:p>
            <a:pPr indent="0" lvl="0" marL="45720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Preparation</a:t>
            </a:r>
            <a:endParaRPr/>
          </a:p>
        </p:txBody>
      </p:sp>
      <p:sp>
        <p:nvSpPr>
          <p:cNvPr id="361" name="Google Shape;361;p24"/>
          <p:cNvSpPr txBox="1"/>
          <p:nvPr>
            <p:ph idx="1" type="body"/>
          </p:nvPr>
        </p:nvSpPr>
        <p:spPr>
          <a:xfrm>
            <a:off x="1303800" y="159787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datasets generated have specific columns for those data</a:t>
            </a:r>
            <a:endParaRPr/>
          </a:p>
          <a:p>
            <a:pPr indent="0" lvl="0" marL="0" rtl="0" algn="l">
              <a:spcBef>
                <a:spcPts val="1200"/>
              </a:spcBef>
              <a:spcAft>
                <a:spcPts val="0"/>
              </a:spcAft>
              <a:buNone/>
            </a:pPr>
            <a:r>
              <a:rPr lang="en"/>
              <a:t>-&gt; quite straightforward, need not much fixings and no addings</a:t>
            </a:r>
            <a:endParaRPr/>
          </a:p>
          <a:p>
            <a:pPr indent="-311150" lvl="0" marL="457200" rtl="0" algn="l">
              <a:spcBef>
                <a:spcPts val="1200"/>
              </a:spcBef>
              <a:spcAft>
                <a:spcPts val="0"/>
              </a:spcAft>
              <a:buSzPts val="1300"/>
              <a:buChar char="●"/>
            </a:pPr>
            <a:r>
              <a:rPr lang="en"/>
              <a:t>Trim error lines only (may happen during data generation process)</a:t>
            </a:r>
            <a:endParaRPr/>
          </a:p>
          <a:p>
            <a:pPr indent="-311150" lvl="0" marL="457200" rtl="0" algn="l">
              <a:spcBef>
                <a:spcPts val="0"/>
              </a:spcBef>
              <a:spcAft>
                <a:spcPts val="0"/>
              </a:spcAft>
              <a:buSzPts val="1300"/>
              <a:buChar char="●"/>
            </a:pPr>
            <a:r>
              <a:rPr lang="en"/>
              <a:t>Fix blocks with invalid type</a:t>
            </a:r>
            <a:endParaRPr/>
          </a:p>
        </p:txBody>
      </p:sp>
      <p:pic>
        <p:nvPicPr>
          <p:cNvPr id="362" name="Google Shape;362;p24"/>
          <p:cNvPicPr preferRelativeResize="0"/>
          <p:nvPr/>
        </p:nvPicPr>
        <p:blipFill>
          <a:blip r:embed="rId3">
            <a:alphaModFix/>
          </a:blip>
          <a:stretch>
            <a:fillRect/>
          </a:stretch>
        </p:blipFill>
        <p:spPr>
          <a:xfrm>
            <a:off x="562575" y="3348299"/>
            <a:ext cx="7606975" cy="122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sp>
        <p:nvSpPr>
          <p:cNvPr id="368" name="Google Shape;36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Main points: </a:t>
            </a:r>
            <a:endParaRPr/>
          </a:p>
          <a:p>
            <a:pPr indent="-311150" lvl="0" marL="914400" rtl="0" algn="l">
              <a:lnSpc>
                <a:spcPct val="150000"/>
              </a:lnSpc>
              <a:spcBef>
                <a:spcPts val="0"/>
              </a:spcBef>
              <a:spcAft>
                <a:spcPts val="0"/>
              </a:spcAft>
              <a:buSzPts val="1300"/>
              <a:buChar char="+"/>
            </a:pPr>
            <a:r>
              <a:rPr lang="en"/>
              <a:t>Clean up datasets (clear outliers)</a:t>
            </a:r>
            <a:endParaRPr/>
          </a:p>
          <a:p>
            <a:pPr indent="-311150" lvl="0" marL="914400" rtl="0" algn="l">
              <a:lnSpc>
                <a:spcPct val="150000"/>
              </a:lnSpc>
              <a:spcBef>
                <a:spcPts val="0"/>
              </a:spcBef>
              <a:spcAft>
                <a:spcPts val="0"/>
              </a:spcAft>
              <a:buSzPts val="1300"/>
              <a:buChar char="+"/>
            </a:pPr>
            <a:r>
              <a:rPr lang="en"/>
              <a:t>Plot and find the correlation between</a:t>
            </a:r>
            <a:r>
              <a:rPr lang="en">
                <a:solidFill>
                  <a:srgbClr val="FF0000"/>
                </a:solidFill>
              </a:rPr>
              <a:t> </a:t>
            </a:r>
            <a:r>
              <a:rPr b="1" lang="en" u="sng">
                <a:solidFill>
                  <a:srgbClr val="FF0000"/>
                </a:solidFill>
              </a:rPr>
              <a:t>Processing Time</a:t>
            </a:r>
            <a:r>
              <a:rPr lang="en"/>
              <a:t> vs </a:t>
            </a:r>
            <a:r>
              <a:rPr b="1" lang="en" u="sng">
                <a:solidFill>
                  <a:srgbClr val="FF0000"/>
                </a:solidFill>
              </a:rPr>
              <a:t>Nodes% Processed</a:t>
            </a:r>
            <a:endParaRPr b="1" u="sng">
              <a:solidFill>
                <a:srgbClr val="FF0000"/>
              </a:solidFill>
            </a:endParaRPr>
          </a:p>
          <a:p>
            <a:pPr indent="-311150" lvl="0" marL="914400" rtl="0" algn="l">
              <a:lnSpc>
                <a:spcPct val="150000"/>
              </a:lnSpc>
              <a:spcBef>
                <a:spcPts val="0"/>
              </a:spcBef>
              <a:spcAft>
                <a:spcPts val="0"/>
              </a:spcAft>
              <a:buSzPts val="1300"/>
              <a:buChar char="+"/>
            </a:pPr>
            <a:r>
              <a:rPr lang="en"/>
              <a:t>Comparison between learned algorithms (BFS, DFS, UCS, Greedy, A*)</a:t>
            </a:r>
            <a:endParaRPr/>
          </a:p>
          <a:p>
            <a:pPr indent="0" lvl="0" marL="45720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4" name="Google Shape;37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6"/>
          <p:cNvPicPr preferRelativeResize="0"/>
          <p:nvPr/>
        </p:nvPicPr>
        <p:blipFill>
          <a:blip r:embed="rId3">
            <a:alphaModFix/>
          </a:blip>
          <a:stretch>
            <a:fillRect/>
          </a:stretch>
        </p:blipFill>
        <p:spPr>
          <a:xfrm>
            <a:off x="4662423" y="773538"/>
            <a:ext cx="3811001" cy="3596426"/>
          </a:xfrm>
          <a:prstGeom prst="rect">
            <a:avLst/>
          </a:prstGeom>
          <a:noFill/>
          <a:ln>
            <a:noFill/>
          </a:ln>
        </p:spPr>
      </p:pic>
      <p:pic>
        <p:nvPicPr>
          <p:cNvPr id="376" name="Google Shape;376;p26"/>
          <p:cNvPicPr preferRelativeResize="0"/>
          <p:nvPr/>
        </p:nvPicPr>
        <p:blipFill>
          <a:blip r:embed="rId4">
            <a:alphaModFix/>
          </a:blip>
          <a:stretch>
            <a:fillRect/>
          </a:stretch>
        </p:blipFill>
        <p:spPr>
          <a:xfrm>
            <a:off x="1868550" y="2621975"/>
            <a:ext cx="1739675" cy="1666425"/>
          </a:xfrm>
          <a:prstGeom prst="rect">
            <a:avLst/>
          </a:prstGeom>
          <a:noFill/>
          <a:ln>
            <a:noFill/>
          </a:ln>
        </p:spPr>
      </p:pic>
      <p:pic>
        <p:nvPicPr>
          <p:cNvPr id="377" name="Google Shape;377;p26"/>
          <p:cNvPicPr preferRelativeResize="0"/>
          <p:nvPr/>
        </p:nvPicPr>
        <p:blipFill>
          <a:blip r:embed="rId5">
            <a:alphaModFix/>
          </a:blip>
          <a:stretch>
            <a:fillRect/>
          </a:stretch>
        </p:blipFill>
        <p:spPr>
          <a:xfrm>
            <a:off x="1839275" y="688450"/>
            <a:ext cx="1798224" cy="1732775"/>
          </a:xfrm>
          <a:prstGeom prst="rect">
            <a:avLst/>
          </a:prstGeom>
          <a:noFill/>
          <a:ln>
            <a:noFill/>
          </a:ln>
        </p:spPr>
      </p:pic>
      <p:sp>
        <p:nvSpPr>
          <p:cNvPr id="378" name="Google Shape;378;p26"/>
          <p:cNvSpPr txBox="1"/>
          <p:nvPr/>
        </p:nvSpPr>
        <p:spPr>
          <a:xfrm>
            <a:off x="1155275" y="1354738"/>
            <a:ext cx="7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BFS</a:t>
            </a:r>
            <a:endParaRPr>
              <a:latin typeface="Nunito"/>
              <a:ea typeface="Nunito"/>
              <a:cs typeface="Nunito"/>
              <a:sym typeface="Nunito"/>
            </a:endParaRPr>
          </a:p>
        </p:txBody>
      </p:sp>
      <p:sp>
        <p:nvSpPr>
          <p:cNvPr id="379" name="Google Shape;379;p26"/>
          <p:cNvSpPr txBox="1"/>
          <p:nvPr/>
        </p:nvSpPr>
        <p:spPr>
          <a:xfrm>
            <a:off x="1155275" y="3255088"/>
            <a:ext cx="77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DFS</a:t>
            </a:r>
            <a:endParaRPr>
              <a:latin typeface="Nunito"/>
              <a:ea typeface="Nunito"/>
              <a:cs typeface="Nunito"/>
              <a:sym typeface="Nunito"/>
            </a:endParaRPr>
          </a:p>
        </p:txBody>
      </p:sp>
      <p:sp>
        <p:nvSpPr>
          <p:cNvPr id="380" name="Google Shape;380;p26"/>
          <p:cNvSpPr txBox="1"/>
          <p:nvPr/>
        </p:nvSpPr>
        <p:spPr>
          <a:xfrm>
            <a:off x="5389225" y="4369975"/>
            <a:ext cx="235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Greedy, A* and UCS</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7" name="Google Shape;387;p27"/>
          <p:cNvPicPr preferRelativeResize="0"/>
          <p:nvPr/>
        </p:nvPicPr>
        <p:blipFill>
          <a:blip r:embed="rId3">
            <a:alphaModFix/>
          </a:blip>
          <a:stretch>
            <a:fillRect/>
          </a:stretch>
        </p:blipFill>
        <p:spPr>
          <a:xfrm>
            <a:off x="381725" y="798700"/>
            <a:ext cx="3600533" cy="3488300"/>
          </a:xfrm>
          <a:prstGeom prst="rect">
            <a:avLst/>
          </a:prstGeom>
          <a:noFill/>
          <a:ln>
            <a:noFill/>
          </a:ln>
        </p:spPr>
      </p:pic>
      <p:pic>
        <p:nvPicPr>
          <p:cNvPr id="388" name="Google Shape;388;p27"/>
          <p:cNvPicPr preferRelativeResize="0"/>
          <p:nvPr/>
        </p:nvPicPr>
        <p:blipFill>
          <a:blip r:embed="rId4">
            <a:alphaModFix/>
          </a:blip>
          <a:stretch>
            <a:fillRect/>
          </a:stretch>
        </p:blipFill>
        <p:spPr>
          <a:xfrm>
            <a:off x="4805925" y="798700"/>
            <a:ext cx="3679925" cy="354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8"/>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Core Analysis</a:t>
            </a:r>
            <a:endParaRPr/>
          </a:p>
        </p:txBody>
      </p:sp>
      <p:sp>
        <p:nvSpPr>
          <p:cNvPr id="394" name="Google Shape;394;p28"/>
          <p:cNvSpPr txBox="1"/>
          <p:nvPr>
            <p:ph idx="1" type="subTitle"/>
          </p:nvPr>
        </p:nvSpPr>
        <p:spPr>
          <a:xfrm>
            <a:off x="824000" y="3596300"/>
            <a:ext cx="4255500" cy="1107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Takeaways from EDA</a:t>
            </a:r>
            <a:endParaRPr/>
          </a:p>
          <a:p>
            <a:pPr indent="-330200" lvl="0" marL="457200" rtl="0" algn="l">
              <a:spcBef>
                <a:spcPts val="0"/>
              </a:spcBef>
              <a:spcAft>
                <a:spcPts val="0"/>
              </a:spcAft>
              <a:buSzPts val="1600"/>
              <a:buChar char="●"/>
            </a:pPr>
            <a:r>
              <a:rPr lang="en"/>
              <a:t>Machine Learning (Linear Regression)</a:t>
            </a:r>
            <a:endParaRPr/>
          </a:p>
          <a:p>
            <a:pPr indent="-330200" lvl="0" marL="457200" rtl="0" algn="l">
              <a:spcBef>
                <a:spcPts val="0"/>
              </a:spcBef>
              <a:spcAft>
                <a:spcPts val="0"/>
              </a:spcAft>
              <a:buSzPts val="1600"/>
              <a:buChar char="●"/>
            </a:pPr>
            <a:r>
              <a:rPr lang="en"/>
              <a:t>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Takeaways from EDA</a:t>
            </a:r>
            <a:endParaRPr/>
          </a:p>
        </p:txBody>
      </p:sp>
      <p:sp>
        <p:nvSpPr>
          <p:cNvPr id="400" name="Google Shape;400;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Relationship exists between the different Searches</a:t>
            </a:r>
            <a:endParaRPr b="1"/>
          </a:p>
          <a:p>
            <a:pPr indent="-311150" lvl="0" marL="457200" rtl="0" algn="l">
              <a:spcBef>
                <a:spcPts val="0"/>
              </a:spcBef>
              <a:spcAft>
                <a:spcPts val="0"/>
              </a:spcAft>
              <a:buSzPts val="1300"/>
              <a:buChar char="●"/>
            </a:pPr>
            <a:r>
              <a:rPr b="1" lang="en"/>
              <a:t>Main variables for consideration are:</a:t>
            </a:r>
            <a:endParaRPr b="1"/>
          </a:p>
          <a:p>
            <a:pPr indent="-298450" lvl="1" marL="914400" rtl="0" algn="l">
              <a:spcBef>
                <a:spcPts val="0"/>
              </a:spcBef>
              <a:spcAft>
                <a:spcPts val="0"/>
              </a:spcAft>
              <a:buSzPts val="1100"/>
              <a:buChar char="○"/>
            </a:pPr>
            <a:r>
              <a:rPr i="1" lang="en"/>
              <a:t>Processed_Nodes (%)</a:t>
            </a:r>
            <a:endParaRPr i="1"/>
          </a:p>
          <a:p>
            <a:pPr indent="-298450" lvl="1" marL="914400" rtl="0" algn="l">
              <a:spcBef>
                <a:spcPts val="0"/>
              </a:spcBef>
              <a:spcAft>
                <a:spcPts val="0"/>
              </a:spcAft>
              <a:buSzPts val="1100"/>
              <a:buChar char="○"/>
            </a:pPr>
            <a:r>
              <a:rPr i="1" lang="en"/>
              <a:t>Processing_Time (ms)</a:t>
            </a:r>
            <a:endParaRPr i="1"/>
          </a:p>
          <a:p>
            <a:pPr indent="-311150" lvl="0" marL="457200" rtl="0" algn="l">
              <a:spcBef>
                <a:spcPts val="0"/>
              </a:spcBef>
              <a:spcAft>
                <a:spcPts val="0"/>
              </a:spcAft>
              <a:buSzPts val="1300"/>
              <a:buChar char="●"/>
            </a:pPr>
            <a:r>
              <a:rPr b="1" lang="en"/>
              <a:t>So we will mainly focus on these</a:t>
            </a:r>
            <a:endParaRPr b="1"/>
          </a:p>
          <a:p>
            <a:pPr indent="-311150" lvl="0" marL="457200" rtl="0" algn="l">
              <a:spcBef>
                <a:spcPts val="0"/>
              </a:spcBef>
              <a:spcAft>
                <a:spcPts val="0"/>
              </a:spcAft>
              <a:buSzPts val="1300"/>
              <a:buChar char="●"/>
            </a:pPr>
            <a:r>
              <a:rPr b="1" lang="en"/>
              <a:t>Correlation of same type of variables exists among different Search Algorithms.</a:t>
            </a:r>
            <a:endParaRPr b="1"/>
          </a:p>
          <a:p>
            <a:pPr indent="-298450" lvl="1" marL="914400" rtl="0" algn="l">
              <a:spcBef>
                <a:spcPts val="0"/>
              </a:spcBef>
              <a:spcAft>
                <a:spcPts val="0"/>
              </a:spcAft>
              <a:buSzPts val="1100"/>
              <a:buChar char="○"/>
            </a:pPr>
            <a:r>
              <a:rPr lang="en"/>
              <a:t>Shows that problems might arise when we are trying to do some prediction.</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0"/>
          <p:cNvPicPr preferRelativeResize="0"/>
          <p:nvPr/>
        </p:nvPicPr>
        <p:blipFill>
          <a:blip r:embed="rId3">
            <a:alphaModFix/>
          </a:blip>
          <a:stretch>
            <a:fillRect/>
          </a:stretch>
        </p:blipFill>
        <p:spPr>
          <a:xfrm>
            <a:off x="2160530" y="152400"/>
            <a:ext cx="4822939" cy="4838701"/>
          </a:xfrm>
          <a:prstGeom prst="rect">
            <a:avLst/>
          </a:prstGeom>
          <a:noFill/>
          <a:ln>
            <a:noFill/>
          </a:ln>
        </p:spPr>
      </p:pic>
      <p:sp>
        <p:nvSpPr>
          <p:cNvPr id="406" name="Google Shape;406;p30"/>
          <p:cNvSpPr/>
          <p:nvPr/>
        </p:nvSpPr>
        <p:spPr>
          <a:xfrm>
            <a:off x="5386225" y="2797150"/>
            <a:ext cx="3468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
          <p:cNvSpPr/>
          <p:nvPr/>
        </p:nvSpPr>
        <p:spPr>
          <a:xfrm>
            <a:off x="4810425" y="2051600"/>
            <a:ext cx="3468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p:cNvSpPr/>
          <p:nvPr/>
        </p:nvSpPr>
        <p:spPr>
          <a:xfrm>
            <a:off x="4216200" y="1337125"/>
            <a:ext cx="3468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p:cNvSpPr/>
          <p:nvPr/>
        </p:nvSpPr>
        <p:spPr>
          <a:xfrm>
            <a:off x="5970575" y="3502225"/>
            <a:ext cx="3468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p:nvPr/>
        </p:nvSpPr>
        <p:spPr>
          <a:xfrm>
            <a:off x="3566325" y="592675"/>
            <a:ext cx="346800" cy="36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0"/>
          <p:cNvSpPr/>
          <p:nvPr/>
        </p:nvSpPr>
        <p:spPr>
          <a:xfrm>
            <a:off x="4519350" y="589475"/>
            <a:ext cx="571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0"/>
          <p:cNvSpPr/>
          <p:nvPr/>
        </p:nvSpPr>
        <p:spPr>
          <a:xfrm>
            <a:off x="5679575" y="592675"/>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a:off x="5091150" y="1340275"/>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a:off x="5679575" y="2047450"/>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a:off x="3339650" y="2047450"/>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a:off x="3881550" y="2754625"/>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p:nvPr/>
        </p:nvSpPr>
        <p:spPr>
          <a:xfrm>
            <a:off x="3275325" y="3502225"/>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0"/>
          <p:cNvSpPr/>
          <p:nvPr/>
        </p:nvSpPr>
        <p:spPr>
          <a:xfrm>
            <a:off x="4486350" y="3437350"/>
            <a:ext cx="637800" cy="7476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pSp>
        <p:nvGrpSpPr>
          <p:cNvPr id="423" name="Google Shape;423;p31"/>
          <p:cNvGrpSpPr/>
          <p:nvPr/>
        </p:nvGrpSpPr>
        <p:grpSpPr>
          <a:xfrm>
            <a:off x="127700" y="1671356"/>
            <a:ext cx="8888595" cy="2141847"/>
            <a:chOff x="1181100" y="1671356"/>
            <a:chExt cx="8888595" cy="2141847"/>
          </a:xfrm>
        </p:grpSpPr>
        <p:pic>
          <p:nvPicPr>
            <p:cNvPr id="424" name="Google Shape;424;p31"/>
            <p:cNvPicPr preferRelativeResize="0"/>
            <p:nvPr/>
          </p:nvPicPr>
          <p:blipFill>
            <a:blip r:embed="rId3">
              <a:alphaModFix/>
            </a:blip>
            <a:stretch>
              <a:fillRect/>
            </a:stretch>
          </p:blipFill>
          <p:spPr>
            <a:xfrm>
              <a:off x="1181100" y="1675977"/>
              <a:ext cx="3585799" cy="2137226"/>
            </a:xfrm>
            <a:prstGeom prst="rect">
              <a:avLst/>
            </a:prstGeom>
            <a:noFill/>
            <a:ln>
              <a:noFill/>
            </a:ln>
          </p:spPr>
        </p:pic>
        <p:pic>
          <p:nvPicPr>
            <p:cNvPr id="425" name="Google Shape;425;p31"/>
            <p:cNvPicPr preferRelativeResize="0"/>
            <p:nvPr/>
          </p:nvPicPr>
          <p:blipFill>
            <a:blip r:embed="rId4">
              <a:alphaModFix/>
            </a:blip>
            <a:stretch>
              <a:fillRect/>
            </a:stretch>
          </p:blipFill>
          <p:spPr>
            <a:xfrm>
              <a:off x="4766900" y="1671356"/>
              <a:ext cx="3585798" cy="2141845"/>
            </a:xfrm>
            <a:prstGeom prst="rect">
              <a:avLst/>
            </a:prstGeom>
            <a:noFill/>
            <a:ln>
              <a:noFill/>
            </a:ln>
          </p:spPr>
        </p:pic>
        <p:pic>
          <p:nvPicPr>
            <p:cNvPr id="426" name="Google Shape;426;p31"/>
            <p:cNvPicPr preferRelativeResize="0"/>
            <p:nvPr/>
          </p:nvPicPr>
          <p:blipFill>
            <a:blip r:embed="rId5">
              <a:alphaModFix/>
            </a:blip>
            <a:stretch>
              <a:fillRect/>
            </a:stretch>
          </p:blipFill>
          <p:spPr>
            <a:xfrm>
              <a:off x="8352700" y="1675975"/>
              <a:ext cx="1716995" cy="2137226"/>
            </a:xfrm>
            <a:prstGeom prst="rect">
              <a:avLst/>
            </a:prstGeom>
            <a:noFill/>
            <a:ln>
              <a:noFill/>
            </a:ln>
          </p:spPr>
        </p:pic>
      </p:grpSp>
      <p:sp>
        <p:nvSpPr>
          <p:cNvPr id="427" name="Google Shape;427;p31"/>
          <p:cNvSpPr txBox="1"/>
          <p:nvPr/>
        </p:nvSpPr>
        <p:spPr>
          <a:xfrm>
            <a:off x="335200" y="3978250"/>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Greedy</a:t>
            </a:r>
            <a:endParaRPr>
              <a:latin typeface="Nunito"/>
              <a:ea typeface="Nunito"/>
              <a:cs typeface="Nunito"/>
              <a:sym typeface="Nunito"/>
            </a:endParaRPr>
          </a:p>
        </p:txBody>
      </p:sp>
      <p:sp>
        <p:nvSpPr>
          <p:cNvPr id="428" name="Google Shape;428;p31"/>
          <p:cNvSpPr txBox="1"/>
          <p:nvPr/>
        </p:nvSpPr>
        <p:spPr>
          <a:xfrm>
            <a:off x="2198250" y="3978250"/>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a:t>
            </a:r>
            <a:endParaRPr>
              <a:latin typeface="Nunito"/>
              <a:ea typeface="Nunito"/>
              <a:cs typeface="Nunito"/>
              <a:sym typeface="Nunito"/>
            </a:endParaRPr>
          </a:p>
        </p:txBody>
      </p:sp>
      <p:sp>
        <p:nvSpPr>
          <p:cNvPr id="429" name="Google Shape;429;p31"/>
          <p:cNvSpPr txBox="1"/>
          <p:nvPr/>
        </p:nvSpPr>
        <p:spPr>
          <a:xfrm>
            <a:off x="4028700" y="3978250"/>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DFS</a:t>
            </a:r>
            <a:endParaRPr>
              <a:latin typeface="Nunito"/>
              <a:ea typeface="Nunito"/>
              <a:cs typeface="Nunito"/>
              <a:sym typeface="Nunito"/>
            </a:endParaRPr>
          </a:p>
        </p:txBody>
      </p:sp>
      <p:sp>
        <p:nvSpPr>
          <p:cNvPr id="430" name="Google Shape;430;p31"/>
          <p:cNvSpPr txBox="1"/>
          <p:nvPr/>
        </p:nvSpPr>
        <p:spPr>
          <a:xfrm>
            <a:off x="5859150" y="3978250"/>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BFS</a:t>
            </a:r>
            <a:endParaRPr>
              <a:latin typeface="Nunito"/>
              <a:ea typeface="Nunito"/>
              <a:cs typeface="Nunito"/>
              <a:sym typeface="Nunito"/>
            </a:endParaRPr>
          </a:p>
        </p:txBody>
      </p:sp>
      <p:sp>
        <p:nvSpPr>
          <p:cNvPr id="431" name="Google Shape;431;p31"/>
          <p:cNvSpPr txBox="1"/>
          <p:nvPr/>
        </p:nvSpPr>
        <p:spPr>
          <a:xfrm>
            <a:off x="7571925" y="3978250"/>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UCS</a:t>
            </a:r>
            <a:endParaRPr>
              <a:latin typeface="Nunito"/>
              <a:ea typeface="Nunito"/>
              <a:cs typeface="Nunito"/>
              <a:sym typeface="Nunito"/>
            </a:endParaRPr>
          </a:p>
        </p:txBody>
      </p:sp>
      <p:sp>
        <p:nvSpPr>
          <p:cNvPr id="432" name="Google Shape;432;p31"/>
          <p:cNvSpPr/>
          <p:nvPr/>
        </p:nvSpPr>
        <p:spPr>
          <a:xfrm>
            <a:off x="873250" y="1776325"/>
            <a:ext cx="629400" cy="9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2724725" y="1776325"/>
            <a:ext cx="629400" cy="9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4437525" y="1776325"/>
            <a:ext cx="629400" cy="9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6316350" y="1776325"/>
            <a:ext cx="629400" cy="9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8029125" y="1776325"/>
            <a:ext cx="629400" cy="9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453350"/>
            <a:ext cx="7030500" cy="35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By Mulder</a:t>
            </a:r>
            <a:endParaRPr b="1"/>
          </a:p>
          <a:p>
            <a:pPr indent="-311150" lvl="0" marL="457200" rtl="0" algn="l">
              <a:spcBef>
                <a:spcPts val="1200"/>
              </a:spcBef>
              <a:spcAft>
                <a:spcPts val="0"/>
              </a:spcAft>
              <a:buSzPts val="1300"/>
              <a:buAutoNum type="arabicPeriod"/>
            </a:pPr>
            <a:r>
              <a:rPr lang="en"/>
              <a:t>Problem Statement</a:t>
            </a:r>
            <a:endParaRPr/>
          </a:p>
          <a:p>
            <a:pPr indent="-311150" lvl="0" marL="457200" rtl="0" algn="l">
              <a:spcBef>
                <a:spcPts val="0"/>
              </a:spcBef>
              <a:spcAft>
                <a:spcPts val="0"/>
              </a:spcAft>
              <a:buSzPts val="1300"/>
              <a:buAutoNum type="arabicPeriod"/>
            </a:pPr>
            <a:r>
              <a:rPr lang="en"/>
              <a:t>Motivation</a:t>
            </a:r>
            <a:endParaRPr/>
          </a:p>
          <a:p>
            <a:pPr indent="-311150" lvl="0" marL="457200" rtl="0" algn="l">
              <a:spcBef>
                <a:spcPts val="0"/>
              </a:spcBef>
              <a:spcAft>
                <a:spcPts val="0"/>
              </a:spcAft>
              <a:buSzPts val="1300"/>
              <a:buAutoNum type="arabicPeriod"/>
            </a:pPr>
            <a:r>
              <a:rPr lang="en"/>
              <a:t>Dataset Creation</a:t>
            </a:r>
            <a:endParaRPr/>
          </a:p>
          <a:p>
            <a:pPr indent="0" lvl="0" marL="0" rtl="0" algn="l">
              <a:spcBef>
                <a:spcPts val="1200"/>
              </a:spcBef>
              <a:spcAft>
                <a:spcPts val="0"/>
              </a:spcAft>
              <a:buNone/>
            </a:pPr>
            <a:r>
              <a:rPr b="1" lang="en"/>
              <a:t>By Trung</a:t>
            </a:r>
            <a:endParaRPr b="1"/>
          </a:p>
          <a:p>
            <a:pPr indent="-311150" lvl="0" marL="457200" rtl="0" algn="l">
              <a:spcBef>
                <a:spcPts val="1200"/>
              </a:spcBef>
              <a:spcAft>
                <a:spcPts val="0"/>
              </a:spcAft>
              <a:buSzPts val="1300"/>
              <a:buAutoNum type="arabicPeriod"/>
            </a:pPr>
            <a:r>
              <a:rPr lang="en"/>
              <a:t>Dataset Preparation</a:t>
            </a:r>
            <a:endParaRPr/>
          </a:p>
          <a:p>
            <a:pPr indent="-311150" lvl="0" marL="457200" rtl="0" algn="l">
              <a:spcBef>
                <a:spcPts val="0"/>
              </a:spcBef>
              <a:spcAft>
                <a:spcPts val="0"/>
              </a:spcAft>
              <a:buSzPts val="1300"/>
              <a:buAutoNum type="arabicPeriod"/>
            </a:pPr>
            <a:r>
              <a:rPr lang="en"/>
              <a:t>Exploratory Data Analysis</a:t>
            </a:r>
            <a:endParaRPr/>
          </a:p>
          <a:p>
            <a:pPr indent="0" lvl="0" marL="0" rtl="0" algn="l">
              <a:spcBef>
                <a:spcPts val="1200"/>
              </a:spcBef>
              <a:spcAft>
                <a:spcPts val="0"/>
              </a:spcAft>
              <a:buNone/>
            </a:pPr>
            <a:r>
              <a:rPr b="1" lang="en"/>
              <a:t>By Gregory</a:t>
            </a:r>
            <a:endParaRPr b="1"/>
          </a:p>
          <a:p>
            <a:pPr indent="-311150" lvl="0" marL="457200" rtl="0" algn="l">
              <a:spcBef>
                <a:spcPts val="1200"/>
              </a:spcBef>
              <a:spcAft>
                <a:spcPts val="0"/>
              </a:spcAft>
              <a:buSzPts val="1300"/>
              <a:buAutoNum type="arabicPeriod"/>
            </a:pPr>
            <a:r>
              <a:rPr lang="en"/>
              <a:t>Core Analysis</a:t>
            </a:r>
            <a:endParaRPr/>
          </a:p>
          <a:p>
            <a:pPr indent="-311150" lvl="0" marL="457200" rtl="0" algn="l">
              <a:spcBef>
                <a:spcPts val="0"/>
              </a:spcBef>
              <a:spcAft>
                <a:spcPts val="0"/>
              </a:spcAft>
              <a:buSzPts val="1300"/>
              <a:buAutoNum type="arabicPeriod"/>
            </a:pPr>
            <a:r>
              <a:rPr lang="en"/>
              <a:t>Takeaways from EDA</a:t>
            </a:r>
            <a:endParaRPr/>
          </a:p>
          <a:p>
            <a:pPr indent="-311150" lvl="0" marL="457200" rtl="0" algn="l">
              <a:spcBef>
                <a:spcPts val="0"/>
              </a:spcBef>
              <a:spcAft>
                <a:spcPts val="0"/>
              </a:spcAft>
              <a:buSzPts val="1300"/>
              <a:buAutoNum type="arabicPeriod"/>
            </a:pPr>
            <a:r>
              <a:rPr lang="en"/>
              <a:t>Machine Learning Insights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Plotting of </a:t>
            </a:r>
            <a:endParaRPr/>
          </a:p>
          <a:p>
            <a:pPr indent="0" lvl="0" marL="0" rtl="0" algn="l">
              <a:spcBef>
                <a:spcPts val="0"/>
              </a:spcBef>
              <a:spcAft>
                <a:spcPts val="0"/>
              </a:spcAft>
              <a:buNone/>
            </a:pPr>
            <a:r>
              <a:rPr lang="en"/>
              <a:t>Linear Regression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[Linear Regression]</a:t>
            </a:r>
            <a:endParaRPr/>
          </a:p>
        </p:txBody>
      </p:sp>
      <p:sp>
        <p:nvSpPr>
          <p:cNvPr id="447" name="Google Shape;447;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Why?</a:t>
            </a:r>
            <a:endParaRPr b="1"/>
          </a:p>
          <a:p>
            <a:pPr indent="-298450" lvl="1" marL="914400" rtl="0" algn="l">
              <a:spcBef>
                <a:spcPts val="0"/>
              </a:spcBef>
              <a:spcAft>
                <a:spcPts val="0"/>
              </a:spcAft>
              <a:buSzPts val="1100"/>
              <a:buChar char="○"/>
            </a:pPr>
            <a:r>
              <a:rPr lang="en"/>
              <a:t>Variables are of continuous format.</a:t>
            </a:r>
            <a:endParaRPr/>
          </a:p>
          <a:p>
            <a:pPr indent="-298450" lvl="1" marL="914400" rtl="0" algn="l">
              <a:spcBef>
                <a:spcPts val="0"/>
              </a:spcBef>
              <a:spcAft>
                <a:spcPts val="0"/>
              </a:spcAft>
              <a:buSzPts val="1100"/>
              <a:buChar char="○"/>
            </a:pPr>
            <a:r>
              <a:rPr lang="en"/>
              <a:t>Wanting to predict a </a:t>
            </a:r>
            <a:r>
              <a:rPr lang="en"/>
              <a:t>continuous</a:t>
            </a:r>
            <a:r>
              <a:rPr lang="en"/>
              <a:t> variable with another continuous.</a:t>
            </a:r>
            <a:endParaRPr/>
          </a:p>
          <a:p>
            <a:pPr indent="-311150" lvl="0" marL="457200" rtl="0" algn="l">
              <a:spcBef>
                <a:spcPts val="0"/>
              </a:spcBef>
              <a:spcAft>
                <a:spcPts val="0"/>
              </a:spcAft>
              <a:buSzPts val="1300"/>
              <a:buChar char="●"/>
            </a:pPr>
            <a:r>
              <a:rPr b="1" lang="en"/>
              <a:t>Why not other models?</a:t>
            </a:r>
            <a:endParaRPr b="1"/>
          </a:p>
          <a:p>
            <a:pPr indent="-298450" lvl="1" marL="914400" rtl="0" algn="l">
              <a:spcBef>
                <a:spcPts val="0"/>
              </a:spcBef>
              <a:spcAft>
                <a:spcPts val="0"/>
              </a:spcAft>
              <a:buSzPts val="1100"/>
              <a:buChar char="○"/>
            </a:pPr>
            <a:r>
              <a:rPr lang="en"/>
              <a:t>Not trying to overcomplicate things</a:t>
            </a:r>
            <a:endParaRPr/>
          </a:p>
          <a:p>
            <a:pPr indent="-298450" lvl="1" marL="914400" rtl="0" algn="l">
              <a:spcBef>
                <a:spcPts val="0"/>
              </a:spcBef>
              <a:spcAft>
                <a:spcPts val="0"/>
              </a:spcAft>
              <a:buSzPts val="1100"/>
              <a:buChar char="○"/>
            </a:pPr>
            <a:r>
              <a:rPr lang="en"/>
              <a:t>Just need some formal and concrete understanding between the 2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classification fails</a:t>
            </a:r>
            <a:endParaRPr/>
          </a:p>
        </p:txBody>
      </p:sp>
      <p:pic>
        <p:nvPicPr>
          <p:cNvPr id="453" name="Google Shape;453;p34"/>
          <p:cNvPicPr preferRelativeResize="0"/>
          <p:nvPr/>
        </p:nvPicPr>
        <p:blipFill>
          <a:blip r:embed="rId3">
            <a:alphaModFix/>
          </a:blip>
          <a:stretch>
            <a:fillRect/>
          </a:stretch>
        </p:blipFill>
        <p:spPr>
          <a:xfrm>
            <a:off x="2571238" y="1241700"/>
            <a:ext cx="4001524" cy="3750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 Skewness of Variables</a:t>
            </a:r>
            <a:endParaRPr/>
          </a:p>
        </p:txBody>
      </p:sp>
      <p:pic>
        <p:nvPicPr>
          <p:cNvPr id="459" name="Google Shape;459;p35"/>
          <p:cNvPicPr preferRelativeResize="0"/>
          <p:nvPr/>
        </p:nvPicPr>
        <p:blipFill>
          <a:blip r:embed="rId3">
            <a:alphaModFix/>
          </a:blip>
          <a:stretch>
            <a:fillRect/>
          </a:stretch>
        </p:blipFill>
        <p:spPr>
          <a:xfrm>
            <a:off x="3221656" y="1597887"/>
            <a:ext cx="2700688" cy="3240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nvSpPr>
        <p:spPr>
          <a:xfrm>
            <a:off x="1901975" y="4289338"/>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DFS</a:t>
            </a:r>
            <a:endParaRPr>
              <a:latin typeface="Nunito"/>
              <a:ea typeface="Nunito"/>
              <a:cs typeface="Nunito"/>
              <a:sym typeface="Nunito"/>
            </a:endParaRPr>
          </a:p>
        </p:txBody>
      </p:sp>
      <p:sp>
        <p:nvSpPr>
          <p:cNvPr id="465" name="Google Shape;465;p36"/>
          <p:cNvSpPr txBox="1"/>
          <p:nvPr/>
        </p:nvSpPr>
        <p:spPr>
          <a:xfrm>
            <a:off x="6247925" y="4289338"/>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Greedy</a:t>
            </a:r>
            <a:endParaRPr>
              <a:latin typeface="Nunito"/>
              <a:ea typeface="Nunito"/>
              <a:cs typeface="Nunito"/>
              <a:sym typeface="Nunito"/>
            </a:endParaRPr>
          </a:p>
        </p:txBody>
      </p:sp>
      <p:grpSp>
        <p:nvGrpSpPr>
          <p:cNvPr id="466" name="Google Shape;466;p36"/>
          <p:cNvGrpSpPr/>
          <p:nvPr/>
        </p:nvGrpSpPr>
        <p:grpSpPr>
          <a:xfrm>
            <a:off x="323225" y="1328125"/>
            <a:ext cx="8497540" cy="2674780"/>
            <a:chOff x="333013" y="1871375"/>
            <a:chExt cx="8497540" cy="2674780"/>
          </a:xfrm>
        </p:grpSpPr>
        <p:pic>
          <p:nvPicPr>
            <p:cNvPr id="467" name="Google Shape;467;p36"/>
            <p:cNvPicPr preferRelativeResize="0"/>
            <p:nvPr/>
          </p:nvPicPr>
          <p:blipFill>
            <a:blip r:embed="rId3">
              <a:alphaModFix/>
            </a:blip>
            <a:stretch>
              <a:fillRect/>
            </a:stretch>
          </p:blipFill>
          <p:spPr>
            <a:xfrm>
              <a:off x="333013" y="1871375"/>
              <a:ext cx="4247626" cy="2674780"/>
            </a:xfrm>
            <a:prstGeom prst="rect">
              <a:avLst/>
            </a:prstGeom>
            <a:noFill/>
            <a:ln>
              <a:noFill/>
            </a:ln>
          </p:spPr>
        </p:pic>
        <p:pic>
          <p:nvPicPr>
            <p:cNvPr id="468" name="Google Shape;468;p36"/>
            <p:cNvPicPr preferRelativeResize="0"/>
            <p:nvPr/>
          </p:nvPicPr>
          <p:blipFill>
            <a:blip r:embed="rId4">
              <a:alphaModFix/>
            </a:blip>
            <a:stretch>
              <a:fillRect/>
            </a:stretch>
          </p:blipFill>
          <p:spPr>
            <a:xfrm>
              <a:off x="4571989" y="1882050"/>
              <a:ext cx="4258563" cy="2653413"/>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7"/>
          <p:cNvSpPr txBox="1"/>
          <p:nvPr/>
        </p:nvSpPr>
        <p:spPr>
          <a:xfrm>
            <a:off x="1913525" y="4347127"/>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UCS</a:t>
            </a:r>
            <a:endParaRPr>
              <a:latin typeface="Nunito"/>
              <a:ea typeface="Nunito"/>
              <a:cs typeface="Nunito"/>
              <a:sym typeface="Nunito"/>
            </a:endParaRPr>
          </a:p>
        </p:txBody>
      </p:sp>
      <p:sp>
        <p:nvSpPr>
          <p:cNvPr id="474" name="Google Shape;474;p37"/>
          <p:cNvSpPr txBox="1"/>
          <p:nvPr/>
        </p:nvSpPr>
        <p:spPr>
          <a:xfrm>
            <a:off x="6178575" y="4347127"/>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BFS</a:t>
            </a:r>
            <a:endParaRPr>
              <a:latin typeface="Nunito"/>
              <a:ea typeface="Nunito"/>
              <a:cs typeface="Nunito"/>
              <a:sym typeface="Nunito"/>
            </a:endParaRPr>
          </a:p>
        </p:txBody>
      </p:sp>
      <p:pic>
        <p:nvPicPr>
          <p:cNvPr id="475" name="Google Shape;475;p37"/>
          <p:cNvPicPr preferRelativeResize="0"/>
          <p:nvPr/>
        </p:nvPicPr>
        <p:blipFill>
          <a:blip r:embed="rId3">
            <a:alphaModFix/>
          </a:blip>
          <a:stretch>
            <a:fillRect/>
          </a:stretch>
        </p:blipFill>
        <p:spPr>
          <a:xfrm>
            <a:off x="4585380" y="1377238"/>
            <a:ext cx="4267205" cy="2628861"/>
          </a:xfrm>
          <a:prstGeom prst="rect">
            <a:avLst/>
          </a:prstGeom>
          <a:noFill/>
          <a:ln>
            <a:noFill/>
          </a:ln>
        </p:spPr>
      </p:pic>
      <p:pic>
        <p:nvPicPr>
          <p:cNvPr id="476" name="Google Shape;476;p37"/>
          <p:cNvPicPr preferRelativeResize="0"/>
          <p:nvPr/>
        </p:nvPicPr>
        <p:blipFill>
          <a:blip r:embed="rId4">
            <a:alphaModFix/>
          </a:blip>
          <a:stretch>
            <a:fillRect/>
          </a:stretch>
        </p:blipFill>
        <p:spPr>
          <a:xfrm>
            <a:off x="489701" y="1377249"/>
            <a:ext cx="4179899" cy="2628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8"/>
          <p:cNvSpPr txBox="1"/>
          <p:nvPr/>
        </p:nvSpPr>
        <p:spPr>
          <a:xfrm>
            <a:off x="3843800" y="4646463"/>
            <a:ext cx="108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A*</a:t>
            </a:r>
            <a:endParaRPr>
              <a:latin typeface="Nunito"/>
              <a:ea typeface="Nunito"/>
              <a:cs typeface="Nunito"/>
              <a:sym typeface="Nunito"/>
            </a:endParaRPr>
          </a:p>
        </p:txBody>
      </p:sp>
      <p:pic>
        <p:nvPicPr>
          <p:cNvPr id="482" name="Google Shape;482;p38"/>
          <p:cNvPicPr preferRelativeResize="0"/>
          <p:nvPr/>
        </p:nvPicPr>
        <p:blipFill>
          <a:blip r:embed="rId3">
            <a:alphaModFix/>
          </a:blip>
          <a:stretch>
            <a:fillRect/>
          </a:stretch>
        </p:blipFill>
        <p:spPr>
          <a:xfrm>
            <a:off x="1076925" y="244850"/>
            <a:ext cx="6990152" cy="434166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39"/>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Summarization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0"/>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Problem (Mulder)</a:t>
            </a:r>
            <a:endParaRPr/>
          </a:p>
          <a:p>
            <a:pPr indent="-311150" lvl="0" marL="457200" rtl="0" algn="l">
              <a:spcBef>
                <a:spcPts val="0"/>
              </a:spcBef>
              <a:spcAft>
                <a:spcPts val="0"/>
              </a:spcAft>
              <a:buSzPts val="1300"/>
              <a:buChar char="●"/>
            </a:pPr>
            <a:r>
              <a:rPr lang="en"/>
              <a:t>Motivation for the Problem (Mulder)</a:t>
            </a:r>
            <a:endParaRPr/>
          </a:p>
          <a:p>
            <a:pPr indent="-311150" lvl="0" marL="457200" rtl="0" algn="l">
              <a:spcBef>
                <a:spcPts val="0"/>
              </a:spcBef>
              <a:spcAft>
                <a:spcPts val="0"/>
              </a:spcAft>
              <a:buSzPts val="1300"/>
              <a:buChar char="●"/>
            </a:pPr>
            <a:r>
              <a:rPr lang="en"/>
              <a:t>Creation of our Dataset (Mulder)</a:t>
            </a:r>
            <a:endParaRPr/>
          </a:p>
          <a:p>
            <a:pPr indent="-311150" lvl="0" marL="457200" rtl="0" algn="l">
              <a:spcBef>
                <a:spcPts val="0"/>
              </a:spcBef>
              <a:spcAft>
                <a:spcPts val="0"/>
              </a:spcAft>
              <a:buSzPts val="1300"/>
              <a:buChar char="●"/>
            </a:pPr>
            <a:r>
              <a:rPr lang="en"/>
              <a:t>Exploratory Data Analysis (EDA) (Trung)</a:t>
            </a:r>
            <a:endParaRPr/>
          </a:p>
          <a:p>
            <a:pPr indent="-311150" lvl="0" marL="457200" rtl="0" algn="l">
              <a:spcBef>
                <a:spcPts val="0"/>
              </a:spcBef>
              <a:spcAft>
                <a:spcPts val="0"/>
              </a:spcAft>
              <a:buSzPts val="1300"/>
              <a:buChar char="●"/>
            </a:pPr>
            <a:r>
              <a:rPr lang="en"/>
              <a:t>New learning outcomes (Trung)</a:t>
            </a:r>
            <a:endParaRPr/>
          </a:p>
          <a:p>
            <a:pPr indent="-311150" lvl="0" marL="457200" rtl="0" algn="l">
              <a:spcBef>
                <a:spcPts val="0"/>
              </a:spcBef>
              <a:spcAft>
                <a:spcPts val="0"/>
              </a:spcAft>
              <a:buSzPts val="1300"/>
              <a:buChar char="●"/>
            </a:pPr>
            <a:r>
              <a:rPr lang="en"/>
              <a:t>Core analysis (Gregory)</a:t>
            </a:r>
            <a:endParaRPr/>
          </a:p>
          <a:p>
            <a:pPr indent="-311150" lvl="0" marL="457200" rtl="0" algn="l">
              <a:spcBef>
                <a:spcPts val="0"/>
              </a:spcBef>
              <a:spcAft>
                <a:spcPts val="0"/>
              </a:spcAft>
              <a:buSzPts val="1300"/>
              <a:buChar char="●"/>
            </a:pPr>
            <a:r>
              <a:rPr lang="en"/>
              <a:t>Takeaways from findings (Gregory)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a:t>
            </a:r>
            <a:r>
              <a:rPr b="1" lang="en" u="sng"/>
              <a:t>ANY</a:t>
            </a:r>
            <a:r>
              <a:rPr lang="en"/>
              <a:t> </a:t>
            </a:r>
            <a:r>
              <a:rPr lang="en">
                <a:solidFill>
                  <a:srgbClr val="FF0000"/>
                </a:solidFill>
              </a:rPr>
              <a:t>unweighted</a:t>
            </a:r>
            <a:r>
              <a:rPr lang="en"/>
              <a:t> </a:t>
            </a:r>
            <a:r>
              <a:rPr lang="en">
                <a:solidFill>
                  <a:srgbClr val="0000FF"/>
                </a:solidFill>
              </a:rPr>
              <a:t>bi-directional</a:t>
            </a:r>
            <a:r>
              <a:rPr lang="en"/>
              <a:t> graph with arguments [source, destination]:</a:t>
            </a:r>
            <a:endParaRPr/>
          </a:p>
          <a:p>
            <a:pPr indent="-311150" lvl="0" marL="457200" rtl="0" algn="l">
              <a:spcBef>
                <a:spcPts val="1200"/>
              </a:spcBef>
              <a:spcAft>
                <a:spcPts val="0"/>
              </a:spcAft>
              <a:buSzPts val="1300"/>
              <a:buChar char="●"/>
            </a:pPr>
            <a:r>
              <a:rPr lang="en"/>
              <a:t>What is the most </a:t>
            </a:r>
            <a:r>
              <a:rPr b="1" lang="en"/>
              <a:t>cost efficient</a:t>
            </a:r>
            <a:r>
              <a:rPr lang="en"/>
              <a:t> pathfinding algorithm?</a:t>
            </a:r>
            <a:endParaRPr/>
          </a:p>
          <a:p>
            <a:pPr indent="-311150" lvl="0" marL="457200" rtl="0" algn="l">
              <a:spcBef>
                <a:spcPts val="0"/>
              </a:spcBef>
              <a:spcAft>
                <a:spcPts val="0"/>
              </a:spcAft>
              <a:buSzPts val="1300"/>
              <a:buChar char="●"/>
            </a:pPr>
            <a:r>
              <a:rPr lang="en"/>
              <a:t>What is the </a:t>
            </a:r>
            <a:r>
              <a:rPr b="1" lang="en"/>
              <a:t>best performing</a:t>
            </a:r>
            <a:r>
              <a:rPr lang="en"/>
              <a:t> pathfinding algorithm?</a:t>
            </a:r>
            <a:endParaRPr/>
          </a:p>
          <a:p>
            <a:pPr indent="-311150" lvl="0" marL="457200" rtl="0" algn="l">
              <a:spcBef>
                <a:spcPts val="0"/>
              </a:spcBef>
              <a:spcAft>
                <a:spcPts val="0"/>
              </a:spcAft>
              <a:buSzPts val="1300"/>
              <a:buChar char="●"/>
            </a:pPr>
            <a:r>
              <a:rPr lang="en"/>
              <a:t>What is the most </a:t>
            </a:r>
            <a:r>
              <a:rPr b="1" lang="en"/>
              <a:t>consistent</a:t>
            </a:r>
            <a:r>
              <a:rPr lang="en"/>
              <a:t> pathfinding algorithm?</a:t>
            </a:r>
            <a:endParaRPr/>
          </a:p>
          <a:p>
            <a:pPr indent="0" lvl="0" marL="0" rtl="0" algn="l">
              <a:spcBef>
                <a:spcPts val="1200"/>
              </a:spcBef>
              <a:spcAft>
                <a:spcPts val="0"/>
              </a:spcAft>
              <a:buNone/>
            </a:pPr>
            <a:r>
              <a:rPr lang="en"/>
              <a:t>To answer these problems, w</a:t>
            </a:r>
            <a:r>
              <a:rPr lang="en"/>
              <a:t>e used a dataset - MazeData, which was </a:t>
            </a:r>
            <a:r>
              <a:rPr b="1" lang="en"/>
              <a:t>developed entirely on our own</a:t>
            </a:r>
            <a:r>
              <a:rPr lang="en"/>
              <a:t>, based on </a:t>
            </a:r>
            <a:r>
              <a:rPr lang="en" u="sng"/>
              <a:t>external libraries</a:t>
            </a:r>
            <a:r>
              <a:rPr lang="en"/>
              <a:t> and </a:t>
            </a:r>
            <a:r>
              <a:rPr lang="en" u="sng"/>
              <a:t>Lab Exercise 7: MazeRunner</a:t>
            </a:r>
            <a:r>
              <a:rPr lang="en"/>
              <a:t> Pathfinding Algorithms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noticed that in Lab Exercise 7 : MazeRuner, the conclusion </a:t>
            </a:r>
            <a:r>
              <a:rPr lang="en"/>
              <a:t>(optimality)</a:t>
            </a:r>
            <a:br>
              <a:rPr lang="en"/>
            </a:br>
            <a:r>
              <a:rPr lang="en">
                <a:solidFill>
                  <a:srgbClr val="FF0000"/>
                </a:solidFill>
              </a:rPr>
              <a:t>did not hold</a:t>
            </a:r>
            <a:r>
              <a:rPr lang="en"/>
              <a:t> for some cases.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We wanted to </a:t>
            </a:r>
            <a:r>
              <a:rPr lang="en" u="sng"/>
              <a:t>find out if this conclusion was true</a:t>
            </a:r>
            <a:r>
              <a:rPr lang="en"/>
              <a:t> in ALL cases.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dataset - Tools used</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Lab Exercise 7: Pathfinding Algorithms (BFS, DFS, UCS, Greedy, A*)</a:t>
            </a:r>
            <a:endParaRPr/>
          </a:p>
          <a:p>
            <a:pPr indent="-311150" lvl="0" marL="457200" rtl="0" algn="l">
              <a:spcBef>
                <a:spcPts val="0"/>
              </a:spcBef>
              <a:spcAft>
                <a:spcPts val="0"/>
              </a:spcAft>
              <a:buSzPts val="1300"/>
              <a:buChar char="●"/>
            </a:pPr>
            <a:r>
              <a:rPr lang="en"/>
              <a:t>MazeLib - Maze Generation Algorithms</a:t>
            </a:r>
            <a:endParaRPr/>
          </a:p>
          <a:p>
            <a:pPr indent="-311150" lvl="0" marL="457200" rtl="0" algn="l">
              <a:spcBef>
                <a:spcPts val="0"/>
              </a:spcBef>
              <a:spcAft>
                <a:spcPts val="0"/>
              </a:spcAft>
              <a:buSzPts val="1300"/>
              <a:buChar char="●"/>
            </a:pPr>
            <a:r>
              <a:rPr lang="en"/>
              <a:t>Auto Mouse Click by MurGaa</a:t>
            </a:r>
            <a:endParaRPr/>
          </a:p>
        </p:txBody>
      </p:sp>
      <p:pic>
        <p:nvPicPr>
          <p:cNvPr id="309" name="Google Shape;309;p18"/>
          <p:cNvPicPr preferRelativeResize="0"/>
          <p:nvPr/>
        </p:nvPicPr>
        <p:blipFill>
          <a:blip r:embed="rId3">
            <a:alphaModFix/>
          </a:blip>
          <a:stretch>
            <a:fillRect/>
          </a:stretch>
        </p:blipFill>
        <p:spPr>
          <a:xfrm>
            <a:off x="5337600" y="3786700"/>
            <a:ext cx="3074299" cy="845425"/>
          </a:xfrm>
          <a:prstGeom prst="rect">
            <a:avLst/>
          </a:prstGeom>
          <a:noFill/>
          <a:ln>
            <a:noFill/>
          </a:ln>
        </p:spPr>
      </p:pic>
      <p:pic>
        <p:nvPicPr>
          <p:cNvPr id="310" name="Google Shape;310;p18"/>
          <p:cNvPicPr preferRelativeResize="0"/>
          <p:nvPr/>
        </p:nvPicPr>
        <p:blipFill>
          <a:blip r:embed="rId4">
            <a:alphaModFix/>
          </a:blip>
          <a:stretch>
            <a:fillRect/>
          </a:stretch>
        </p:blipFill>
        <p:spPr>
          <a:xfrm>
            <a:off x="7708050" y="1820975"/>
            <a:ext cx="703850" cy="750773"/>
          </a:xfrm>
          <a:prstGeom prst="rect">
            <a:avLst/>
          </a:prstGeom>
          <a:noFill/>
          <a:ln>
            <a:noFill/>
          </a:ln>
        </p:spPr>
      </p:pic>
      <p:pic>
        <p:nvPicPr>
          <p:cNvPr id="311" name="Google Shape;311;p18"/>
          <p:cNvPicPr preferRelativeResize="0"/>
          <p:nvPr/>
        </p:nvPicPr>
        <p:blipFill>
          <a:blip r:embed="rId5">
            <a:alphaModFix/>
          </a:blip>
          <a:stretch>
            <a:fillRect/>
          </a:stretch>
        </p:blipFill>
        <p:spPr>
          <a:xfrm>
            <a:off x="6144950" y="2846000"/>
            <a:ext cx="2266950" cy="70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dataset - Maze Generation</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Needed a way to </a:t>
            </a:r>
            <a:r>
              <a:rPr b="1" lang="en"/>
              <a:t>procedurally</a:t>
            </a:r>
            <a:r>
              <a:rPr b="1" lang="en"/>
              <a:t> generate</a:t>
            </a:r>
            <a:r>
              <a:rPr lang="en"/>
              <a:t> mazes since Lab Exercise 7’s Maze was hard coded and biased.</a:t>
            </a:r>
            <a:endParaRPr/>
          </a:p>
          <a:p>
            <a:pPr indent="-311150" lvl="0" marL="457200" rtl="0" algn="l">
              <a:spcBef>
                <a:spcPts val="0"/>
              </a:spcBef>
              <a:spcAft>
                <a:spcPts val="0"/>
              </a:spcAft>
              <a:buSzPts val="1300"/>
              <a:buChar char="●"/>
            </a:pPr>
            <a:r>
              <a:rPr lang="en"/>
              <a:t>To solve this issue we use the MazeLib external library</a:t>
            </a:r>
            <a:endParaRPr/>
          </a:p>
          <a:p>
            <a:pPr indent="-311150" lvl="1" marL="914400" rtl="0" algn="l">
              <a:spcBef>
                <a:spcPts val="0"/>
              </a:spcBef>
              <a:spcAft>
                <a:spcPts val="0"/>
              </a:spcAft>
              <a:buSzPts val="1300"/>
              <a:buChar char="○"/>
            </a:pPr>
            <a:r>
              <a:rPr lang="en" sz="1300"/>
              <a:t>Contains many different maze generation algorithms</a:t>
            </a:r>
            <a:endParaRPr sz="1300"/>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pic>
        <p:nvPicPr>
          <p:cNvPr id="318" name="Google Shape;318;p19"/>
          <p:cNvPicPr preferRelativeResize="0"/>
          <p:nvPr/>
        </p:nvPicPr>
        <p:blipFill>
          <a:blip r:embed="rId3">
            <a:alphaModFix/>
          </a:blip>
          <a:stretch>
            <a:fillRect/>
          </a:stretch>
        </p:blipFill>
        <p:spPr>
          <a:xfrm>
            <a:off x="1549950" y="3146000"/>
            <a:ext cx="6044099" cy="1850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dataset - Hooking it up</a:t>
            </a:r>
            <a:endParaRPr/>
          </a:p>
        </p:txBody>
      </p:sp>
      <p:pic>
        <p:nvPicPr>
          <p:cNvPr id="324" name="Google Shape;324;p20"/>
          <p:cNvPicPr preferRelativeResize="0"/>
          <p:nvPr/>
        </p:nvPicPr>
        <p:blipFill>
          <a:blip r:embed="rId3">
            <a:alphaModFix/>
          </a:blip>
          <a:stretch>
            <a:fillRect/>
          </a:stretch>
        </p:blipFill>
        <p:spPr>
          <a:xfrm>
            <a:off x="392825" y="2447625"/>
            <a:ext cx="1386175" cy="1401150"/>
          </a:xfrm>
          <a:prstGeom prst="rect">
            <a:avLst/>
          </a:prstGeom>
          <a:noFill/>
          <a:ln>
            <a:noFill/>
          </a:ln>
        </p:spPr>
      </p:pic>
      <p:sp>
        <p:nvSpPr>
          <p:cNvPr id="325" name="Google Shape;325;p20"/>
          <p:cNvSpPr txBox="1"/>
          <p:nvPr/>
        </p:nvSpPr>
        <p:spPr>
          <a:xfrm>
            <a:off x="314300" y="3990650"/>
            <a:ext cx="1543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Nunito"/>
                <a:ea typeface="Nunito"/>
                <a:cs typeface="Nunito"/>
                <a:sym typeface="Nunito"/>
              </a:rPr>
              <a:t>Output of mazelib</a:t>
            </a:r>
            <a:endParaRPr sz="1300">
              <a:latin typeface="Nunito"/>
              <a:ea typeface="Nunito"/>
              <a:cs typeface="Nunito"/>
              <a:sym typeface="Nunito"/>
            </a:endParaRPr>
          </a:p>
        </p:txBody>
      </p:sp>
      <p:pic>
        <p:nvPicPr>
          <p:cNvPr id="326" name="Google Shape;326;p20"/>
          <p:cNvPicPr preferRelativeResize="0"/>
          <p:nvPr/>
        </p:nvPicPr>
        <p:blipFill>
          <a:blip r:embed="rId4">
            <a:alphaModFix/>
          </a:blip>
          <a:stretch>
            <a:fillRect/>
          </a:stretch>
        </p:blipFill>
        <p:spPr>
          <a:xfrm>
            <a:off x="2646775" y="2447625"/>
            <a:ext cx="2605256" cy="1401150"/>
          </a:xfrm>
          <a:prstGeom prst="rect">
            <a:avLst/>
          </a:prstGeom>
          <a:noFill/>
          <a:ln>
            <a:noFill/>
          </a:ln>
        </p:spPr>
      </p:pic>
      <p:sp>
        <p:nvSpPr>
          <p:cNvPr id="327" name="Google Shape;327;p20"/>
          <p:cNvSpPr txBox="1"/>
          <p:nvPr/>
        </p:nvSpPr>
        <p:spPr>
          <a:xfrm>
            <a:off x="2818700" y="3990650"/>
            <a:ext cx="226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Nunito"/>
                <a:ea typeface="Nunito"/>
                <a:cs typeface="Nunito"/>
                <a:sym typeface="Nunito"/>
              </a:rPr>
              <a:t>Convert</a:t>
            </a:r>
            <a:r>
              <a:rPr lang="en" sz="1300">
                <a:latin typeface="Nunito"/>
                <a:ea typeface="Nunito"/>
                <a:cs typeface="Nunito"/>
                <a:sym typeface="Nunito"/>
              </a:rPr>
              <a:t> to binary 2D Array</a:t>
            </a:r>
            <a:endParaRPr sz="1300">
              <a:latin typeface="Nunito"/>
              <a:ea typeface="Nunito"/>
              <a:cs typeface="Nunito"/>
              <a:sym typeface="Nunito"/>
            </a:endParaRPr>
          </a:p>
        </p:txBody>
      </p:sp>
      <p:pic>
        <p:nvPicPr>
          <p:cNvPr id="328" name="Google Shape;328;p20"/>
          <p:cNvPicPr preferRelativeResize="0"/>
          <p:nvPr/>
        </p:nvPicPr>
        <p:blipFill>
          <a:blip r:embed="rId5">
            <a:alphaModFix/>
          </a:blip>
          <a:stretch>
            <a:fillRect/>
          </a:stretch>
        </p:blipFill>
        <p:spPr>
          <a:xfrm>
            <a:off x="6056110" y="2447625"/>
            <a:ext cx="2744413" cy="1401151"/>
          </a:xfrm>
          <a:prstGeom prst="rect">
            <a:avLst/>
          </a:prstGeom>
          <a:noFill/>
          <a:ln>
            <a:noFill/>
          </a:ln>
        </p:spPr>
      </p:pic>
      <p:sp>
        <p:nvSpPr>
          <p:cNvPr id="329" name="Google Shape;329;p20"/>
          <p:cNvSpPr txBox="1"/>
          <p:nvPr/>
        </p:nvSpPr>
        <p:spPr>
          <a:xfrm>
            <a:off x="6297613" y="3990650"/>
            <a:ext cx="22614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Nunito"/>
                <a:ea typeface="Nunito"/>
                <a:cs typeface="Nunito"/>
                <a:sym typeface="Nunito"/>
              </a:rPr>
              <a:t>Maze Outline</a:t>
            </a:r>
            <a:endParaRPr sz="1300">
              <a:latin typeface="Nunito"/>
              <a:ea typeface="Nunito"/>
              <a:cs typeface="Nunito"/>
              <a:sym typeface="Nunito"/>
            </a:endParaRPr>
          </a:p>
        </p:txBody>
      </p:sp>
      <p:sp>
        <p:nvSpPr>
          <p:cNvPr id="330" name="Google Shape;330;p20"/>
          <p:cNvSpPr/>
          <p:nvPr/>
        </p:nvSpPr>
        <p:spPr>
          <a:xfrm>
            <a:off x="2048525" y="2740250"/>
            <a:ext cx="257100" cy="877800"/>
          </a:xfrm>
          <a:prstGeom prst="chevron">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0"/>
          <p:cNvSpPr/>
          <p:nvPr/>
        </p:nvSpPr>
        <p:spPr>
          <a:xfrm>
            <a:off x="5469200" y="2709300"/>
            <a:ext cx="257100" cy="877800"/>
          </a:xfrm>
          <a:prstGeom prst="chevron">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Creation of dataset - Automation</a:t>
            </a:r>
            <a:endParaRPr/>
          </a:p>
        </p:txBody>
      </p:sp>
      <p:sp>
        <p:nvSpPr>
          <p:cNvPr id="337" name="Google Shape;337;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needed a sizable dataset for fair analysis</a:t>
            </a:r>
            <a:endParaRPr/>
          </a:p>
          <a:p>
            <a:pPr indent="-311150" lvl="0" marL="457200" rtl="0" algn="l">
              <a:spcBef>
                <a:spcPts val="0"/>
              </a:spcBef>
              <a:spcAft>
                <a:spcPts val="0"/>
              </a:spcAft>
              <a:buSzPts val="1300"/>
              <a:buChar char="●"/>
            </a:pPr>
            <a:r>
              <a:rPr lang="en"/>
              <a:t>Generating it manually will take too much time!</a:t>
            </a:r>
            <a:endParaRPr/>
          </a:p>
          <a:p>
            <a:pPr indent="-311150" lvl="0" marL="457200" rtl="0" algn="l">
              <a:spcBef>
                <a:spcPts val="0"/>
              </a:spcBef>
              <a:spcAft>
                <a:spcPts val="0"/>
              </a:spcAft>
              <a:buSzPts val="1300"/>
              <a:buChar char="●"/>
            </a:pPr>
            <a:r>
              <a:rPr lang="en"/>
              <a:t>We needed to automate the maze generation process</a:t>
            </a:r>
            <a:endParaRPr/>
          </a:p>
          <a:p>
            <a:pPr indent="0" lvl="0" marL="0" rtl="0" algn="l">
              <a:spcBef>
                <a:spcPts val="1200"/>
              </a:spcBef>
              <a:spcAft>
                <a:spcPts val="1200"/>
              </a:spcAft>
              <a:buNone/>
            </a:pPr>
            <a:r>
              <a:t/>
            </a:r>
            <a:endParaRPr/>
          </a:p>
        </p:txBody>
      </p:sp>
      <p:pic>
        <p:nvPicPr>
          <p:cNvPr id="338" name="Google Shape;338;p21"/>
          <p:cNvPicPr preferRelativeResize="0"/>
          <p:nvPr/>
        </p:nvPicPr>
        <p:blipFill>
          <a:blip r:embed="rId3">
            <a:alphaModFix/>
          </a:blip>
          <a:stretch>
            <a:fillRect/>
          </a:stretch>
        </p:blipFill>
        <p:spPr>
          <a:xfrm>
            <a:off x="6096225" y="1597875"/>
            <a:ext cx="2712850" cy="2791824"/>
          </a:xfrm>
          <a:prstGeom prst="rect">
            <a:avLst/>
          </a:prstGeom>
          <a:noFill/>
          <a:ln>
            <a:noFill/>
          </a:ln>
        </p:spPr>
      </p:pic>
      <p:pic>
        <p:nvPicPr>
          <p:cNvPr id="339" name="Google Shape;339;p21"/>
          <p:cNvPicPr preferRelativeResize="0"/>
          <p:nvPr/>
        </p:nvPicPr>
        <p:blipFill>
          <a:blip r:embed="rId4">
            <a:alphaModFix/>
          </a:blip>
          <a:stretch>
            <a:fillRect/>
          </a:stretch>
        </p:blipFill>
        <p:spPr>
          <a:xfrm>
            <a:off x="802075" y="3684397"/>
            <a:ext cx="5068624" cy="1043825"/>
          </a:xfrm>
          <a:prstGeom prst="rect">
            <a:avLst/>
          </a:prstGeom>
          <a:noFill/>
          <a:ln>
            <a:noFill/>
          </a:ln>
        </p:spPr>
      </p:pic>
      <p:sp>
        <p:nvSpPr>
          <p:cNvPr id="340" name="Google Shape;340;p21"/>
          <p:cNvSpPr/>
          <p:nvPr/>
        </p:nvSpPr>
        <p:spPr>
          <a:xfrm>
            <a:off x="4061600" y="4439125"/>
            <a:ext cx="279000" cy="238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096225" y="1597875"/>
            <a:ext cx="2712900" cy="27918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21"/>
          <p:cNvCxnSpPr>
            <a:stCxn id="340" idx="3"/>
            <a:endCxn id="341" idx="1"/>
          </p:cNvCxnSpPr>
          <p:nvPr/>
        </p:nvCxnSpPr>
        <p:spPr>
          <a:xfrm flipH="1" rot="10800000">
            <a:off x="4340600" y="2993725"/>
            <a:ext cx="1755600" cy="1564800"/>
          </a:xfrm>
          <a:prstGeom prst="straightConnector1">
            <a:avLst/>
          </a:prstGeom>
          <a:noFill/>
          <a:ln cap="flat" cmpd="sng" w="19050">
            <a:solidFill>
              <a:srgbClr val="FF0000"/>
            </a:solidFill>
            <a:prstDash val="solid"/>
            <a:round/>
            <a:headEnd len="med" w="med" type="stealth"/>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