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La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a2db75d9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a2db75d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399768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399768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a399768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a399768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a3997688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3997688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a3997688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a3997688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3997688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3997688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39976889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39976889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a39976889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39976889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a3997688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3997688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a3997688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a3997688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a3997688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a3997688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399768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399768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a399768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a399768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a3997688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a3997688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a3997688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a3997688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a3997688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a3997688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399768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399768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a2db75d9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a2db75d9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a2db75d9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a2db75d9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a399768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399768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a399768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399768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a399768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399768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a3997688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3997688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gif"/><Relationship Id="rId4" Type="http://schemas.openxmlformats.org/officeDocument/2006/relationships/image" Target="../media/image6.gif"/><Relationship Id="rId10" Type="http://schemas.openxmlformats.org/officeDocument/2006/relationships/image" Target="../media/image13.gif"/><Relationship Id="rId9" Type="http://schemas.openxmlformats.org/officeDocument/2006/relationships/image" Target="../media/image20.gif"/><Relationship Id="rId5" Type="http://schemas.openxmlformats.org/officeDocument/2006/relationships/image" Target="../media/image4.gif"/><Relationship Id="rId6" Type="http://schemas.openxmlformats.org/officeDocument/2006/relationships/image" Target="../media/image3.gif"/><Relationship Id="rId7" Type="http://schemas.openxmlformats.org/officeDocument/2006/relationships/image" Target="../media/image16.gif"/><Relationship Id="rId8" Type="http://schemas.openxmlformats.org/officeDocument/2006/relationships/image" Target="../media/image1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gif"/><Relationship Id="rId4" Type="http://schemas.openxmlformats.org/officeDocument/2006/relationships/image" Target="../media/image8.gif"/><Relationship Id="rId10" Type="http://schemas.openxmlformats.org/officeDocument/2006/relationships/image" Target="../media/image28.gif"/><Relationship Id="rId9" Type="http://schemas.openxmlformats.org/officeDocument/2006/relationships/image" Target="../media/image26.gif"/><Relationship Id="rId5" Type="http://schemas.openxmlformats.org/officeDocument/2006/relationships/image" Target="../media/image10.gif"/><Relationship Id="rId6" Type="http://schemas.openxmlformats.org/officeDocument/2006/relationships/image" Target="../media/image7.gif"/><Relationship Id="rId7" Type="http://schemas.openxmlformats.org/officeDocument/2006/relationships/image" Target="../media/image27.gif"/><Relationship Id="rId8" Type="http://schemas.openxmlformats.org/officeDocument/2006/relationships/image" Target="../media/image4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gif"/><Relationship Id="rId4" Type="http://schemas.openxmlformats.org/officeDocument/2006/relationships/image" Target="../media/image12.gif"/><Relationship Id="rId5" Type="http://schemas.openxmlformats.org/officeDocument/2006/relationships/image" Target="../media/image14.gif"/><Relationship Id="rId6" Type="http://schemas.openxmlformats.org/officeDocument/2006/relationships/image" Target="../media/image18.gif"/><Relationship Id="rId7" Type="http://schemas.openxmlformats.org/officeDocument/2006/relationships/image" Target="../media/image21.gif"/><Relationship Id="rId8" Type="http://schemas.openxmlformats.org/officeDocument/2006/relationships/image" Target="../media/image1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gif"/><Relationship Id="rId4" Type="http://schemas.openxmlformats.org/officeDocument/2006/relationships/image" Target="../media/image25.gif"/><Relationship Id="rId5" Type="http://schemas.openxmlformats.org/officeDocument/2006/relationships/image" Target="../media/image22.gif"/><Relationship Id="rId6" Type="http://schemas.openxmlformats.org/officeDocument/2006/relationships/image" Target="../media/image32.gif"/><Relationship Id="rId7" Type="http://schemas.openxmlformats.org/officeDocument/2006/relationships/image" Target="../media/image23.gif"/><Relationship Id="rId8" Type="http://schemas.openxmlformats.org/officeDocument/2006/relationships/image" Target="../media/image2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gif"/><Relationship Id="rId4" Type="http://schemas.openxmlformats.org/officeDocument/2006/relationships/image" Target="../media/image31.gif"/><Relationship Id="rId5" Type="http://schemas.openxmlformats.org/officeDocument/2006/relationships/image" Target="../media/image36.gif"/><Relationship Id="rId6" Type="http://schemas.openxmlformats.org/officeDocument/2006/relationships/image" Target="../media/image30.gif"/><Relationship Id="rId7" Type="http://schemas.openxmlformats.org/officeDocument/2006/relationships/image" Target="../media/image3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gif"/><Relationship Id="rId4" Type="http://schemas.openxmlformats.org/officeDocument/2006/relationships/image" Target="../media/image33.gif"/><Relationship Id="rId5" Type="http://schemas.openxmlformats.org/officeDocument/2006/relationships/image" Target="../media/image40.gif"/><Relationship Id="rId6" Type="http://schemas.openxmlformats.org/officeDocument/2006/relationships/image" Target="../media/image4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2.jpg"/><Relationship Id="rId4" Type="http://schemas.openxmlformats.org/officeDocument/2006/relationships/image" Target="../media/image37.jpg"/><Relationship Id="rId5" Type="http://schemas.openxmlformats.org/officeDocument/2006/relationships/image" Target="../media/image46.gif"/><Relationship Id="rId6" Type="http://schemas.openxmlformats.org/officeDocument/2006/relationships/hyperlink" Target="http://www.debonet.com/jsd.cgi/Research/TextureSynthe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eople.eecs.berkeley.edu/~efros/research/synthesi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8.gif"/><Relationship Id="rId4" Type="http://schemas.openxmlformats.org/officeDocument/2006/relationships/image" Target="../media/image39.gif"/><Relationship Id="rId5" Type="http://schemas.openxmlformats.org/officeDocument/2006/relationships/image" Target="../media/image44.gif"/><Relationship Id="rId6" Type="http://schemas.openxmlformats.org/officeDocument/2006/relationships/hyperlink" Target="https://people.eecs.berkeley.edu/~efros/research/quilting.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gif"/><Relationship Id="rId4" Type="http://schemas.openxmlformats.org/officeDocument/2006/relationships/image" Target="../media/image1.gif"/><Relationship Id="rId5"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Texture Synthesis by non-parametric sampling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Guttu Sai Abhishek : 180050036</a:t>
            </a:r>
            <a:endParaRPr/>
          </a:p>
          <a:p>
            <a:pPr indent="0" lvl="0" marL="0" rtl="0" algn="l">
              <a:spcBef>
                <a:spcPts val="0"/>
              </a:spcBef>
              <a:spcAft>
                <a:spcPts val="0"/>
              </a:spcAft>
              <a:buNone/>
            </a:pPr>
            <a:r>
              <a:rPr lang="en-GB"/>
              <a:t>Mulinti Shaik Wajid  : 180050063</a:t>
            </a:r>
            <a:endParaRPr/>
          </a:p>
        </p:txBody>
      </p:sp>
      <p:sp>
        <p:nvSpPr>
          <p:cNvPr id="61" name="Google Shape;61;p13"/>
          <p:cNvSpPr txBox="1"/>
          <p:nvPr/>
        </p:nvSpPr>
        <p:spPr>
          <a:xfrm>
            <a:off x="675600" y="4229700"/>
            <a:ext cx="56460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CC4125"/>
                </a:solidFill>
                <a:latin typeface="Proxima Nova"/>
                <a:ea typeface="Proxima Nova"/>
                <a:cs typeface="Proxima Nova"/>
                <a:sym typeface="Proxima Nova"/>
              </a:rPr>
              <a:t>CS736 Course Project, 2020, IIT Bombay</a:t>
            </a:r>
            <a:endParaRPr sz="2100">
              <a:solidFill>
                <a:srgbClr val="CC4125"/>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Pseudo Code - Continued</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17.        </a:t>
            </a:r>
            <a:r>
              <a:rPr lang="en-GB" sz="1100">
                <a:solidFill>
                  <a:srgbClr val="000000"/>
                </a:solidFill>
                <a:latin typeface="Roboto Mono"/>
                <a:ea typeface="Roboto Mono"/>
                <a:cs typeface="Roboto Mono"/>
                <a:sym typeface="Roboto Mono"/>
              </a:rPr>
              <a:t>min_distance = min(distances)</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18.		valid = distances(distances &lt; (1+epsilon)*min_distance)</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19.		random_pick = random_pick(valid)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20.		if distances(random_pick) &lt; max_distance</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21.			generated(row, column) = sample(random_pick’s row, column)</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22.			filled(row, column) = 1</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23.			flag = 1</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24.		end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25.	end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26.	if flag &lt; 1</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27.		max_distance = 1.1*max_distance</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28.	end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29. end</a:t>
            </a:r>
            <a:endParaRPr sz="1100">
              <a:solidFill>
                <a:srgbClr val="000000"/>
              </a:solidFill>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details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To initialize the the process a random 3 X 3 matrix is chosen as a seed from the given sample texture.</a:t>
            </a:r>
            <a:endParaRPr/>
          </a:p>
          <a:p>
            <a:pPr indent="-342900" lvl="0" marL="457200" rtl="0" algn="l">
              <a:spcBef>
                <a:spcPts val="0"/>
              </a:spcBef>
              <a:spcAft>
                <a:spcPts val="0"/>
              </a:spcAft>
              <a:buSzPts val="1800"/>
              <a:buChar char="●"/>
            </a:pPr>
            <a:r>
              <a:rPr lang="en-GB"/>
              <a:t>To simplify the process of calculating distances between neighborhoods the image matrices are padded on all 4 sides with zeros. </a:t>
            </a:r>
            <a:endParaRPr/>
          </a:p>
          <a:p>
            <a:pPr indent="-342900" lvl="0" marL="457200" rtl="0" algn="l">
              <a:spcBef>
                <a:spcPts val="0"/>
              </a:spcBef>
              <a:spcAft>
                <a:spcPts val="0"/>
              </a:spcAft>
              <a:buSzPts val="1800"/>
              <a:buChar char="●"/>
            </a:pPr>
            <a:r>
              <a:rPr lang="en-GB"/>
              <a:t>Epsilon is chosen to be 0.1 and max_distance is chosen to be 0.3.</a:t>
            </a:r>
            <a:endParaRPr/>
          </a:p>
          <a:p>
            <a:pPr indent="-342900" lvl="0" marL="457200" rtl="0" algn="l">
              <a:spcBef>
                <a:spcPts val="0"/>
              </a:spcBef>
              <a:spcAft>
                <a:spcPts val="0"/>
              </a:spcAft>
              <a:buSzPts val="1800"/>
              <a:buChar char="●"/>
            </a:pPr>
            <a:r>
              <a:rPr lang="en-GB"/>
              <a:t>Two neighborhoods are considered to be similar if the distance between them is less than 1.1 times the distance to the “most similar” neighborhood.</a:t>
            </a:r>
            <a:endParaRPr/>
          </a:p>
          <a:p>
            <a:pPr indent="-342900" lvl="0" marL="457200" rtl="0" algn="l">
              <a:spcBef>
                <a:spcPts val="0"/>
              </a:spcBef>
              <a:spcAft>
                <a:spcPts val="0"/>
              </a:spcAft>
              <a:buSzPts val="1800"/>
              <a:buChar char="●"/>
            </a:pPr>
            <a:r>
              <a:rPr lang="en-GB"/>
              <a:t>In line 27 if we fail to fill any pixel in current iteration we multiply max_distance by 1.1, so it is good to start with a low value of max_distance as the algorithm increases it by itself if required.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details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 mentioned in slide 7 we are dividing the distances with norm_factors in line number  16.</a:t>
            </a:r>
            <a:endParaRPr/>
          </a:p>
          <a:p>
            <a:pPr indent="-342900" lvl="0" marL="457200" rtl="0" algn="l">
              <a:spcBef>
                <a:spcPts val="0"/>
              </a:spcBef>
              <a:spcAft>
                <a:spcPts val="0"/>
              </a:spcAft>
              <a:buSzPts val="1800"/>
              <a:buChar char="●"/>
            </a:pPr>
            <a:r>
              <a:rPr lang="en-GB"/>
              <a:t>For hole filling case user is required to select a pixel belonging to a hole and then the algorithm assumes that all zero intensity pixels reachable from selected pixel belong to hole. </a:t>
            </a:r>
            <a:r>
              <a:rPr lang="en-GB"/>
              <a:t>So, it is expected to have no black pixels at boundary of hole.</a:t>
            </a:r>
            <a:endParaRPr/>
          </a:p>
          <a:p>
            <a:pPr indent="0" lvl="0" marL="0" rtl="0" algn="l">
              <a:spcBef>
                <a:spcPts val="1600"/>
              </a:spcBef>
              <a:spcAft>
                <a:spcPts val="0"/>
              </a:spcAft>
              <a:buNone/>
            </a:pPr>
            <a:r>
              <a:rPr lang="en-GB" u="sng">
                <a:solidFill>
                  <a:srgbClr val="FF0000"/>
                </a:solidFill>
              </a:rPr>
              <a:t>MATLAB specific details</a:t>
            </a:r>
            <a:endParaRPr u="sng">
              <a:solidFill>
                <a:srgbClr val="FF0000"/>
              </a:solidFill>
            </a:endParaRPr>
          </a:p>
          <a:p>
            <a:pPr indent="-342900" lvl="0" marL="457200" rtl="0" algn="l">
              <a:spcBef>
                <a:spcPts val="1600"/>
              </a:spcBef>
              <a:spcAft>
                <a:spcPts val="0"/>
              </a:spcAft>
              <a:buSzPts val="1800"/>
              <a:buChar char="●"/>
            </a:pPr>
            <a:r>
              <a:rPr lang="en-GB"/>
              <a:t>To calculate stack matrix in line 3, im2col function is used.</a:t>
            </a:r>
            <a:endParaRPr/>
          </a:p>
          <a:p>
            <a:pPr indent="-342900" lvl="0" marL="457200" rtl="0" algn="l">
              <a:spcBef>
                <a:spcPts val="0"/>
              </a:spcBef>
              <a:spcAft>
                <a:spcPts val="0"/>
              </a:spcAft>
              <a:buSzPts val="1800"/>
              <a:buChar char="●"/>
            </a:pPr>
            <a:r>
              <a:rPr lang="en-GB"/>
              <a:t>In line 6 to find number of filled neighbors of a pixel conv2 function is used.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655250" y="1545925"/>
            <a:ext cx="647700" cy="619125"/>
          </a:xfrm>
          <a:prstGeom prst="rect">
            <a:avLst/>
          </a:prstGeom>
          <a:noFill/>
          <a:ln>
            <a:noFill/>
          </a:ln>
        </p:spPr>
      </p:pic>
      <p:pic>
        <p:nvPicPr>
          <p:cNvPr id="139" name="Google Shape;139;p25"/>
          <p:cNvPicPr preferRelativeResize="0"/>
          <p:nvPr/>
        </p:nvPicPr>
        <p:blipFill>
          <a:blip r:embed="rId4">
            <a:alphaModFix/>
          </a:blip>
          <a:stretch>
            <a:fillRect/>
          </a:stretch>
        </p:blipFill>
        <p:spPr>
          <a:xfrm>
            <a:off x="5119038" y="1588788"/>
            <a:ext cx="552450" cy="533400"/>
          </a:xfrm>
          <a:prstGeom prst="rect">
            <a:avLst/>
          </a:prstGeom>
          <a:noFill/>
          <a:ln>
            <a:noFill/>
          </a:ln>
        </p:spPr>
      </p:pic>
      <p:pic>
        <p:nvPicPr>
          <p:cNvPr id="140" name="Google Shape;140;p25"/>
          <p:cNvPicPr preferRelativeResize="0"/>
          <p:nvPr/>
        </p:nvPicPr>
        <p:blipFill>
          <a:blip r:embed="rId5">
            <a:alphaModFix/>
          </a:blip>
          <a:stretch>
            <a:fillRect/>
          </a:stretch>
        </p:blipFill>
        <p:spPr>
          <a:xfrm>
            <a:off x="721925" y="3665113"/>
            <a:ext cx="514350" cy="571500"/>
          </a:xfrm>
          <a:prstGeom prst="rect">
            <a:avLst/>
          </a:prstGeom>
          <a:noFill/>
          <a:ln>
            <a:noFill/>
          </a:ln>
        </p:spPr>
      </p:pic>
      <p:pic>
        <p:nvPicPr>
          <p:cNvPr id="141" name="Google Shape;141;p25"/>
          <p:cNvPicPr preferRelativeResize="0"/>
          <p:nvPr/>
        </p:nvPicPr>
        <p:blipFill>
          <a:blip r:embed="rId6">
            <a:alphaModFix/>
          </a:blip>
          <a:stretch>
            <a:fillRect/>
          </a:stretch>
        </p:blipFill>
        <p:spPr>
          <a:xfrm>
            <a:off x="5161900" y="3698438"/>
            <a:ext cx="466725" cy="504825"/>
          </a:xfrm>
          <a:prstGeom prst="rect">
            <a:avLst/>
          </a:prstGeom>
          <a:noFill/>
          <a:ln>
            <a:noFill/>
          </a:ln>
        </p:spPr>
      </p:pic>
      <p:pic>
        <p:nvPicPr>
          <p:cNvPr id="142" name="Google Shape;142;p25"/>
          <p:cNvPicPr preferRelativeResize="0"/>
          <p:nvPr/>
        </p:nvPicPr>
        <p:blipFill>
          <a:blip r:embed="rId7">
            <a:alphaModFix/>
          </a:blip>
          <a:stretch>
            <a:fillRect/>
          </a:stretch>
        </p:blipFill>
        <p:spPr>
          <a:xfrm>
            <a:off x="2030025" y="898225"/>
            <a:ext cx="1914525" cy="1914525"/>
          </a:xfrm>
          <a:prstGeom prst="rect">
            <a:avLst/>
          </a:prstGeom>
          <a:noFill/>
          <a:ln>
            <a:noFill/>
          </a:ln>
        </p:spPr>
      </p:pic>
      <p:pic>
        <p:nvPicPr>
          <p:cNvPr id="143" name="Google Shape;143;p25"/>
          <p:cNvPicPr preferRelativeResize="0"/>
          <p:nvPr/>
        </p:nvPicPr>
        <p:blipFill>
          <a:blip r:embed="rId8">
            <a:alphaModFix/>
          </a:blip>
          <a:stretch>
            <a:fillRect/>
          </a:stretch>
        </p:blipFill>
        <p:spPr>
          <a:xfrm>
            <a:off x="6283625" y="898225"/>
            <a:ext cx="1914525" cy="1914525"/>
          </a:xfrm>
          <a:prstGeom prst="rect">
            <a:avLst/>
          </a:prstGeom>
          <a:noFill/>
          <a:ln>
            <a:noFill/>
          </a:ln>
        </p:spPr>
      </p:pic>
      <p:pic>
        <p:nvPicPr>
          <p:cNvPr id="144" name="Google Shape;144;p25"/>
          <p:cNvPicPr preferRelativeResize="0"/>
          <p:nvPr/>
        </p:nvPicPr>
        <p:blipFill>
          <a:blip r:embed="rId9">
            <a:alphaModFix/>
          </a:blip>
          <a:stretch>
            <a:fillRect/>
          </a:stretch>
        </p:blipFill>
        <p:spPr>
          <a:xfrm>
            <a:off x="2067700" y="3031263"/>
            <a:ext cx="1839175" cy="1839175"/>
          </a:xfrm>
          <a:prstGeom prst="rect">
            <a:avLst/>
          </a:prstGeom>
          <a:noFill/>
          <a:ln>
            <a:noFill/>
          </a:ln>
        </p:spPr>
      </p:pic>
      <p:pic>
        <p:nvPicPr>
          <p:cNvPr id="145" name="Google Shape;145;p25"/>
          <p:cNvPicPr preferRelativeResize="0"/>
          <p:nvPr/>
        </p:nvPicPr>
        <p:blipFill>
          <a:blip r:embed="rId10">
            <a:alphaModFix/>
          </a:blip>
          <a:stretch>
            <a:fillRect/>
          </a:stretch>
        </p:blipFill>
        <p:spPr>
          <a:xfrm>
            <a:off x="6321288" y="3031275"/>
            <a:ext cx="1839175" cy="1839175"/>
          </a:xfrm>
          <a:prstGeom prst="rect">
            <a:avLst/>
          </a:prstGeom>
          <a:noFill/>
          <a:ln>
            <a:noFill/>
          </a:ln>
        </p:spPr>
      </p:pic>
      <p:sp>
        <p:nvSpPr>
          <p:cNvPr id="146" name="Google Shape;146;p25"/>
          <p:cNvSpPr txBox="1"/>
          <p:nvPr/>
        </p:nvSpPr>
        <p:spPr>
          <a:xfrm>
            <a:off x="215500" y="2456850"/>
            <a:ext cx="1675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25</a:t>
            </a:r>
            <a:endParaRPr>
              <a:latin typeface="Lato"/>
              <a:ea typeface="Lato"/>
              <a:cs typeface="Lato"/>
              <a:sym typeface="Lato"/>
            </a:endParaRPr>
          </a:p>
        </p:txBody>
      </p:sp>
      <p:sp>
        <p:nvSpPr>
          <p:cNvPr id="147" name="Google Shape;147;p25"/>
          <p:cNvSpPr txBox="1"/>
          <p:nvPr/>
        </p:nvSpPr>
        <p:spPr>
          <a:xfrm>
            <a:off x="4572000" y="2341950"/>
            <a:ext cx="16314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25</a:t>
            </a:r>
            <a:endParaRPr>
              <a:latin typeface="Lato"/>
              <a:ea typeface="Lato"/>
              <a:cs typeface="Lato"/>
              <a:sym typeface="Lato"/>
            </a:endParaRPr>
          </a:p>
        </p:txBody>
      </p:sp>
      <p:sp>
        <p:nvSpPr>
          <p:cNvPr id="148" name="Google Shape;148;p25"/>
          <p:cNvSpPr txBox="1"/>
          <p:nvPr/>
        </p:nvSpPr>
        <p:spPr>
          <a:xfrm>
            <a:off x="775825" y="46837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9" name="Google Shape;149;p25"/>
          <p:cNvSpPr txBox="1"/>
          <p:nvPr/>
        </p:nvSpPr>
        <p:spPr>
          <a:xfrm flipH="1">
            <a:off x="103900" y="4496950"/>
            <a:ext cx="1787400" cy="1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21</a:t>
            </a:r>
            <a:endParaRPr>
              <a:latin typeface="Lato"/>
              <a:ea typeface="Lato"/>
              <a:cs typeface="Lato"/>
              <a:sym typeface="Lato"/>
            </a:endParaRPr>
          </a:p>
        </p:txBody>
      </p:sp>
      <p:sp>
        <p:nvSpPr>
          <p:cNvPr id="150" name="Google Shape;150;p25"/>
          <p:cNvSpPr txBox="1"/>
          <p:nvPr/>
        </p:nvSpPr>
        <p:spPr>
          <a:xfrm>
            <a:off x="4405950" y="4453900"/>
            <a:ext cx="1675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Window_size = </a:t>
            </a:r>
            <a:r>
              <a:rPr lang="en-GB">
                <a:latin typeface="Lato"/>
                <a:ea typeface="Lato"/>
                <a:cs typeface="Lato"/>
                <a:sym typeface="Lato"/>
              </a:rPr>
              <a:t>21</a:t>
            </a:r>
            <a:endParaRPr>
              <a:latin typeface="Lato"/>
              <a:ea typeface="Lato"/>
              <a:cs typeface="Lato"/>
              <a:sym typeface="Lato"/>
            </a:endParaRPr>
          </a:p>
        </p:txBody>
      </p:sp>
      <p:sp>
        <p:nvSpPr>
          <p:cNvPr id="151" name="Google Shape;151;p25"/>
          <p:cNvSpPr txBox="1"/>
          <p:nvPr/>
        </p:nvSpPr>
        <p:spPr>
          <a:xfrm>
            <a:off x="215500" y="186775"/>
            <a:ext cx="8634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dk1"/>
                </a:solidFill>
                <a:latin typeface="Proxima Nova"/>
                <a:ea typeface="Proxima Nova"/>
                <a:cs typeface="Proxima Nova"/>
                <a:sym typeface="Proxima Nova"/>
              </a:rPr>
              <a:t>Results (sample textures)</a:t>
            </a:r>
            <a:endParaRPr sz="2800">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620875" y="1333150"/>
            <a:ext cx="1028700" cy="942975"/>
          </a:xfrm>
          <a:prstGeom prst="rect">
            <a:avLst/>
          </a:prstGeom>
          <a:noFill/>
          <a:ln>
            <a:noFill/>
          </a:ln>
        </p:spPr>
      </p:pic>
      <p:pic>
        <p:nvPicPr>
          <p:cNvPr id="157" name="Google Shape;157;p26"/>
          <p:cNvPicPr preferRelativeResize="0"/>
          <p:nvPr/>
        </p:nvPicPr>
        <p:blipFill>
          <a:blip r:embed="rId4">
            <a:alphaModFix/>
          </a:blip>
          <a:stretch>
            <a:fillRect/>
          </a:stretch>
        </p:blipFill>
        <p:spPr>
          <a:xfrm>
            <a:off x="5322900" y="1428400"/>
            <a:ext cx="771525" cy="752475"/>
          </a:xfrm>
          <a:prstGeom prst="rect">
            <a:avLst/>
          </a:prstGeom>
          <a:noFill/>
          <a:ln>
            <a:noFill/>
          </a:ln>
        </p:spPr>
      </p:pic>
      <p:pic>
        <p:nvPicPr>
          <p:cNvPr id="158" name="Google Shape;158;p26"/>
          <p:cNvPicPr preferRelativeResize="0"/>
          <p:nvPr/>
        </p:nvPicPr>
        <p:blipFill>
          <a:blip r:embed="rId5">
            <a:alphaModFix/>
          </a:blip>
          <a:stretch>
            <a:fillRect/>
          </a:stretch>
        </p:blipFill>
        <p:spPr>
          <a:xfrm>
            <a:off x="468475" y="3474725"/>
            <a:ext cx="1333500" cy="914400"/>
          </a:xfrm>
          <a:prstGeom prst="rect">
            <a:avLst/>
          </a:prstGeom>
          <a:noFill/>
          <a:ln>
            <a:noFill/>
          </a:ln>
        </p:spPr>
      </p:pic>
      <p:pic>
        <p:nvPicPr>
          <p:cNvPr id="159" name="Google Shape;159;p26"/>
          <p:cNvPicPr preferRelativeResize="0"/>
          <p:nvPr/>
        </p:nvPicPr>
        <p:blipFill>
          <a:blip r:embed="rId6">
            <a:alphaModFix/>
          </a:blip>
          <a:stretch>
            <a:fillRect/>
          </a:stretch>
        </p:blipFill>
        <p:spPr>
          <a:xfrm>
            <a:off x="5403863" y="3627125"/>
            <a:ext cx="609600" cy="609600"/>
          </a:xfrm>
          <a:prstGeom prst="rect">
            <a:avLst/>
          </a:prstGeom>
          <a:noFill/>
          <a:ln>
            <a:noFill/>
          </a:ln>
        </p:spPr>
      </p:pic>
      <p:pic>
        <p:nvPicPr>
          <p:cNvPr id="160" name="Google Shape;160;p26"/>
          <p:cNvPicPr preferRelativeResize="0"/>
          <p:nvPr/>
        </p:nvPicPr>
        <p:blipFill>
          <a:blip r:embed="rId7">
            <a:alphaModFix/>
          </a:blip>
          <a:stretch>
            <a:fillRect/>
          </a:stretch>
        </p:blipFill>
        <p:spPr>
          <a:xfrm>
            <a:off x="2270450" y="847375"/>
            <a:ext cx="1914525" cy="1914525"/>
          </a:xfrm>
          <a:prstGeom prst="rect">
            <a:avLst/>
          </a:prstGeom>
          <a:noFill/>
          <a:ln>
            <a:noFill/>
          </a:ln>
        </p:spPr>
      </p:pic>
      <p:pic>
        <p:nvPicPr>
          <p:cNvPr id="161" name="Google Shape;161;p26"/>
          <p:cNvPicPr preferRelativeResize="0"/>
          <p:nvPr/>
        </p:nvPicPr>
        <p:blipFill>
          <a:blip r:embed="rId8">
            <a:alphaModFix/>
          </a:blip>
          <a:stretch>
            <a:fillRect/>
          </a:stretch>
        </p:blipFill>
        <p:spPr>
          <a:xfrm>
            <a:off x="6663463" y="847375"/>
            <a:ext cx="1914525" cy="1914525"/>
          </a:xfrm>
          <a:prstGeom prst="rect">
            <a:avLst/>
          </a:prstGeom>
          <a:noFill/>
          <a:ln>
            <a:noFill/>
          </a:ln>
        </p:spPr>
      </p:pic>
      <p:pic>
        <p:nvPicPr>
          <p:cNvPr id="162" name="Google Shape;162;p26"/>
          <p:cNvPicPr preferRelativeResize="0"/>
          <p:nvPr/>
        </p:nvPicPr>
        <p:blipFill>
          <a:blip r:embed="rId9">
            <a:alphaModFix/>
          </a:blip>
          <a:stretch>
            <a:fillRect/>
          </a:stretch>
        </p:blipFill>
        <p:spPr>
          <a:xfrm>
            <a:off x="2270450" y="2974663"/>
            <a:ext cx="1914525" cy="1914525"/>
          </a:xfrm>
          <a:prstGeom prst="rect">
            <a:avLst/>
          </a:prstGeom>
          <a:noFill/>
          <a:ln>
            <a:noFill/>
          </a:ln>
        </p:spPr>
      </p:pic>
      <p:pic>
        <p:nvPicPr>
          <p:cNvPr id="163" name="Google Shape;163;p26"/>
          <p:cNvPicPr preferRelativeResize="0"/>
          <p:nvPr/>
        </p:nvPicPr>
        <p:blipFill>
          <a:blip r:embed="rId10">
            <a:alphaModFix/>
          </a:blip>
          <a:stretch>
            <a:fillRect/>
          </a:stretch>
        </p:blipFill>
        <p:spPr>
          <a:xfrm>
            <a:off x="6663463" y="2974663"/>
            <a:ext cx="1914525" cy="1914525"/>
          </a:xfrm>
          <a:prstGeom prst="rect">
            <a:avLst/>
          </a:prstGeom>
          <a:noFill/>
          <a:ln>
            <a:noFill/>
          </a:ln>
        </p:spPr>
      </p:pic>
      <p:sp>
        <p:nvSpPr>
          <p:cNvPr id="164" name="Google Shape;164;p26"/>
          <p:cNvSpPr txBox="1"/>
          <p:nvPr/>
        </p:nvSpPr>
        <p:spPr>
          <a:xfrm>
            <a:off x="215500" y="2298750"/>
            <a:ext cx="17694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13</a:t>
            </a:r>
            <a:endParaRPr>
              <a:latin typeface="Lato"/>
              <a:ea typeface="Lato"/>
              <a:cs typeface="Lato"/>
              <a:sym typeface="Lato"/>
            </a:endParaRPr>
          </a:p>
        </p:txBody>
      </p:sp>
      <p:sp>
        <p:nvSpPr>
          <p:cNvPr id="165" name="Google Shape;165;p26"/>
          <p:cNvSpPr txBox="1"/>
          <p:nvPr/>
        </p:nvSpPr>
        <p:spPr>
          <a:xfrm>
            <a:off x="4619401" y="2298750"/>
            <a:ext cx="16230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13</a:t>
            </a:r>
            <a:endParaRPr>
              <a:latin typeface="Lato"/>
              <a:ea typeface="Lato"/>
              <a:cs typeface="Lato"/>
              <a:sym typeface="Lato"/>
            </a:endParaRPr>
          </a:p>
        </p:txBody>
      </p:sp>
      <p:sp>
        <p:nvSpPr>
          <p:cNvPr id="166" name="Google Shape;166;p26"/>
          <p:cNvSpPr txBox="1"/>
          <p:nvPr/>
        </p:nvSpPr>
        <p:spPr>
          <a:xfrm>
            <a:off x="215500" y="4496975"/>
            <a:ext cx="17694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21</a:t>
            </a:r>
            <a:endParaRPr>
              <a:latin typeface="Lato"/>
              <a:ea typeface="Lato"/>
              <a:cs typeface="Lato"/>
              <a:sym typeface="Lato"/>
            </a:endParaRPr>
          </a:p>
        </p:txBody>
      </p:sp>
      <p:sp>
        <p:nvSpPr>
          <p:cNvPr id="167" name="Google Shape;167;p26"/>
          <p:cNvSpPr txBox="1"/>
          <p:nvPr/>
        </p:nvSpPr>
        <p:spPr>
          <a:xfrm>
            <a:off x="4619375" y="4389125"/>
            <a:ext cx="17694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21</a:t>
            </a:r>
            <a:endParaRPr>
              <a:latin typeface="Lato"/>
              <a:ea typeface="Lato"/>
              <a:cs typeface="Lato"/>
              <a:sym typeface="Lato"/>
            </a:endParaRPr>
          </a:p>
        </p:txBody>
      </p:sp>
      <p:sp>
        <p:nvSpPr>
          <p:cNvPr id="168" name="Google Shape;168;p26"/>
          <p:cNvSpPr txBox="1"/>
          <p:nvPr/>
        </p:nvSpPr>
        <p:spPr>
          <a:xfrm>
            <a:off x="215500" y="172400"/>
            <a:ext cx="86205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dk1"/>
                </a:solidFill>
                <a:latin typeface="Proxima Nova"/>
                <a:ea typeface="Proxima Nova"/>
                <a:cs typeface="Proxima Nova"/>
                <a:sym typeface="Proxima Nova"/>
              </a:rPr>
              <a:t>Results (sample textures)</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nvSpPr>
        <p:spPr>
          <a:xfrm>
            <a:off x="244250" y="186775"/>
            <a:ext cx="86205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Lato"/>
                <a:ea typeface="Lato"/>
                <a:cs typeface="Lato"/>
                <a:sym typeface="Lato"/>
              </a:rPr>
              <a:t>Results (</a:t>
            </a:r>
            <a:r>
              <a:rPr lang="en-GB" sz="2800">
                <a:latin typeface="Lato"/>
                <a:ea typeface="Lato"/>
                <a:cs typeface="Lato"/>
                <a:sym typeface="Lato"/>
              </a:rPr>
              <a:t>Hole filling</a:t>
            </a:r>
            <a:r>
              <a:rPr lang="en-GB" sz="2800">
                <a:latin typeface="Lato"/>
                <a:ea typeface="Lato"/>
                <a:cs typeface="Lato"/>
                <a:sym typeface="Lato"/>
              </a:rPr>
              <a:t>):</a:t>
            </a:r>
            <a:r>
              <a:rPr lang="en-GB" sz="1800">
                <a:latin typeface="Lato"/>
                <a:ea typeface="Lato"/>
                <a:cs typeface="Lato"/>
                <a:sym typeface="Lato"/>
              </a:rPr>
              <a:t> </a:t>
            </a:r>
            <a:endParaRPr sz="1800">
              <a:latin typeface="Lato"/>
              <a:ea typeface="Lato"/>
              <a:cs typeface="Lato"/>
              <a:sym typeface="Lato"/>
            </a:endParaRPr>
          </a:p>
        </p:txBody>
      </p:sp>
      <p:pic>
        <p:nvPicPr>
          <p:cNvPr id="174" name="Google Shape;174;p27"/>
          <p:cNvPicPr preferRelativeResize="0"/>
          <p:nvPr/>
        </p:nvPicPr>
        <p:blipFill>
          <a:blip r:embed="rId3">
            <a:alphaModFix/>
          </a:blip>
          <a:stretch>
            <a:fillRect/>
          </a:stretch>
        </p:blipFill>
        <p:spPr>
          <a:xfrm>
            <a:off x="5438450" y="1213663"/>
            <a:ext cx="1028700" cy="942975"/>
          </a:xfrm>
          <a:prstGeom prst="rect">
            <a:avLst/>
          </a:prstGeom>
          <a:noFill/>
          <a:ln>
            <a:noFill/>
          </a:ln>
        </p:spPr>
      </p:pic>
      <p:pic>
        <p:nvPicPr>
          <p:cNvPr id="175" name="Google Shape;175;p27"/>
          <p:cNvPicPr preferRelativeResize="0"/>
          <p:nvPr/>
        </p:nvPicPr>
        <p:blipFill>
          <a:blip r:embed="rId4">
            <a:alphaModFix/>
          </a:blip>
          <a:stretch>
            <a:fillRect/>
          </a:stretch>
        </p:blipFill>
        <p:spPr>
          <a:xfrm>
            <a:off x="370850" y="1738500"/>
            <a:ext cx="1952625" cy="1952625"/>
          </a:xfrm>
          <a:prstGeom prst="rect">
            <a:avLst/>
          </a:prstGeom>
          <a:noFill/>
          <a:ln>
            <a:noFill/>
          </a:ln>
        </p:spPr>
      </p:pic>
      <p:sp>
        <p:nvSpPr>
          <p:cNvPr id="176" name="Google Shape;176;p27"/>
          <p:cNvSpPr txBox="1"/>
          <p:nvPr/>
        </p:nvSpPr>
        <p:spPr>
          <a:xfrm>
            <a:off x="1091250" y="3850450"/>
            <a:ext cx="30750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23</a:t>
            </a:r>
            <a:endParaRPr>
              <a:latin typeface="Lato"/>
              <a:ea typeface="Lato"/>
              <a:cs typeface="Lato"/>
              <a:sym typeface="Lato"/>
            </a:endParaRPr>
          </a:p>
        </p:txBody>
      </p:sp>
      <p:sp>
        <p:nvSpPr>
          <p:cNvPr id="177" name="Google Shape;177;p27"/>
          <p:cNvSpPr txBox="1"/>
          <p:nvPr/>
        </p:nvSpPr>
        <p:spPr>
          <a:xfrm>
            <a:off x="5891850" y="2255550"/>
            <a:ext cx="20052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21</a:t>
            </a:r>
            <a:endParaRPr>
              <a:latin typeface="Lato"/>
              <a:ea typeface="Lato"/>
              <a:cs typeface="Lato"/>
              <a:sym typeface="Lato"/>
            </a:endParaRPr>
          </a:p>
        </p:txBody>
      </p:sp>
      <p:pic>
        <p:nvPicPr>
          <p:cNvPr id="178" name="Google Shape;178;p27"/>
          <p:cNvPicPr preferRelativeResize="0"/>
          <p:nvPr/>
        </p:nvPicPr>
        <p:blipFill>
          <a:blip r:embed="rId5">
            <a:alphaModFix/>
          </a:blip>
          <a:stretch>
            <a:fillRect/>
          </a:stretch>
        </p:blipFill>
        <p:spPr>
          <a:xfrm>
            <a:off x="2705775" y="1748025"/>
            <a:ext cx="1933575" cy="1933575"/>
          </a:xfrm>
          <a:prstGeom prst="rect">
            <a:avLst/>
          </a:prstGeom>
          <a:noFill/>
          <a:ln>
            <a:noFill/>
          </a:ln>
        </p:spPr>
      </p:pic>
      <p:pic>
        <p:nvPicPr>
          <p:cNvPr id="179" name="Google Shape;179;p27"/>
          <p:cNvPicPr preferRelativeResize="0"/>
          <p:nvPr/>
        </p:nvPicPr>
        <p:blipFill>
          <a:blip r:embed="rId6">
            <a:alphaModFix/>
          </a:blip>
          <a:stretch>
            <a:fillRect/>
          </a:stretch>
        </p:blipFill>
        <p:spPr>
          <a:xfrm>
            <a:off x="7164350" y="3040300"/>
            <a:ext cx="1495425" cy="1209675"/>
          </a:xfrm>
          <a:prstGeom prst="rect">
            <a:avLst/>
          </a:prstGeom>
          <a:noFill/>
          <a:ln>
            <a:noFill/>
          </a:ln>
        </p:spPr>
      </p:pic>
      <p:pic>
        <p:nvPicPr>
          <p:cNvPr id="180" name="Google Shape;180;p27"/>
          <p:cNvPicPr preferRelativeResize="0"/>
          <p:nvPr/>
        </p:nvPicPr>
        <p:blipFill>
          <a:blip r:embed="rId7">
            <a:alphaModFix/>
          </a:blip>
          <a:stretch>
            <a:fillRect/>
          </a:stretch>
        </p:blipFill>
        <p:spPr>
          <a:xfrm>
            <a:off x="5438450" y="3040288"/>
            <a:ext cx="1495425" cy="1209675"/>
          </a:xfrm>
          <a:prstGeom prst="rect">
            <a:avLst/>
          </a:prstGeom>
          <a:noFill/>
          <a:ln>
            <a:noFill/>
          </a:ln>
        </p:spPr>
      </p:pic>
      <p:sp>
        <p:nvSpPr>
          <p:cNvPr id="181" name="Google Shape;181;p27"/>
          <p:cNvSpPr txBox="1"/>
          <p:nvPr/>
        </p:nvSpPr>
        <p:spPr>
          <a:xfrm>
            <a:off x="5891866" y="4425150"/>
            <a:ext cx="25806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27</a:t>
            </a:r>
            <a:endParaRPr>
              <a:latin typeface="Lato"/>
              <a:ea typeface="Lato"/>
              <a:cs typeface="Lato"/>
              <a:sym typeface="Lato"/>
            </a:endParaRPr>
          </a:p>
        </p:txBody>
      </p:sp>
      <p:pic>
        <p:nvPicPr>
          <p:cNvPr id="182" name="Google Shape;182;p27"/>
          <p:cNvPicPr preferRelativeResize="0"/>
          <p:nvPr/>
        </p:nvPicPr>
        <p:blipFill>
          <a:blip r:embed="rId8">
            <a:alphaModFix/>
          </a:blip>
          <a:stretch>
            <a:fillRect/>
          </a:stretch>
        </p:blipFill>
        <p:spPr>
          <a:xfrm>
            <a:off x="6811963" y="1270050"/>
            <a:ext cx="905700" cy="83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8"/>
          <p:cNvPicPr preferRelativeResize="0"/>
          <p:nvPr/>
        </p:nvPicPr>
        <p:blipFill>
          <a:blip r:embed="rId3">
            <a:alphaModFix/>
          </a:blip>
          <a:stretch>
            <a:fillRect/>
          </a:stretch>
        </p:blipFill>
        <p:spPr>
          <a:xfrm>
            <a:off x="396650" y="804925"/>
            <a:ext cx="2057400" cy="2143125"/>
          </a:xfrm>
          <a:prstGeom prst="rect">
            <a:avLst/>
          </a:prstGeom>
          <a:noFill/>
          <a:ln>
            <a:noFill/>
          </a:ln>
        </p:spPr>
      </p:pic>
      <p:pic>
        <p:nvPicPr>
          <p:cNvPr id="188" name="Google Shape;188;p28"/>
          <p:cNvPicPr preferRelativeResize="0"/>
          <p:nvPr/>
        </p:nvPicPr>
        <p:blipFill>
          <a:blip r:embed="rId4">
            <a:alphaModFix/>
          </a:blip>
          <a:stretch>
            <a:fillRect/>
          </a:stretch>
        </p:blipFill>
        <p:spPr>
          <a:xfrm>
            <a:off x="3465125" y="3073538"/>
            <a:ext cx="2213750" cy="1568063"/>
          </a:xfrm>
          <a:prstGeom prst="rect">
            <a:avLst/>
          </a:prstGeom>
          <a:noFill/>
          <a:ln>
            <a:noFill/>
          </a:ln>
        </p:spPr>
      </p:pic>
      <p:sp>
        <p:nvSpPr>
          <p:cNvPr id="189" name="Google Shape;189;p28"/>
          <p:cNvSpPr txBox="1"/>
          <p:nvPr/>
        </p:nvSpPr>
        <p:spPr>
          <a:xfrm>
            <a:off x="602875" y="3183925"/>
            <a:ext cx="17871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Window_size = </a:t>
            </a:r>
            <a:r>
              <a:rPr lang="en-GB">
                <a:latin typeface="Lato"/>
                <a:ea typeface="Lato"/>
                <a:cs typeface="Lato"/>
                <a:sym typeface="Lato"/>
              </a:rPr>
              <a:t>21</a:t>
            </a:r>
            <a:endParaRPr>
              <a:latin typeface="Lato"/>
              <a:ea typeface="Lato"/>
              <a:cs typeface="Lato"/>
              <a:sym typeface="Lato"/>
            </a:endParaRPr>
          </a:p>
        </p:txBody>
      </p:sp>
      <p:sp>
        <p:nvSpPr>
          <p:cNvPr id="190" name="Google Shape;190;p28"/>
          <p:cNvSpPr txBox="1"/>
          <p:nvPr/>
        </p:nvSpPr>
        <p:spPr>
          <a:xfrm>
            <a:off x="3403650" y="4641625"/>
            <a:ext cx="47841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Window_size = </a:t>
            </a:r>
            <a:r>
              <a:rPr lang="en-GB">
                <a:latin typeface="Lato"/>
                <a:ea typeface="Lato"/>
                <a:cs typeface="Lato"/>
                <a:sym typeface="Lato"/>
              </a:rPr>
              <a:t>27 </a:t>
            </a:r>
            <a:endParaRPr>
              <a:latin typeface="Lato"/>
              <a:ea typeface="Lato"/>
              <a:cs typeface="Lato"/>
              <a:sym typeface="Lato"/>
            </a:endParaRPr>
          </a:p>
        </p:txBody>
      </p:sp>
      <p:pic>
        <p:nvPicPr>
          <p:cNvPr id="191" name="Google Shape;191;p28"/>
          <p:cNvPicPr preferRelativeResize="0"/>
          <p:nvPr/>
        </p:nvPicPr>
        <p:blipFill>
          <a:blip r:embed="rId5">
            <a:alphaModFix/>
          </a:blip>
          <a:stretch>
            <a:fillRect/>
          </a:stretch>
        </p:blipFill>
        <p:spPr>
          <a:xfrm>
            <a:off x="2767250" y="804925"/>
            <a:ext cx="2057400" cy="2143125"/>
          </a:xfrm>
          <a:prstGeom prst="rect">
            <a:avLst/>
          </a:prstGeom>
          <a:noFill/>
          <a:ln>
            <a:noFill/>
          </a:ln>
        </p:spPr>
      </p:pic>
      <p:pic>
        <p:nvPicPr>
          <p:cNvPr id="192" name="Google Shape;192;p28"/>
          <p:cNvPicPr preferRelativeResize="0"/>
          <p:nvPr/>
        </p:nvPicPr>
        <p:blipFill>
          <a:blip r:embed="rId6">
            <a:alphaModFix/>
          </a:blip>
          <a:stretch>
            <a:fillRect/>
          </a:stretch>
        </p:blipFill>
        <p:spPr>
          <a:xfrm>
            <a:off x="5901750" y="3047950"/>
            <a:ext cx="2286000" cy="1619250"/>
          </a:xfrm>
          <a:prstGeom prst="rect">
            <a:avLst/>
          </a:prstGeom>
          <a:noFill/>
          <a:ln>
            <a:noFill/>
          </a:ln>
        </p:spPr>
      </p:pic>
      <p:pic>
        <p:nvPicPr>
          <p:cNvPr id="193" name="Google Shape;193;p28"/>
          <p:cNvPicPr preferRelativeResize="0"/>
          <p:nvPr/>
        </p:nvPicPr>
        <p:blipFill>
          <a:blip r:embed="rId7">
            <a:alphaModFix/>
          </a:blip>
          <a:stretch>
            <a:fillRect/>
          </a:stretch>
        </p:blipFill>
        <p:spPr>
          <a:xfrm>
            <a:off x="5537375" y="1008800"/>
            <a:ext cx="1085850" cy="1085850"/>
          </a:xfrm>
          <a:prstGeom prst="rect">
            <a:avLst/>
          </a:prstGeom>
          <a:noFill/>
          <a:ln>
            <a:noFill/>
          </a:ln>
        </p:spPr>
      </p:pic>
      <p:pic>
        <p:nvPicPr>
          <p:cNvPr id="194" name="Google Shape;194;p28"/>
          <p:cNvPicPr preferRelativeResize="0"/>
          <p:nvPr/>
        </p:nvPicPr>
        <p:blipFill>
          <a:blip r:embed="rId8">
            <a:alphaModFix/>
          </a:blip>
          <a:stretch>
            <a:fillRect/>
          </a:stretch>
        </p:blipFill>
        <p:spPr>
          <a:xfrm>
            <a:off x="7235375" y="1008800"/>
            <a:ext cx="1085850" cy="1085850"/>
          </a:xfrm>
          <a:prstGeom prst="rect">
            <a:avLst/>
          </a:prstGeom>
          <a:noFill/>
          <a:ln>
            <a:noFill/>
          </a:ln>
        </p:spPr>
      </p:pic>
      <p:sp>
        <p:nvSpPr>
          <p:cNvPr id="195" name="Google Shape;195;p28"/>
          <p:cNvSpPr txBox="1"/>
          <p:nvPr/>
        </p:nvSpPr>
        <p:spPr>
          <a:xfrm>
            <a:off x="5704800" y="2250050"/>
            <a:ext cx="26799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           Window_size =  </a:t>
            </a:r>
            <a:r>
              <a:rPr lang="en-GB">
                <a:latin typeface="Lato"/>
                <a:ea typeface="Lato"/>
                <a:cs typeface="Lato"/>
                <a:sym typeface="Lato"/>
              </a:rPr>
              <a:t>27</a:t>
            </a:r>
            <a:endParaRPr>
              <a:latin typeface="Lato"/>
              <a:ea typeface="Lato"/>
              <a:cs typeface="Lato"/>
              <a:sym typeface="Lato"/>
            </a:endParaRPr>
          </a:p>
        </p:txBody>
      </p:sp>
      <p:sp>
        <p:nvSpPr>
          <p:cNvPr id="196" name="Google Shape;196;p28"/>
          <p:cNvSpPr txBox="1"/>
          <p:nvPr/>
        </p:nvSpPr>
        <p:spPr>
          <a:xfrm>
            <a:off x="201150" y="158050"/>
            <a:ext cx="84624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Lato"/>
                <a:ea typeface="Lato"/>
                <a:cs typeface="Lato"/>
                <a:sym typeface="Lato"/>
              </a:rPr>
              <a:t>Results (Hole filling):</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38050" y="9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(variation with window_size)</a:t>
            </a:r>
            <a:endParaRPr/>
          </a:p>
        </p:txBody>
      </p:sp>
      <p:pic>
        <p:nvPicPr>
          <p:cNvPr id="202" name="Google Shape;202;p29"/>
          <p:cNvPicPr preferRelativeResize="0"/>
          <p:nvPr/>
        </p:nvPicPr>
        <p:blipFill>
          <a:blip r:embed="rId3">
            <a:alphaModFix/>
          </a:blip>
          <a:stretch>
            <a:fillRect/>
          </a:stretch>
        </p:blipFill>
        <p:spPr>
          <a:xfrm>
            <a:off x="66188" y="1028825"/>
            <a:ext cx="1019175" cy="733425"/>
          </a:xfrm>
          <a:prstGeom prst="rect">
            <a:avLst/>
          </a:prstGeom>
          <a:noFill/>
          <a:ln>
            <a:noFill/>
          </a:ln>
        </p:spPr>
      </p:pic>
      <p:pic>
        <p:nvPicPr>
          <p:cNvPr id="203" name="Google Shape;203;p29"/>
          <p:cNvPicPr preferRelativeResize="0"/>
          <p:nvPr/>
        </p:nvPicPr>
        <p:blipFill>
          <a:blip r:embed="rId4">
            <a:alphaModFix/>
          </a:blip>
          <a:stretch>
            <a:fillRect/>
          </a:stretch>
        </p:blipFill>
        <p:spPr>
          <a:xfrm>
            <a:off x="1199425" y="741475"/>
            <a:ext cx="1914525" cy="1914525"/>
          </a:xfrm>
          <a:prstGeom prst="rect">
            <a:avLst/>
          </a:prstGeom>
          <a:noFill/>
          <a:ln>
            <a:noFill/>
          </a:ln>
        </p:spPr>
      </p:pic>
      <p:pic>
        <p:nvPicPr>
          <p:cNvPr id="204" name="Google Shape;204;p29"/>
          <p:cNvPicPr preferRelativeResize="0"/>
          <p:nvPr/>
        </p:nvPicPr>
        <p:blipFill>
          <a:blip r:embed="rId5">
            <a:alphaModFix/>
          </a:blip>
          <a:stretch>
            <a:fillRect/>
          </a:stretch>
        </p:blipFill>
        <p:spPr>
          <a:xfrm>
            <a:off x="3170975" y="741475"/>
            <a:ext cx="1914525" cy="1914525"/>
          </a:xfrm>
          <a:prstGeom prst="rect">
            <a:avLst/>
          </a:prstGeom>
          <a:noFill/>
          <a:ln>
            <a:noFill/>
          </a:ln>
        </p:spPr>
      </p:pic>
      <p:pic>
        <p:nvPicPr>
          <p:cNvPr id="205" name="Google Shape;205;p29"/>
          <p:cNvPicPr preferRelativeResize="0"/>
          <p:nvPr/>
        </p:nvPicPr>
        <p:blipFill>
          <a:blip r:embed="rId6">
            <a:alphaModFix/>
          </a:blip>
          <a:stretch>
            <a:fillRect/>
          </a:stretch>
        </p:blipFill>
        <p:spPr>
          <a:xfrm>
            <a:off x="5159225" y="741475"/>
            <a:ext cx="1914525" cy="1914525"/>
          </a:xfrm>
          <a:prstGeom prst="rect">
            <a:avLst/>
          </a:prstGeom>
          <a:noFill/>
          <a:ln>
            <a:noFill/>
          </a:ln>
        </p:spPr>
      </p:pic>
      <p:pic>
        <p:nvPicPr>
          <p:cNvPr id="206" name="Google Shape;206;p29"/>
          <p:cNvPicPr preferRelativeResize="0"/>
          <p:nvPr/>
        </p:nvPicPr>
        <p:blipFill>
          <a:blip r:embed="rId7">
            <a:alphaModFix/>
          </a:blip>
          <a:stretch>
            <a:fillRect/>
          </a:stretch>
        </p:blipFill>
        <p:spPr>
          <a:xfrm>
            <a:off x="7147488" y="741475"/>
            <a:ext cx="1914525" cy="1914525"/>
          </a:xfrm>
          <a:prstGeom prst="rect">
            <a:avLst/>
          </a:prstGeom>
          <a:noFill/>
          <a:ln>
            <a:noFill/>
          </a:ln>
        </p:spPr>
      </p:pic>
      <p:sp>
        <p:nvSpPr>
          <p:cNvPr id="207" name="Google Shape;207;p29"/>
          <p:cNvSpPr txBox="1"/>
          <p:nvPr/>
        </p:nvSpPr>
        <p:spPr>
          <a:xfrm>
            <a:off x="166450" y="2811075"/>
            <a:ext cx="88218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sample             window_size = 5                 window_size =  9             window_size = 15             window_size = 21</a:t>
            </a:r>
            <a:endParaRPr>
              <a:latin typeface="Lato"/>
              <a:ea typeface="Lato"/>
              <a:cs typeface="Lato"/>
              <a:sym typeface="Lato"/>
            </a:endParaRPr>
          </a:p>
        </p:txBody>
      </p:sp>
      <p:sp>
        <p:nvSpPr>
          <p:cNvPr id="208" name="Google Shape;208;p29"/>
          <p:cNvSpPr txBox="1"/>
          <p:nvPr/>
        </p:nvSpPr>
        <p:spPr>
          <a:xfrm>
            <a:off x="166450" y="3471175"/>
            <a:ext cx="8821800" cy="14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9" name="Google Shape;209;p29"/>
          <p:cNvSpPr txBox="1"/>
          <p:nvPr/>
        </p:nvSpPr>
        <p:spPr>
          <a:xfrm>
            <a:off x="208025" y="3668600"/>
            <a:ext cx="85206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The brick is the largest regular feature and its size is approximately 35 pixels, so window_size must be at least 30. As seen in the above figures the texture improved when window_size is increased, due to the time involved in computation we were unable to increase window_size further.</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138050" y="9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(variation with window_size)</a:t>
            </a:r>
            <a:endParaRPr/>
          </a:p>
        </p:txBody>
      </p:sp>
      <p:pic>
        <p:nvPicPr>
          <p:cNvPr id="215" name="Google Shape;215;p30"/>
          <p:cNvPicPr preferRelativeResize="0"/>
          <p:nvPr/>
        </p:nvPicPr>
        <p:blipFill>
          <a:blip r:embed="rId3">
            <a:alphaModFix/>
          </a:blip>
          <a:stretch>
            <a:fillRect/>
          </a:stretch>
        </p:blipFill>
        <p:spPr>
          <a:xfrm>
            <a:off x="138050" y="942625"/>
            <a:ext cx="1028700" cy="1009650"/>
          </a:xfrm>
          <a:prstGeom prst="rect">
            <a:avLst/>
          </a:prstGeom>
          <a:noFill/>
          <a:ln>
            <a:noFill/>
          </a:ln>
        </p:spPr>
      </p:pic>
      <p:pic>
        <p:nvPicPr>
          <p:cNvPr id="216" name="Google Shape;216;p30"/>
          <p:cNvPicPr preferRelativeResize="0"/>
          <p:nvPr/>
        </p:nvPicPr>
        <p:blipFill>
          <a:blip r:embed="rId4">
            <a:alphaModFix/>
          </a:blip>
          <a:stretch>
            <a:fillRect/>
          </a:stretch>
        </p:blipFill>
        <p:spPr>
          <a:xfrm>
            <a:off x="1510413" y="816975"/>
            <a:ext cx="1914525" cy="1914525"/>
          </a:xfrm>
          <a:prstGeom prst="rect">
            <a:avLst/>
          </a:prstGeom>
          <a:noFill/>
          <a:ln>
            <a:noFill/>
          </a:ln>
        </p:spPr>
      </p:pic>
      <p:pic>
        <p:nvPicPr>
          <p:cNvPr id="217" name="Google Shape;217;p30"/>
          <p:cNvPicPr preferRelativeResize="0"/>
          <p:nvPr/>
        </p:nvPicPr>
        <p:blipFill>
          <a:blip r:embed="rId5">
            <a:alphaModFix/>
          </a:blip>
          <a:stretch>
            <a:fillRect/>
          </a:stretch>
        </p:blipFill>
        <p:spPr>
          <a:xfrm>
            <a:off x="3768588" y="753938"/>
            <a:ext cx="1914525" cy="1914525"/>
          </a:xfrm>
          <a:prstGeom prst="rect">
            <a:avLst/>
          </a:prstGeom>
          <a:noFill/>
          <a:ln>
            <a:noFill/>
          </a:ln>
        </p:spPr>
      </p:pic>
      <p:pic>
        <p:nvPicPr>
          <p:cNvPr id="218" name="Google Shape;218;p30"/>
          <p:cNvPicPr preferRelativeResize="0"/>
          <p:nvPr/>
        </p:nvPicPr>
        <p:blipFill>
          <a:blip r:embed="rId6">
            <a:alphaModFix/>
          </a:blip>
          <a:stretch>
            <a:fillRect/>
          </a:stretch>
        </p:blipFill>
        <p:spPr>
          <a:xfrm>
            <a:off x="6246825" y="753938"/>
            <a:ext cx="1914525" cy="1914525"/>
          </a:xfrm>
          <a:prstGeom prst="rect">
            <a:avLst/>
          </a:prstGeom>
          <a:noFill/>
          <a:ln>
            <a:noFill/>
          </a:ln>
        </p:spPr>
      </p:pic>
      <p:sp>
        <p:nvSpPr>
          <p:cNvPr id="219" name="Google Shape;219;p30"/>
          <p:cNvSpPr txBox="1"/>
          <p:nvPr/>
        </p:nvSpPr>
        <p:spPr>
          <a:xfrm>
            <a:off x="228800" y="2878875"/>
            <a:ext cx="80898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Sample           window_size  = 9                            window_size = 15                          window_size = 23</a:t>
            </a:r>
            <a:endParaRPr>
              <a:latin typeface="Proxima Nova"/>
              <a:ea typeface="Proxima Nova"/>
              <a:cs typeface="Proxima Nova"/>
              <a:sym typeface="Proxima Nova"/>
            </a:endParaRPr>
          </a:p>
        </p:txBody>
      </p:sp>
      <p:sp>
        <p:nvSpPr>
          <p:cNvPr id="220" name="Google Shape;220;p30"/>
          <p:cNvSpPr txBox="1"/>
          <p:nvPr/>
        </p:nvSpPr>
        <p:spPr>
          <a:xfrm>
            <a:off x="436625" y="3471175"/>
            <a:ext cx="8271300" cy="13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The largest size of texel in sample is size of largest word which is approximately equal to 25. So when window_size is less than 25 the texture is not synthesized properly, but when window_size = 23 we can see that the texture synthesized is very similar to sample.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(Comparison with De Bonet’s method)</a:t>
            </a:r>
            <a:endParaRPr/>
          </a:p>
        </p:txBody>
      </p:sp>
      <p:pic>
        <p:nvPicPr>
          <p:cNvPr id="226" name="Google Shape;226;p31"/>
          <p:cNvPicPr preferRelativeResize="0"/>
          <p:nvPr/>
        </p:nvPicPr>
        <p:blipFill>
          <a:blip r:embed="rId3">
            <a:alphaModFix/>
          </a:blip>
          <a:stretch>
            <a:fillRect/>
          </a:stretch>
        </p:blipFill>
        <p:spPr>
          <a:xfrm>
            <a:off x="588800" y="1934450"/>
            <a:ext cx="609600" cy="609600"/>
          </a:xfrm>
          <a:prstGeom prst="rect">
            <a:avLst/>
          </a:prstGeom>
          <a:noFill/>
          <a:ln>
            <a:noFill/>
          </a:ln>
        </p:spPr>
      </p:pic>
      <p:pic>
        <p:nvPicPr>
          <p:cNvPr id="227" name="Google Shape;227;p31"/>
          <p:cNvPicPr preferRelativeResize="0"/>
          <p:nvPr/>
        </p:nvPicPr>
        <p:blipFill>
          <a:blip r:embed="rId4">
            <a:alphaModFix/>
          </a:blip>
          <a:stretch>
            <a:fillRect/>
          </a:stretch>
        </p:blipFill>
        <p:spPr>
          <a:xfrm>
            <a:off x="1662575" y="1324850"/>
            <a:ext cx="1828800" cy="1828800"/>
          </a:xfrm>
          <a:prstGeom prst="rect">
            <a:avLst/>
          </a:prstGeom>
          <a:noFill/>
          <a:ln>
            <a:noFill/>
          </a:ln>
        </p:spPr>
      </p:pic>
      <p:pic>
        <p:nvPicPr>
          <p:cNvPr id="228" name="Google Shape;228;p31"/>
          <p:cNvPicPr preferRelativeResize="0"/>
          <p:nvPr/>
        </p:nvPicPr>
        <p:blipFill>
          <a:blip r:embed="rId5">
            <a:alphaModFix/>
          </a:blip>
          <a:stretch>
            <a:fillRect/>
          </a:stretch>
        </p:blipFill>
        <p:spPr>
          <a:xfrm>
            <a:off x="4094000" y="1324850"/>
            <a:ext cx="1828800" cy="1828800"/>
          </a:xfrm>
          <a:prstGeom prst="rect">
            <a:avLst/>
          </a:prstGeom>
          <a:noFill/>
          <a:ln>
            <a:noFill/>
          </a:ln>
        </p:spPr>
      </p:pic>
      <p:sp>
        <p:nvSpPr>
          <p:cNvPr id="229" name="Google Shape;229;p31"/>
          <p:cNvSpPr txBox="1"/>
          <p:nvPr/>
        </p:nvSpPr>
        <p:spPr>
          <a:xfrm>
            <a:off x="446750" y="3294525"/>
            <a:ext cx="8937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Sample</a:t>
            </a:r>
            <a:endParaRPr>
              <a:latin typeface="Proxima Nova"/>
              <a:ea typeface="Proxima Nova"/>
              <a:cs typeface="Proxima Nova"/>
              <a:sym typeface="Proxima Nova"/>
            </a:endParaRPr>
          </a:p>
        </p:txBody>
      </p:sp>
      <p:sp>
        <p:nvSpPr>
          <p:cNvPr id="230" name="Google Shape;230;p31"/>
          <p:cNvSpPr txBox="1"/>
          <p:nvPr/>
        </p:nvSpPr>
        <p:spPr>
          <a:xfrm>
            <a:off x="1527575" y="3294525"/>
            <a:ext cx="1963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   De Bonets Method,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   can be found </a:t>
            </a:r>
            <a:r>
              <a:rPr lang="en-GB" u="sng">
                <a:solidFill>
                  <a:schemeClr val="hlink"/>
                </a:solidFill>
                <a:latin typeface="Proxima Nova"/>
                <a:ea typeface="Proxima Nova"/>
                <a:cs typeface="Proxima Nova"/>
                <a:sym typeface="Proxima Nova"/>
                <a:hlinkClick r:id="rId6"/>
              </a:rPr>
              <a:t>here</a:t>
            </a:r>
            <a:endParaRPr>
              <a:latin typeface="Proxima Nova"/>
              <a:ea typeface="Proxima Nova"/>
              <a:cs typeface="Proxima Nova"/>
              <a:sym typeface="Proxima Nova"/>
            </a:endParaRPr>
          </a:p>
        </p:txBody>
      </p:sp>
      <p:sp>
        <p:nvSpPr>
          <p:cNvPr id="231" name="Google Shape;231;p31"/>
          <p:cNvSpPr txBox="1"/>
          <p:nvPr/>
        </p:nvSpPr>
        <p:spPr>
          <a:xfrm>
            <a:off x="3543500" y="3408825"/>
            <a:ext cx="28263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  Efros-Leung, window_size is 21</a:t>
            </a:r>
            <a:endParaRPr>
              <a:latin typeface="Proxima Nova"/>
              <a:ea typeface="Proxima Nova"/>
              <a:cs typeface="Proxima Nova"/>
              <a:sym typeface="Proxima Nova"/>
            </a:endParaRPr>
          </a:p>
        </p:txBody>
      </p:sp>
      <p:sp>
        <p:nvSpPr>
          <p:cNvPr id="232" name="Google Shape;232;p31"/>
          <p:cNvSpPr txBox="1"/>
          <p:nvPr/>
        </p:nvSpPr>
        <p:spPr>
          <a:xfrm>
            <a:off x="498975" y="3814075"/>
            <a:ext cx="54552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De Bonet’s is a older method than Efros-Leung method and we can see clearly that efros-leung method performs much better than De Bonets method.</a:t>
            </a:r>
            <a:endParaRPr>
              <a:latin typeface="Proxima Nova"/>
              <a:ea typeface="Proxima Nova"/>
              <a:cs typeface="Proxima Nova"/>
              <a:sym typeface="Proxima Nova"/>
            </a:endParaRPr>
          </a:p>
        </p:txBody>
      </p:sp>
      <p:sp>
        <p:nvSpPr>
          <p:cNvPr id="233" name="Google Shape;233;p31"/>
          <p:cNvSpPr txBox="1"/>
          <p:nvPr/>
        </p:nvSpPr>
        <p:spPr>
          <a:xfrm>
            <a:off x="6369825" y="1289075"/>
            <a:ext cx="2462400" cy="3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De Bonets method is based on the assumption that at low resolutions textures have some identically perceived regions and re arranging those regions does not change the perceived texture of the image but changes the visual structure of the image in other words by rearranging we get images which are different but belong to same texture.</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algorithm we have used is from the paper Texture Synthesis by non parametric sampling authored by A.A. Efros and T.K. Leu</a:t>
            </a:r>
            <a:r>
              <a:rPr lang="en-GB"/>
              <a:t>ng. For more details about this method and other recent methods visit </a:t>
            </a:r>
            <a:r>
              <a:rPr lang="en-GB" u="sng">
                <a:solidFill>
                  <a:schemeClr val="hlink"/>
                </a:solidFill>
                <a:hlinkClick r:id="rId3"/>
              </a:rPr>
              <a:t>this</a:t>
            </a:r>
            <a:r>
              <a:rPr lang="en-GB"/>
              <a:t> page.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 Comparison with Image quilting method)</a:t>
            </a:r>
            <a:endParaRPr/>
          </a:p>
        </p:txBody>
      </p:sp>
      <p:pic>
        <p:nvPicPr>
          <p:cNvPr id="239" name="Google Shape;239;p32"/>
          <p:cNvPicPr preferRelativeResize="0"/>
          <p:nvPr/>
        </p:nvPicPr>
        <p:blipFill>
          <a:blip r:embed="rId3">
            <a:alphaModFix/>
          </a:blip>
          <a:stretch>
            <a:fillRect/>
          </a:stretch>
        </p:blipFill>
        <p:spPr>
          <a:xfrm>
            <a:off x="639050" y="2066925"/>
            <a:ext cx="1028700" cy="1009650"/>
          </a:xfrm>
          <a:prstGeom prst="rect">
            <a:avLst/>
          </a:prstGeom>
          <a:noFill/>
          <a:ln>
            <a:noFill/>
          </a:ln>
        </p:spPr>
      </p:pic>
      <p:pic>
        <p:nvPicPr>
          <p:cNvPr id="240" name="Google Shape;240;p32"/>
          <p:cNvPicPr preferRelativeResize="0"/>
          <p:nvPr/>
        </p:nvPicPr>
        <p:blipFill>
          <a:blip r:embed="rId4">
            <a:alphaModFix/>
          </a:blip>
          <a:stretch>
            <a:fillRect/>
          </a:stretch>
        </p:blipFill>
        <p:spPr>
          <a:xfrm>
            <a:off x="2098975" y="1562100"/>
            <a:ext cx="2057400" cy="2019300"/>
          </a:xfrm>
          <a:prstGeom prst="rect">
            <a:avLst/>
          </a:prstGeom>
          <a:noFill/>
          <a:ln>
            <a:noFill/>
          </a:ln>
        </p:spPr>
      </p:pic>
      <p:pic>
        <p:nvPicPr>
          <p:cNvPr id="241" name="Google Shape;241;p32"/>
          <p:cNvPicPr preferRelativeResize="0"/>
          <p:nvPr/>
        </p:nvPicPr>
        <p:blipFill>
          <a:blip r:embed="rId5">
            <a:alphaModFix/>
          </a:blip>
          <a:stretch>
            <a:fillRect/>
          </a:stretch>
        </p:blipFill>
        <p:spPr>
          <a:xfrm>
            <a:off x="4587600" y="1562100"/>
            <a:ext cx="2057400" cy="2019300"/>
          </a:xfrm>
          <a:prstGeom prst="rect">
            <a:avLst/>
          </a:prstGeom>
          <a:noFill/>
          <a:ln>
            <a:noFill/>
          </a:ln>
        </p:spPr>
      </p:pic>
      <p:sp>
        <p:nvSpPr>
          <p:cNvPr id="242" name="Google Shape;242;p32"/>
          <p:cNvSpPr txBox="1"/>
          <p:nvPr/>
        </p:nvSpPr>
        <p:spPr>
          <a:xfrm>
            <a:off x="639050" y="3824450"/>
            <a:ext cx="10287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  Sample</a:t>
            </a:r>
            <a:endParaRPr>
              <a:latin typeface="Proxima Nova"/>
              <a:ea typeface="Proxima Nova"/>
              <a:cs typeface="Proxima Nova"/>
              <a:sym typeface="Proxima Nova"/>
            </a:endParaRPr>
          </a:p>
        </p:txBody>
      </p:sp>
      <p:sp>
        <p:nvSpPr>
          <p:cNvPr id="243" name="Google Shape;243;p32"/>
          <p:cNvSpPr txBox="1"/>
          <p:nvPr/>
        </p:nvSpPr>
        <p:spPr>
          <a:xfrm>
            <a:off x="1787425" y="3824450"/>
            <a:ext cx="2800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Efros-Leung, window_size=15</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44" name="Google Shape;244;p32"/>
          <p:cNvSpPr txBox="1"/>
          <p:nvPr/>
        </p:nvSpPr>
        <p:spPr>
          <a:xfrm>
            <a:off x="4588000" y="3824450"/>
            <a:ext cx="2057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         Image Quilting</a:t>
            </a:r>
            <a:endParaRPr>
              <a:latin typeface="Proxima Nova"/>
              <a:ea typeface="Proxima Nova"/>
              <a:cs typeface="Proxima Nova"/>
              <a:sym typeface="Proxima Nova"/>
            </a:endParaRPr>
          </a:p>
        </p:txBody>
      </p:sp>
      <p:sp>
        <p:nvSpPr>
          <p:cNvPr id="245" name="Google Shape;245;p32"/>
          <p:cNvSpPr txBox="1"/>
          <p:nvPr/>
        </p:nvSpPr>
        <p:spPr>
          <a:xfrm>
            <a:off x="353500" y="42712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Image quilting is a more modern technique in the field of texture synthesis, the produced images are similar or better than efros-leung method and the time taken is also less. More about image quilting </a:t>
            </a:r>
            <a:r>
              <a:rPr lang="en-GB" u="sng">
                <a:solidFill>
                  <a:schemeClr val="hlink"/>
                </a:solidFill>
                <a:latin typeface="Proxima Nova"/>
                <a:ea typeface="Proxima Nova"/>
                <a:cs typeface="Proxima Nova"/>
                <a:sym typeface="Proxima Nova"/>
                <a:hlinkClick r:id="rId6"/>
              </a:rPr>
              <a:t>here</a:t>
            </a:r>
            <a:r>
              <a:rPr lang="en-GB">
                <a:latin typeface="Proxima Nova"/>
                <a:ea typeface="Proxima Nova"/>
                <a:cs typeface="Proxima Nova"/>
                <a:sym typeface="Proxima Nova"/>
              </a:rPr>
              <a: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46" name="Google Shape;246;p32"/>
          <p:cNvSpPr txBox="1"/>
          <p:nvPr/>
        </p:nvSpPr>
        <p:spPr>
          <a:xfrm>
            <a:off x="6899775" y="1205950"/>
            <a:ext cx="1932600" cy="29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Image quilting takes small square patches as basic element instead of pixels. It overlaps the patches and finds the optimal boundary separating two overlapped patches and cuts and joins the two patches along that optimal boundary.</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 Applications</a:t>
            </a:r>
            <a:endParaRPr/>
          </a:p>
        </p:txBody>
      </p:sp>
      <p:sp>
        <p:nvSpPr>
          <p:cNvPr id="252" name="Google Shape;252;p33"/>
          <p:cNvSpPr txBox="1"/>
          <p:nvPr/>
        </p:nvSpPr>
        <p:spPr>
          <a:xfrm>
            <a:off x="540525" y="1143600"/>
            <a:ext cx="7928400" cy="3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Applications</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Hole-Filling method can be used for occlusion fill in.</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Using image segmentation to find boundaries of regions and storing a small patch from each region, we can use texture synthesis to recreate entire image. This can be used as a lossy compression technique.</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A common problem while performing convolution is boundary handling. Using zero-filling, tiling, reflection may introduce discontinuities not present in original image. To avoid this problem, hole-filling using Efros-Leung method can be performed and the values obtained may be used for calculating convolution.</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 Limitations</a:t>
            </a:r>
            <a:endParaRPr/>
          </a:p>
        </p:txBody>
      </p:sp>
      <p:sp>
        <p:nvSpPr>
          <p:cNvPr id="258" name="Google Shape;25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Once a pixel is assigned a wrong value by the algorithm then it is likely that the assigned values for unfilled neighbors of present pixel would also be wrong because the value of present pixel is used in determining the value of it’s unfilled neighbors. An example is given below. This problem can be prevented by using large window_size, but then the algorithm take more time.</a:t>
            </a:r>
            <a:endParaRPr/>
          </a:p>
        </p:txBody>
      </p:sp>
      <p:pic>
        <p:nvPicPr>
          <p:cNvPr id="259" name="Google Shape;259;p34"/>
          <p:cNvPicPr preferRelativeResize="0"/>
          <p:nvPr/>
        </p:nvPicPr>
        <p:blipFill>
          <a:blip r:embed="rId3">
            <a:alphaModFix/>
          </a:blip>
          <a:stretch>
            <a:fillRect/>
          </a:stretch>
        </p:blipFill>
        <p:spPr>
          <a:xfrm>
            <a:off x="1039300" y="2999838"/>
            <a:ext cx="1846775" cy="1846775"/>
          </a:xfrm>
          <a:prstGeom prst="rect">
            <a:avLst/>
          </a:prstGeom>
          <a:noFill/>
          <a:ln>
            <a:noFill/>
          </a:ln>
        </p:spPr>
      </p:pic>
      <p:sp>
        <p:nvSpPr>
          <p:cNvPr id="260" name="Google Shape;260;p34"/>
          <p:cNvSpPr txBox="1"/>
          <p:nvPr/>
        </p:nvSpPr>
        <p:spPr>
          <a:xfrm>
            <a:off x="3273325" y="3045125"/>
            <a:ext cx="5216400" cy="17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In the figure shown in left, window_size of 9 is used, the algorithm started accumulating garbage values near the left end. To fix the problem window_size must be increased, the result with window_size 21 is shown in slide number 19.</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6000"/>
              <a:t>         </a:t>
            </a:r>
            <a:r>
              <a:rPr lang="en-GB"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texture and what is texture-synthesis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Texture can be defined as a 2D visual pattern which, at some scale, has a stationary distribution.</a:t>
            </a:r>
            <a:endParaRPr/>
          </a:p>
          <a:p>
            <a:pPr indent="-342900" lvl="0" marL="457200" rtl="0" algn="l">
              <a:spcBef>
                <a:spcPts val="0"/>
              </a:spcBef>
              <a:spcAft>
                <a:spcPts val="0"/>
              </a:spcAft>
              <a:buSzPts val="1800"/>
              <a:buChar char="●"/>
            </a:pPr>
            <a:r>
              <a:rPr lang="en-GB"/>
              <a:t>Given a finite sample from some texture (an image), the goal of texture synthesis is to synthesize other samples from the same texture.</a:t>
            </a:r>
            <a:endParaRPr/>
          </a:p>
          <a:p>
            <a:pPr indent="-342900" lvl="0" marL="457200" rtl="0" algn="l">
              <a:spcBef>
                <a:spcPts val="0"/>
              </a:spcBef>
              <a:spcAft>
                <a:spcPts val="0"/>
              </a:spcAft>
              <a:buSzPts val="1800"/>
              <a:buChar char="●"/>
            </a:pPr>
            <a:r>
              <a:rPr lang="en-GB"/>
              <a:t>Without additional assumptions this problem is clearly ill-posed since a given texture sample could have been drawn from an infinite number of different textures.</a:t>
            </a:r>
            <a:endParaRPr/>
          </a:p>
          <a:p>
            <a:pPr indent="-342900" lvl="0" marL="457200" rtl="0" algn="l">
              <a:spcBef>
                <a:spcPts val="0"/>
              </a:spcBef>
              <a:spcAft>
                <a:spcPts val="0"/>
              </a:spcAft>
              <a:buSzPts val="1800"/>
              <a:buChar char="●"/>
            </a:pPr>
            <a:r>
              <a:rPr lang="en-GB"/>
              <a:t>The usual assumption is that the sample is large enough that it somehow captures the stationarity of the texture and that the (approximate) scale of the texture elements (texels) is known.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problem : Texture synthesis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a large enough sample I</a:t>
            </a:r>
            <a:r>
              <a:rPr baseline="-25000" lang="en-GB"/>
              <a:t>input</a:t>
            </a:r>
            <a:r>
              <a:rPr lang="en-GB"/>
              <a:t> from a texture we should create a texture I</a:t>
            </a:r>
            <a:r>
              <a:rPr baseline="-25000" lang="en-GB"/>
              <a:t>synth</a:t>
            </a:r>
            <a:r>
              <a:rPr lang="en-GB"/>
              <a:t> which satisfies the following requirements</a:t>
            </a:r>
            <a:endParaRPr/>
          </a:p>
          <a:p>
            <a:pPr indent="-342900" lvl="0" marL="457200" rtl="0" algn="l">
              <a:spcBef>
                <a:spcPts val="1600"/>
              </a:spcBef>
              <a:spcAft>
                <a:spcPts val="0"/>
              </a:spcAft>
              <a:buSzPts val="1800"/>
              <a:buAutoNum type="arabicParenR"/>
            </a:pPr>
            <a:r>
              <a:rPr lang="en-GB"/>
              <a:t>The size of output texture must be user specified i-e the algorithm must be able to produce arbitrary sized textures.</a:t>
            </a:r>
            <a:endParaRPr/>
          </a:p>
          <a:p>
            <a:pPr indent="-342900" lvl="0" marL="457200" rtl="0" algn="l">
              <a:spcBef>
                <a:spcPts val="0"/>
              </a:spcBef>
              <a:spcAft>
                <a:spcPts val="0"/>
              </a:spcAft>
              <a:buSzPts val="1800"/>
              <a:buAutoNum type="arabicParenR"/>
            </a:pPr>
            <a:r>
              <a:rPr lang="en-GB"/>
              <a:t>I</a:t>
            </a:r>
            <a:r>
              <a:rPr baseline="-25000" lang="en-GB"/>
              <a:t>synth</a:t>
            </a:r>
            <a:r>
              <a:rPr lang="en-GB"/>
              <a:t> must be visually similar to I</a:t>
            </a:r>
            <a:r>
              <a:rPr baseline="-25000" lang="en-GB"/>
              <a:t>input</a:t>
            </a:r>
            <a:r>
              <a:rPr lang="en-GB"/>
              <a:t>.</a:t>
            </a:r>
            <a:endParaRPr/>
          </a:p>
          <a:p>
            <a:pPr indent="-342900" lvl="0" marL="457200" rtl="0" algn="l">
              <a:spcBef>
                <a:spcPts val="0"/>
              </a:spcBef>
              <a:spcAft>
                <a:spcPts val="0"/>
              </a:spcAft>
              <a:buSzPts val="1800"/>
              <a:buAutoNum type="arabicParenR"/>
            </a:pPr>
            <a:r>
              <a:rPr lang="en-GB"/>
              <a:t>I</a:t>
            </a:r>
            <a:r>
              <a:rPr baseline="-25000" lang="en-GB"/>
              <a:t>synth</a:t>
            </a:r>
            <a:r>
              <a:rPr lang="en-GB"/>
              <a:t> must not contain visible artifacts such as mismatched boundaries.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problem : Texture Synthesis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Tiling a image is not a solution because even though it works for some textures for a majority of textures tiling leads to many artifacts in synthesized image as shown below</a:t>
            </a:r>
            <a:endParaRPr/>
          </a:p>
          <a:p>
            <a:pPr indent="0" lvl="0" marL="0" rtl="0" algn="l">
              <a:spcBef>
                <a:spcPts val="1600"/>
              </a:spcBef>
              <a:spcAft>
                <a:spcPts val="1600"/>
              </a:spcAft>
              <a:buNone/>
            </a:pPr>
            <a:r>
              <a:rPr lang="en-GB"/>
              <a:t> </a:t>
            </a:r>
            <a:endParaRPr/>
          </a:p>
        </p:txBody>
      </p:sp>
      <p:sp>
        <p:nvSpPr>
          <p:cNvPr id="86" name="Google Shape;86;p17"/>
          <p:cNvSpPr txBox="1"/>
          <p:nvPr/>
        </p:nvSpPr>
        <p:spPr>
          <a:xfrm>
            <a:off x="2265425" y="4198550"/>
            <a:ext cx="25665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Result of tiling. Boundaries are mismatched, texture looks repetitive</a:t>
            </a:r>
            <a:endParaRPr>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2405500" y="2172888"/>
            <a:ext cx="1979675" cy="1979675"/>
          </a:xfrm>
          <a:prstGeom prst="rect">
            <a:avLst/>
          </a:prstGeom>
          <a:noFill/>
          <a:ln>
            <a:noFill/>
          </a:ln>
        </p:spPr>
      </p:pic>
      <p:pic>
        <p:nvPicPr>
          <p:cNvPr id="88" name="Google Shape;88;p17"/>
          <p:cNvPicPr preferRelativeResize="0"/>
          <p:nvPr/>
        </p:nvPicPr>
        <p:blipFill>
          <a:blip r:embed="rId4">
            <a:alphaModFix/>
          </a:blip>
          <a:stretch>
            <a:fillRect/>
          </a:stretch>
        </p:blipFill>
        <p:spPr>
          <a:xfrm>
            <a:off x="755521" y="2902746"/>
            <a:ext cx="855275" cy="855300"/>
          </a:xfrm>
          <a:prstGeom prst="rect">
            <a:avLst/>
          </a:prstGeom>
          <a:noFill/>
          <a:ln>
            <a:noFill/>
          </a:ln>
        </p:spPr>
      </p:pic>
      <p:pic>
        <p:nvPicPr>
          <p:cNvPr id="89" name="Google Shape;89;p17"/>
          <p:cNvPicPr preferRelativeResize="0"/>
          <p:nvPr/>
        </p:nvPicPr>
        <p:blipFill>
          <a:blip r:embed="rId5">
            <a:alphaModFix/>
          </a:blip>
          <a:stretch>
            <a:fillRect/>
          </a:stretch>
        </p:blipFill>
        <p:spPr>
          <a:xfrm>
            <a:off x="5021200" y="2172891"/>
            <a:ext cx="1979675" cy="1979696"/>
          </a:xfrm>
          <a:prstGeom prst="rect">
            <a:avLst/>
          </a:prstGeom>
          <a:noFill/>
          <a:ln>
            <a:noFill/>
          </a:ln>
        </p:spPr>
      </p:pic>
      <p:sp>
        <p:nvSpPr>
          <p:cNvPr id="90" name="Google Shape;90;p17"/>
          <p:cNvSpPr txBox="1"/>
          <p:nvPr/>
        </p:nvSpPr>
        <p:spPr>
          <a:xfrm>
            <a:off x="5021200" y="4198550"/>
            <a:ext cx="2057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Result of efros leung algorithm using window</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Size of 15</a:t>
            </a:r>
            <a:endParaRPr>
              <a:latin typeface="Proxima Nova"/>
              <a:ea typeface="Proxima Nova"/>
              <a:cs typeface="Proxima Nova"/>
              <a:sym typeface="Proxima Nova"/>
            </a:endParaRPr>
          </a:p>
        </p:txBody>
      </p:sp>
      <p:sp>
        <p:nvSpPr>
          <p:cNvPr id="91" name="Google Shape;91;p17"/>
          <p:cNvSpPr txBox="1"/>
          <p:nvPr/>
        </p:nvSpPr>
        <p:spPr>
          <a:xfrm>
            <a:off x="523300" y="4198550"/>
            <a:ext cx="13197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Small portion of texture</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Strategy</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Textures are assumed to satisfy Markov random field model.</a:t>
            </a:r>
            <a:endParaRPr/>
          </a:p>
          <a:p>
            <a:pPr indent="-342900" lvl="0" marL="457200" rtl="0" algn="l">
              <a:spcBef>
                <a:spcPts val="0"/>
              </a:spcBef>
              <a:spcAft>
                <a:spcPts val="0"/>
              </a:spcAft>
              <a:buSzPts val="1800"/>
              <a:buChar char="●"/>
            </a:pPr>
            <a:r>
              <a:rPr lang="en-GB"/>
              <a:t>To start the process a small patch from the given texture is taken as a seed.</a:t>
            </a:r>
            <a:endParaRPr/>
          </a:p>
          <a:p>
            <a:pPr indent="-342900" lvl="0" marL="457200" rtl="0" algn="l">
              <a:spcBef>
                <a:spcPts val="0"/>
              </a:spcBef>
              <a:spcAft>
                <a:spcPts val="0"/>
              </a:spcAft>
              <a:buSzPts val="1800"/>
              <a:buChar char="●"/>
            </a:pPr>
            <a:r>
              <a:rPr lang="en-GB"/>
              <a:t>Now we grow the texture outwards using the seed one pixel at a time.</a:t>
            </a:r>
            <a:endParaRPr/>
          </a:p>
          <a:p>
            <a:pPr indent="-342900" lvl="0" marL="457200" rtl="0" algn="l">
              <a:spcBef>
                <a:spcPts val="0"/>
              </a:spcBef>
              <a:spcAft>
                <a:spcPts val="0"/>
              </a:spcAft>
              <a:buSzPts val="1800"/>
              <a:buChar char="●"/>
            </a:pPr>
            <a:r>
              <a:rPr lang="en-GB"/>
              <a:t>To find the intensity of the pixel we query the given texture to find all similar neighborhoods to the neighborhood of current pixel in given texture.</a:t>
            </a:r>
            <a:endParaRPr/>
          </a:p>
          <a:p>
            <a:pPr indent="-342900" lvl="0" marL="457200" rtl="0" algn="l">
              <a:spcBef>
                <a:spcPts val="0"/>
              </a:spcBef>
              <a:spcAft>
                <a:spcPts val="0"/>
              </a:spcAft>
              <a:buSzPts val="1800"/>
              <a:buChar char="●"/>
            </a:pPr>
            <a:r>
              <a:rPr lang="en-GB"/>
              <a:t>The neighbourhood of a pixel is taken as a square window around that pixel.</a:t>
            </a:r>
            <a:endParaRPr/>
          </a:p>
          <a:p>
            <a:pPr indent="-342900" lvl="0" marL="457200" rtl="0" algn="l">
              <a:spcBef>
                <a:spcPts val="0"/>
              </a:spcBef>
              <a:spcAft>
                <a:spcPts val="0"/>
              </a:spcAft>
              <a:buSzPts val="1800"/>
              <a:buChar char="●"/>
            </a:pPr>
            <a:r>
              <a:rPr lang="en-GB"/>
              <a:t>The similarity between neighborhoods is calculated using L2 norm.</a:t>
            </a:r>
            <a:endParaRPr/>
          </a:p>
          <a:p>
            <a:pPr indent="-342900" lvl="0" marL="457200" rtl="0" algn="l">
              <a:spcBef>
                <a:spcPts val="0"/>
              </a:spcBef>
              <a:spcAft>
                <a:spcPts val="0"/>
              </a:spcAft>
              <a:buSzPts val="1800"/>
              <a:buChar char="●"/>
            </a:pPr>
            <a:r>
              <a:rPr lang="en-GB"/>
              <a:t>A random pick is taken from all similar neighborhoods and the intensity of current pixel is found.</a:t>
            </a:r>
            <a:endParaRPr/>
          </a:p>
          <a:p>
            <a:pPr indent="-342900" lvl="0" marL="457200" rtl="0" algn="l">
              <a:spcBef>
                <a:spcPts val="0"/>
              </a:spcBef>
              <a:spcAft>
                <a:spcPts val="0"/>
              </a:spcAft>
              <a:buSzPts val="1800"/>
              <a:buChar char="●"/>
            </a:pPr>
            <a:r>
              <a:rPr lang="en-GB"/>
              <a:t>The process continues again by choosing another unfilled pixel until the size of the texture matches the user specified size.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issues, handled</a:t>
            </a:r>
            <a:endParaRPr/>
          </a:p>
        </p:txBody>
      </p:sp>
      <p:sp>
        <p:nvSpPr>
          <p:cNvPr id="103" name="Google Shape;103;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While calculating similar neighborhoods, the neighborhood of unfilled pixel is likely to contain other unfilled pixels which becomes a issue while calculating the similarity of two neighborhoods.</a:t>
            </a:r>
            <a:endParaRPr/>
          </a:p>
          <a:p>
            <a:pPr indent="-342900" lvl="0" marL="457200" rtl="0" algn="l">
              <a:spcBef>
                <a:spcPts val="0"/>
              </a:spcBef>
              <a:spcAft>
                <a:spcPts val="0"/>
              </a:spcAft>
              <a:buSzPts val="1800"/>
              <a:buChar char="●"/>
            </a:pPr>
            <a:r>
              <a:rPr lang="en-GB"/>
              <a:t>In this algorithm such pixels are ignored and the resulting L2 norm is divided by the number of pixels using which distance between neighborhoods  is calculated.</a:t>
            </a:r>
            <a:endParaRPr/>
          </a:p>
          <a:p>
            <a:pPr indent="-342900" lvl="0" marL="457200" rtl="0" algn="l">
              <a:spcBef>
                <a:spcPts val="0"/>
              </a:spcBef>
              <a:spcAft>
                <a:spcPts val="0"/>
              </a:spcAft>
              <a:buSzPts val="1800"/>
              <a:buChar char="●"/>
            </a:pPr>
            <a:r>
              <a:rPr lang="en-GB"/>
              <a:t>To minimize the number of pixels which are ignored, at each step we choose the unfilled pixel (which needs to be filled) that has maximum number of filled neighbors.</a:t>
            </a:r>
            <a:endParaRPr/>
          </a:p>
          <a:p>
            <a:pPr indent="-342900" lvl="0" marL="457200" rtl="0" algn="l">
              <a:spcBef>
                <a:spcPts val="0"/>
              </a:spcBef>
              <a:spcAft>
                <a:spcPts val="0"/>
              </a:spcAft>
              <a:buSzPts val="1800"/>
              <a:buChar char="●"/>
            </a:pPr>
            <a:r>
              <a:rPr lang="en-GB"/>
              <a:t>L2 norm gives equal weightage to mismatched pixels whether they are present at the edge of the boundary or near the center, to overcome this we multiply the L2 norm with 2D Gaussian kernel.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algorithm</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Input : A large enough sample from a texture, size of output texture, size of neighborhood window.</a:t>
            </a:r>
            <a:endParaRPr/>
          </a:p>
          <a:p>
            <a:pPr indent="0" lvl="0" marL="0" rtl="0" algn="l">
              <a:spcBef>
                <a:spcPts val="1600"/>
              </a:spcBef>
              <a:spcAft>
                <a:spcPts val="0"/>
              </a:spcAft>
              <a:buNone/>
            </a:pPr>
            <a:r>
              <a:rPr lang="en-GB"/>
              <a:t>Output : A texture which satisfies earlier mentioned conditions.</a:t>
            </a:r>
            <a:endParaRPr/>
          </a:p>
          <a:p>
            <a:pPr indent="0" lvl="0" marL="0" rtl="0" algn="l">
              <a:spcBef>
                <a:spcPts val="1600"/>
              </a:spcBef>
              <a:spcAft>
                <a:spcPts val="0"/>
              </a:spcAft>
              <a:buNone/>
            </a:pPr>
            <a:r>
              <a:rPr b="1" lang="en-GB" u="sng">
                <a:solidFill>
                  <a:srgbClr val="000000"/>
                </a:solidFill>
              </a:rPr>
              <a:t>Note :</a:t>
            </a:r>
            <a:r>
              <a:rPr lang="en-GB"/>
              <a:t> </a:t>
            </a:r>
            <a:endParaRPr/>
          </a:p>
          <a:p>
            <a:pPr indent="0" lvl="0" marL="0" rtl="0" algn="l">
              <a:spcBef>
                <a:spcPts val="1600"/>
              </a:spcBef>
              <a:spcAft>
                <a:spcPts val="1600"/>
              </a:spcAft>
              <a:buNone/>
            </a:pPr>
            <a:r>
              <a:rPr lang="en-GB"/>
              <a:t>The size of neighborhood window is a parameter that specifies how stochastic the user believes the texture to be. More specifically, if the texture is presumed to be mainly regular at high spatial frequencies and mainly stochastic at low spatial frequencies, the size of the window should be on the scale of biggest regular feature.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6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MATLAB like Pseudo Code</a:t>
            </a:r>
            <a:endParaRPr/>
          </a:p>
        </p:txBody>
      </p:sp>
      <p:sp>
        <p:nvSpPr>
          <p:cNvPr id="115" name="Google Shape;115;p21"/>
          <p:cNvSpPr txBox="1"/>
          <p:nvPr>
            <p:ph idx="1" type="body"/>
          </p:nvPr>
        </p:nvSpPr>
        <p:spPr>
          <a:xfrm>
            <a:off x="311700" y="790300"/>
            <a:ext cx="8624700" cy="39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 </a:t>
            </a:r>
            <a:r>
              <a:rPr lang="en-GB" sz="1100">
                <a:solidFill>
                  <a:srgbClr val="000000"/>
                </a:solidFill>
                <a:latin typeface="Roboto Mono"/>
                <a:ea typeface="Roboto Mono"/>
                <a:cs typeface="Roboto Mono"/>
                <a:sym typeface="Roboto Mono"/>
              </a:rPr>
              <a:t>generated = image with final rows, final columns, filled with a initial 3*3 seed randomly chosen</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   from sample image</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2. filled = boolean matrix to maintain a track of the pixels filled in generated matrix</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3. stack = matrix of size window_size*number_of_pixels_in_sample storing the window information of</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   each pixel in sample</a:t>
            </a:r>
            <a:r>
              <a:rPr lang="en-GB" sz="1200"/>
              <a:t>     </a:t>
            </a:r>
            <a:endParaRPr sz="1200"/>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4. while generated_is_not_completely_filled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5.</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flag = 0</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6.</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neighbours_of_unfilled = find_number_of_filled_neighbours_of_unfilled(generated)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7.</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sort(neighbours_of_unfilled,’descend’)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8.</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for element in neighbours_of_unfilled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9.</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if element &lt; 0</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10.</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break</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11.</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end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12.        row, column = find_row_and_column_column_in_generated(element)</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13.</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neighbourhood = elements_in_the_window_centered_at_element_in_generated(row, column)</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14.        </a:t>
            </a:r>
            <a:r>
              <a:rPr lang="en-GB" sz="1100">
                <a:solidFill>
                  <a:srgbClr val="000000"/>
                </a:solidFill>
                <a:latin typeface="Roboto Mono"/>
                <a:ea typeface="Roboto Mono"/>
                <a:cs typeface="Roboto Mono"/>
                <a:sym typeface="Roboto Mono"/>
              </a:rPr>
              <a:t>n</a:t>
            </a:r>
            <a:r>
              <a:rPr lang="en-GB" sz="1100">
                <a:solidFill>
                  <a:srgbClr val="000000"/>
                </a:solidFill>
                <a:latin typeface="Roboto Mono"/>
                <a:ea typeface="Roboto Mono"/>
                <a:cs typeface="Roboto Mono"/>
                <a:sym typeface="Roboto Mono"/>
              </a:rPr>
              <a:t>eighbourhood_filled =corresponding_filled_information_of_neighbourhood(row, column)</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15.</a:t>
            </a:r>
            <a:r>
              <a:rPr lang="en-GB" sz="1100">
                <a:solidFill>
                  <a:srgbClr val="000000"/>
                </a:solidFill>
                <a:latin typeface="Roboto Mono"/>
                <a:ea typeface="Roboto Mono"/>
                <a:cs typeface="Roboto Mono"/>
                <a:sym typeface="Roboto Mono"/>
              </a:rPr>
              <a:t>		</a:t>
            </a:r>
            <a:r>
              <a:rPr lang="en-GB" sz="1100">
                <a:solidFill>
                  <a:srgbClr val="000000"/>
                </a:solidFill>
                <a:latin typeface="Roboto Mono"/>
                <a:ea typeface="Roboto Mono"/>
                <a:cs typeface="Roboto Mono"/>
                <a:sym typeface="Roboto Mono"/>
              </a:rPr>
              <a:t>norm_factor = sum(gaussian.*neighbouhood_filled)</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100">
                <a:solidFill>
                  <a:srgbClr val="000000"/>
                </a:solidFill>
                <a:latin typeface="Roboto Mono"/>
                <a:ea typeface="Roboto Mono"/>
                <a:cs typeface="Roboto Mono"/>
                <a:sym typeface="Roboto Mono"/>
              </a:rPr>
              <a:t>16.</a:t>
            </a:r>
            <a:r>
              <a:rPr lang="en-GB" sz="1100">
                <a:solidFill>
                  <a:srgbClr val="000000"/>
                </a:solidFill>
                <a:latin typeface="Roboto Mono"/>
                <a:ea typeface="Roboto Mono"/>
                <a:cs typeface="Roboto Mono"/>
                <a:sym typeface="Roboto Mono"/>
              </a:rPr>
              <a:t>	     d</a:t>
            </a:r>
            <a:r>
              <a:rPr lang="en-GB" sz="1100">
                <a:solidFill>
                  <a:srgbClr val="000000"/>
                </a:solidFill>
                <a:latin typeface="Roboto Mono"/>
                <a:ea typeface="Roboto Mono"/>
                <a:cs typeface="Roboto Mono"/>
                <a:sym typeface="Roboto Mono"/>
              </a:rPr>
              <a:t>istances =sum((((stack-neighbourhood).*neighbourhood_filled).^2).*gaussian)/norm_factor</a:t>
            </a:r>
            <a:endParaRPr sz="1100">
              <a:solidFill>
                <a:srgbClr val="000000"/>
              </a:solidFill>
              <a:latin typeface="Roboto Mono"/>
              <a:ea typeface="Roboto Mono"/>
              <a:cs typeface="Roboto Mono"/>
              <a:sym typeface="Roboto Mono"/>
            </a:endParaRPr>
          </a:p>
          <a:p>
            <a:pPr indent="0" lvl="0" marL="0" rtl="0" algn="l">
              <a:spcBef>
                <a:spcPts val="0"/>
              </a:spcBef>
              <a:spcAft>
                <a:spcPts val="0"/>
              </a:spcAft>
              <a:buNone/>
            </a:pPr>
            <a:r>
              <a:rPr lang="en-GB" sz="1200"/>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