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  <p:sldMasterId id="2147483744" r:id="rId2"/>
  </p:sldMasterIdLst>
  <p:notesMasterIdLst>
    <p:notesMasterId r:id="rId18"/>
  </p:notesMasterIdLst>
  <p:sldIdLst>
    <p:sldId id="269" r:id="rId3"/>
    <p:sldId id="270" r:id="rId4"/>
    <p:sldId id="286" r:id="rId5"/>
    <p:sldId id="287" r:id="rId6"/>
    <p:sldId id="275" r:id="rId7"/>
    <p:sldId id="276" r:id="rId8"/>
    <p:sldId id="288" r:id="rId9"/>
    <p:sldId id="290" r:id="rId10"/>
    <p:sldId id="292" r:id="rId11"/>
    <p:sldId id="293" r:id="rId12"/>
    <p:sldId id="294" r:id="rId13"/>
    <p:sldId id="296" r:id="rId14"/>
    <p:sldId id="295" r:id="rId15"/>
    <p:sldId id="297" r:id="rId16"/>
    <p:sldId id="29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0E0E0"/>
    <a:srgbClr val="4D19CC"/>
    <a:srgbClr val="5F9BBC"/>
    <a:srgbClr val="A33739"/>
    <a:srgbClr val="6648BF"/>
    <a:srgbClr val="CFC5EB"/>
    <a:srgbClr val="0052C9"/>
    <a:srgbClr val="C2DAFF"/>
    <a:srgbClr val="541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24" y="11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6D0F-8444-6648-95BB-C991FFD6E818}" type="datetimeFigureOut">
              <a:rPr lang="ru-RU" smtClean="0"/>
              <a:t>23.07.2024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0DFF4-30A0-6641-A1D6-4AD7A6878D0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9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>
          <a:xfrm rot="10800000">
            <a:off x="764341" y="2162220"/>
            <a:ext cx="9773029" cy="329873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8231"/>
              <a:gd name="connsiteX1" fmla="*/ 0 w 909835"/>
              <a:gd name="connsiteY1" fmla="*/ 594339 h 688231"/>
              <a:gd name="connsiteX2" fmla="*/ 61184 w 909835"/>
              <a:gd name="connsiteY2" fmla="*/ 685911 h 688231"/>
              <a:gd name="connsiteX3" fmla="*/ 847726 w 909835"/>
              <a:gd name="connsiteY3" fmla="*/ 684827 h 688231"/>
              <a:gd name="connsiteX4" fmla="*/ 907257 w 909835"/>
              <a:gd name="connsiteY4" fmla="*/ 577671 h 688231"/>
              <a:gd name="connsiteX5" fmla="*/ 909835 w 909835"/>
              <a:gd name="connsiteY5" fmla="*/ 65702 h 688231"/>
              <a:gd name="connsiteX6" fmla="*/ 828675 w 909835"/>
              <a:gd name="connsiteY6" fmla="*/ 13314 h 688231"/>
              <a:gd name="connsiteX7" fmla="*/ 45244 w 909835"/>
              <a:gd name="connsiteY7" fmla="*/ 275252 h 688231"/>
              <a:gd name="connsiteX8" fmla="*/ 0 w 909835"/>
              <a:gd name="connsiteY8" fmla="*/ 384791 h 68823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45244 w 909835"/>
              <a:gd name="connsiteY7" fmla="*/ 275252 h 685911"/>
              <a:gd name="connsiteX8" fmla="*/ 0 w 909835"/>
              <a:gd name="connsiteY8" fmla="*/ 384791 h 685911"/>
              <a:gd name="connsiteX0" fmla="*/ 1990 w 911825"/>
              <a:gd name="connsiteY0" fmla="*/ 384791 h 685911"/>
              <a:gd name="connsiteX1" fmla="*/ 1990 w 911825"/>
              <a:gd name="connsiteY1" fmla="*/ 594339 h 685911"/>
              <a:gd name="connsiteX2" fmla="*/ 63174 w 911825"/>
              <a:gd name="connsiteY2" fmla="*/ 685911 h 685911"/>
              <a:gd name="connsiteX3" fmla="*/ 849716 w 911825"/>
              <a:gd name="connsiteY3" fmla="*/ 684827 h 685911"/>
              <a:gd name="connsiteX4" fmla="*/ 909247 w 911825"/>
              <a:gd name="connsiteY4" fmla="*/ 577671 h 685911"/>
              <a:gd name="connsiteX5" fmla="*/ 911825 w 911825"/>
              <a:gd name="connsiteY5" fmla="*/ 65702 h 685911"/>
              <a:gd name="connsiteX6" fmla="*/ 830665 w 911825"/>
              <a:gd name="connsiteY6" fmla="*/ 13314 h 685911"/>
              <a:gd name="connsiteX7" fmla="*/ 35396 w 911825"/>
              <a:gd name="connsiteY7" fmla="*/ 282118 h 685911"/>
              <a:gd name="connsiteX8" fmla="*/ 1990 w 911825"/>
              <a:gd name="connsiteY8" fmla="*/ 384791 h 68591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33406 w 909835"/>
              <a:gd name="connsiteY7" fmla="*/ 282118 h 685911"/>
              <a:gd name="connsiteX8" fmla="*/ 0 w 909835"/>
              <a:gd name="connsiteY8" fmla="*/ 384791 h 685911"/>
              <a:gd name="connsiteX0" fmla="*/ 0 w 909835"/>
              <a:gd name="connsiteY0" fmla="*/ 388112 h 689232"/>
              <a:gd name="connsiteX1" fmla="*/ 0 w 909835"/>
              <a:gd name="connsiteY1" fmla="*/ 597660 h 689232"/>
              <a:gd name="connsiteX2" fmla="*/ 61184 w 909835"/>
              <a:gd name="connsiteY2" fmla="*/ 689232 h 689232"/>
              <a:gd name="connsiteX3" fmla="*/ 847726 w 909835"/>
              <a:gd name="connsiteY3" fmla="*/ 688148 h 689232"/>
              <a:gd name="connsiteX4" fmla="*/ 907257 w 909835"/>
              <a:gd name="connsiteY4" fmla="*/ 580992 h 689232"/>
              <a:gd name="connsiteX5" fmla="*/ 909835 w 909835"/>
              <a:gd name="connsiteY5" fmla="*/ 69023 h 689232"/>
              <a:gd name="connsiteX6" fmla="*/ 851612 w 909835"/>
              <a:gd name="connsiteY6" fmla="*/ 11485 h 689232"/>
              <a:gd name="connsiteX7" fmla="*/ 33406 w 909835"/>
              <a:gd name="connsiteY7" fmla="*/ 285439 h 689232"/>
              <a:gd name="connsiteX8" fmla="*/ 0 w 909835"/>
              <a:gd name="connsiteY8" fmla="*/ 388112 h 68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89232">
                <a:moveTo>
                  <a:pt x="0" y="388112"/>
                </a:moveTo>
                <a:lnTo>
                  <a:pt x="0" y="597660"/>
                </a:lnTo>
                <a:cubicBezTo>
                  <a:pt x="314" y="708613"/>
                  <a:pt x="1707" y="683031"/>
                  <a:pt x="61184" y="689232"/>
                </a:cubicBezTo>
                <a:lnTo>
                  <a:pt x="847726" y="688148"/>
                </a:lnTo>
                <a:cubicBezTo>
                  <a:pt x="914024" y="696683"/>
                  <a:pt x="907077" y="646519"/>
                  <a:pt x="907257" y="580992"/>
                </a:cubicBezTo>
                <a:cubicBezTo>
                  <a:pt x="908116" y="410336"/>
                  <a:pt x="908976" y="239679"/>
                  <a:pt x="909835" y="69023"/>
                </a:cubicBezTo>
                <a:cubicBezTo>
                  <a:pt x="909889" y="-19382"/>
                  <a:pt x="896982" y="-2998"/>
                  <a:pt x="851612" y="11485"/>
                </a:cubicBezTo>
                <a:lnTo>
                  <a:pt x="33406" y="285439"/>
                </a:lnTo>
                <a:cubicBezTo>
                  <a:pt x="-5008" y="299234"/>
                  <a:pt x="701" y="316090"/>
                  <a:pt x="0" y="388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олилиния 15"/>
          <p:cNvSpPr/>
          <p:nvPr userDrawn="1"/>
        </p:nvSpPr>
        <p:spPr>
          <a:xfrm>
            <a:off x="4730750" y="1217017"/>
            <a:ext cx="6781800" cy="2192335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326">
                <a:moveTo>
                  <a:pt x="0" y="384791"/>
                </a:moveTo>
                <a:lnTo>
                  <a:pt x="0" y="594339"/>
                </a:lnTo>
                <a:cubicBezTo>
                  <a:pt x="314" y="705292"/>
                  <a:pt x="53182" y="691972"/>
                  <a:pt x="111919" y="689590"/>
                </a:cubicBezTo>
                <a:lnTo>
                  <a:pt x="847726" y="684827"/>
                </a:lnTo>
                <a:cubicBezTo>
                  <a:pt x="914024" y="693362"/>
                  <a:pt x="907077" y="643198"/>
                  <a:pt x="907257" y="577671"/>
                </a:cubicBezTo>
                <a:cubicBezTo>
                  <a:pt x="908116" y="407015"/>
                  <a:pt x="908976" y="236358"/>
                  <a:pt x="909835" y="65702"/>
                </a:cubicBezTo>
                <a:cubicBezTo>
                  <a:pt x="909889" y="-22703"/>
                  <a:pt x="874045" y="-1169"/>
                  <a:pt x="828675" y="13314"/>
                </a:cubicBezTo>
                <a:lnTo>
                  <a:pt x="45244" y="275252"/>
                </a:lnTo>
                <a:cubicBezTo>
                  <a:pt x="-3528" y="294197"/>
                  <a:pt x="701" y="312769"/>
                  <a:pt x="0" y="3847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206500" y="2574930"/>
            <a:ext cx="72771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 rot="10800000">
            <a:off x="1575971" y="4090869"/>
            <a:ext cx="7747000" cy="189925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60014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9590"/>
              <a:gd name="connsiteX1" fmla="*/ 0 w 909835"/>
              <a:gd name="connsiteY1" fmla="*/ 594339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4791 h 690195"/>
              <a:gd name="connsiteX1" fmla="*/ 0 w 909835"/>
              <a:gd name="connsiteY1" fmla="*/ 594339 h 690195"/>
              <a:gd name="connsiteX2" fmla="*/ 60014 w 909835"/>
              <a:gd name="connsiteY2" fmla="*/ 689590 h 690195"/>
              <a:gd name="connsiteX3" fmla="*/ 847726 w 909835"/>
              <a:gd name="connsiteY3" fmla="*/ 684827 h 690195"/>
              <a:gd name="connsiteX4" fmla="*/ 907257 w 909835"/>
              <a:gd name="connsiteY4" fmla="*/ 577671 h 690195"/>
              <a:gd name="connsiteX5" fmla="*/ 909835 w 909835"/>
              <a:gd name="connsiteY5" fmla="*/ 65702 h 690195"/>
              <a:gd name="connsiteX6" fmla="*/ 828675 w 909835"/>
              <a:gd name="connsiteY6" fmla="*/ 13314 h 690195"/>
              <a:gd name="connsiteX7" fmla="*/ 45244 w 909835"/>
              <a:gd name="connsiteY7" fmla="*/ 275252 h 690195"/>
              <a:gd name="connsiteX8" fmla="*/ 0 w 909835"/>
              <a:gd name="connsiteY8" fmla="*/ 384791 h 690195"/>
              <a:gd name="connsiteX0" fmla="*/ 0 w 909835"/>
              <a:gd name="connsiteY0" fmla="*/ 384791 h 689590"/>
              <a:gd name="connsiteX1" fmla="*/ 0 w 909835"/>
              <a:gd name="connsiteY1" fmla="*/ 580458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969">
                <a:moveTo>
                  <a:pt x="0" y="387170"/>
                </a:moveTo>
                <a:lnTo>
                  <a:pt x="0" y="582837"/>
                </a:lnTo>
                <a:cubicBezTo>
                  <a:pt x="314" y="693790"/>
                  <a:pt x="2172" y="691574"/>
                  <a:pt x="60014" y="691969"/>
                </a:cubicBezTo>
                <a:lnTo>
                  <a:pt x="847726" y="687206"/>
                </a:lnTo>
                <a:cubicBezTo>
                  <a:pt x="901495" y="687412"/>
                  <a:pt x="901708" y="648353"/>
                  <a:pt x="907257" y="580050"/>
                </a:cubicBezTo>
                <a:cubicBezTo>
                  <a:pt x="908116" y="409394"/>
                  <a:pt x="908976" y="238737"/>
                  <a:pt x="909835" y="68081"/>
                </a:cubicBezTo>
                <a:cubicBezTo>
                  <a:pt x="906309" y="-20324"/>
                  <a:pt x="891944" y="-1567"/>
                  <a:pt x="845679" y="10140"/>
                </a:cubicBezTo>
                <a:lnTo>
                  <a:pt x="45244" y="277631"/>
                </a:lnTo>
                <a:cubicBezTo>
                  <a:pt x="-3528" y="296576"/>
                  <a:pt x="701" y="315148"/>
                  <a:pt x="0" y="3871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68525" y="4609503"/>
            <a:ext cx="6315075" cy="617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sp>
        <p:nvSpPr>
          <p:cNvPr id="21" name="Подзаголовок 2"/>
          <p:cNvSpPr txBox="1">
            <a:spLocks/>
          </p:cNvSpPr>
          <p:nvPr userDrawn="1"/>
        </p:nvSpPr>
        <p:spPr>
          <a:xfrm>
            <a:off x="10764611" y="6198688"/>
            <a:ext cx="142739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uust.ru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 userDrawn="1"/>
        </p:nvCxnSpPr>
        <p:spPr>
          <a:xfrm flipH="1">
            <a:off x="10764611" y="6580776"/>
            <a:ext cx="142738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7E17F2-3CC4-B00E-27FE-B100C036B9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41" y="490752"/>
            <a:ext cx="2422612" cy="50921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82BA9-74AD-17CF-1A53-BBDD90CD9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25" y="539729"/>
            <a:ext cx="2091134" cy="4112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FE15A-ABDE-7FC7-E24B-5A0EC53B9D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3" t="25386" r="10600" b="24799"/>
          <a:stretch/>
        </p:blipFill>
        <p:spPr>
          <a:xfrm>
            <a:off x="10015161" y="539175"/>
            <a:ext cx="1396721" cy="412365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ACD9C915-F3D9-8FA4-DF80-2B37D2D77359}"/>
              </a:ext>
            </a:extLst>
          </p:cNvPr>
          <p:cNvSpPr txBox="1">
            <a:spLocks/>
          </p:cNvSpPr>
          <p:nvPr userDrawn="1"/>
        </p:nvSpPr>
        <p:spPr>
          <a:xfrm>
            <a:off x="764341" y="6242216"/>
            <a:ext cx="3704789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изобретая лучшее будущее!</a:t>
            </a:r>
          </a:p>
        </p:txBody>
      </p:sp>
    </p:spTree>
    <p:extLst>
      <p:ext uri="{BB962C8B-B14F-4D97-AF65-F5344CB8AC3E}">
        <p14:creationId xmlns:p14="http://schemas.microsoft.com/office/powerpoint/2010/main" val="205047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0" y="-17440"/>
            <a:ext cx="3086100" cy="925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3086100" y="1"/>
            <a:ext cx="9105900" cy="9079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27368" y="115055"/>
            <a:ext cx="735542" cy="629610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85956" y="155015"/>
            <a:ext cx="3610744" cy="42155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" y="771315"/>
            <a:ext cx="3013245" cy="934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527369" y="1221135"/>
            <a:ext cx="11169332" cy="4829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292054" y="115055"/>
            <a:ext cx="1400176" cy="422524"/>
          </a:xfrm>
          <a:prstGeom prst="rect">
            <a:avLst/>
          </a:prstGeom>
        </p:spPr>
      </p:pic>
      <p:sp>
        <p:nvSpPr>
          <p:cNvPr id="16" name="Подзаголовок 2"/>
          <p:cNvSpPr txBox="1">
            <a:spLocks/>
          </p:cNvSpPr>
          <p:nvPr userDrawn="1"/>
        </p:nvSpPr>
        <p:spPr>
          <a:xfrm>
            <a:off x="1252168" y="480669"/>
            <a:ext cx="1427390" cy="247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accent1"/>
                </a:solidFill>
              </a:rPr>
              <a:t>www.uust.ru</a:t>
            </a: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4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590549" y="6241143"/>
            <a:ext cx="11601451" cy="39188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 userDrawn="1"/>
        </p:nvSpPr>
        <p:spPr>
          <a:xfrm>
            <a:off x="10764611" y="6246586"/>
            <a:ext cx="142739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uust.ru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90548" y="2119745"/>
            <a:ext cx="11106152" cy="3857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90268" y="1269546"/>
            <a:ext cx="11106432" cy="5865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13A6F7-2742-3083-E2DC-794A5C5D8D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41" y="490752"/>
            <a:ext cx="2422612" cy="50921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2DFE90-2087-9F61-F080-CED42C8B29C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25" y="539729"/>
            <a:ext cx="2091134" cy="411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25F32A-7ED6-7E13-48BF-A98EA947C5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3" t="25386" r="10600" b="24799"/>
          <a:stretch/>
        </p:blipFill>
        <p:spPr>
          <a:xfrm>
            <a:off x="10015161" y="539175"/>
            <a:ext cx="1396721" cy="412365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0CCBB3D-6731-49C7-EAE6-824574790335}"/>
              </a:ext>
            </a:extLst>
          </p:cNvPr>
          <p:cNvSpPr txBox="1">
            <a:spLocks/>
          </p:cNvSpPr>
          <p:nvPr userDrawn="1"/>
        </p:nvSpPr>
        <p:spPr>
          <a:xfrm>
            <a:off x="764341" y="6242216"/>
            <a:ext cx="3716219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изобретая лучшее будущее!</a:t>
            </a:r>
          </a:p>
        </p:txBody>
      </p:sp>
    </p:spTree>
    <p:extLst>
      <p:ext uri="{BB962C8B-B14F-4D97-AF65-F5344CB8AC3E}">
        <p14:creationId xmlns:p14="http://schemas.microsoft.com/office/powerpoint/2010/main" val="7501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590549" y="6241143"/>
            <a:ext cx="11601451" cy="39188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одзаголовок 2"/>
          <p:cNvSpPr txBox="1">
            <a:spLocks/>
          </p:cNvSpPr>
          <p:nvPr userDrawn="1"/>
        </p:nvSpPr>
        <p:spPr>
          <a:xfrm>
            <a:off x="10764611" y="6246586"/>
            <a:ext cx="142739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uust.ru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90548" y="2119745"/>
            <a:ext cx="11106152" cy="3857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90268" y="1269546"/>
            <a:ext cx="11106432" cy="5865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13A6F7-2742-3083-E2DC-794A5C5D8D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41" y="490752"/>
            <a:ext cx="2422612" cy="50921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2DFE90-2087-9F61-F080-CED42C8B29C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25" y="539729"/>
            <a:ext cx="2091134" cy="411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25F32A-7ED6-7E13-48BF-A98EA947C5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3" t="25386" r="10600" b="24799"/>
          <a:stretch/>
        </p:blipFill>
        <p:spPr>
          <a:xfrm>
            <a:off x="10015161" y="539175"/>
            <a:ext cx="1396721" cy="41236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4FCD3AC-B02F-2132-8A13-C81FB32562A1}"/>
              </a:ext>
            </a:extLst>
          </p:cNvPr>
          <p:cNvSpPr txBox="1">
            <a:spLocks/>
          </p:cNvSpPr>
          <p:nvPr userDrawn="1"/>
        </p:nvSpPr>
        <p:spPr>
          <a:xfrm>
            <a:off x="764341" y="6242216"/>
            <a:ext cx="3716219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изобретая лучшее будущее!</a:t>
            </a:r>
          </a:p>
        </p:txBody>
      </p:sp>
    </p:spTree>
    <p:extLst>
      <p:ext uri="{BB962C8B-B14F-4D97-AF65-F5344CB8AC3E}">
        <p14:creationId xmlns:p14="http://schemas.microsoft.com/office/powerpoint/2010/main" val="303040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997F20-B189-B49C-E508-4DC3AECE1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508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AFB311-1B76-CB01-1FFC-E0D44BA480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lum bright="100000"/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9827" y="5908033"/>
            <a:ext cx="1943362" cy="5578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367026-5CD1-E17D-8416-297CE56A347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81" y="5974320"/>
            <a:ext cx="2153892" cy="4252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843E47-0782-D5B0-9C3B-53674941830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3" y="5861623"/>
            <a:ext cx="3097098" cy="6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2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20"/>
          <p:cNvSpPr>
            <a:spLocks noGrp="1"/>
          </p:cNvSpPr>
          <p:nvPr>
            <p:ph sz="quarter" idx="10"/>
          </p:nvPr>
        </p:nvSpPr>
        <p:spPr>
          <a:xfrm>
            <a:off x="0" y="1076325"/>
            <a:ext cx="12192000" cy="5791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771315"/>
            <a:ext cx="11036301" cy="93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90549" y="6241143"/>
            <a:ext cx="11601451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590550" y="6246586"/>
            <a:ext cx="11601452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800" dirty="0">
                <a:solidFill>
                  <a:schemeClr val="bg1">
                    <a:lumMod val="65000"/>
                  </a:schemeClr>
                </a:solidFill>
              </a:rPr>
              <a:t>Уфимский</a:t>
            </a:r>
            <a:r>
              <a:rPr lang="ba-RU" sz="1800" baseline="0" dirty="0">
                <a:solidFill>
                  <a:schemeClr val="bg1">
                    <a:lumMod val="65000"/>
                  </a:schemeClr>
                </a:solidFill>
              </a:rPr>
              <a:t> университет науки и технологий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90549" y="267494"/>
            <a:ext cx="3610744" cy="42155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" y="771315"/>
            <a:ext cx="4351019" cy="9344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036301" y="155015"/>
            <a:ext cx="660399" cy="6108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47" y="267494"/>
            <a:ext cx="435439" cy="4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771315"/>
            <a:ext cx="11036301" cy="93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0549" y="6241143"/>
            <a:ext cx="11601451" cy="391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 userDrawn="1"/>
        </p:nvSpPr>
        <p:spPr>
          <a:xfrm>
            <a:off x="590548" y="6246586"/>
            <a:ext cx="142739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uust.ru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90549" y="267494"/>
            <a:ext cx="3610744" cy="42155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90548" y="1066800"/>
            <a:ext cx="11106152" cy="49107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" y="771315"/>
            <a:ext cx="4351019" cy="9344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1036301" y="155015"/>
            <a:ext cx="660399" cy="6108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47" y="267494"/>
            <a:ext cx="435439" cy="4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" y="-1"/>
            <a:ext cx="12191999" cy="1341121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3324225" y="1516103"/>
            <a:ext cx="8372475" cy="5103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9" name="Объект 4"/>
          <p:cNvSpPr>
            <a:spLocks noGrp="1"/>
          </p:cNvSpPr>
          <p:nvPr>
            <p:ph idx="15" hasCustomPrompt="1"/>
          </p:nvPr>
        </p:nvSpPr>
        <p:spPr>
          <a:xfrm>
            <a:off x="604702" y="1516103"/>
            <a:ext cx="2408545" cy="1589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2" name="Объект 4"/>
          <p:cNvSpPr>
            <a:spLocks noGrp="1"/>
          </p:cNvSpPr>
          <p:nvPr>
            <p:ph idx="16" hasCustomPrompt="1"/>
          </p:nvPr>
        </p:nvSpPr>
        <p:spPr>
          <a:xfrm>
            <a:off x="604701" y="5029707"/>
            <a:ext cx="2408545" cy="1589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FDCF3F-7912-13E9-C83F-863DD9CDC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/>
          <a:stretch/>
        </p:blipFill>
        <p:spPr>
          <a:xfrm>
            <a:off x="1437563" y="308437"/>
            <a:ext cx="1494881" cy="433901"/>
          </a:xfrm>
          <a:prstGeom prst="rect">
            <a:avLst/>
          </a:prstGeom>
        </p:spPr>
      </p:pic>
      <p:sp>
        <p:nvSpPr>
          <p:cNvPr id="23" name="Объект 4"/>
          <p:cNvSpPr>
            <a:spLocks noGrp="1"/>
          </p:cNvSpPr>
          <p:nvPr>
            <p:ph idx="17" hasCustomPrompt="1"/>
          </p:nvPr>
        </p:nvSpPr>
        <p:spPr>
          <a:xfrm>
            <a:off x="604701" y="3272905"/>
            <a:ext cx="2408545" cy="1589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5" name="Подзаголовок 2"/>
          <p:cNvSpPr txBox="1">
            <a:spLocks/>
          </p:cNvSpPr>
          <p:nvPr userDrawn="1"/>
        </p:nvSpPr>
        <p:spPr>
          <a:xfrm>
            <a:off x="1437563" y="785574"/>
            <a:ext cx="1137750" cy="247410"/>
          </a:xfrm>
          <a:prstGeom prst="rect">
            <a:avLst/>
          </a:prstGeom>
          <a:solidFill>
            <a:schemeClr val="bg1">
              <a:alpha val="9366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www.uust.ru</a:t>
            </a:r>
            <a:endParaRPr lang="ru-RU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4A6558-41DA-1556-029F-F7E2E598C60A}"/>
              </a:ext>
            </a:extLst>
          </p:cNvPr>
          <p:cNvSpPr/>
          <p:nvPr userDrawn="1"/>
        </p:nvSpPr>
        <p:spPr>
          <a:xfrm>
            <a:off x="9360806" y="-6094292"/>
            <a:ext cx="530522" cy="584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78F31C-D7AF-6459-3AEE-50A66C3381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4167" y="405043"/>
            <a:ext cx="1943362" cy="55781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01FE06-E747-E8BC-E4D4-21108208D37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21" y="471330"/>
            <a:ext cx="2153892" cy="4252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FAAD9F-072E-A347-42AE-F2F2DEC8C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" r="75712"/>
          <a:stretch/>
        </p:blipFill>
        <p:spPr>
          <a:xfrm>
            <a:off x="483524" y="310627"/>
            <a:ext cx="872144" cy="7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7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25">
          <p15:clr>
            <a:srgbClr val="FBAE40"/>
          </p15:clr>
        </p15:guide>
        <p15:guide id="3" pos="733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5412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530522" y="1274408"/>
            <a:ext cx="11120789" cy="45719"/>
          </a:xfrm>
          <a:prstGeom prst="rect">
            <a:avLst/>
          </a:prstGeom>
          <a:solidFill>
            <a:schemeClr val="bg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A133C9-2A45-27AB-FDB1-305A2292F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67" y="478783"/>
            <a:ext cx="1943362" cy="5578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C27F65-B76E-4E94-7658-49E5BF7651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21" y="545070"/>
            <a:ext cx="2153892" cy="4252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469DD2-469D-30C4-7ED1-D960D0060E4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3" y="432373"/>
            <a:ext cx="3097098" cy="6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5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" y="-1"/>
            <a:ext cx="12191999" cy="1341121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3324225" y="1516103"/>
            <a:ext cx="8372475" cy="5103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9" name="Объект 4"/>
          <p:cNvSpPr>
            <a:spLocks noGrp="1"/>
          </p:cNvSpPr>
          <p:nvPr>
            <p:ph idx="15" hasCustomPrompt="1"/>
          </p:nvPr>
        </p:nvSpPr>
        <p:spPr>
          <a:xfrm>
            <a:off x="604702" y="1516103"/>
            <a:ext cx="2408545" cy="1589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2" name="Объект 4"/>
          <p:cNvSpPr>
            <a:spLocks noGrp="1"/>
          </p:cNvSpPr>
          <p:nvPr>
            <p:ph idx="16" hasCustomPrompt="1"/>
          </p:nvPr>
        </p:nvSpPr>
        <p:spPr>
          <a:xfrm>
            <a:off x="604701" y="5029707"/>
            <a:ext cx="2408545" cy="1589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FDCF3F-7912-13E9-C83F-863DD9CDC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/>
          <a:stretch/>
        </p:blipFill>
        <p:spPr>
          <a:xfrm>
            <a:off x="1437563" y="308437"/>
            <a:ext cx="1494881" cy="433901"/>
          </a:xfrm>
          <a:prstGeom prst="rect">
            <a:avLst/>
          </a:prstGeom>
        </p:spPr>
      </p:pic>
      <p:sp>
        <p:nvSpPr>
          <p:cNvPr id="23" name="Объект 4"/>
          <p:cNvSpPr>
            <a:spLocks noGrp="1"/>
          </p:cNvSpPr>
          <p:nvPr>
            <p:ph idx="17" hasCustomPrompt="1"/>
          </p:nvPr>
        </p:nvSpPr>
        <p:spPr>
          <a:xfrm>
            <a:off x="604701" y="3272905"/>
            <a:ext cx="2408545" cy="1589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5" name="Подзаголовок 2"/>
          <p:cNvSpPr txBox="1">
            <a:spLocks/>
          </p:cNvSpPr>
          <p:nvPr userDrawn="1"/>
        </p:nvSpPr>
        <p:spPr>
          <a:xfrm>
            <a:off x="1437563" y="785574"/>
            <a:ext cx="1137750" cy="247410"/>
          </a:xfrm>
          <a:prstGeom prst="rect">
            <a:avLst/>
          </a:prstGeom>
          <a:solidFill>
            <a:schemeClr val="bg1">
              <a:alpha val="9366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www.uust.ru</a:t>
            </a:r>
            <a:endParaRPr lang="ru-RU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4A6558-41DA-1556-029F-F7E2E598C60A}"/>
              </a:ext>
            </a:extLst>
          </p:cNvPr>
          <p:cNvSpPr/>
          <p:nvPr userDrawn="1"/>
        </p:nvSpPr>
        <p:spPr>
          <a:xfrm>
            <a:off x="9360806" y="-6094292"/>
            <a:ext cx="530522" cy="584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78F31C-D7AF-6459-3AEE-50A66C3381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4167" y="405043"/>
            <a:ext cx="1943362" cy="55781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01FE06-E747-E8BC-E4D4-21108208D37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21" y="471330"/>
            <a:ext cx="2153892" cy="4252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FAAD9F-072E-A347-42AE-F2F2DEC8C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" r="75712"/>
          <a:stretch/>
        </p:blipFill>
        <p:spPr>
          <a:xfrm>
            <a:off x="483524" y="310627"/>
            <a:ext cx="872144" cy="7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45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748" r:id="rId3"/>
    <p:sldLayoutId id="2147483741" r:id="rId4"/>
    <p:sldLayoutId id="2147483742" r:id="rId5"/>
    <p:sldLayoutId id="2147483743" r:id="rId6"/>
    <p:sldLayoutId id="214748374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5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microsoft.com/office/2007/relationships/hdphoto" Target="../media/hdphoto3.wdp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91237" y="1567111"/>
            <a:ext cx="9689284" cy="277190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4000" b="1" dirty="0"/>
              <a:t>Разработка мобильного ГИС-приложения на основе технологий </a:t>
            </a:r>
            <a:r>
              <a:rPr lang="en-US" sz="4000" b="1" dirty="0"/>
              <a:t>Unity </a:t>
            </a:r>
            <a:r>
              <a:rPr lang="ru-RU" sz="4000" b="1" dirty="0"/>
              <a:t>для решения прикладных задач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69646" y="4856512"/>
            <a:ext cx="5196419" cy="170104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ea typeface="Golos Text" panose="020B0503020202020204" pitchFamily="34" charset="0"/>
              </a:rPr>
              <a:t>Подготовил: студент группы ИСТ-414 </a:t>
            </a:r>
            <a:r>
              <a:rPr lang="ru-RU" sz="2000" b="1" dirty="0" err="1">
                <a:ea typeface="Golos Text" panose="020B0503020202020204" pitchFamily="34" charset="0"/>
              </a:rPr>
              <a:t>Муллагулов</a:t>
            </a:r>
            <a:r>
              <a:rPr lang="ru-RU" sz="2000" b="1" dirty="0">
                <a:ea typeface="Golos Text" panose="020B0503020202020204" pitchFamily="34" charset="0"/>
              </a:rPr>
              <a:t> А.А.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cap="none" dirty="0">
                <a:solidFill>
                  <a:schemeClr val="tx1"/>
                </a:solidFill>
                <a:cs typeface="Arial"/>
              </a:rPr>
              <a:t>Научный руководитель</a:t>
            </a:r>
            <a:r>
              <a:rPr lang="en-GB" sz="2000" b="1" cap="none" dirty="0">
                <a:solidFill>
                  <a:schemeClr val="tx1"/>
                </a:solidFill>
                <a:cs typeface="Arial"/>
              </a:rPr>
              <a:t>: </a:t>
            </a:r>
            <a:r>
              <a:rPr lang="ru-RU" sz="2000" b="1" cap="none" dirty="0">
                <a:solidFill>
                  <a:schemeClr val="tx1"/>
                </a:solidFill>
                <a:cs typeface="Arial"/>
              </a:rPr>
              <a:t>к.т.</a:t>
            </a:r>
            <a:r>
              <a:rPr lang="ru-RU" sz="2000" b="1" dirty="0">
                <a:cs typeface="Arial"/>
              </a:rPr>
              <a:t>н</a:t>
            </a:r>
            <a:r>
              <a:rPr lang="ru-RU" sz="2000" b="1" cap="none" dirty="0">
                <a:solidFill>
                  <a:schemeClr val="tx1"/>
                </a:solidFill>
                <a:cs typeface="Arial"/>
              </a:rPr>
              <a:t>. доцент кафедры ГИС </a:t>
            </a:r>
            <a:r>
              <a:rPr lang="ru-RU" sz="2000" b="1" cap="none" dirty="0" err="1">
                <a:solidFill>
                  <a:schemeClr val="tx1"/>
                </a:solidFill>
                <a:cs typeface="Arial"/>
              </a:rPr>
              <a:t>Атнабаев</a:t>
            </a:r>
            <a:r>
              <a:rPr lang="ru-RU" sz="2000" b="1" cap="none" dirty="0">
                <a:solidFill>
                  <a:schemeClr val="tx1"/>
                </a:solidFill>
                <a:cs typeface="Arial"/>
              </a:rPr>
              <a:t> А.Ф.</a:t>
            </a:r>
            <a:endParaRPr lang="ru-RU" sz="2000" b="1" dirty="0">
              <a:ea typeface="Golos T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5655A-FEB6-FE92-3DA9-609DB80EFE48}"/>
              </a:ext>
            </a:extLst>
          </p:cNvPr>
          <p:cNvSpPr txBox="1"/>
          <p:nvPr/>
        </p:nvSpPr>
        <p:spPr>
          <a:xfrm>
            <a:off x="3483980" y="208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3BE1F-101F-0463-C58B-0D9914AEC433}"/>
              </a:ext>
            </a:extLst>
          </p:cNvPr>
          <p:cNvSpPr txBox="1"/>
          <p:nvPr/>
        </p:nvSpPr>
        <p:spPr>
          <a:xfrm>
            <a:off x="10370916" y="7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D6375-9797-D8C0-0673-473B58029FD7}"/>
              </a:ext>
            </a:extLst>
          </p:cNvPr>
          <p:cNvSpPr txBox="1"/>
          <p:nvPr/>
        </p:nvSpPr>
        <p:spPr>
          <a:xfrm>
            <a:off x="3267856" y="2953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F771C-0259-7F70-3172-C1DE837CFDDA}"/>
              </a:ext>
            </a:extLst>
          </p:cNvPr>
          <p:cNvSpPr txBox="1"/>
          <p:nvPr/>
        </p:nvSpPr>
        <p:spPr>
          <a:xfrm>
            <a:off x="2878111" y="2368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B5579EF-5CD8-30BE-75D0-6AC260A525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57" y="3532597"/>
            <a:ext cx="3418314" cy="27719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0BD0F0-FEBA-4846-BF30-A77C2E24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60" y="300264"/>
            <a:ext cx="5206578" cy="7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11096"/>
            <a:ext cx="11106432" cy="984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schemeClr val="accent1"/>
                </a:solidFill>
              </a:rPr>
              <a:t>Блок-схема алгоритма предоставление данных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E64477D-B254-455B-8B8D-15A5AFDD0EB5}"/>
              </a:ext>
            </a:extLst>
          </p:cNvPr>
          <p:cNvCxnSpPr>
            <a:cxnSpLocks/>
          </p:cNvCxnSpPr>
          <p:nvPr/>
        </p:nvCxnSpPr>
        <p:spPr>
          <a:xfrm flipH="1" flipV="1">
            <a:off x="2722845" y="5419397"/>
            <a:ext cx="163160" cy="536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B4F5754-06DE-46E7-8C61-80659F218D54}"/>
              </a:ext>
            </a:extLst>
          </p:cNvPr>
          <p:cNvCxnSpPr>
            <a:cxnSpLocks/>
          </p:cNvCxnSpPr>
          <p:nvPr/>
        </p:nvCxnSpPr>
        <p:spPr>
          <a:xfrm flipH="1" flipV="1">
            <a:off x="8522405" y="4829175"/>
            <a:ext cx="40641" cy="100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4DE467-D225-4B09-AEB1-CF14430C7F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0" y="1112232"/>
            <a:ext cx="5666210" cy="520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63ADE3-DA00-486A-A582-EE3F3A4653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29" y="1112232"/>
            <a:ext cx="4685841" cy="5205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Текст 2">
            <a:extLst>
              <a:ext uri="{FF2B5EF4-FFF2-40B4-BE49-F238E27FC236}">
                <a16:creationId xmlns:a16="http://schemas.microsoft.com/office/drawing/2014/main" id="{B7C721B3-DDDD-408B-AD0F-A9600526A37D}"/>
              </a:ext>
            </a:extLst>
          </p:cNvPr>
          <p:cNvSpPr txBox="1">
            <a:spLocks/>
          </p:cNvSpPr>
          <p:nvPr/>
        </p:nvSpPr>
        <p:spPr>
          <a:xfrm>
            <a:off x="3594119" y="5603449"/>
            <a:ext cx="2943295" cy="7139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accent1"/>
                </a:solidFill>
              </a:rPr>
              <a:t>Блок-схема алгоритма запроса данных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9CE3337C-B52A-482E-AFF8-360FBDF118F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954970" y="5181600"/>
            <a:ext cx="1110797" cy="421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2">
            <a:extLst>
              <a:ext uri="{FF2B5EF4-FFF2-40B4-BE49-F238E27FC236}">
                <a16:creationId xmlns:a16="http://schemas.microsoft.com/office/drawing/2014/main" id="{47EA6728-53CF-4F3C-B90D-0F71FD1F98A0}"/>
              </a:ext>
            </a:extLst>
          </p:cNvPr>
          <p:cNvSpPr txBox="1">
            <a:spLocks/>
          </p:cNvSpPr>
          <p:nvPr/>
        </p:nvSpPr>
        <p:spPr>
          <a:xfrm>
            <a:off x="9286875" y="879078"/>
            <a:ext cx="2715163" cy="727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accent1"/>
                </a:solidFill>
              </a:rPr>
              <a:t>Блок-схема алгоритма передачи данных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B01A316-BE06-48F4-9518-E9C28B5CFE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0039350" y="1606498"/>
            <a:ext cx="605107" cy="567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C049E2-4EB6-4A1B-9D91-AA9F0018A894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080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11096"/>
            <a:ext cx="11106432" cy="984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Меню мобильного ГИС-приложения</a:t>
            </a:r>
            <a:endParaRPr lang="ru-RU" sz="2800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53B984-1E21-4B72-A670-11694A5B2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3" t="13611" r="5078" b="9166"/>
          <a:stretch/>
        </p:blipFill>
        <p:spPr>
          <a:xfrm>
            <a:off x="724041" y="1251003"/>
            <a:ext cx="10925175" cy="5295901"/>
          </a:xfrm>
          <a:prstGeom prst="round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FDBEFC-2711-4417-84A7-8E97168E68F5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306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11096"/>
            <a:ext cx="11106432" cy="984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Интерфейс функции «Позиционирование»</a:t>
            </a:r>
            <a:endParaRPr lang="ru-RU" sz="28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4095FF-0C6C-4B8B-99F0-443E99CE9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0" t="13611" r="5000" b="8888"/>
          <a:stretch/>
        </p:blipFill>
        <p:spPr>
          <a:xfrm>
            <a:off x="653300" y="1251304"/>
            <a:ext cx="10885400" cy="5295600"/>
          </a:xfrm>
          <a:prstGeom prst="round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FD13C-2663-4536-A97E-D5096E11C47E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8254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11096"/>
            <a:ext cx="11106432" cy="984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Функция «Построить маршрут»</a:t>
            </a:r>
            <a:endParaRPr lang="ru-RU" sz="28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E779D0-4424-4BBE-9CCD-8C9BC1443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" t="13611" r="5078" b="9027"/>
          <a:stretch/>
        </p:blipFill>
        <p:spPr>
          <a:xfrm>
            <a:off x="638775" y="1251304"/>
            <a:ext cx="10914450" cy="5295600"/>
          </a:xfrm>
          <a:prstGeom prst="round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86C4F3-B7C9-44FA-A4BB-EDBEE3759FEB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0527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11096"/>
            <a:ext cx="11106432" cy="984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Функция «Предоставить информацию»</a:t>
            </a:r>
            <a:endParaRPr lang="ru-RU" sz="2800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855489-3735-471F-BF7A-5DAFBDAE1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t="13611" r="5156" b="9166"/>
          <a:stretch/>
        </p:blipFill>
        <p:spPr>
          <a:xfrm>
            <a:off x="542784" y="1251004"/>
            <a:ext cx="10944225" cy="5295900"/>
          </a:xfrm>
          <a:prstGeom prst="round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93A98-BEBE-47C4-AED0-506F76EF4D88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2362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908148-D2B7-49BF-9A55-0A6DF5083DBE}"/>
              </a:ext>
            </a:extLst>
          </p:cNvPr>
          <p:cNvSpPr/>
          <p:nvPr/>
        </p:nvSpPr>
        <p:spPr>
          <a:xfrm>
            <a:off x="6795083" y="125835"/>
            <a:ext cx="5066950" cy="1090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FFE5BBF4-6EC0-4615-A77E-7AAA0E3C8B06}"/>
              </a:ext>
            </a:extLst>
          </p:cNvPr>
          <p:cNvSpPr txBox="1">
            <a:spLocks/>
          </p:cNvSpPr>
          <p:nvPr/>
        </p:nvSpPr>
        <p:spPr>
          <a:xfrm>
            <a:off x="515938" y="1677987"/>
            <a:ext cx="11125200" cy="46370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accent1"/>
                </a:solidFill>
              </a:rPr>
              <a:t>Заключение</a:t>
            </a:r>
          </a:p>
          <a:p>
            <a:r>
              <a:rPr lang="ru-RU" sz="2000" b="1" dirty="0">
                <a:solidFill>
                  <a:schemeClr val="accent1"/>
                </a:solidFill>
              </a:rPr>
              <a:t>В ходе выполнения ВКР было разработано мобильное ГИС-приложение для обеспечения оперативного реагирования </a:t>
            </a:r>
            <a:r>
              <a:rPr lang="ru-RU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путем решения прикладных задач на примере обслуживающего персонала в области теплоэнергетики.</a:t>
            </a:r>
          </a:p>
          <a:p>
            <a:endParaRPr lang="ru-RU" sz="1600" b="1" dirty="0">
              <a:solidFill>
                <a:schemeClr val="accent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Были выполнены следующие задачи:</a:t>
            </a:r>
            <a:endParaRPr lang="ru-RU" sz="20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Проведен анализ применения ГИС-технологий для решения прикладных задач;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Разработана функциональная модель разработки мобильного ГИС-приложения;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Разработана информационная модель мобильного ГИС-приложения;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Спроектирована архитектура мобильного ГИС-приложения;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Разработаны алгоритмы мобильного ГИС-приложения;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Реализовано мобильное ГИС-приложение.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40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40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17C4A-16FE-4EA2-B014-7B99146BA552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6744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8F14ACB-FF0C-4ACF-B38F-10C2DF37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657350"/>
            <a:ext cx="5999162" cy="5029200"/>
          </a:xfrm>
        </p:spPr>
        <p:txBody>
          <a:bodyPr/>
          <a:lstStyle/>
          <a:p>
            <a:r>
              <a:rPr lang="ru-RU" sz="4000" b="1" dirty="0">
                <a:solidFill>
                  <a:schemeClr val="accent1"/>
                </a:solidFill>
              </a:rPr>
              <a:t>Актуальность</a:t>
            </a: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Мобильное ГИС-приложение позволит: </a:t>
            </a: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000" b="1" dirty="0">
                <a:solidFill>
                  <a:schemeClr val="accent1"/>
                </a:solidFill>
                <a:ea typeface="Calibri" panose="020F0502020204030204" pitchFamily="34" charset="0"/>
              </a:rPr>
              <a:t>1. Оперативно</a:t>
            </a:r>
            <a:r>
              <a:rPr lang="ru-RU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 находить необходимую информацию о расположении и состоянии инженерных коммуникаций.</a:t>
            </a: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2. </a:t>
            </a:r>
            <a:r>
              <a:rPr lang="ru-RU" sz="2000" b="1" dirty="0">
                <a:solidFill>
                  <a:schemeClr val="accent1"/>
                </a:solidFill>
                <a:ea typeface="Calibri" panose="020F0502020204030204" pitchFamily="34" charset="0"/>
              </a:rPr>
              <a:t>О</a:t>
            </a:r>
            <a:r>
              <a:rPr lang="ru-RU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перативно реагировать на возникающие аварийные ситуации путе</a:t>
            </a:r>
            <a:r>
              <a:rPr lang="ru-RU" sz="2000" b="1" dirty="0">
                <a:solidFill>
                  <a:schemeClr val="accent1"/>
                </a:solidFill>
                <a:ea typeface="Calibri" panose="020F0502020204030204" pitchFamily="34" charset="0"/>
              </a:rPr>
              <a:t>м построения оптимальных маршрутов</a:t>
            </a:r>
            <a:r>
              <a:rPr lang="ru-RU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. </a:t>
            </a: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3. Планировать маршруты исследования обхода здания.</a:t>
            </a:r>
          </a:p>
          <a:p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908148-D2B7-49BF-9A55-0A6DF5083DBE}"/>
              </a:ext>
            </a:extLst>
          </p:cNvPr>
          <p:cNvSpPr/>
          <p:nvPr/>
        </p:nvSpPr>
        <p:spPr>
          <a:xfrm>
            <a:off x="6795083" y="125835"/>
            <a:ext cx="5066950" cy="1090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A5CB6A-ACF0-46BB-8BB5-BC8EAE82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17737" r="15679" b="24475"/>
          <a:stretch/>
        </p:blipFill>
        <p:spPr>
          <a:xfrm>
            <a:off x="7458075" y="425916"/>
            <a:ext cx="4183063" cy="6260634"/>
          </a:xfrm>
          <a:prstGeom prst="round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0" name="Овал 19">
            <a:extLst>
              <a:ext uri="{FF2B5EF4-FFF2-40B4-BE49-F238E27FC236}">
                <a16:creationId xmlns:a16="http://schemas.microsoft.com/office/drawing/2014/main" id="{90369EAB-176F-4AB6-8B7E-CA255D8D0E3F}"/>
              </a:ext>
            </a:extLst>
          </p:cNvPr>
          <p:cNvSpPr/>
          <p:nvPr/>
        </p:nvSpPr>
        <p:spPr>
          <a:xfrm>
            <a:off x="6020172" y="1057899"/>
            <a:ext cx="2152026" cy="2152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4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0A084D0-8B1B-4096-8277-D8063DB017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b="5833"/>
          <a:stretch/>
        </p:blipFill>
        <p:spPr>
          <a:xfrm>
            <a:off x="6362025" y="1372917"/>
            <a:ext cx="1463193" cy="1521990"/>
          </a:xfrm>
          <a:prstGeom prst="rect">
            <a:avLst/>
          </a:prstGeom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CC40147-5206-4773-9A55-4CA36F8C092F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172198" y="2133912"/>
            <a:ext cx="1848102" cy="266388"/>
          </a:xfrm>
          <a:prstGeom prst="straightConnector1">
            <a:avLst/>
          </a:prstGeom>
          <a:ln w="38100">
            <a:solidFill>
              <a:srgbClr val="664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8F0E85-CA89-4B3B-9883-719E70993076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2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8F14ACB-FF0C-4ACF-B38F-10C2DF37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525589"/>
            <a:ext cx="11125200" cy="1389062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Цель ВКР</a:t>
            </a:r>
            <a:endParaRPr lang="ru-RU" b="1" dirty="0">
              <a:solidFill>
                <a:schemeClr val="accent1"/>
              </a:solidFill>
              <a:ea typeface="Calibri" panose="020F0502020204030204" pitchFamily="34" charset="0"/>
            </a:endParaRPr>
          </a:p>
          <a:p>
            <a:r>
              <a:rPr lang="ru-RU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Целью выпускной квалификационной работы является разработка мобильного ГИС-приложения для обеспечения оперативного реагирования путем решения прикладных задач.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908148-D2B7-49BF-9A55-0A6DF5083DBE}"/>
              </a:ext>
            </a:extLst>
          </p:cNvPr>
          <p:cNvSpPr/>
          <p:nvPr/>
        </p:nvSpPr>
        <p:spPr>
          <a:xfrm>
            <a:off x="6795083" y="125835"/>
            <a:ext cx="5066950" cy="1090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FFE5BBF4-6EC0-4615-A77E-7AAA0E3C8B06}"/>
              </a:ext>
            </a:extLst>
          </p:cNvPr>
          <p:cNvSpPr txBox="1">
            <a:spLocks/>
          </p:cNvSpPr>
          <p:nvPr/>
        </p:nvSpPr>
        <p:spPr>
          <a:xfrm>
            <a:off x="515938" y="2914650"/>
            <a:ext cx="11125200" cy="3429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accent1"/>
                </a:solidFill>
              </a:rPr>
              <a:t>Задачи ВКР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Провести анализ применения ГИС-технологий для решения прикладных задач;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Разработать функциональную модель разработки мобильного ГИС-приложения;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Разработать информационную модель мобильного ГИС-приложения;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Спроектировать архитектуру мобильного ГИС-приложения;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Разработать алгоритмы мобильного ГИС-приложения;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</a:rPr>
              <a:t>Реализовать мобильное ГИС-приложение.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40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40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31DDA-0A31-44DB-945B-B724EC2FA4F8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9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908148-D2B7-49BF-9A55-0A6DF5083DBE}"/>
              </a:ext>
            </a:extLst>
          </p:cNvPr>
          <p:cNvSpPr/>
          <p:nvPr/>
        </p:nvSpPr>
        <p:spPr>
          <a:xfrm>
            <a:off x="6795083" y="125835"/>
            <a:ext cx="5066950" cy="1090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BED9480-EF81-4FCC-A8D3-7CCE20D2F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605" y="2255828"/>
            <a:ext cx="5956533" cy="4106872"/>
          </a:xfrm>
        </p:spPr>
      </p:pic>
      <p:sp>
        <p:nvSpPr>
          <p:cNvPr id="10" name="Объект 1">
            <a:extLst>
              <a:ext uri="{FF2B5EF4-FFF2-40B4-BE49-F238E27FC236}">
                <a16:creationId xmlns:a16="http://schemas.microsoft.com/office/drawing/2014/main" id="{99F06C60-B466-453A-B56D-5DCA7297EDF6}"/>
              </a:ext>
            </a:extLst>
          </p:cNvPr>
          <p:cNvSpPr txBox="1">
            <a:spLocks/>
          </p:cNvSpPr>
          <p:nvPr/>
        </p:nvSpPr>
        <p:spPr>
          <a:xfrm>
            <a:off x="515938" y="1928014"/>
            <a:ext cx="4951412" cy="4762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accent1"/>
                </a:solidFill>
              </a:rPr>
              <a:t>В решение прикладных задач ГИС-технологии позволяют:</a:t>
            </a:r>
          </a:p>
          <a:p>
            <a:endParaRPr lang="ru-RU" sz="1000" b="1" dirty="0">
              <a:solidFill>
                <a:schemeClr val="accent1"/>
              </a:solidFill>
            </a:endParaRPr>
          </a:p>
          <a:p>
            <a:endParaRPr lang="ru-RU" sz="1000" b="1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  <a:ea typeface="Calibri" panose="020F0502020204030204" pitchFamily="34" charset="0"/>
              </a:rPr>
              <a:t>Визуализировать систему теплоснабжения в трехмерном представление;</a:t>
            </a:r>
            <a:endParaRPr lang="ru-RU" sz="2000" b="1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  <a:ea typeface="Calibri" panose="020F0502020204030204" pitchFamily="34" charset="0"/>
              </a:rPr>
              <a:t>Выполнять поиск и идентификацию объектов системы теплоснабжения;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1"/>
                </a:solidFill>
                <a:ea typeface="Calibri" panose="020F0502020204030204" pitchFamily="34" charset="0"/>
              </a:rPr>
              <a:t>Проводить анализ атрибутивных данных.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800" b="1" dirty="0">
              <a:solidFill>
                <a:schemeClr val="accent1"/>
              </a:solidFill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800" b="1" dirty="0">
              <a:solidFill>
                <a:schemeClr val="accent1"/>
              </a:solidFill>
              <a:ea typeface="Calibri" panose="020F0502020204030204" pitchFamily="34" charset="0"/>
            </a:endParaRPr>
          </a:p>
          <a:p>
            <a:endParaRPr lang="ru-RU" b="1" dirty="0">
              <a:solidFill>
                <a:schemeClr val="accent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A7D364-F6DE-41BC-B708-95643691F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r="2994" b="21577"/>
          <a:stretch/>
        </p:blipFill>
        <p:spPr>
          <a:xfrm>
            <a:off x="9434648" y="892554"/>
            <a:ext cx="2241414" cy="1875171"/>
          </a:xfrm>
          <a:prstGeom prst="rect">
            <a:avLst/>
          </a:prstGeom>
          <a:ln w="38100">
            <a:solidFill>
              <a:srgbClr val="4D19CC"/>
            </a:solidFill>
          </a:ln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FA3882A-E24E-4798-A9C9-BEA09163DF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029578" y="1830140"/>
            <a:ext cx="1405070" cy="2456110"/>
          </a:xfrm>
          <a:prstGeom prst="straightConnector1">
            <a:avLst/>
          </a:prstGeom>
          <a:ln w="38100">
            <a:solidFill>
              <a:srgbClr val="4D1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6BB705-EB8A-4389-9FB4-18938C7A1220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331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552825-4CDA-4CEB-91B6-2227F4F6E44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130701-AF5D-49D0-BF6F-BE64421B1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2784" y="330232"/>
            <a:ext cx="11106432" cy="64379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Функциональная модель разработки мобильного ГИС-приложения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77A510-F6B0-4C32-9EAB-E8C244F2A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17" y="1127768"/>
            <a:ext cx="8140753" cy="540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66CCA-5A51-4DD0-AEF1-B2D696D6A574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178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11096"/>
            <a:ext cx="11106432" cy="643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Декомпозиция функциональной модели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57815A-0D71-4DD5-BA5D-A6ABFDE86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17" y="1146904"/>
            <a:ext cx="8140756" cy="54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FEB680-B8BF-4810-9F8D-A5D63DA1C8DD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0263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67684"/>
            <a:ext cx="11106432" cy="643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Информационная модель данных мобильного ГИС-приложения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5A634-B6BA-4CBD-A998-D963C74E8D34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AE08FA-2F22-4CA8-A8E5-3071A626A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18" y="1011481"/>
            <a:ext cx="9748763" cy="56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0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-138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11096"/>
            <a:ext cx="11106432" cy="984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Архитектура мобильного ГИС-приложения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AD54E0-3AD8-4153-BFCE-C052676F2F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7" y="1389068"/>
            <a:ext cx="2495619" cy="24956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1B2AF0-2121-4B72-B109-DDBC33B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03" y="1663829"/>
            <a:ext cx="2248006" cy="2248006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B8F4D903-C691-48AC-BCB3-E537E197E3B0}"/>
              </a:ext>
            </a:extLst>
          </p:cNvPr>
          <p:cNvSpPr/>
          <p:nvPr/>
        </p:nvSpPr>
        <p:spPr>
          <a:xfrm>
            <a:off x="3552826" y="2324424"/>
            <a:ext cx="4528728" cy="17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2E2C525-A261-4668-AC9C-C2E399CB41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96" y="4720238"/>
            <a:ext cx="1809820" cy="18098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9FFFC5-EA4A-434C-8B57-A761F4B38A0A}"/>
              </a:ext>
            </a:extLst>
          </p:cNvPr>
          <p:cNvSpPr txBox="1"/>
          <p:nvPr/>
        </p:nvSpPr>
        <p:spPr>
          <a:xfrm>
            <a:off x="3552825" y="1924314"/>
            <a:ext cx="452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Запрос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CED4DEB4-0C5C-4F43-995D-8918F61C22A8}"/>
              </a:ext>
            </a:extLst>
          </p:cNvPr>
          <p:cNvSpPr/>
          <p:nvPr/>
        </p:nvSpPr>
        <p:spPr>
          <a:xfrm flipH="1">
            <a:off x="3552823" y="2895660"/>
            <a:ext cx="4528727" cy="216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32CB06-0348-4CC8-9147-5E714C7986D4}"/>
              </a:ext>
            </a:extLst>
          </p:cNvPr>
          <p:cNvSpPr txBox="1"/>
          <p:nvPr/>
        </p:nvSpPr>
        <p:spPr>
          <a:xfrm>
            <a:off x="3552825" y="3228944"/>
            <a:ext cx="452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Ответ</a:t>
            </a: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70717CFF-6446-4534-BF57-A16146C2A5F3}"/>
              </a:ext>
            </a:extLst>
          </p:cNvPr>
          <p:cNvSpPr/>
          <p:nvPr/>
        </p:nvSpPr>
        <p:spPr>
          <a:xfrm rot="16200000">
            <a:off x="8551906" y="4184034"/>
            <a:ext cx="822240" cy="183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B57F5A93-11BC-40FD-94E6-B0F4C0CB83D2}"/>
              </a:ext>
            </a:extLst>
          </p:cNvPr>
          <p:cNvSpPr/>
          <p:nvPr/>
        </p:nvSpPr>
        <p:spPr>
          <a:xfrm rot="5400000" flipV="1">
            <a:off x="9265577" y="4184032"/>
            <a:ext cx="822240" cy="183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2BC78-9676-4BDE-8260-C08E607725CB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324D2-6D88-4C1F-BD51-565FD086FF11}"/>
              </a:ext>
            </a:extLst>
          </p:cNvPr>
          <p:cNvSpPr txBox="1"/>
          <p:nvPr/>
        </p:nvSpPr>
        <p:spPr>
          <a:xfrm>
            <a:off x="557080" y="4086227"/>
            <a:ext cx="290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Мобильное устройство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9FBAD-6BBE-4F86-BF74-3E8B89F4200E}"/>
              </a:ext>
            </a:extLst>
          </p:cNvPr>
          <p:cNvSpPr txBox="1"/>
          <p:nvPr/>
        </p:nvSpPr>
        <p:spPr>
          <a:xfrm>
            <a:off x="8234303" y="1339694"/>
            <a:ext cx="2248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Сервер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D7F58-2A74-43C3-AC27-4BAA22E86DEC}"/>
              </a:ext>
            </a:extLst>
          </p:cNvPr>
          <p:cNvSpPr txBox="1"/>
          <p:nvPr/>
        </p:nvSpPr>
        <p:spPr>
          <a:xfrm>
            <a:off x="7575081" y="6129062"/>
            <a:ext cx="878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БГД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445D99D-A866-4726-8AE4-92FB4873AF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7" y="5923889"/>
            <a:ext cx="720000" cy="72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18650B-E021-420C-B059-FF025D7631E2}"/>
              </a:ext>
            </a:extLst>
          </p:cNvPr>
          <p:cNvSpPr txBox="1"/>
          <p:nvPr/>
        </p:nvSpPr>
        <p:spPr>
          <a:xfrm>
            <a:off x="2369685" y="6129948"/>
            <a:ext cx="290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- подготовка данных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0EA4E79-5145-4AB8-BF7A-7DE33C9035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2" y="6005499"/>
            <a:ext cx="660235" cy="54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6EE4CD-9A4D-491B-AB16-245D08D16689}"/>
              </a:ext>
            </a:extLst>
          </p:cNvPr>
          <p:cNvSpPr txBox="1"/>
          <p:nvPr/>
        </p:nvSpPr>
        <p:spPr>
          <a:xfrm>
            <a:off x="1451224" y="6013889"/>
            <a:ext cx="37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+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D857DA8-C326-4C31-94D5-58C5B04B0E2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4" y="4530519"/>
            <a:ext cx="540000" cy="540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02152C6-6406-45D2-B061-6D878BDAA7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400" y="2564473"/>
            <a:ext cx="882549" cy="540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29C3372-D58F-4BDE-BADA-2CBF3AE974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17" y="5512095"/>
            <a:ext cx="523653" cy="540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EBD300-8286-4383-98EB-B31E291044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58" y="3224071"/>
            <a:ext cx="1187234" cy="36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2C3FC0-5F57-424D-A337-D5C8CCDF2BF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674" y="1955550"/>
            <a:ext cx="540000" cy="54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9E73B3-490B-4B9B-B6FE-9584B950D9E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17" y="4530519"/>
            <a:ext cx="4801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8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504290-D45D-48DB-902D-64181A81A8B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2A36FFD-C6E4-40E8-ADC8-F9DAF420F0FA}"/>
              </a:ext>
            </a:extLst>
          </p:cNvPr>
          <p:cNvSpPr txBox="1">
            <a:spLocks/>
          </p:cNvSpPr>
          <p:nvPr/>
        </p:nvSpPr>
        <p:spPr>
          <a:xfrm>
            <a:off x="542784" y="311096"/>
            <a:ext cx="11106432" cy="9843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schemeClr val="accent1"/>
                </a:solidFill>
              </a:rPr>
              <a:t>Блок-схема алгоритмов для реализации функций мобильного ГИС-приложения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BB5BF0-5F92-4869-BFFC-354B6BC906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7" y="1295400"/>
            <a:ext cx="3076716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26DB8E6-A9DA-4905-B68C-9250D649E0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00" y="1446213"/>
            <a:ext cx="601281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Текст 2">
            <a:extLst>
              <a:ext uri="{FF2B5EF4-FFF2-40B4-BE49-F238E27FC236}">
                <a16:creationId xmlns:a16="http://schemas.microsoft.com/office/drawing/2014/main" id="{A61173C2-E11A-4551-ABEF-0522EFF95482}"/>
              </a:ext>
            </a:extLst>
          </p:cNvPr>
          <p:cNvSpPr txBox="1">
            <a:spLocks/>
          </p:cNvSpPr>
          <p:nvPr/>
        </p:nvSpPr>
        <p:spPr>
          <a:xfrm>
            <a:off x="418959" y="5956194"/>
            <a:ext cx="4934091" cy="7139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accent1"/>
                </a:solidFill>
              </a:rPr>
              <a:t>Блок-схема алгоритма позиционирования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D39C08B8-F9C4-4091-B5FD-8A32577836B4}"/>
              </a:ext>
            </a:extLst>
          </p:cNvPr>
          <p:cNvSpPr txBox="1">
            <a:spLocks/>
          </p:cNvSpPr>
          <p:nvPr/>
        </p:nvSpPr>
        <p:spPr>
          <a:xfrm>
            <a:off x="6096000" y="5832943"/>
            <a:ext cx="4934091" cy="7139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accent1"/>
                </a:solidFill>
              </a:rPr>
              <a:t>Блок-схема алгоритма отображение маршрута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E64477D-B254-455B-8B8D-15A5AFDD0EB5}"/>
              </a:ext>
            </a:extLst>
          </p:cNvPr>
          <p:cNvCxnSpPr>
            <a:cxnSpLocks/>
          </p:cNvCxnSpPr>
          <p:nvPr/>
        </p:nvCxnSpPr>
        <p:spPr>
          <a:xfrm flipH="1" flipV="1">
            <a:off x="2722845" y="5419397"/>
            <a:ext cx="163160" cy="536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B4F5754-06DE-46E7-8C61-80659F218D5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522405" y="4829175"/>
            <a:ext cx="40641" cy="100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1122CE-86A1-4A17-81E6-34BE968310C8}"/>
              </a:ext>
            </a:extLst>
          </p:cNvPr>
          <p:cNvSpPr txBox="1"/>
          <p:nvPr/>
        </p:nvSpPr>
        <p:spPr>
          <a:xfrm>
            <a:off x="11579341" y="6208945"/>
            <a:ext cx="56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22087818"/>
      </p:ext>
    </p:extLst>
  </p:cSld>
  <p:clrMapOvr>
    <a:masterClrMapping/>
  </p:clrMapOvr>
</p:sld>
</file>

<file path=ppt/theme/theme1.xml><?xml version="1.0" encoding="utf-8"?>
<a:theme xmlns:a="http://schemas.openxmlformats.org/drawingml/2006/main" name="УУНиТ 1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B02C648B-A09B-4000-B327-CE6C0337626D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C5A3C8AA-1B50-4C59-8F53-1CAB7FD3619B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Презентация2</Template>
  <TotalTime>5300</TotalTime>
  <Words>318</Words>
  <Application>Microsoft Office PowerPoint</Application>
  <PresentationFormat>Широкоэкранный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Golos Text</vt:lpstr>
      <vt:lpstr>Golos Text DemiBold</vt:lpstr>
      <vt:lpstr>Wingdings</vt:lpstr>
      <vt:lpstr>УУНиТ 1</vt:lpstr>
      <vt:lpstr>Специальное оформление</vt:lpstr>
      <vt:lpstr>Разработка мобильного ГИС-приложения на основе технологий Unity для решения прикладных задач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HOME</cp:lastModifiedBy>
  <cp:revision>83</cp:revision>
  <cp:lastPrinted>2024-06-09T20:14:00Z</cp:lastPrinted>
  <dcterms:created xsi:type="dcterms:W3CDTF">2023-01-19T05:23:30Z</dcterms:created>
  <dcterms:modified xsi:type="dcterms:W3CDTF">2024-07-23T09:03:35Z</dcterms:modified>
</cp:coreProperties>
</file>