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61" r:id="rId5"/>
    <p:sldId id="284" r:id="rId6"/>
    <p:sldId id="285" r:id="rId7"/>
    <p:sldId id="287" r:id="rId8"/>
    <p:sldId id="289" r:id="rId9"/>
    <p:sldId id="260" r:id="rId10"/>
    <p:sldId id="268" r:id="rId11"/>
    <p:sldId id="272" r:id="rId12"/>
    <p:sldId id="271" r:id="rId13"/>
    <p:sldId id="27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15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C7C05-E423-4EBD-A9CD-0BD19CD9CF10}" type="datetimeFigureOut">
              <a:rPr lang="en-US" smtClean="0"/>
              <a:pPr/>
              <a:t>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16892-7E8B-4F87-9102-170D81793A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5</a:t>
            </a:fld>
            <a:endParaRPr lang="en-US"/>
          </a:p>
        </p:txBody>
      </p:sp>
    </p:spTree>
    <p:extLst>
      <p:ext uri="{BB962C8B-B14F-4D97-AF65-F5344CB8AC3E}">
        <p14:creationId xmlns:p14="http://schemas.microsoft.com/office/powerpoint/2010/main" val="391834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6</a:t>
            </a:fld>
            <a:endParaRPr lang="en-US"/>
          </a:p>
        </p:txBody>
      </p:sp>
    </p:spTree>
    <p:extLst>
      <p:ext uri="{BB962C8B-B14F-4D97-AF65-F5344CB8AC3E}">
        <p14:creationId xmlns:p14="http://schemas.microsoft.com/office/powerpoint/2010/main" val="384548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7</a:t>
            </a:fld>
            <a:endParaRPr lang="en-US"/>
          </a:p>
        </p:txBody>
      </p:sp>
    </p:spTree>
    <p:extLst>
      <p:ext uri="{BB962C8B-B14F-4D97-AF65-F5344CB8AC3E}">
        <p14:creationId xmlns:p14="http://schemas.microsoft.com/office/powerpoint/2010/main" val="408834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8</a:t>
            </a:fld>
            <a:endParaRPr lang="en-US"/>
          </a:p>
        </p:txBody>
      </p:sp>
    </p:spTree>
    <p:extLst>
      <p:ext uri="{BB962C8B-B14F-4D97-AF65-F5344CB8AC3E}">
        <p14:creationId xmlns:p14="http://schemas.microsoft.com/office/powerpoint/2010/main" val="182060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C16892-7E8B-4F87-9102-170D81793AD5}" type="slidenum">
              <a:rPr lang="en-US" smtClean="0"/>
              <a:pPr/>
              <a:t>9</a:t>
            </a:fld>
            <a:endParaRPr lang="en-US"/>
          </a:p>
        </p:txBody>
      </p:sp>
    </p:spTree>
    <p:extLst>
      <p:ext uri="{BB962C8B-B14F-4D97-AF65-F5344CB8AC3E}">
        <p14:creationId xmlns:p14="http://schemas.microsoft.com/office/powerpoint/2010/main" val="231459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958FF-2B7F-49E4-B1B7-6AE955510066}"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44A19E-66DA-4C53-9D1A-D0BF18955668}"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28D83-20C0-4FC1-86AC-12B02D18D7FA}"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F5ACB-C86C-42EE-8184-732BA3CFE2F8}"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BF65E4-763A-48D5-A036-9DD022B0C79F}" type="datetime5">
              <a:rPr lang="en-US" smtClean="0"/>
              <a:pPr/>
              <a:t>22-Jan-23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E8EA53-807A-478D-95FE-A76312A36D61}" type="datetime5">
              <a:rPr lang="en-US" smtClean="0"/>
              <a:pPr/>
              <a:t>22-Jan-23</a:t>
            </a:fld>
            <a:endParaRPr lang="en-US"/>
          </a:p>
        </p:txBody>
      </p:sp>
      <p:sp>
        <p:nvSpPr>
          <p:cNvPr id="8" name="Footer Placeholder 7"/>
          <p:cNvSpPr>
            <a:spLocks noGrp="1"/>
          </p:cNvSpPr>
          <p:nvPr>
            <p:ph type="ftr" sz="quarter" idx="11"/>
          </p:nvPr>
        </p:nvSpPr>
        <p:spPr/>
        <p:txBody>
          <a:bodyPr/>
          <a:lstStyle/>
          <a:p>
            <a:r>
              <a:rPr lang="en-US"/>
              <a:t>Department of IT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2531BD-D00E-456E-A15F-15C42B801340}" type="datetime5">
              <a:rPr lang="en-US" smtClean="0"/>
              <a:pPr/>
              <a:t>22-Jan-23</a:t>
            </a:fld>
            <a:endParaRPr lang="en-US"/>
          </a:p>
        </p:txBody>
      </p:sp>
      <p:sp>
        <p:nvSpPr>
          <p:cNvPr id="4" name="Footer Placeholder 3"/>
          <p:cNvSpPr>
            <a:spLocks noGrp="1"/>
          </p:cNvSpPr>
          <p:nvPr>
            <p:ph type="ftr" sz="quarter" idx="11"/>
          </p:nvPr>
        </p:nvSpPr>
        <p:spPr/>
        <p:txBody>
          <a:bodyPr/>
          <a:lstStyle/>
          <a:p>
            <a:r>
              <a:rPr lang="en-US"/>
              <a:t>Department of 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7808B-5E86-4FDB-A372-B3022D5E9247}" type="datetime5">
              <a:rPr lang="en-US" smtClean="0"/>
              <a:pPr/>
              <a:t>22-Jan-23</a:t>
            </a:fld>
            <a:endParaRPr lang="en-US"/>
          </a:p>
        </p:txBody>
      </p:sp>
      <p:sp>
        <p:nvSpPr>
          <p:cNvPr id="3" name="Footer Placeholder 2"/>
          <p:cNvSpPr>
            <a:spLocks noGrp="1"/>
          </p:cNvSpPr>
          <p:nvPr>
            <p:ph type="ftr" sz="quarter" idx="11"/>
          </p:nvPr>
        </p:nvSpPr>
        <p:spPr/>
        <p:txBody>
          <a:bodyPr/>
          <a:lstStyle/>
          <a:p>
            <a:r>
              <a:rPr lang="en-US"/>
              <a:t>Department of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D174F-C207-4CA9-B2CF-4AE7A67764BD}" type="datetime5">
              <a:rPr lang="en-US" smtClean="0"/>
              <a:pPr/>
              <a:t>22-Jan-23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6EC17-7C59-489B-96A7-A7B36C711F7B}" type="datetime5">
              <a:rPr lang="en-US" smtClean="0"/>
              <a:pPr/>
              <a:t>22-Jan-23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9314E-8F83-490B-93D3-1C766DA10E6B}" type="datetime5">
              <a:rPr lang="en-US" smtClean="0"/>
              <a:pPr/>
              <a:t>22-Jan-23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 name="Rectangle 4"/>
          <p:cNvSpPr/>
          <p:nvPr/>
        </p:nvSpPr>
        <p:spPr>
          <a:xfrm>
            <a:off x="2514600" y="304800"/>
            <a:ext cx="502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itchFamily="18" charset="0"/>
                <a:cs typeface="Times New Roman" pitchFamily="18" charset="0"/>
              </a:rPr>
              <a:t>18ITL81- MAIN PROJECT</a:t>
            </a:r>
            <a:endParaRPr lang="en-US" sz="2400" b="1" dirty="0">
              <a:solidFill>
                <a:schemeClr val="tx1"/>
              </a:solidFill>
              <a:latin typeface="Times New Roman" pitchFamily="18" charset="0"/>
              <a:cs typeface="Times New Roman" pitchFamily="18" charset="0"/>
            </a:endParaRPr>
          </a:p>
        </p:txBody>
      </p:sp>
      <p:sp>
        <p:nvSpPr>
          <p:cNvPr id="7" name="Rectangle 6"/>
          <p:cNvSpPr/>
          <p:nvPr/>
        </p:nvSpPr>
        <p:spPr>
          <a:xfrm>
            <a:off x="2485792" y="1508124"/>
            <a:ext cx="5134207" cy="1235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CLASSIFICATION OF HUNTINGTON’S DISEASE AND ITS STAGES USING MACHINE LEARNING</a:t>
            </a:r>
          </a:p>
        </p:txBody>
      </p:sp>
      <p:pic>
        <p:nvPicPr>
          <p:cNvPr id="1029" name="Picture 5"/>
          <p:cNvPicPr>
            <a:picLocks noChangeAspect="1" noChangeArrowheads="1"/>
          </p:cNvPicPr>
          <p:nvPr/>
        </p:nvPicPr>
        <p:blipFill>
          <a:blip r:embed="rId2"/>
          <a:srcRect l="71083" t="14583" r="18995" b="70834"/>
          <a:stretch>
            <a:fillRect/>
          </a:stretch>
        </p:blipFill>
        <p:spPr bwMode="auto">
          <a:xfrm>
            <a:off x="7315200" y="381000"/>
            <a:ext cx="1371600" cy="1371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2"/>
          <a:srcRect l="9590" t="14583" r="82211" b="68750"/>
          <a:stretch>
            <a:fillRect/>
          </a:stretch>
        </p:blipFill>
        <p:spPr bwMode="auto">
          <a:xfrm>
            <a:off x="1447800" y="457200"/>
            <a:ext cx="1295400" cy="1371600"/>
          </a:xfrm>
          <a:prstGeom prst="rect">
            <a:avLst/>
          </a:prstGeom>
          <a:noFill/>
          <a:ln w="9525">
            <a:noFill/>
            <a:miter lim="800000"/>
            <a:headEnd/>
            <a:tailEnd/>
          </a:ln>
          <a:effectLst/>
        </p:spPr>
      </p:pic>
      <p:sp>
        <p:nvSpPr>
          <p:cNvPr id="13" name="Rectangle 12"/>
          <p:cNvSpPr/>
          <p:nvPr/>
        </p:nvSpPr>
        <p:spPr>
          <a:xfrm>
            <a:off x="1295400" y="3048000"/>
            <a:ext cx="4419600" cy="2819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i="1" dirty="0">
                <a:latin typeface="Times New Roman" pitchFamily="18" charset="0"/>
                <a:cs typeface="Times New Roman" pitchFamily="18" charset="0"/>
              </a:rPr>
              <a:t>Presented by,</a:t>
            </a:r>
          </a:p>
          <a:p>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MULLAIVENTHAN</a:t>
            </a:r>
            <a:r>
              <a:rPr lang="en-IN" dirty="0">
                <a:latin typeface="Times New Roman" pitchFamily="18" charset="0"/>
                <a:cs typeface="Times New Roman" pitchFamily="18" charset="0"/>
              </a:rPr>
              <a:t> N          (19ITR065)</a:t>
            </a:r>
          </a:p>
          <a:p>
            <a:pPr algn="just"/>
            <a:r>
              <a:rPr lang="en-IN" dirty="0">
                <a:latin typeface="Times New Roman" pitchFamily="18" charset="0"/>
                <a:cs typeface="Times New Roman" pitchFamily="18" charset="0"/>
              </a:rPr>
              <a:t>SHANMUGAAPRIYAA S     (19ITR096)</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SHARUKKHAN R I     </a:t>
            </a:r>
            <a:r>
              <a:rPr lang="en-IN" dirty="0">
                <a:latin typeface="Times New Roman" pitchFamily="18" charset="0"/>
                <a:cs typeface="Times New Roman" pitchFamily="18" charset="0"/>
              </a:rPr>
              <a:t>          (19ITR098)</a:t>
            </a:r>
          </a:p>
          <a:p>
            <a:pPr algn="just"/>
            <a:r>
              <a:rPr lang="en-IN" dirty="0">
                <a:latin typeface="Times New Roman" pitchFamily="18" charset="0"/>
                <a:cs typeface="Times New Roman" pitchFamily="18" charset="0"/>
              </a:rPr>
              <a:t>VINITHA S                             (19ITR122)</a:t>
            </a:r>
            <a:endParaRPr lang="en-US" dirty="0">
              <a:latin typeface="Times New Roman" pitchFamily="18" charset="0"/>
              <a:cs typeface="Times New Roman" pitchFamily="18" charset="0"/>
            </a:endParaRPr>
          </a:p>
          <a:p>
            <a:endParaRPr lang="en-US" dirty="0"/>
          </a:p>
        </p:txBody>
      </p:sp>
      <p:sp>
        <p:nvSpPr>
          <p:cNvPr id="14" name="Rectangle 13"/>
          <p:cNvSpPr/>
          <p:nvPr/>
        </p:nvSpPr>
        <p:spPr>
          <a:xfrm>
            <a:off x="5867400" y="3238502"/>
            <a:ext cx="2971800" cy="1752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i="1" dirty="0">
                <a:latin typeface="Times New Roman" pitchFamily="18" charset="0"/>
                <a:cs typeface="Times New Roman" pitchFamily="18" charset="0"/>
              </a:rPr>
              <a:t>Under the Guidance of</a:t>
            </a:r>
          </a:p>
          <a:p>
            <a:endParaRPr lang="en-IN" dirty="0">
              <a:latin typeface="Times New Roman" pitchFamily="18" charset="0"/>
              <a:cs typeface="Times New Roman" pitchFamily="18" charset="0"/>
            </a:endParaRPr>
          </a:p>
          <a:p>
            <a:r>
              <a:rPr lang="en-IN" sz="2000" dirty="0">
                <a:latin typeface="Times New Roman" pitchFamily="18" charset="0"/>
                <a:cs typeface="Times New Roman" pitchFamily="18" charset="0"/>
              </a:rPr>
              <a:t>Ms. PREMA P, M.E.,</a:t>
            </a:r>
          </a:p>
          <a:p>
            <a:endParaRPr lang="en-IN" dirty="0"/>
          </a:p>
          <a:p>
            <a:endParaRPr lang="en-US" dirty="0"/>
          </a:p>
        </p:txBody>
      </p:sp>
      <p:sp>
        <p:nvSpPr>
          <p:cNvPr id="15" name="Date Placeholder 14"/>
          <p:cNvSpPr>
            <a:spLocks noGrp="1"/>
          </p:cNvSpPr>
          <p:nvPr>
            <p:ph type="dt" sz="half" idx="10"/>
          </p:nvPr>
        </p:nvSpPr>
        <p:spPr>
          <a:xfrm>
            <a:off x="1295400" y="6324600"/>
            <a:ext cx="2133600" cy="365125"/>
          </a:xfrm>
        </p:spPr>
        <p:txBody>
          <a:bodyPr/>
          <a:lstStyle/>
          <a:p>
            <a:fld id="{F46788AF-216B-467E-A864-6291180AD29A}" type="datetime5">
              <a:rPr lang="en-US" sz="1400" smtClean="0">
                <a:solidFill>
                  <a:schemeClr val="tx1"/>
                </a:solidFill>
                <a:latin typeface="Times New Roman" pitchFamily="18" charset="0"/>
                <a:cs typeface="Times New Roman" pitchFamily="18" charset="0"/>
              </a:rPr>
              <a:pPr/>
              <a:t>22-Jan-23</a:t>
            </a:fld>
            <a:endParaRPr lang="en-US" dirty="0">
              <a:solidFill>
                <a:schemeClr val="tx1"/>
              </a:solidFill>
              <a:latin typeface="Times New Roman" pitchFamily="18" charset="0"/>
              <a:cs typeface="Times New Roman" pitchFamily="18" charset="0"/>
            </a:endParaRPr>
          </a:p>
        </p:txBody>
      </p:sp>
      <p:sp>
        <p:nvSpPr>
          <p:cNvPr id="16" name="Footer Placeholder 15"/>
          <p:cNvSpPr>
            <a:spLocks noGrp="1"/>
          </p:cNvSpPr>
          <p:nvPr>
            <p:ph type="ftr" sz="quarter" idx="11"/>
          </p:nvPr>
        </p:nvSpPr>
        <p:spPr>
          <a:xfrm>
            <a:off x="3657600" y="6324600"/>
            <a:ext cx="2895600" cy="365125"/>
          </a:xfrm>
        </p:spPr>
        <p:txBody>
          <a:bodyPr/>
          <a:lstStyle/>
          <a:p>
            <a:r>
              <a:rPr lang="en-US" sz="1600" b="1" dirty="0">
                <a:solidFill>
                  <a:schemeClr val="tx1"/>
                </a:solidFill>
                <a:latin typeface="Times New Roman" pitchFamily="18" charset="0"/>
                <a:cs typeface="Times New Roman" pitchFamily="18" charset="0"/>
              </a:rPr>
              <a:t>Department of IT</a:t>
            </a:r>
          </a:p>
        </p:txBody>
      </p:sp>
      <p:sp>
        <p:nvSpPr>
          <p:cNvPr id="17" name="Slide Number Placeholder 16"/>
          <p:cNvSpPr>
            <a:spLocks noGrp="1"/>
          </p:cNvSpPr>
          <p:nvPr>
            <p:ph type="sldNum" sz="quarter" idx="12"/>
          </p:nvPr>
        </p:nvSpPr>
        <p:spPr/>
        <p:txBody>
          <a:bodyPr/>
          <a:lstStyle/>
          <a:p>
            <a:fld id="{B6F15528-21DE-4FAA-801E-634DDDAF4B2B}" type="slidenum">
              <a:rPr lang="en-US" sz="1400" smtClean="0">
                <a:solidFill>
                  <a:schemeClr val="tx1"/>
                </a:solidFill>
                <a:latin typeface="Times New Roman" pitchFamily="18" charset="0"/>
                <a:cs typeface="Times New Roman" pitchFamily="18" charset="0"/>
              </a:rPr>
              <a:pPr/>
              <a:t>1</a:t>
            </a:fld>
            <a:endParaRPr lang="en-US" sz="1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315200" cy="1143000"/>
          </a:xfrm>
        </p:spPr>
        <p:txBody>
          <a:bodyPr>
            <a:normAutofit/>
          </a:bodyPr>
          <a:lstStyle/>
          <a:p>
            <a:r>
              <a:rPr lang="en-US" sz="3200" b="1" dirty="0">
                <a:latin typeface="Times New Roman" panose="02020603050405020304" pitchFamily="18" charset="0"/>
                <a:cs typeface="Times New Roman" panose="02020603050405020304" pitchFamily="18" charset="0"/>
              </a:rPr>
              <a:t>DRAWBACKS</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1295400"/>
            <a:ext cx="7315200" cy="4525963"/>
          </a:xfrm>
        </p:spPr>
        <p:txBody>
          <a:bodyPr>
            <a:normAutofit/>
          </a:bodyPr>
          <a:lstStyle/>
          <a:p>
            <a:pPr algn="just"/>
            <a:endParaRPr lang="en-US" sz="1400" dirty="0">
              <a:latin typeface="Times New Roman" panose="02020603050405020304" pitchFamily="18" charset="0"/>
              <a:cs typeface="Times New Roman" pitchFamily="18" charset="0"/>
            </a:endParaRPr>
          </a:p>
          <a:p>
            <a:pPr marL="0" indent="0" algn="just">
              <a:buNone/>
            </a:pPr>
            <a:endParaRPr lang="en-US" sz="1400" dirty="0">
              <a:latin typeface="Times New Roman" panose="02020603050405020304" pitchFamily="18" charset="0"/>
              <a:cs typeface="Times New Roman" pitchFamily="18" charset="0"/>
            </a:endParaRPr>
          </a:p>
          <a:p>
            <a:pPr algn="just"/>
            <a:endParaRPr lang="en-US" sz="1400" dirty="0">
              <a:latin typeface="Times New Roman" panose="02020603050405020304" pitchFamily="18" charset="0"/>
              <a:cs typeface="Times New Roman" pitchFamily="18" charset="0"/>
            </a:endParaRPr>
          </a:p>
          <a:p>
            <a:pPr algn="just"/>
            <a:endParaRPr lang="en-US" sz="1400" dirty="0">
              <a:latin typeface="Times New Roman" panose="02020603050405020304" pitchFamily="18" charset="0"/>
              <a:cs typeface="Times New Roman" pitchFamily="18" charset="0"/>
            </a:endParaRPr>
          </a:p>
          <a:p>
            <a:pPr algn="just"/>
            <a:r>
              <a:rPr lang="en-US" sz="1400" dirty="0">
                <a:latin typeface="Times New Roman" panose="02020603050405020304" pitchFamily="18" charset="0"/>
                <a:cs typeface="Times New Roman" pitchFamily="18" charset="0"/>
              </a:rPr>
              <a:t>The error made in the beginning is significant, and if it's not remedied, it causes chaos. </a:t>
            </a:r>
          </a:p>
          <a:p>
            <a:pPr algn="just"/>
            <a:endParaRPr lang="en-US" sz="1400" dirty="0">
              <a:latin typeface="Times New Roman" panose="02020603050405020304" pitchFamily="18" charset="0"/>
              <a:cs typeface="Times New Roman" pitchFamily="18" charset="0"/>
            </a:endParaRPr>
          </a:p>
          <a:p>
            <a:pPr algn="just"/>
            <a:r>
              <a:rPr lang="en-US" sz="1400" dirty="0">
                <a:latin typeface="Times New Roman" panose="02020603050405020304" pitchFamily="18" charset="0"/>
                <a:cs typeface="Times New Roman" pitchFamily="18" charset="0"/>
              </a:rPr>
              <a:t>Decision trees are more likely to overfit the data since they can split on many different combinations of features.  </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Any inaccuracy in a variable would have a significant impact on the result. </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result from data interpretation is of Low Quality.</a:t>
            </a: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3550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6930" y="1265237"/>
            <a:ext cx="7162800" cy="5135563"/>
          </a:xfrm>
        </p:spPr>
        <p:txBody>
          <a:bodyPr>
            <a:normAutofit/>
          </a:bodyPr>
          <a:lstStyle/>
          <a:p>
            <a:pPr algn="just"/>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genetic mutation on chromosome 4 causes Huntington's disease (HD), a progressive neurological condition known as HD.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HD patients can be categorized based on the disease stage and predicted using machine learning approaches. </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CNN</a:t>
            </a:r>
            <a:r>
              <a:rPr lang="en-US" sz="1400" dirty="0">
                <a:latin typeface="Times New Roman" panose="02020603050405020304" pitchFamily="18" charset="0"/>
                <a:cs typeface="Times New Roman" panose="02020603050405020304" pitchFamily="18" charset="0"/>
              </a:rPr>
              <a:t> sets in a frame, which is a </a:t>
            </a:r>
            <a:r>
              <a:rPr lang="en-US" sz="1400" b="1" dirty="0">
                <a:latin typeface="Times New Roman" panose="02020603050405020304" pitchFamily="18" charset="0"/>
                <a:cs typeface="Times New Roman" panose="02020603050405020304" pitchFamily="18" charset="0"/>
              </a:rPr>
              <a:t>type of deep-learning model </a:t>
            </a:r>
            <a:r>
              <a:rPr lang="en-US" sz="1400" dirty="0">
                <a:latin typeface="Times New Roman" panose="02020603050405020304" pitchFamily="18" charset="0"/>
                <a:cs typeface="Times New Roman" panose="02020603050405020304" pitchFamily="18" charset="0"/>
              </a:rPr>
              <a:t>used for image recognition and classification.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Additionally, clinical data and genetic information can be analyzed using machine learning algorithms to forecast HD progression and identify patients at risk for the condition. </a:t>
            </a: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5608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7239000" cy="1143000"/>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341437"/>
            <a:ext cx="7239000" cy="4525963"/>
          </a:xfrm>
        </p:spPr>
        <p:txBody>
          <a:bodyPr>
            <a:normAutofit/>
          </a:bodyPr>
          <a:lstStyle/>
          <a:p>
            <a:pPr algn="just"/>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main advantage is using CNN Algorithm which is used to predict the highest accuracy images.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HD can be detected through genetic testing which can help to identify the disease before the symptoms appear.</a:t>
            </a:r>
          </a:p>
          <a:p>
            <a:pPr algn="just"/>
            <a:endParaRPr lang="en-US" sz="1400" dirty="0">
              <a:latin typeface="Times New Roman" panose="02020603050405020304" pitchFamily="18" charset="0"/>
              <a:cs typeface="Times New Roman" pitchFamily="18" charset="0"/>
            </a:endParaRPr>
          </a:p>
          <a:p>
            <a:pPr algn="just"/>
            <a:r>
              <a:rPr lang="en-US" sz="1400" dirty="0">
                <a:latin typeface="Times New Roman" panose="02020603050405020304" pitchFamily="18" charset="0"/>
                <a:cs typeface="Times New Roman" pitchFamily="18" charset="0"/>
              </a:rPr>
              <a:t>Early detection helps slow down the progression of the disease.</a:t>
            </a:r>
          </a:p>
          <a:p>
            <a:pPr algn="just"/>
            <a:endParaRPr lang="en-US" sz="1400" dirty="0">
              <a:latin typeface="Times New Roman" panose="02020603050405020304" pitchFamily="18" charset="0"/>
              <a:cs typeface="Times New Roman" pitchFamily="18" charset="0"/>
            </a:endParaRPr>
          </a:p>
          <a:p>
            <a:pPr algn="just"/>
            <a:r>
              <a:rPr lang="en-US" sz="1400" dirty="0">
                <a:latin typeface="Times New Roman" panose="02020603050405020304" pitchFamily="18" charset="0"/>
                <a:cs typeface="Times New Roman" pitchFamily="18" charset="0"/>
              </a:rPr>
              <a:t>Treatment of HD can help improve the quality of life for those affected by the disease</a:t>
            </a:r>
          </a:p>
          <a:p>
            <a:pPr marL="0" indent="0" algn="just">
              <a:buNone/>
            </a:pP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946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341" y="557855"/>
            <a:ext cx="7185659" cy="1499545"/>
          </a:xfrm>
        </p:spPr>
        <p:txBody>
          <a:bodyPr>
            <a:noAutofit/>
          </a:bodyPr>
          <a:lstStyle/>
          <a:p>
            <a:r>
              <a:rPr lang="en-US" sz="3200" b="1" dirty="0">
                <a:latin typeface="Times New Roman" pitchFamily="18" charset="0"/>
                <a:cs typeface="Times New Roman" pitchFamily="18" charset="0"/>
              </a:rPr>
              <a:t>PROPOSED ARCHITECTURE DIAGRAM</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23-Jan-23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pic>
        <p:nvPicPr>
          <p:cNvPr id="55" name="Picture 54">
            <a:extLst>
              <a:ext uri="{FF2B5EF4-FFF2-40B4-BE49-F238E27FC236}">
                <a16:creationId xmlns:a16="http://schemas.microsoft.com/office/drawing/2014/main" id="{50DB5FE9-4B83-DDDA-E445-064973F41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884" y="1767229"/>
            <a:ext cx="6983716" cy="4252571"/>
          </a:xfrm>
          <a:prstGeom prst="rect">
            <a:avLst/>
          </a:prstGeom>
        </p:spPr>
      </p:pic>
    </p:spTree>
    <p:extLst>
      <p:ext uri="{BB962C8B-B14F-4D97-AF65-F5344CB8AC3E}">
        <p14:creationId xmlns:p14="http://schemas.microsoft.com/office/powerpoint/2010/main" val="50679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315200" cy="1143000"/>
          </a:xfrm>
        </p:spPr>
        <p:txBody>
          <a:bodyPr>
            <a:normAutofit/>
          </a:bodyPr>
          <a:lstStyle/>
          <a:p>
            <a:r>
              <a:rPr lang="en-US" sz="3200" b="1" dirty="0">
                <a:latin typeface="Times New Roman" panose="02020603050405020304" pitchFamily="18" charset="0"/>
                <a:cs typeface="Times New Roman" panose="02020603050405020304" pitchFamily="18" charset="0"/>
              </a:rPr>
              <a:t>MODULES</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1341437"/>
            <a:ext cx="7315200" cy="4525963"/>
          </a:xfrm>
        </p:spPr>
        <p:txBody>
          <a:bodyPr>
            <a:normAutofit/>
          </a:bodyPr>
          <a:lstStyle/>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Tutoring the dataset with the help of the CNN algorithm</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Carrying out Trials on input models</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Evaluation for the diagnosis is made.</a:t>
            </a: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5289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219200" y="228600"/>
            <a:ext cx="7239000" cy="2514599"/>
          </a:xfrm>
        </p:spPr>
        <p:txBody>
          <a:bodyPr>
            <a:normAutofit/>
          </a:bodyPr>
          <a:lstStyle/>
          <a:p>
            <a:r>
              <a:rPr lang="en-IN" sz="3200" b="1" dirty="0">
                <a:latin typeface="Times New Roman" pitchFamily="18" charset="0"/>
                <a:cs typeface="Times New Roman" pitchFamily="18" charset="0"/>
              </a:rPr>
              <a:t>ABSTRACT</a:t>
            </a:r>
            <a:br>
              <a:rPr lang="en-IN" sz="3200" dirty="0">
                <a:latin typeface="Times New Roman" pitchFamily="18" charset="0"/>
                <a:cs typeface="Times New Roman" pitchFamily="18" charset="0"/>
              </a:rPr>
            </a:br>
            <a:br>
              <a:rPr lang="en-IN" sz="3200" dirty="0">
                <a:latin typeface="Times New Roman" pitchFamily="18" charset="0"/>
                <a:cs typeface="Times New Roman" pitchFamily="18" charset="0"/>
              </a:rPr>
            </a:br>
            <a:br>
              <a:rPr lang="en-IN"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 name="Subtitle 1"/>
          <p:cNvSpPr>
            <a:spLocks noGrp="1"/>
          </p:cNvSpPr>
          <p:nvPr>
            <p:ph type="subTitle" idx="1"/>
          </p:nvPr>
        </p:nvSpPr>
        <p:spPr>
          <a:xfrm>
            <a:off x="1371600" y="1323975"/>
            <a:ext cx="7543800" cy="4924425"/>
          </a:xfrm>
        </p:spPr>
        <p:txBody>
          <a:bodyPr>
            <a:normAutofit/>
          </a:bodyPr>
          <a:lstStyle/>
          <a:p>
            <a:pPr marL="285750" indent="-285750" algn="just">
              <a:buFont typeface="Arial" panose="020B0604020202020204" pitchFamily="34" charset="0"/>
              <a:buChar char="•"/>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solidFill>
                  <a:schemeClr val="bg2">
                    <a:lumMod val="10000"/>
                  </a:schemeClr>
                </a:solidFill>
                <a:latin typeface="Times New Roman" panose="02020603050405020304" pitchFamily="18" charset="0"/>
                <a:cs typeface="Times New Roman" panose="02020603050405020304" pitchFamily="18" charset="0"/>
              </a:rPr>
              <a:t>Huntington’s Disease (HD) </a:t>
            </a:r>
            <a:r>
              <a:rPr lang="en-US" sz="1400" dirty="0">
                <a:solidFill>
                  <a:schemeClr val="bg2">
                    <a:lumMod val="10000"/>
                  </a:schemeClr>
                </a:solidFill>
                <a:latin typeface="Times New Roman" panose="02020603050405020304" pitchFamily="18" charset="0"/>
                <a:cs typeface="Times New Roman" panose="02020603050405020304" pitchFamily="18" charset="0"/>
              </a:rPr>
              <a:t>is a progressive neurodegenerative disorder caused by a genetic mutation on chromosome 4. </a:t>
            </a:r>
          </a:p>
          <a:p>
            <a:pPr marL="285750" indent="-285750" algn="just">
              <a:buFont typeface="Arial" panose="020B0604020202020204" pitchFamily="34" charset="0"/>
              <a:buChar char="•"/>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It is characterized by the gradual degeneration of nerve cells in the brain, leading to movement disorders, cognitive decline, and psychiatric symptoms. </a:t>
            </a:r>
          </a:p>
          <a:p>
            <a:pPr marL="285750" indent="-285750" algn="just">
              <a:buFont typeface="Arial" panose="020B0604020202020204" pitchFamily="34" charset="0"/>
              <a:buChar char="•"/>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Machine learning is to classify the HD and its stages by analyzing patterns in patient data such as genetic information, imaging scans, and clinical indication.</a:t>
            </a:r>
          </a:p>
          <a:p>
            <a:pPr marL="285750" indent="-285750" algn="just">
              <a:buFont typeface="Arial" panose="020B0604020202020204" pitchFamily="34" charset="0"/>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Convolution Neural Network (CNN)</a:t>
            </a:r>
            <a:r>
              <a:rPr lang="en-US" sz="1400" dirty="0">
                <a:solidFill>
                  <a:schemeClr val="tx1"/>
                </a:solidFill>
                <a:latin typeface="Times New Roman" panose="02020603050405020304" pitchFamily="18" charset="0"/>
                <a:cs typeface="Times New Roman" panose="02020603050405020304" pitchFamily="18" charset="0"/>
              </a:rPr>
              <a:t> is a widely used algorithm for predicting the image with high accuracy.</a:t>
            </a:r>
          </a:p>
          <a:p>
            <a:pPr marL="285750" indent="-285750" algn="just">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So far there are no techniques to diagnose Huntington’s disease. This one could be the first technique with a high accuracy rate.</a:t>
            </a: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41437"/>
            <a:ext cx="7315200" cy="4525963"/>
          </a:xfrm>
        </p:spPr>
        <p:txBody>
          <a:bodyPr>
            <a:normAutofit/>
          </a:bodyPr>
          <a:lstStyle/>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problem statement for classifying Huntington's disease (HD) and its stages using machine learning could be formulated as follows: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Given the dataset of a patient including the genetic information, and imaging scans, develop a machine learning model that can accurately classify HD patients into one of the three stages of the disease (early, middle, or late) and predict the progression of the disease over time. </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model should take into account the complex and multidimensional nature of HD and should be able to handle missing or incomplete data. </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model should be validated using a separate test dataset for high accuracy and precision. </a:t>
            </a:r>
          </a:p>
          <a:p>
            <a:pPr marL="0" indent="0" algn="just">
              <a:lnSpc>
                <a:spcPct val="200000"/>
              </a:lnSpc>
              <a:buNone/>
            </a:pPr>
            <a:endParaRPr lang="en-US" sz="14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517526"/>
            <a:ext cx="7543800" cy="108267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PROBLEM STATEMENT</a:t>
            </a:r>
            <a:br>
              <a:rPr kumimoji="0" lang="en-IN"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371600" y="381000"/>
            <a:ext cx="75438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IN"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LITERATURE SURVEY</a:t>
            </a: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39785" y="1416050"/>
            <a:ext cx="7543800" cy="5137150"/>
          </a:xfrm>
          <a:prstGeom prst="rect">
            <a:avLst/>
          </a:prstGeom>
        </p:spPr>
        <p:txBody>
          <a:bodyPr>
            <a:noAutofit/>
          </a:bodyPr>
          <a:lstStyle/>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ARTIFICIAL NEURAL NETWORKS (ANN)</a:t>
            </a:r>
          </a:p>
          <a:p>
            <a:pPr algn="just"/>
            <a:endParaRPr lang="en-US" sz="1400" b="1"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Shubham Bind, Arvind Kumar Tiwari, and Anil Kumar </a:t>
            </a:r>
            <a:r>
              <a:rPr lang="en-IN" sz="1400" dirty="0" err="1">
                <a:latin typeface="Times New Roman" panose="02020603050405020304" pitchFamily="18" charset="0"/>
                <a:cs typeface="Times New Roman" panose="02020603050405020304" pitchFamily="18" charset="0"/>
              </a:rPr>
              <a:t>Sahani</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Survey of Machine Learning Based Approaches for Parkinson Disease Prediction,” </a:t>
            </a:r>
            <a:r>
              <a:rPr lang="en-IN" sz="1400" dirty="0">
                <a:latin typeface="Times New Roman" panose="02020603050405020304" pitchFamily="18" charset="0"/>
                <a:cs typeface="Times New Roman" panose="02020603050405020304" pitchFamily="18" charset="0"/>
              </a:rPr>
              <a:t>(IJCSIT) International Journal of Computer Science and Information Technologies, Vol. 6 (2), 2015, 1648-1655.</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Proposed Artificial Neural Network algorithm computes values from input and is capable of pattern recognition.</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Artificial neural networks are generally presented as systems of interconnected "neurons" which can compute values from inputs/output and are capable of machine learning as well as pattern recognition.</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23-Jan-23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371600" y="381000"/>
            <a:ext cx="75438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IN"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LITERATURE SURVEY</a:t>
            </a: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39785" y="1416050"/>
            <a:ext cx="7543800" cy="5137150"/>
          </a:xfrm>
          <a:prstGeom prst="rect">
            <a:avLst/>
          </a:prstGeom>
        </p:spPr>
        <p:txBody>
          <a:bodyPr>
            <a:noAutofit/>
          </a:bodyPr>
          <a:lstStyle/>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SUPPORT VECTOR MACHINE (SVM)</a:t>
            </a:r>
          </a:p>
          <a:p>
            <a:pPr algn="just"/>
            <a:endParaRPr lang="en-US" sz="1400" b="1" dirty="0">
              <a:latin typeface="Times New Roman" panose="02020603050405020304" pitchFamily="18" charset="0"/>
              <a:cs typeface="Times New Roman" panose="02020603050405020304" pitchFamily="18" charset="0"/>
            </a:endParaRPr>
          </a:p>
          <a:p>
            <a:pPr algn="just"/>
            <a:r>
              <a:rPr lang="en-IN" sz="1400" b="0" i="0" dirty="0" err="1">
                <a:solidFill>
                  <a:schemeClr val="bg2">
                    <a:lumMod val="10000"/>
                  </a:schemeClr>
                </a:solidFill>
                <a:effectLst/>
                <a:latin typeface="Times New Roman" panose="02020603050405020304" pitchFamily="18" charset="0"/>
                <a:cs typeface="Times New Roman" panose="02020603050405020304" pitchFamily="18" charset="0"/>
              </a:rPr>
              <a:t>Diogo</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 Braga</a:t>
            </a:r>
            <a:r>
              <a:rPr lang="en-IN" sz="1400" dirty="0">
                <a:solidFill>
                  <a:schemeClr val="bg2">
                    <a:lumMod val="10000"/>
                  </a:schemeClr>
                </a:solidFill>
                <a:latin typeface="Times New Roman" panose="02020603050405020304" pitchFamily="18" charset="0"/>
                <a:cs typeface="Times New Roman" panose="02020603050405020304" pitchFamily="18" charset="0"/>
              </a:rPr>
              <a:t>, </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Ana M. </a:t>
            </a:r>
            <a:r>
              <a:rPr lang="en-IN" sz="1400" b="0" i="0" dirty="0" err="1">
                <a:solidFill>
                  <a:schemeClr val="bg2">
                    <a:lumMod val="10000"/>
                  </a:schemeClr>
                </a:solidFill>
                <a:effectLst/>
                <a:latin typeface="Times New Roman" panose="02020603050405020304" pitchFamily="18" charset="0"/>
                <a:cs typeface="Times New Roman" panose="02020603050405020304" pitchFamily="18" charset="0"/>
              </a:rPr>
              <a:t>Madureira</a:t>
            </a:r>
            <a:r>
              <a:rPr lang="en-IN" sz="1400" dirty="0">
                <a:solidFill>
                  <a:schemeClr val="bg2">
                    <a:lumMod val="10000"/>
                  </a:schemeClr>
                </a:solidFill>
                <a:latin typeface="Times New Roman" panose="02020603050405020304" pitchFamily="18" charset="0"/>
                <a:cs typeface="Times New Roman" panose="02020603050405020304" pitchFamily="18" charset="0"/>
              </a:rPr>
              <a:t>,</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 Luis Coelho,</a:t>
            </a:r>
            <a:r>
              <a:rPr lang="en-IN" sz="1400" dirty="0">
                <a:solidFill>
                  <a:schemeClr val="bg2">
                    <a:lumMod val="10000"/>
                  </a:schemeClr>
                </a:solidFill>
                <a:latin typeface="Times New Roman" panose="02020603050405020304" pitchFamily="18" charset="0"/>
                <a:cs typeface="Times New Roman" panose="02020603050405020304" pitchFamily="18" charset="0"/>
              </a:rPr>
              <a:t> and </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Reuel Ajith</a:t>
            </a:r>
            <a:r>
              <a:rPr lang="en-IN" sz="1400" dirty="0">
                <a:latin typeface="Times New Roman" panose="02020603050405020304" pitchFamily="18" charset="0"/>
                <a:cs typeface="Times New Roman" panose="02020603050405020304" pitchFamily="18" charset="0"/>
              </a:rPr>
              <a:t>, “</a:t>
            </a:r>
            <a:r>
              <a:rPr lang="en-US" sz="1400" b="0" i="0" dirty="0">
                <a:solidFill>
                  <a:schemeClr val="bg2">
                    <a:lumMod val="10000"/>
                  </a:schemeClr>
                </a:solidFill>
                <a:effectLst/>
                <a:latin typeface="Times New Roman" panose="02020603050405020304" pitchFamily="18" charset="0"/>
                <a:cs typeface="Times New Roman" panose="02020603050405020304" pitchFamily="18" charset="0"/>
              </a:rPr>
              <a:t>Automatic detection of Parkinson’s disease based on acoustic analysis of speech</a:t>
            </a:r>
            <a:r>
              <a:rPr lang="en-US" sz="1400" dirty="0">
                <a:latin typeface="Times New Roman" panose="02020603050405020304" pitchFamily="18" charset="0"/>
                <a:cs typeface="Times New Roman" panose="02020603050405020304" pitchFamily="18" charset="0"/>
              </a:rPr>
              <a:t>,” Interdisciplinary Studies Research Center (ISRC), School of Engineering from Polytechnic of Porto (ISEP/IPP), Porto</a:t>
            </a:r>
            <a:r>
              <a:rPr lang="en-IN" sz="1400" dirty="0">
                <a:latin typeface="Times New Roman" panose="02020603050405020304" pitchFamily="18" charset="0"/>
                <a:cs typeface="Times New Roman" panose="02020603050405020304" pitchFamily="18" charset="0"/>
              </a:rPr>
              <a:t>, Portugal, Volume 77, January 2019.</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results reveal the potential of using Random Forest (RF) or Support Vector Machine (SVM)</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Once tuned, these algorithms provide a reliable computational method for estimating the presence of PD with very high accuracy.</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does not execute very well when the data set has more sound i.e. target classes are overlapping. </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3272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23-Jan-23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371600" y="381000"/>
            <a:ext cx="75438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IN"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LITERATURE SURVEY</a:t>
            </a: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39785" y="1416050"/>
            <a:ext cx="7543800" cy="5137150"/>
          </a:xfrm>
          <a:prstGeom prst="rect">
            <a:avLst/>
          </a:prstGeom>
        </p:spPr>
        <p:txBody>
          <a:bodyPr>
            <a:noAutofit/>
          </a:bodyPr>
          <a:lstStyle/>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BACK PROPAGATION ALGORITHM</a:t>
            </a:r>
          </a:p>
          <a:p>
            <a:pPr algn="just"/>
            <a:endParaRPr lang="en-US" sz="1400" b="1" dirty="0">
              <a:latin typeface="Times New Roman" panose="02020603050405020304" pitchFamily="18" charset="0"/>
              <a:cs typeface="Times New Roman" panose="02020603050405020304" pitchFamily="18" charset="0"/>
            </a:endParaRPr>
          </a:p>
          <a:p>
            <a:pPr algn="just"/>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Freddie </a:t>
            </a:r>
            <a:r>
              <a:rPr lang="en-IN" sz="1400" b="0" i="0" dirty="0" err="1">
                <a:solidFill>
                  <a:schemeClr val="bg2">
                    <a:lumMod val="10000"/>
                  </a:schemeClr>
                </a:solidFill>
                <a:effectLst/>
                <a:latin typeface="Times New Roman" panose="02020603050405020304" pitchFamily="18" charset="0"/>
                <a:cs typeface="Times New Roman" panose="02020603050405020304" pitchFamily="18" charset="0"/>
              </a:rPr>
              <a:t>Åström</a:t>
            </a:r>
            <a:r>
              <a:rPr lang="en-IN" sz="1400" dirty="0">
                <a:solidFill>
                  <a:schemeClr val="bg2">
                    <a:lumMod val="10000"/>
                  </a:schemeClr>
                </a:solidFill>
                <a:latin typeface="Times New Roman" panose="02020603050405020304" pitchFamily="18" charset="0"/>
                <a:cs typeface="Times New Roman" panose="02020603050405020304" pitchFamily="18" charset="0"/>
              </a:rPr>
              <a:t>, and </a:t>
            </a:r>
            <a:r>
              <a:rPr lang="en-IN" sz="1400" b="0" i="0" dirty="0" err="1">
                <a:solidFill>
                  <a:schemeClr val="bg2">
                    <a:lumMod val="10000"/>
                  </a:schemeClr>
                </a:solidFill>
                <a:effectLst/>
                <a:latin typeface="Times New Roman" panose="02020603050405020304" pitchFamily="18" charset="0"/>
                <a:cs typeface="Times New Roman" panose="02020603050405020304" pitchFamily="18" charset="0"/>
              </a:rPr>
              <a:t>RasitKoker</a:t>
            </a:r>
            <a:r>
              <a:rPr lang="en-IN" sz="1400" dirty="0">
                <a:latin typeface="Times New Roman" panose="02020603050405020304" pitchFamily="18" charset="0"/>
                <a:cs typeface="Times New Roman" panose="02020603050405020304" pitchFamily="18" charset="0"/>
              </a:rPr>
              <a:t>, “</a:t>
            </a:r>
            <a:r>
              <a:rPr lang="en-US" sz="1400" b="0" i="0" dirty="0">
                <a:solidFill>
                  <a:schemeClr val="bg2">
                    <a:lumMod val="10000"/>
                  </a:schemeClr>
                </a:solidFill>
                <a:effectLst/>
                <a:latin typeface="Times New Roman" panose="02020603050405020304" pitchFamily="18" charset="0"/>
                <a:cs typeface="Times New Roman" panose="02020603050405020304" pitchFamily="18" charset="0"/>
              </a:rPr>
              <a:t>A parallel neural network approach to the prediction of Parkinson’s Disease</a:t>
            </a:r>
            <a:r>
              <a:rPr lang="en-US" sz="1400" dirty="0">
                <a:latin typeface="Times New Roman" panose="02020603050405020304" pitchFamily="18" charset="0"/>
                <a:cs typeface="Times New Roman" panose="02020603050405020304" pitchFamily="18" charset="0"/>
              </a:rPr>
              <a:t>,” Computer Vision Laboratory</a:t>
            </a:r>
            <a:r>
              <a:rPr lang="en-IN" sz="1400" dirty="0">
                <a:latin typeface="Times New Roman" panose="02020603050405020304" pitchFamily="18" charset="0"/>
                <a:cs typeface="Times New Roman" panose="02020603050405020304" pitchFamily="18" charset="0"/>
              </a:rPr>
              <a:t>, Department of Electrical Engineering, </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Linköping</a:t>
            </a:r>
            <a:r>
              <a:rPr lang="en-IN" sz="1400" dirty="0">
                <a:solidFill>
                  <a:schemeClr val="bg2">
                    <a:lumMod val="10000"/>
                  </a:schemeClr>
                </a:solidFill>
                <a:latin typeface="Times New Roman" panose="02020603050405020304" pitchFamily="18" charset="0"/>
                <a:cs typeface="Times New Roman" panose="02020603050405020304" pitchFamily="18" charset="0"/>
              </a:rPr>
              <a:t> University, SE-58183 </a:t>
            </a:r>
            <a:r>
              <a:rPr lang="en-IN" sz="1400" b="0" i="0" dirty="0">
                <a:solidFill>
                  <a:schemeClr val="bg2">
                    <a:lumMod val="10000"/>
                  </a:schemeClr>
                </a:solidFill>
                <a:effectLst/>
                <a:latin typeface="Times New Roman" panose="02020603050405020304" pitchFamily="18" charset="0"/>
                <a:cs typeface="Times New Roman" panose="02020603050405020304" pitchFamily="18" charset="0"/>
              </a:rPr>
              <a:t>Linköping</a:t>
            </a:r>
            <a:r>
              <a:rPr lang="en-IN" sz="1400" dirty="0">
                <a:solidFill>
                  <a:schemeClr val="bg2">
                    <a:lumMod val="10000"/>
                  </a:schemeClr>
                </a:solidFill>
                <a:latin typeface="Times New Roman" panose="02020603050405020304" pitchFamily="18" charset="0"/>
                <a:cs typeface="Times New Roman" panose="02020603050405020304" pitchFamily="18" charset="0"/>
              </a:rPr>
              <a:t>, Sweden, Volume 38, Issues 10, September 15,</a:t>
            </a:r>
            <a:r>
              <a:rPr lang="en-IN" sz="1400" dirty="0">
                <a:latin typeface="Times New Roman" panose="02020603050405020304" pitchFamily="18" charset="0"/>
                <a:cs typeface="Times New Roman" panose="02020603050405020304" pitchFamily="18" charset="0"/>
              </a:rPr>
              <a:t> 2019.</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Backpropagation, or backward propagation of errors, is an algorithm that is designed to test for errors working back from output nodes to input nodes.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an important mathematical tool for improving the accuracy of predictions in data mining and machine learning.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disadvantage of using a backpropagation algorithm is it prefers a matrix-based approach over a mini-batch approach. </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9515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23-Jan-23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371600" y="381000"/>
            <a:ext cx="75438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IN"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LITERATURE SURVEY</a:t>
            </a: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39785" y="1416050"/>
            <a:ext cx="7543800" cy="5137150"/>
          </a:xfrm>
          <a:prstGeom prst="rect">
            <a:avLst/>
          </a:prstGeom>
        </p:spPr>
        <p:txBody>
          <a:bodyPr>
            <a:noAutofit/>
          </a:bodyPr>
          <a:lstStyle/>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NAIVE BAYES ALGORITHM</a:t>
            </a:r>
          </a:p>
          <a:p>
            <a:pPr algn="just"/>
            <a:endParaRPr lang="en-US" sz="1400" b="1" dirty="0">
              <a:latin typeface="Times New Roman" panose="02020603050405020304" pitchFamily="18" charset="0"/>
              <a:cs typeface="Times New Roman" panose="02020603050405020304" pitchFamily="18" charset="0"/>
            </a:endParaRPr>
          </a:p>
          <a:p>
            <a:pPr algn="just"/>
            <a:r>
              <a:rPr lang="sv-SE" sz="1400" i="0" u="none" strike="noStrike" baseline="0" dirty="0">
                <a:latin typeface="Times New Roman" panose="02020603050405020304" pitchFamily="18" charset="0"/>
                <a:cs typeface="Times New Roman" panose="02020603050405020304" pitchFamily="18" charset="0"/>
              </a:rPr>
              <a:t>Arti Rana, Ankur Dumka, Rajesh Singh, Manoj Kumar Panda, Neeraj Priyadarshi, </a:t>
            </a:r>
            <a:r>
              <a:rPr lang="en-IN" sz="1400" i="0" u="none" strike="noStrike" baseline="0" dirty="0">
                <a:latin typeface="Times New Roman" panose="02020603050405020304" pitchFamily="18" charset="0"/>
                <a:cs typeface="Times New Roman" panose="02020603050405020304" pitchFamily="18" charset="0"/>
              </a:rPr>
              <a:t>and </a:t>
            </a:r>
            <a:r>
              <a:rPr lang="en-IN" sz="1400" i="0" u="none" strike="noStrike" baseline="0" dirty="0" err="1">
                <a:latin typeface="Times New Roman" panose="02020603050405020304" pitchFamily="18" charset="0"/>
                <a:cs typeface="Times New Roman" panose="02020603050405020304" pitchFamily="18" charset="0"/>
              </a:rPr>
              <a:t>Bhekisipho</a:t>
            </a:r>
            <a:r>
              <a:rPr lang="en-IN" sz="1400" i="0" u="none" strike="noStrike" baseline="0" dirty="0">
                <a:latin typeface="Times New Roman" panose="02020603050405020304" pitchFamily="18" charset="0"/>
                <a:cs typeface="Times New Roman" panose="02020603050405020304" pitchFamily="18" charset="0"/>
              </a:rPr>
              <a:t> Twala</a:t>
            </a:r>
            <a:r>
              <a:rPr lang="en-IN" sz="1400" dirty="0">
                <a:latin typeface="Times New Roman" panose="02020603050405020304" pitchFamily="18" charset="0"/>
                <a:cs typeface="Times New Roman" panose="02020603050405020304" pitchFamily="18" charset="0"/>
              </a:rPr>
              <a:t>, “</a:t>
            </a:r>
            <a:r>
              <a:rPr lang="en-US" sz="1400" i="0" u="none" strike="noStrike" baseline="0" dirty="0">
                <a:latin typeface="Times New Roman" panose="02020603050405020304" pitchFamily="18" charset="0"/>
                <a:cs typeface="Times New Roman" panose="02020603050405020304" pitchFamily="18" charset="0"/>
              </a:rPr>
              <a:t>Imperative Role of Machine Learning Algorithm for Detection of Parkinson’s Disease: Review, Challenges, </a:t>
            </a:r>
            <a:r>
              <a:rPr lang="en-IN" sz="1400" i="0" u="none" strike="noStrike" baseline="0" dirty="0">
                <a:latin typeface="Times New Roman" panose="02020603050405020304" pitchFamily="18" charset="0"/>
                <a:cs typeface="Times New Roman" panose="02020603050405020304" pitchFamily="18" charset="0"/>
              </a:rPr>
              <a:t>and Recommendations</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Department of Computer Science and Engineering, Women Institute of Technology, </a:t>
            </a:r>
            <a:r>
              <a:rPr lang="en-IN" sz="1400" b="0" i="0" u="none" strike="noStrike" baseline="0" dirty="0">
                <a:latin typeface="Times New Roman" panose="02020603050405020304" pitchFamily="18" charset="0"/>
                <a:cs typeface="Times New Roman" panose="02020603050405020304" pitchFamily="18" charset="0"/>
              </a:rPr>
              <a:t>Uttarakhand Technical University (UTU), Dehradun 248007, Uttarakhand, India</a:t>
            </a:r>
            <a:r>
              <a:rPr lang="en-IN" sz="1400" dirty="0">
                <a:solidFill>
                  <a:schemeClr val="bg2">
                    <a:lumMod val="10000"/>
                  </a:schemeClr>
                </a:solidFill>
                <a:latin typeface="Times New Roman" panose="02020603050405020304" pitchFamily="18" charset="0"/>
                <a:cs typeface="Times New Roman" panose="02020603050405020304" pitchFamily="18" charset="0"/>
              </a:rPr>
              <a:t>, 19 August</a:t>
            </a:r>
            <a:r>
              <a:rPr lang="en-IN" sz="1400" dirty="0">
                <a:latin typeface="Times New Roman" panose="02020603050405020304" pitchFamily="18" charset="0"/>
                <a:cs typeface="Times New Roman" panose="02020603050405020304" pitchFamily="18" charset="0"/>
              </a:rPr>
              <a:t> 2022.</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Naive Bayes assumes that all predictors (or features) are independent, which rarely happens in real life.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algorithm faces the 'zero-frequency problem where it assigns zero probability to a categorical variable whose category in the test data set wasn't available in the training dataset. </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44671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23-Jan-23</a:t>
            </a:fld>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371600" y="381000"/>
            <a:ext cx="75438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IN"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LITERATURE SURVEY</a:t>
            </a:r>
            <a:br>
              <a:rPr kumimoji="0" lang="en-IN"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39785" y="1416050"/>
            <a:ext cx="7543800" cy="5137150"/>
          </a:xfrm>
          <a:prstGeom prst="rect">
            <a:avLst/>
          </a:prstGeom>
        </p:spPr>
        <p:txBody>
          <a:bodyPr>
            <a:noAutofit/>
          </a:bodyPr>
          <a:lstStyle/>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XG BOOST ALGORITHM</a:t>
            </a:r>
          </a:p>
          <a:p>
            <a:pPr algn="just"/>
            <a:endParaRPr lang="en-US" sz="1400" b="1" dirty="0">
              <a:latin typeface="Times New Roman" panose="02020603050405020304" pitchFamily="18" charset="0"/>
              <a:cs typeface="Times New Roman" panose="02020603050405020304" pitchFamily="18" charset="0"/>
            </a:endParaRPr>
          </a:p>
          <a:p>
            <a:pPr algn="just"/>
            <a:r>
              <a:rPr lang="en-IN" sz="1400" i="0" u="none" strike="noStrike" baseline="0" dirty="0">
                <a:solidFill>
                  <a:srgbClr val="000000"/>
                </a:solidFill>
                <a:latin typeface="Times New Roman" panose="02020603050405020304" pitchFamily="18" charset="0"/>
                <a:cs typeface="Times New Roman" panose="02020603050405020304" pitchFamily="18" charset="0"/>
              </a:rPr>
              <a:t>Raksha Sharma</a:t>
            </a:r>
            <a:r>
              <a:rPr lang="en-IN" sz="1400" dirty="0">
                <a:latin typeface="Times New Roman" panose="02020603050405020304" pitchFamily="18" charset="0"/>
                <a:cs typeface="Times New Roman" panose="02020603050405020304" pitchFamily="18" charset="0"/>
              </a:rPr>
              <a:t>, “</a:t>
            </a:r>
            <a:r>
              <a:rPr lang="en-US" sz="1400" i="0" u="none" strike="noStrike" baseline="0" dirty="0">
                <a:solidFill>
                  <a:srgbClr val="000000"/>
                </a:solidFill>
                <a:latin typeface="Times New Roman" panose="02020603050405020304" pitchFamily="18" charset="0"/>
                <a:cs typeface="Times New Roman" panose="02020603050405020304" pitchFamily="18" charset="0"/>
              </a:rPr>
              <a:t>Detecting Parkinson’s disease using machine learning</a:t>
            </a:r>
            <a:r>
              <a:rPr lang="en-US" sz="1400" dirty="0">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N</a:t>
            </a:r>
            <a:r>
              <a:rPr lang="en-US" sz="1400" i="0" u="none" strike="noStrike" baseline="0" dirty="0" err="1">
                <a:solidFill>
                  <a:srgbClr val="000000"/>
                </a:solidFill>
                <a:latin typeface="Times New Roman" panose="02020603050405020304" pitchFamily="18" charset="0"/>
                <a:cs typeface="Times New Roman" panose="02020603050405020304" pitchFamily="18" charset="0"/>
              </a:rPr>
              <a:t>ovateur</a:t>
            </a:r>
            <a:r>
              <a:rPr lang="en-US" sz="1400" i="0" u="none" strike="noStrike" baseline="0" dirty="0">
                <a:solidFill>
                  <a:srgbClr val="000000"/>
                </a:solidFill>
                <a:latin typeface="Times New Roman" panose="02020603050405020304" pitchFamily="18" charset="0"/>
                <a:cs typeface="Times New Roman" panose="02020603050405020304" pitchFamily="18" charset="0"/>
              </a:rPr>
              <a:t> Publications, International </a:t>
            </a:r>
            <a:r>
              <a:rPr lang="en-US" sz="1400" dirty="0">
                <a:solidFill>
                  <a:srgbClr val="000000"/>
                </a:solidFill>
                <a:latin typeface="Times New Roman" panose="02020603050405020304" pitchFamily="18" charset="0"/>
                <a:cs typeface="Times New Roman" panose="02020603050405020304" pitchFamily="18" charset="0"/>
              </a:rPr>
              <a:t>J</a:t>
            </a:r>
            <a:r>
              <a:rPr lang="en-US" sz="1400" i="0" u="none" strike="noStrike" baseline="0" dirty="0">
                <a:solidFill>
                  <a:srgbClr val="000000"/>
                </a:solidFill>
                <a:latin typeface="Times New Roman" panose="02020603050405020304" pitchFamily="18" charset="0"/>
                <a:cs typeface="Times New Roman" panose="02020603050405020304" pitchFamily="18" charset="0"/>
              </a:rPr>
              <a:t>ournal of Innovations in Engineering </a:t>
            </a:r>
            <a:r>
              <a:rPr lang="en-US" sz="1400" dirty="0">
                <a:solidFill>
                  <a:srgbClr val="000000"/>
                </a:solidFill>
                <a:latin typeface="Times New Roman" panose="02020603050405020304" pitchFamily="18" charset="0"/>
                <a:cs typeface="Times New Roman" panose="02020603050405020304" pitchFamily="18" charset="0"/>
              </a:rPr>
              <a:t>R</a:t>
            </a:r>
            <a:r>
              <a:rPr lang="en-US" sz="1400" i="0" u="none" strike="noStrike" baseline="0" dirty="0">
                <a:solidFill>
                  <a:srgbClr val="000000"/>
                </a:solidFill>
                <a:latin typeface="Times New Roman" panose="02020603050405020304" pitchFamily="18" charset="0"/>
                <a:cs typeface="Times New Roman" panose="02020603050405020304" pitchFamily="18" charset="0"/>
              </a:rPr>
              <a:t>esearch and Technology [</a:t>
            </a:r>
            <a:r>
              <a:rPr lang="en-US" sz="1400" dirty="0">
                <a:solidFill>
                  <a:srgbClr val="000000"/>
                </a:solidFill>
                <a:latin typeface="Times New Roman" panose="02020603050405020304" pitchFamily="18" charset="0"/>
                <a:cs typeface="Times New Roman" panose="02020603050405020304" pitchFamily="18" charset="0"/>
              </a:rPr>
              <a:t>IJIERT</a:t>
            </a:r>
            <a:r>
              <a:rPr lang="en-US" sz="140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V</a:t>
            </a:r>
            <a:r>
              <a:rPr lang="en-US" sz="1400" i="0" u="none" strike="noStrike" baseline="0" dirty="0">
                <a:solidFill>
                  <a:srgbClr val="000000"/>
                </a:solidFill>
                <a:latin typeface="Times New Roman" panose="02020603050405020304" pitchFamily="18" charset="0"/>
                <a:cs typeface="Times New Roman" panose="02020603050405020304" pitchFamily="18" charset="0"/>
              </a:rPr>
              <a:t>olume 8, Issue 7, July 2021.</a:t>
            </a:r>
          </a:p>
          <a:p>
            <a:pPr algn="just"/>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XG Boost- is an implementation of gradient-boosted decision trees designed for speed and performance that is dominative competitive machine learning.</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provides a wrapper class to allow models to be treated like classifiers or regressors in the scikit-learn framework.</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means we can use the full sci-kit-learn library with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models.</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4958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47800" y="228600"/>
            <a:ext cx="7391400" cy="1143000"/>
          </a:xfrm>
        </p:spPr>
        <p:txBody>
          <a:bodyPr>
            <a:normAutofit/>
          </a:bodyPr>
          <a:lstStyle/>
          <a:p>
            <a:r>
              <a:rPr lang="en-US" sz="3200" b="1" dirty="0">
                <a:latin typeface="Times New Roman" pitchFamily="18" charset="0"/>
                <a:cs typeface="Times New Roman" pitchFamily="18" charset="0"/>
              </a:rPr>
              <a:t>EXISTING SYSTEM</a:t>
            </a:r>
            <a:endParaRPr lang="en-GB" sz="3200" dirty="0"/>
          </a:p>
        </p:txBody>
      </p:sp>
      <p:sp>
        <p:nvSpPr>
          <p:cNvPr id="9" name="Content Placeholder 8"/>
          <p:cNvSpPr>
            <a:spLocks noGrp="1"/>
          </p:cNvSpPr>
          <p:nvPr>
            <p:ph idx="1"/>
          </p:nvPr>
        </p:nvSpPr>
        <p:spPr>
          <a:xfrm>
            <a:off x="1447800" y="1341437"/>
            <a:ext cx="7391400" cy="4830763"/>
          </a:xfrm>
        </p:spPr>
        <p:txBody>
          <a:bodyPr>
            <a:normAutofit/>
          </a:bodyPr>
          <a:lstStyle/>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As the prevalence of digital health technology and the subsequent collection of large amounts of complex health data increases, machine learning (ML) methods provide epidemiologists with a robust way to analyze and interpret relevant patterns.</a:t>
            </a:r>
          </a:p>
          <a:p>
            <a:pPr marL="0" indent="0" algn="just">
              <a:buNone/>
            </a:pPr>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The existing system works with the help of the </a:t>
            </a:r>
            <a:r>
              <a:rPr lang="en-GB" sz="1400" b="1" dirty="0">
                <a:latin typeface="Times New Roman" panose="02020603050405020304" pitchFamily="18" charset="0"/>
                <a:cs typeface="Times New Roman" panose="02020603050405020304" pitchFamily="18" charset="0"/>
              </a:rPr>
              <a:t>Decision Tree algorithm </a:t>
            </a:r>
            <a:r>
              <a:rPr lang="en-GB" sz="1400" dirty="0">
                <a:latin typeface="Times New Roman" panose="02020603050405020304" pitchFamily="18" charset="0"/>
                <a:cs typeface="Times New Roman" panose="02020603050405020304" pitchFamily="18" charset="0"/>
              </a:rPr>
              <a:t>which is used for the</a:t>
            </a:r>
            <a:r>
              <a:rPr lang="en-US" sz="1400" i="0" u="none" strike="noStrike" baseline="0" dirty="0">
                <a:latin typeface="Times New Roman" panose="02020603050405020304" pitchFamily="18" charset="0"/>
                <a:cs typeface="Times New Roman" panose="02020603050405020304" pitchFamily="18" charset="0"/>
              </a:rPr>
              <a:t> classification of sensor-based features allowed for the discrimination of Parkinson’s Disease(PD).</a:t>
            </a:r>
          </a:p>
          <a:p>
            <a:pPr algn="just"/>
            <a:endParaRPr lang="en-US" sz="1400" i="0" u="none" strike="noStrike" baseline="0" dirty="0">
              <a:latin typeface="Times New Roman" panose="02020603050405020304" pitchFamily="18" charset="0"/>
              <a:cs typeface="Times New Roman" panose="02020603050405020304" pitchFamily="18" charset="0"/>
            </a:endParaRPr>
          </a:p>
          <a:p>
            <a:pPr algn="just"/>
            <a:r>
              <a:rPr lang="en-US" sz="1400" i="0" u="none" strike="noStrike" baseline="0" dirty="0">
                <a:latin typeface="Times New Roman" panose="02020603050405020304" pitchFamily="18" charset="0"/>
                <a:cs typeface="Times New Roman" panose="02020603050405020304" pitchFamily="18" charset="0"/>
              </a:rPr>
              <a:t>The early and advanced stages of PD provide </a:t>
            </a:r>
            <a:r>
              <a:rPr lang="en-IN" sz="1400" i="0" u="none" strike="noStrike" baseline="0" dirty="0">
                <a:latin typeface="Times New Roman" panose="02020603050405020304" pitchFamily="18" charset="0"/>
                <a:cs typeface="Times New Roman" panose="02020603050405020304" pitchFamily="18" charset="0"/>
              </a:rPr>
              <a:t>an accuracy of 73.7%.</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22-Jan-23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2459</TotalTime>
  <Words>1370</Words>
  <Application>Microsoft Office PowerPoint</Application>
  <PresentationFormat>On-screen Show (4:3)</PresentationFormat>
  <Paragraphs>231</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ABSTRACT   </vt:lpstr>
      <vt:lpstr>PowerPoint Presentation</vt:lpstr>
      <vt:lpstr>PowerPoint Presentation</vt:lpstr>
      <vt:lpstr>PowerPoint Presentation</vt:lpstr>
      <vt:lpstr>PowerPoint Presentation</vt:lpstr>
      <vt:lpstr>PowerPoint Presentation</vt:lpstr>
      <vt:lpstr>PowerPoint Presentation</vt:lpstr>
      <vt:lpstr>EXISTING SYSTEM</vt:lpstr>
      <vt:lpstr>DRAWBACKS </vt:lpstr>
      <vt:lpstr>PROPOSED SYSTEM </vt:lpstr>
      <vt:lpstr>ADVANTAGES </vt:lpstr>
      <vt:lpstr>PROPOSED ARCHITECTURE DIAGRAM </vt:lpstr>
      <vt:lpstr>MODULES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DSLAB</dc:creator>
  <cp:lastModifiedBy>RIYAA NATHAN</cp:lastModifiedBy>
  <cp:revision>73</cp:revision>
  <dcterms:created xsi:type="dcterms:W3CDTF">2006-08-16T00:00:00Z</dcterms:created>
  <dcterms:modified xsi:type="dcterms:W3CDTF">2023-01-23T16:27:22Z</dcterms:modified>
</cp:coreProperties>
</file>