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61" r:id="rId4"/>
    <p:sldId id="264" r:id="rId5"/>
    <p:sldId id="265" r:id="rId6"/>
    <p:sldId id="266" r:id="rId7"/>
    <p:sldId id="284" r:id="rId8"/>
    <p:sldId id="260" r:id="rId9"/>
    <p:sldId id="268" r:id="rId10"/>
    <p:sldId id="272" r:id="rId11"/>
    <p:sldId id="271" r:id="rId12"/>
    <p:sldId id="278" r:id="rId13"/>
    <p:sldId id="270" r:id="rId14"/>
    <p:sldId id="273" r:id="rId15"/>
    <p:sldId id="282" r:id="rId16"/>
    <p:sldId id="283" r:id="rId17"/>
    <p:sldId id="279" r:id="rId18"/>
    <p:sldId id="28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602B"/>
    <a:srgbClr val="009A4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85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BC7C05-E423-4EBD-A9CD-0BD19CD9CF10}" type="datetimeFigureOut">
              <a:rPr lang="en-US" smtClean="0"/>
              <a:pPr/>
              <a:t>1/31/2023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C16892-7E8B-4F87-9102-170D81793AD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C16892-7E8B-4F87-9102-170D81793AD5}"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C16892-7E8B-4F87-9102-170D81793AD5}"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C16892-7E8B-4F87-9102-170D81793AD5}"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C16892-7E8B-4F87-9102-170D81793AD5}"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C16892-7E8B-4F87-9102-170D81793AD5}"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C16892-7E8B-4F87-9102-170D81793AD5}"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99E719A-34CC-4FB6-9715-F7FC0152D9D1}" type="datetime5">
              <a:rPr lang="en-US" smtClean="0"/>
              <a:pPr/>
              <a:t>31-Jan-23</a:t>
            </a:fld>
            <a:endParaRPr lang="en-US"/>
          </a:p>
        </p:txBody>
      </p:sp>
      <p:sp>
        <p:nvSpPr>
          <p:cNvPr id="5" name="Footer Placeholder 4"/>
          <p:cNvSpPr>
            <a:spLocks noGrp="1"/>
          </p:cNvSpPr>
          <p:nvPr>
            <p:ph type="ftr" sz="quarter" idx="11"/>
          </p:nvPr>
        </p:nvSpPr>
        <p:spPr/>
        <p:txBody>
          <a:bodyPr/>
          <a:lstStyle/>
          <a:p>
            <a:r>
              <a:rPr lang="en-US"/>
              <a:t>Department of 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5958FF-2B7F-49E4-B1B7-6AE955510066}" type="datetime5">
              <a:rPr lang="en-US" smtClean="0"/>
              <a:pPr/>
              <a:t>31-Jan-23</a:t>
            </a:fld>
            <a:endParaRPr lang="en-US"/>
          </a:p>
        </p:txBody>
      </p:sp>
      <p:sp>
        <p:nvSpPr>
          <p:cNvPr id="5" name="Footer Placeholder 4"/>
          <p:cNvSpPr>
            <a:spLocks noGrp="1"/>
          </p:cNvSpPr>
          <p:nvPr>
            <p:ph type="ftr" sz="quarter" idx="11"/>
          </p:nvPr>
        </p:nvSpPr>
        <p:spPr/>
        <p:txBody>
          <a:bodyPr/>
          <a:lstStyle/>
          <a:p>
            <a:r>
              <a:rPr lang="en-US"/>
              <a:t>Department of 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44A19E-66DA-4C53-9D1A-D0BF18955668}" type="datetime5">
              <a:rPr lang="en-US" smtClean="0"/>
              <a:pPr/>
              <a:t>31-Jan-23</a:t>
            </a:fld>
            <a:endParaRPr lang="en-US"/>
          </a:p>
        </p:txBody>
      </p:sp>
      <p:sp>
        <p:nvSpPr>
          <p:cNvPr id="5" name="Footer Placeholder 4"/>
          <p:cNvSpPr>
            <a:spLocks noGrp="1"/>
          </p:cNvSpPr>
          <p:nvPr>
            <p:ph type="ftr" sz="quarter" idx="11"/>
          </p:nvPr>
        </p:nvSpPr>
        <p:spPr/>
        <p:txBody>
          <a:bodyPr/>
          <a:lstStyle/>
          <a:p>
            <a:r>
              <a:rPr lang="en-US"/>
              <a:t>Department of 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928D83-20C0-4FC1-86AC-12B02D18D7FA}" type="datetime5">
              <a:rPr lang="en-US" smtClean="0"/>
              <a:pPr/>
              <a:t>31-Jan-23</a:t>
            </a:fld>
            <a:endParaRPr lang="en-US"/>
          </a:p>
        </p:txBody>
      </p:sp>
      <p:sp>
        <p:nvSpPr>
          <p:cNvPr id="5" name="Footer Placeholder 4"/>
          <p:cNvSpPr>
            <a:spLocks noGrp="1"/>
          </p:cNvSpPr>
          <p:nvPr>
            <p:ph type="ftr" sz="quarter" idx="11"/>
          </p:nvPr>
        </p:nvSpPr>
        <p:spPr/>
        <p:txBody>
          <a:bodyPr/>
          <a:lstStyle/>
          <a:p>
            <a:r>
              <a:rPr lang="en-US"/>
              <a:t>Department of 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EF5ACB-C86C-42EE-8184-732BA3CFE2F8}" type="datetime5">
              <a:rPr lang="en-US" smtClean="0"/>
              <a:pPr/>
              <a:t>31-Jan-23</a:t>
            </a:fld>
            <a:endParaRPr lang="en-US"/>
          </a:p>
        </p:txBody>
      </p:sp>
      <p:sp>
        <p:nvSpPr>
          <p:cNvPr id="5" name="Footer Placeholder 4"/>
          <p:cNvSpPr>
            <a:spLocks noGrp="1"/>
          </p:cNvSpPr>
          <p:nvPr>
            <p:ph type="ftr" sz="quarter" idx="11"/>
          </p:nvPr>
        </p:nvSpPr>
        <p:spPr/>
        <p:txBody>
          <a:bodyPr/>
          <a:lstStyle/>
          <a:p>
            <a:r>
              <a:rPr lang="en-US"/>
              <a:t>Department of 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BF65E4-763A-48D5-A036-9DD022B0C79F}" type="datetime5">
              <a:rPr lang="en-US" smtClean="0"/>
              <a:pPr/>
              <a:t>31-Jan-23</a:t>
            </a:fld>
            <a:endParaRPr lang="en-US"/>
          </a:p>
        </p:txBody>
      </p:sp>
      <p:sp>
        <p:nvSpPr>
          <p:cNvPr id="6" name="Footer Placeholder 5"/>
          <p:cNvSpPr>
            <a:spLocks noGrp="1"/>
          </p:cNvSpPr>
          <p:nvPr>
            <p:ph type="ftr" sz="quarter" idx="11"/>
          </p:nvPr>
        </p:nvSpPr>
        <p:spPr/>
        <p:txBody>
          <a:bodyPr/>
          <a:lstStyle/>
          <a:p>
            <a:r>
              <a:rPr lang="en-US"/>
              <a:t>Department of IT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0E8EA53-807A-478D-95FE-A76312A36D61}" type="datetime5">
              <a:rPr lang="en-US" smtClean="0"/>
              <a:pPr/>
              <a:t>31-Jan-23</a:t>
            </a:fld>
            <a:endParaRPr lang="en-US"/>
          </a:p>
        </p:txBody>
      </p:sp>
      <p:sp>
        <p:nvSpPr>
          <p:cNvPr id="8" name="Footer Placeholder 7"/>
          <p:cNvSpPr>
            <a:spLocks noGrp="1"/>
          </p:cNvSpPr>
          <p:nvPr>
            <p:ph type="ftr" sz="quarter" idx="11"/>
          </p:nvPr>
        </p:nvSpPr>
        <p:spPr/>
        <p:txBody>
          <a:bodyPr/>
          <a:lstStyle/>
          <a:p>
            <a:r>
              <a:rPr lang="en-US"/>
              <a:t>Department of IT</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02531BD-D00E-456E-A15F-15C42B801340}" type="datetime5">
              <a:rPr lang="en-US" smtClean="0"/>
              <a:pPr/>
              <a:t>31-Jan-23</a:t>
            </a:fld>
            <a:endParaRPr lang="en-US"/>
          </a:p>
        </p:txBody>
      </p:sp>
      <p:sp>
        <p:nvSpPr>
          <p:cNvPr id="4" name="Footer Placeholder 3"/>
          <p:cNvSpPr>
            <a:spLocks noGrp="1"/>
          </p:cNvSpPr>
          <p:nvPr>
            <p:ph type="ftr" sz="quarter" idx="11"/>
          </p:nvPr>
        </p:nvSpPr>
        <p:spPr/>
        <p:txBody>
          <a:bodyPr/>
          <a:lstStyle/>
          <a:p>
            <a:r>
              <a:rPr lang="en-US"/>
              <a:t>Department of IT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7808B-5E86-4FDB-A372-B3022D5E9247}" type="datetime5">
              <a:rPr lang="en-US" smtClean="0"/>
              <a:pPr/>
              <a:t>31-Jan-23</a:t>
            </a:fld>
            <a:endParaRPr lang="en-US"/>
          </a:p>
        </p:txBody>
      </p:sp>
      <p:sp>
        <p:nvSpPr>
          <p:cNvPr id="3" name="Footer Placeholder 2"/>
          <p:cNvSpPr>
            <a:spLocks noGrp="1"/>
          </p:cNvSpPr>
          <p:nvPr>
            <p:ph type="ftr" sz="quarter" idx="11"/>
          </p:nvPr>
        </p:nvSpPr>
        <p:spPr/>
        <p:txBody>
          <a:bodyPr/>
          <a:lstStyle/>
          <a:p>
            <a:r>
              <a:rPr lang="en-US"/>
              <a:t>Department of IT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6D174F-C207-4CA9-B2CF-4AE7A67764BD}" type="datetime5">
              <a:rPr lang="en-US" smtClean="0"/>
              <a:pPr/>
              <a:t>31-Jan-23</a:t>
            </a:fld>
            <a:endParaRPr lang="en-US"/>
          </a:p>
        </p:txBody>
      </p:sp>
      <p:sp>
        <p:nvSpPr>
          <p:cNvPr id="6" name="Footer Placeholder 5"/>
          <p:cNvSpPr>
            <a:spLocks noGrp="1"/>
          </p:cNvSpPr>
          <p:nvPr>
            <p:ph type="ftr" sz="quarter" idx="11"/>
          </p:nvPr>
        </p:nvSpPr>
        <p:spPr/>
        <p:txBody>
          <a:bodyPr/>
          <a:lstStyle/>
          <a:p>
            <a:r>
              <a:rPr lang="en-US"/>
              <a:t>Department of IT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66EC17-7C59-489B-96A7-A7B36C711F7B}" type="datetime5">
              <a:rPr lang="en-US" smtClean="0"/>
              <a:pPr/>
              <a:t>31-Jan-23</a:t>
            </a:fld>
            <a:endParaRPr lang="en-US"/>
          </a:p>
        </p:txBody>
      </p:sp>
      <p:sp>
        <p:nvSpPr>
          <p:cNvPr id="6" name="Footer Placeholder 5"/>
          <p:cNvSpPr>
            <a:spLocks noGrp="1"/>
          </p:cNvSpPr>
          <p:nvPr>
            <p:ph type="ftr" sz="quarter" idx="11"/>
          </p:nvPr>
        </p:nvSpPr>
        <p:spPr/>
        <p:txBody>
          <a:bodyPr/>
          <a:lstStyle/>
          <a:p>
            <a:r>
              <a:rPr lang="en-US"/>
              <a:t>Department of IT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59314E-8F83-490B-93D3-1C766DA10E6B}" type="datetime5">
              <a:rPr lang="en-US" smtClean="0"/>
              <a:pPr/>
              <a:t>31-Jan-23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IT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rtlCol="0" anchor="ctr"/>
          <a:lstStyle/>
          <a:p>
            <a:pPr algn="ctr"/>
            <a:endParaRPr lang="en-US" dirty="0">
              <a:solidFill>
                <a:schemeClr val="bg1"/>
              </a:solidFill>
              <a:latin typeface="Times New Roman" pitchFamily="18" charset="0"/>
              <a:cs typeface="Times New Roman" pitchFamily="18" charset="0"/>
            </a:endParaRPr>
          </a:p>
          <a:p>
            <a:pPr algn="ct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
        <p:nvSpPr>
          <p:cNvPr id="5" name="Rectangle 4"/>
          <p:cNvSpPr/>
          <p:nvPr/>
        </p:nvSpPr>
        <p:spPr>
          <a:xfrm>
            <a:off x="2514600" y="304800"/>
            <a:ext cx="50292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latin typeface="Times New Roman" pitchFamily="18" charset="0"/>
                <a:cs typeface="Times New Roman" pitchFamily="18" charset="0"/>
              </a:rPr>
              <a:t>18ITL81- MAIN PROJECT</a:t>
            </a:r>
            <a:endParaRPr lang="en-US" sz="2800" b="1" dirty="0">
              <a:solidFill>
                <a:schemeClr val="tx1"/>
              </a:solidFill>
              <a:latin typeface="Times New Roman" pitchFamily="18" charset="0"/>
              <a:cs typeface="Times New Roman" pitchFamily="18" charset="0"/>
            </a:endParaRPr>
          </a:p>
        </p:txBody>
      </p:sp>
      <p:sp>
        <p:nvSpPr>
          <p:cNvPr id="7" name="Rectangle 6"/>
          <p:cNvSpPr/>
          <p:nvPr/>
        </p:nvSpPr>
        <p:spPr>
          <a:xfrm>
            <a:off x="2438400" y="1752600"/>
            <a:ext cx="50292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Times New Roman" pitchFamily="18" charset="0"/>
                <a:cs typeface="Times New Roman" pitchFamily="18" charset="0"/>
              </a:rPr>
              <a:t>CLASSIFICATION OF ALZHEIMER’S DISEASE AND ITS STAGES USING MACHINE LEARNING </a:t>
            </a:r>
            <a:endParaRPr lang="en-US" b="1" dirty="0">
              <a:solidFill>
                <a:schemeClr val="tx1"/>
              </a:solidFill>
              <a:latin typeface="Times New Roman" pitchFamily="18" charset="0"/>
              <a:cs typeface="Times New Roman" pitchFamily="18" charset="0"/>
            </a:endParaRPr>
          </a:p>
        </p:txBody>
      </p:sp>
      <p:pic>
        <p:nvPicPr>
          <p:cNvPr id="1029" name="Picture 5"/>
          <p:cNvPicPr>
            <a:picLocks noChangeAspect="1" noChangeArrowheads="1"/>
          </p:cNvPicPr>
          <p:nvPr/>
        </p:nvPicPr>
        <p:blipFill>
          <a:blip r:embed="rId2"/>
          <a:srcRect l="71083" t="14583" r="18995" b="70834"/>
          <a:stretch>
            <a:fillRect/>
          </a:stretch>
        </p:blipFill>
        <p:spPr bwMode="auto">
          <a:xfrm>
            <a:off x="7315200" y="381000"/>
            <a:ext cx="1371600" cy="1371600"/>
          </a:xfrm>
          <a:prstGeom prst="rect">
            <a:avLst/>
          </a:prstGeom>
          <a:noFill/>
          <a:ln w="9525">
            <a:noFill/>
            <a:miter lim="800000"/>
            <a:headEnd/>
            <a:tailEnd/>
          </a:ln>
          <a:effectLst/>
        </p:spPr>
      </p:pic>
      <p:pic>
        <p:nvPicPr>
          <p:cNvPr id="1030" name="Picture 6"/>
          <p:cNvPicPr>
            <a:picLocks noChangeAspect="1" noChangeArrowheads="1"/>
          </p:cNvPicPr>
          <p:nvPr/>
        </p:nvPicPr>
        <p:blipFill>
          <a:blip r:embed="rId2"/>
          <a:srcRect l="9590" t="14583" r="82211" b="68750"/>
          <a:stretch>
            <a:fillRect/>
          </a:stretch>
        </p:blipFill>
        <p:spPr bwMode="auto">
          <a:xfrm>
            <a:off x="1447800" y="457200"/>
            <a:ext cx="1295400" cy="1371600"/>
          </a:xfrm>
          <a:prstGeom prst="rect">
            <a:avLst/>
          </a:prstGeom>
          <a:noFill/>
          <a:ln w="9525">
            <a:noFill/>
            <a:miter lim="800000"/>
            <a:headEnd/>
            <a:tailEnd/>
          </a:ln>
          <a:effectLst/>
        </p:spPr>
      </p:pic>
      <p:sp>
        <p:nvSpPr>
          <p:cNvPr id="15" name="Date Placeholder 14"/>
          <p:cNvSpPr>
            <a:spLocks noGrp="1"/>
          </p:cNvSpPr>
          <p:nvPr>
            <p:ph type="dt" sz="half" idx="10"/>
          </p:nvPr>
        </p:nvSpPr>
        <p:spPr>
          <a:xfrm>
            <a:off x="1295400" y="6324600"/>
            <a:ext cx="2133600" cy="365125"/>
          </a:xfrm>
        </p:spPr>
        <p:txBody>
          <a:bodyPr/>
          <a:lstStyle/>
          <a:p>
            <a:fld id="{F46788AF-216B-467E-A864-6291180AD29A}" type="datetime5">
              <a:rPr lang="en-US" sz="1400" smtClean="0">
                <a:solidFill>
                  <a:schemeClr val="tx1"/>
                </a:solidFill>
                <a:latin typeface="Times New Roman" pitchFamily="18" charset="0"/>
                <a:cs typeface="Times New Roman" pitchFamily="18" charset="0"/>
              </a:rPr>
              <a:pPr/>
              <a:t>31-Jan-23</a:t>
            </a:fld>
            <a:endParaRPr lang="en-US" dirty="0">
              <a:solidFill>
                <a:schemeClr val="tx1"/>
              </a:solidFill>
              <a:latin typeface="Times New Roman" pitchFamily="18" charset="0"/>
              <a:cs typeface="Times New Roman" pitchFamily="18" charset="0"/>
            </a:endParaRPr>
          </a:p>
        </p:txBody>
      </p:sp>
      <p:sp>
        <p:nvSpPr>
          <p:cNvPr id="16" name="Footer Placeholder 15"/>
          <p:cNvSpPr>
            <a:spLocks noGrp="1"/>
          </p:cNvSpPr>
          <p:nvPr>
            <p:ph type="ftr" sz="quarter" idx="11"/>
          </p:nvPr>
        </p:nvSpPr>
        <p:spPr>
          <a:xfrm>
            <a:off x="3657600" y="6324600"/>
            <a:ext cx="2895600" cy="365125"/>
          </a:xfrm>
        </p:spPr>
        <p:txBody>
          <a:bodyPr/>
          <a:lstStyle/>
          <a:p>
            <a:r>
              <a:rPr lang="en-US" sz="1600" b="1" dirty="0">
                <a:solidFill>
                  <a:schemeClr val="tx1"/>
                </a:solidFill>
                <a:latin typeface="Times New Roman" pitchFamily="18" charset="0"/>
                <a:cs typeface="Times New Roman" pitchFamily="18" charset="0"/>
              </a:rPr>
              <a:t>Department of IT</a:t>
            </a:r>
          </a:p>
        </p:txBody>
      </p:sp>
      <p:sp>
        <p:nvSpPr>
          <p:cNvPr id="17" name="Slide Number Placeholder 16"/>
          <p:cNvSpPr>
            <a:spLocks noGrp="1"/>
          </p:cNvSpPr>
          <p:nvPr>
            <p:ph type="sldNum" sz="quarter" idx="12"/>
          </p:nvPr>
        </p:nvSpPr>
        <p:spPr/>
        <p:txBody>
          <a:bodyPr/>
          <a:lstStyle/>
          <a:p>
            <a:fld id="{B6F15528-21DE-4FAA-801E-634DDDAF4B2B}" type="slidenum">
              <a:rPr lang="en-US" sz="1400" smtClean="0">
                <a:solidFill>
                  <a:schemeClr val="tx1"/>
                </a:solidFill>
                <a:latin typeface="Times New Roman" pitchFamily="18" charset="0"/>
                <a:cs typeface="Times New Roman" pitchFamily="18" charset="0"/>
              </a:rPr>
              <a:pPr/>
              <a:t>1</a:t>
            </a:fld>
            <a:endParaRPr lang="en-US" sz="1400" dirty="0">
              <a:solidFill>
                <a:schemeClr val="tx1"/>
              </a:solidFill>
              <a:latin typeface="Times New Roman" pitchFamily="18" charset="0"/>
              <a:cs typeface="Times New Roman" pitchFamily="18" charset="0"/>
            </a:endParaRPr>
          </a:p>
        </p:txBody>
      </p:sp>
      <p:sp>
        <p:nvSpPr>
          <p:cNvPr id="18" name="Rectangle 17"/>
          <p:cNvSpPr/>
          <p:nvPr/>
        </p:nvSpPr>
        <p:spPr>
          <a:xfrm>
            <a:off x="1295400" y="3048000"/>
            <a:ext cx="4419600" cy="2819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IN" i="1" dirty="0">
                <a:latin typeface="Times New Roman" pitchFamily="18" charset="0"/>
                <a:cs typeface="Times New Roman" pitchFamily="18" charset="0"/>
              </a:rPr>
              <a:t>Presented by,</a:t>
            </a:r>
          </a:p>
          <a:p>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MULLAIVENTHAN</a:t>
            </a:r>
            <a:r>
              <a:rPr lang="en-IN" dirty="0">
                <a:latin typeface="Times New Roman" pitchFamily="18" charset="0"/>
                <a:cs typeface="Times New Roman" pitchFamily="18" charset="0"/>
              </a:rPr>
              <a:t> N          (19ITR065)</a:t>
            </a:r>
          </a:p>
          <a:p>
            <a:pPr algn="just"/>
            <a:r>
              <a:rPr lang="en-IN" dirty="0">
                <a:latin typeface="Times New Roman" pitchFamily="18" charset="0"/>
                <a:cs typeface="Times New Roman" pitchFamily="18" charset="0"/>
              </a:rPr>
              <a:t>SHANMUGAAPRIYAA S     (19ITR096)</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SHARUKKHAN R I     </a:t>
            </a:r>
            <a:r>
              <a:rPr lang="en-IN" dirty="0">
                <a:latin typeface="Times New Roman" pitchFamily="18" charset="0"/>
                <a:cs typeface="Times New Roman" pitchFamily="18" charset="0"/>
              </a:rPr>
              <a:t>          (19ITR098)</a:t>
            </a:r>
          </a:p>
          <a:p>
            <a:pPr algn="just"/>
            <a:r>
              <a:rPr lang="en-IN" dirty="0">
                <a:latin typeface="Times New Roman" pitchFamily="18" charset="0"/>
                <a:cs typeface="Times New Roman" pitchFamily="18" charset="0"/>
              </a:rPr>
              <a:t>VINITHA S                             (19ITR122)</a:t>
            </a:r>
            <a:endParaRPr lang="en-US" dirty="0">
              <a:latin typeface="Times New Roman" pitchFamily="18" charset="0"/>
              <a:cs typeface="Times New Roman" pitchFamily="18" charset="0"/>
            </a:endParaRPr>
          </a:p>
          <a:p>
            <a:endParaRPr lang="en-US" dirty="0"/>
          </a:p>
        </p:txBody>
      </p:sp>
      <p:sp>
        <p:nvSpPr>
          <p:cNvPr id="19" name="Rectangle 18"/>
          <p:cNvSpPr/>
          <p:nvPr/>
        </p:nvSpPr>
        <p:spPr>
          <a:xfrm>
            <a:off x="5867400" y="3238502"/>
            <a:ext cx="2971800" cy="17526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IN" i="1" dirty="0">
                <a:latin typeface="Times New Roman" pitchFamily="18" charset="0"/>
                <a:cs typeface="Times New Roman" pitchFamily="18" charset="0"/>
              </a:rPr>
              <a:t>Under the Guidance of</a:t>
            </a:r>
          </a:p>
          <a:p>
            <a:endParaRPr lang="en-IN" dirty="0">
              <a:latin typeface="Times New Roman" pitchFamily="18" charset="0"/>
              <a:cs typeface="Times New Roman" pitchFamily="18" charset="0"/>
            </a:endParaRPr>
          </a:p>
          <a:p>
            <a:r>
              <a:rPr lang="en-IN" sz="2000" dirty="0">
                <a:latin typeface="Times New Roman" pitchFamily="18" charset="0"/>
                <a:cs typeface="Times New Roman" pitchFamily="18" charset="0"/>
              </a:rPr>
              <a:t>Ms. PREMA P, M.E.,</a:t>
            </a:r>
          </a:p>
          <a:p>
            <a:endParaRPr lang="en-IN"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685800"/>
            <a:ext cx="7162800" cy="1143000"/>
          </a:xfrm>
        </p:spPr>
        <p:txBody>
          <a:bodyPr>
            <a:normAutofit/>
          </a:bodyPr>
          <a:lstStyle/>
          <a:p>
            <a:r>
              <a:rPr lang="en-US" sz="3200" b="1" dirty="0">
                <a:latin typeface="Times New Roman" panose="02020603050405020304" pitchFamily="18" charset="0"/>
                <a:cs typeface="Times New Roman" panose="02020603050405020304" pitchFamily="18" charset="0"/>
              </a:rPr>
              <a:t>PROPOSED SYSTEM</a:t>
            </a:r>
            <a:r>
              <a:rPr lang="en-GB" sz="3200" dirty="0">
                <a:latin typeface="Times New Roman" panose="02020603050405020304" pitchFamily="18" charset="0"/>
                <a:cs typeface="Times New Roman" panose="02020603050405020304" pitchFamily="18" charset="0"/>
              </a:rPr>
              <a:t/>
            </a:r>
            <a:br>
              <a:rPr lang="en-GB" sz="3200" dirty="0">
                <a:latin typeface="Times New Roman" panose="02020603050405020304" pitchFamily="18" charset="0"/>
                <a:cs typeface="Times New Roman" panose="02020603050405020304" pitchFamily="18" charset="0"/>
              </a:rPr>
            </a:br>
            <a:endParaRPr lang="en-GB"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0" y="2073275"/>
            <a:ext cx="7162800" cy="4708525"/>
          </a:xfrm>
        </p:spPr>
        <p:txBody>
          <a:bodyPr>
            <a:normAutofit/>
          </a:bodyPr>
          <a:lstStyle/>
          <a:p>
            <a:pPr algn="just"/>
            <a:r>
              <a:rPr lang="en-US" sz="1400" dirty="0" smtClean="0">
                <a:latin typeface="Times New Roman" panose="02020603050405020304" pitchFamily="18" charset="0"/>
                <a:cs typeface="Times New Roman" panose="02020603050405020304" pitchFamily="18" charset="0"/>
              </a:rPr>
              <a:t>Application of Deep Learning techniques coupled with radiological imaging can be helpful in the accurate identification of this disease, and can also be supportive in overcoming the issue of a shortage of trained physicians in remote communities. </a:t>
            </a:r>
          </a:p>
          <a:p>
            <a:pPr algn="just"/>
            <a:r>
              <a:rPr lang="en-US" sz="1400" dirty="0" smtClean="0">
                <a:latin typeface="Times New Roman" panose="02020603050405020304" pitchFamily="18" charset="0"/>
                <a:cs typeface="Times New Roman" panose="02020603050405020304" pitchFamily="18" charset="0"/>
              </a:rPr>
              <a:t>A CNN with ResNet 50 is a kind of network architecture for deep learning algorithms and is specifically used for image recognition and tasks that involve the processing of pixel data</a:t>
            </a:r>
          </a:p>
          <a:p>
            <a:pPr algn="just"/>
            <a:r>
              <a:rPr lang="en-US" sz="1400" dirty="0" smtClean="0">
                <a:latin typeface="Times New Roman" panose="02020603050405020304" pitchFamily="18" charset="0"/>
                <a:cs typeface="Times New Roman" panose="02020603050405020304" pitchFamily="18" charset="0"/>
              </a:rPr>
              <a:t>There are other types of neural networks in deep learning, but for identifying and recognizing objects, CNN with ResNet 50 are the network architecture of choice.</a:t>
            </a:r>
          </a:p>
          <a:p>
            <a:pPr algn="just"/>
            <a:r>
              <a:rPr lang="en-US" sz="1400" dirty="0" smtClean="0">
                <a:latin typeface="Times New Roman" panose="02020603050405020304" pitchFamily="18" charset="0"/>
                <a:cs typeface="Times New Roman" panose="02020603050405020304" pitchFamily="18" charset="0"/>
              </a:rPr>
              <a:t>The Proposed algorithm of CNN, the state-of-the-art </a:t>
            </a:r>
            <a:r>
              <a:rPr lang="en-US" sz="1400" dirty="0" err="1" smtClean="0">
                <a:latin typeface="Times New Roman" panose="02020603050405020304" pitchFamily="18" charset="0"/>
                <a:cs typeface="Times New Roman" panose="02020603050405020304" pitchFamily="18" charset="0"/>
              </a:rPr>
              <a:t>convolutional</a:t>
            </a:r>
            <a:r>
              <a:rPr lang="en-US" sz="1400" dirty="0" smtClean="0">
                <a:latin typeface="Times New Roman" panose="02020603050405020304" pitchFamily="18" charset="0"/>
                <a:cs typeface="Times New Roman" panose="02020603050405020304" pitchFamily="18" charset="0"/>
              </a:rPr>
              <a:t> neural network algorithm for object detection and segmentation to the oral pathology domain. CNN with ResNet 50 is originally developed for disease detection, and object instance segmentation of natural images. </a:t>
            </a:r>
          </a:p>
          <a:p>
            <a:pPr algn="just"/>
            <a:r>
              <a:rPr lang="en-US" sz="1400" dirty="0" smtClean="0">
                <a:latin typeface="Times New Roman" panose="02020603050405020304" pitchFamily="18" charset="0"/>
                <a:cs typeface="Times New Roman" panose="02020603050405020304" pitchFamily="18" charset="0"/>
              </a:rPr>
              <a:t>With this experiment, that CNN with ResNet 50 can also be used in a very specialized area such as oral pathology.</a:t>
            </a:r>
          </a:p>
          <a:p>
            <a:pPr algn="just"/>
            <a:endParaRPr lang="en-US" sz="1400" dirty="0" smtClean="0">
              <a:latin typeface="Times New Roman" panose="02020603050405020304" pitchFamily="18" charset="0"/>
              <a:cs typeface="Times New Roman" panose="02020603050405020304" pitchFamily="18" charset="0"/>
            </a:endParaRPr>
          </a:p>
          <a:p>
            <a:pPr algn="just"/>
            <a:endParaRPr lang="en-US" sz="14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99E719A-34CC-4FB6-9715-F7FC0152D9D1}" type="datetime5">
              <a:rPr lang="en-US" smtClean="0"/>
              <a:pPr/>
              <a:t>31-Jan-23</a:t>
            </a:fld>
            <a:endParaRPr lang="en-US"/>
          </a:p>
        </p:txBody>
      </p:sp>
      <p:sp>
        <p:nvSpPr>
          <p:cNvPr id="5" name="Footer Placeholder 4"/>
          <p:cNvSpPr>
            <a:spLocks noGrp="1"/>
          </p:cNvSpPr>
          <p:nvPr>
            <p:ph type="ftr" sz="quarter" idx="11"/>
          </p:nvPr>
        </p:nvSpPr>
        <p:spPr/>
        <p:txBody>
          <a:bodyPr/>
          <a:lstStyle/>
          <a:p>
            <a:r>
              <a:rPr lang="en-US" dirty="0"/>
              <a:t>Department of 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Rectangle 6"/>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rtlCol="0" anchor="ctr"/>
          <a:lstStyle/>
          <a:p>
            <a:pPr algn="ctr"/>
            <a:endParaRPr lang="en-US" dirty="0">
              <a:solidFill>
                <a:schemeClr val="bg1"/>
              </a:solidFill>
              <a:latin typeface="Times New Roman" pitchFamily="18" charset="0"/>
              <a:cs typeface="Times New Roman" pitchFamily="18" charset="0"/>
            </a:endParaRPr>
          </a:p>
          <a:p>
            <a:pPr algn="ct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4056088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762000"/>
            <a:ext cx="7239000" cy="1143000"/>
          </a:xfrm>
        </p:spPr>
        <p:txBody>
          <a:bodyPr>
            <a:normAutofit/>
          </a:bodyPr>
          <a:lstStyle/>
          <a:p>
            <a:r>
              <a:rPr lang="en-US" sz="3200" b="1" dirty="0">
                <a:latin typeface="Times New Roman" panose="02020603050405020304" pitchFamily="18" charset="0"/>
                <a:cs typeface="Times New Roman" panose="02020603050405020304" pitchFamily="18" charset="0"/>
              </a:rPr>
              <a:t>ADVANTAGES</a:t>
            </a:r>
            <a:r>
              <a:rPr lang="en-GB" sz="3200" dirty="0">
                <a:latin typeface="Times New Roman" panose="02020603050405020304" pitchFamily="18" charset="0"/>
                <a:cs typeface="Times New Roman" panose="02020603050405020304" pitchFamily="18" charset="0"/>
              </a:rPr>
              <a:t/>
            </a:r>
            <a:br>
              <a:rPr lang="en-GB" sz="3200" dirty="0">
                <a:latin typeface="Times New Roman" panose="02020603050405020304" pitchFamily="18" charset="0"/>
                <a:cs typeface="Times New Roman" panose="02020603050405020304" pitchFamily="18" charset="0"/>
              </a:rPr>
            </a:br>
            <a:endParaRPr lang="en-GB"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47800" y="2560637"/>
            <a:ext cx="7239000" cy="4525963"/>
          </a:xfrm>
        </p:spPr>
        <p:txBody>
          <a:bodyPr>
            <a:normAutofit/>
          </a:bodyPr>
          <a:lstStyle/>
          <a:p>
            <a:pPr lvl="0" algn="just"/>
            <a:r>
              <a:rPr lang="en-US" sz="1400" dirty="0" smtClean="0">
                <a:latin typeface="Times New Roman" panose="02020603050405020304" pitchFamily="18" charset="0"/>
                <a:cs typeface="Times New Roman" panose="02020603050405020304" pitchFamily="18" charset="0"/>
              </a:rPr>
              <a:t>Efficient classified the disease </a:t>
            </a:r>
          </a:p>
          <a:p>
            <a:pPr lvl="0" algn="just"/>
            <a:r>
              <a:rPr lang="en-US" sz="1400" dirty="0" smtClean="0">
                <a:latin typeface="Times New Roman" panose="02020603050405020304" pitchFamily="18" charset="0"/>
                <a:cs typeface="Times New Roman" panose="02020603050405020304" pitchFamily="18" charset="0"/>
              </a:rPr>
              <a:t>Low cost </a:t>
            </a:r>
          </a:p>
          <a:p>
            <a:pPr lvl="0" algn="just"/>
            <a:r>
              <a:rPr lang="en-US" sz="1400" dirty="0" smtClean="0">
                <a:latin typeface="Times New Roman" panose="02020603050405020304" pitchFamily="18" charset="0"/>
                <a:cs typeface="Times New Roman" panose="02020603050405020304" pitchFamily="18" charset="0"/>
              </a:rPr>
              <a:t>Reduce time complexity</a:t>
            </a:r>
          </a:p>
          <a:p>
            <a:pPr lvl="0" algn="just"/>
            <a:r>
              <a:rPr lang="en-US" sz="1400" dirty="0" smtClean="0">
                <a:latin typeface="Times New Roman" panose="02020603050405020304" pitchFamily="18" charset="0"/>
                <a:cs typeface="Times New Roman" panose="02020603050405020304" pitchFamily="18" charset="0"/>
              </a:rPr>
              <a:t>Accurately finding the disease </a:t>
            </a:r>
          </a:p>
          <a:p>
            <a:pPr lvl="0" algn="just"/>
            <a:r>
              <a:rPr lang="en-US" sz="1400" dirty="0" smtClean="0">
                <a:latin typeface="Times New Roman" panose="02020603050405020304" pitchFamily="18" charset="0"/>
                <a:cs typeface="Times New Roman" panose="02020603050405020304" pitchFamily="18" charset="0"/>
              </a:rPr>
              <a:t>Improving segmentation and Classification</a:t>
            </a:r>
          </a:p>
          <a:p>
            <a:pPr lvl="0" algn="just"/>
            <a:endParaRPr lang="en-US" sz="14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99E719A-34CC-4FB6-9715-F7FC0152D9D1}" type="datetime5">
              <a:rPr lang="en-US" smtClean="0"/>
              <a:pPr/>
              <a:t>31-Jan-23</a:t>
            </a:fld>
            <a:endParaRPr lang="en-US"/>
          </a:p>
        </p:txBody>
      </p:sp>
      <p:sp>
        <p:nvSpPr>
          <p:cNvPr id="5" name="Footer Placeholder 4"/>
          <p:cNvSpPr>
            <a:spLocks noGrp="1"/>
          </p:cNvSpPr>
          <p:nvPr>
            <p:ph type="ftr" sz="quarter" idx="11"/>
          </p:nvPr>
        </p:nvSpPr>
        <p:spPr/>
        <p:txBody>
          <a:bodyPr/>
          <a:lstStyle/>
          <a:p>
            <a:r>
              <a:rPr lang="en-US"/>
              <a:t>Department of 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Rectangle 6"/>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rtlCol="0" anchor="ctr"/>
          <a:lstStyle/>
          <a:p>
            <a:pPr algn="ctr"/>
            <a:endParaRPr lang="en-US" dirty="0">
              <a:solidFill>
                <a:schemeClr val="bg1"/>
              </a:solidFill>
              <a:latin typeface="Times New Roman" pitchFamily="18" charset="0"/>
              <a:cs typeface="Times New Roman" pitchFamily="18" charset="0"/>
            </a:endParaRPr>
          </a:p>
          <a:p>
            <a:pPr algn="ct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794662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838200"/>
            <a:ext cx="7239000" cy="1143000"/>
          </a:xfrm>
        </p:spPr>
        <p:txBody>
          <a:bodyPr>
            <a:noAutofit/>
          </a:bodyPr>
          <a:lstStyle/>
          <a:p>
            <a:r>
              <a:rPr lang="en-US" sz="3200" b="1" dirty="0" smtClean="0">
                <a:latin typeface="Times New Roman" pitchFamily="18" charset="0"/>
                <a:cs typeface="Times New Roman" pitchFamily="18" charset="0"/>
              </a:rPr>
              <a:t>PROPOSED ARCHITECTURE </a:t>
            </a:r>
            <a:r>
              <a:rPr lang="en-US" sz="3200" b="1" dirty="0">
                <a:latin typeface="Times New Roman" pitchFamily="18" charset="0"/>
                <a:cs typeface="Times New Roman" pitchFamily="18" charset="0"/>
              </a:rPr>
              <a:t>DIAGRAM</a:t>
            </a:r>
            <a:r>
              <a:rPr lang="en-GB" sz="3200" dirty="0">
                <a:latin typeface="Times New Roman" panose="02020603050405020304" pitchFamily="18" charset="0"/>
                <a:cs typeface="Times New Roman" panose="02020603050405020304" pitchFamily="18" charset="0"/>
              </a:rPr>
              <a:t/>
            </a:r>
            <a:br>
              <a:rPr lang="en-GB" sz="3200" dirty="0">
                <a:latin typeface="Times New Roman" panose="02020603050405020304" pitchFamily="18" charset="0"/>
                <a:cs typeface="Times New Roman" panose="02020603050405020304" pitchFamily="18" charset="0"/>
              </a:rPr>
            </a:br>
            <a:endParaRPr lang="en-GB" sz="3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99E719A-34CC-4FB6-9715-F7FC0152D9D1}" type="datetime5">
              <a:rPr lang="en-US" smtClean="0"/>
              <a:pPr/>
              <a:t>31-Jan-23</a:t>
            </a:fld>
            <a:endParaRPr lang="en-US"/>
          </a:p>
        </p:txBody>
      </p:sp>
      <p:sp>
        <p:nvSpPr>
          <p:cNvPr id="5" name="Footer Placeholder 4"/>
          <p:cNvSpPr>
            <a:spLocks noGrp="1"/>
          </p:cNvSpPr>
          <p:nvPr>
            <p:ph type="ftr" sz="quarter" idx="11"/>
          </p:nvPr>
        </p:nvSpPr>
        <p:spPr/>
        <p:txBody>
          <a:bodyPr/>
          <a:lstStyle/>
          <a:p>
            <a:r>
              <a:rPr lang="en-US"/>
              <a:t>Department of 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Rectangle 6"/>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rtlCol="0" anchor="ctr"/>
          <a:lstStyle/>
          <a:p>
            <a:pPr algn="ctr"/>
            <a:endParaRPr lang="en-US" dirty="0">
              <a:solidFill>
                <a:schemeClr val="bg1"/>
              </a:solidFill>
              <a:latin typeface="Times New Roman" pitchFamily="18" charset="0"/>
              <a:cs typeface="Times New Roman" pitchFamily="18" charset="0"/>
            </a:endParaRPr>
          </a:p>
          <a:p>
            <a:pPr algn="ct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grpSp>
        <p:nvGrpSpPr>
          <p:cNvPr id="27" name="Group 26"/>
          <p:cNvGrpSpPr/>
          <p:nvPr/>
        </p:nvGrpSpPr>
        <p:grpSpPr>
          <a:xfrm>
            <a:off x="1981200" y="2562225"/>
            <a:ext cx="6038850" cy="2771775"/>
            <a:chOff x="0" y="0"/>
            <a:chExt cx="6038850" cy="2771775"/>
          </a:xfrm>
        </p:grpSpPr>
        <p:sp>
          <p:nvSpPr>
            <p:cNvPr id="28" name="Rectangle 27"/>
            <p:cNvSpPr/>
            <p:nvPr/>
          </p:nvSpPr>
          <p:spPr>
            <a:xfrm>
              <a:off x="0" y="0"/>
              <a:ext cx="1543050" cy="54292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dirty="0">
                  <a:effectLst/>
                  <a:latin typeface="Times New Roman"/>
                  <a:ea typeface="Calibri"/>
                  <a:cs typeface="Times New Roman"/>
                </a:rPr>
                <a:t>Collection of Data set </a:t>
              </a:r>
              <a:endParaRPr lang="en-US" sz="1100" dirty="0">
                <a:effectLst/>
                <a:ea typeface="Calibri"/>
                <a:cs typeface="Times New Roman"/>
              </a:endParaRPr>
            </a:p>
          </p:txBody>
        </p:sp>
        <p:sp>
          <p:nvSpPr>
            <p:cNvPr id="29" name="Right Arrow 28"/>
            <p:cNvSpPr/>
            <p:nvPr/>
          </p:nvSpPr>
          <p:spPr>
            <a:xfrm>
              <a:off x="1552575" y="209550"/>
              <a:ext cx="390525" cy="266700"/>
            </a:xfrm>
            <a:prstGeom prst="right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0" name="Rectangle 29"/>
            <p:cNvSpPr/>
            <p:nvPr/>
          </p:nvSpPr>
          <p:spPr>
            <a:xfrm>
              <a:off x="1971675" y="19050"/>
              <a:ext cx="1504950" cy="60007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a:effectLst/>
                  <a:latin typeface="Times New Roman"/>
                  <a:ea typeface="Calibri"/>
                  <a:cs typeface="Times New Roman"/>
                </a:rPr>
                <a:t>Pre-Processing</a:t>
              </a:r>
              <a:endParaRPr lang="en-US" sz="1100">
                <a:effectLst/>
                <a:ea typeface="Calibri"/>
                <a:cs typeface="Times New Roman"/>
              </a:endParaRPr>
            </a:p>
          </p:txBody>
        </p:sp>
        <p:sp>
          <p:nvSpPr>
            <p:cNvPr id="31" name="Right Arrow 30"/>
            <p:cNvSpPr/>
            <p:nvPr/>
          </p:nvSpPr>
          <p:spPr>
            <a:xfrm>
              <a:off x="3505200" y="228600"/>
              <a:ext cx="409575" cy="247650"/>
            </a:xfrm>
            <a:prstGeom prst="right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2" name="Rectangle 31"/>
            <p:cNvSpPr/>
            <p:nvPr/>
          </p:nvSpPr>
          <p:spPr>
            <a:xfrm>
              <a:off x="3914775" y="66675"/>
              <a:ext cx="1504950" cy="60007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a:effectLst/>
                  <a:latin typeface="Times New Roman"/>
                  <a:ea typeface="Calibri"/>
                  <a:cs typeface="Times New Roman"/>
                </a:rPr>
                <a:t>Feature extraction </a:t>
              </a:r>
              <a:endParaRPr lang="en-US" sz="1100">
                <a:effectLst/>
                <a:ea typeface="Calibri"/>
                <a:cs typeface="Times New Roman"/>
              </a:endParaRPr>
            </a:p>
          </p:txBody>
        </p:sp>
        <p:sp>
          <p:nvSpPr>
            <p:cNvPr id="33" name="Curved Left Arrow 32"/>
            <p:cNvSpPr/>
            <p:nvPr/>
          </p:nvSpPr>
          <p:spPr>
            <a:xfrm>
              <a:off x="5419725" y="304800"/>
              <a:ext cx="619125" cy="1323975"/>
            </a:xfrm>
            <a:prstGeom prst="curvedLeft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4" name="Rounded Rectangle 33"/>
            <p:cNvSpPr/>
            <p:nvPr/>
          </p:nvSpPr>
          <p:spPr>
            <a:xfrm>
              <a:off x="3771900" y="1247775"/>
              <a:ext cx="1647825" cy="58102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a:effectLst/>
                  <a:latin typeface="Times New Roman"/>
                  <a:ea typeface="Calibri"/>
                  <a:cs typeface="Times New Roman"/>
                </a:rPr>
                <a:t>Classification</a:t>
              </a:r>
              <a:endParaRPr lang="en-US" sz="1100">
                <a:effectLst/>
                <a:ea typeface="Calibri"/>
                <a:cs typeface="Times New Roman"/>
              </a:endParaRPr>
            </a:p>
          </p:txBody>
        </p:sp>
        <p:sp>
          <p:nvSpPr>
            <p:cNvPr id="35" name="Left Arrow 34"/>
            <p:cNvSpPr/>
            <p:nvPr/>
          </p:nvSpPr>
          <p:spPr>
            <a:xfrm>
              <a:off x="3286125" y="1371600"/>
              <a:ext cx="466725" cy="285750"/>
            </a:xfrm>
            <a:prstGeom prst="left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6" name="Rounded Rectangle 35"/>
            <p:cNvSpPr/>
            <p:nvPr/>
          </p:nvSpPr>
          <p:spPr>
            <a:xfrm>
              <a:off x="2124075" y="1190625"/>
              <a:ext cx="1190625" cy="67627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dirty="0" smtClean="0">
                  <a:effectLst/>
                  <a:latin typeface="Times New Roman"/>
                  <a:ea typeface="Calibri"/>
                  <a:cs typeface="Times New Roman"/>
                </a:rPr>
                <a:t>CNN  with </a:t>
              </a:r>
              <a:r>
                <a:rPr lang="en-GB" sz="1200" b="1" dirty="0" smtClean="0"/>
                <a:t>ResNet 50 </a:t>
              </a:r>
              <a:r>
                <a:rPr lang="en-US" sz="1200" b="1" dirty="0" smtClean="0">
                  <a:effectLst/>
                  <a:latin typeface="Times New Roman"/>
                  <a:ea typeface="Calibri"/>
                  <a:cs typeface="Times New Roman"/>
                </a:rPr>
                <a:t>algorithm </a:t>
              </a:r>
              <a:endParaRPr lang="en-US" sz="1100" b="1" dirty="0">
                <a:effectLst/>
                <a:ea typeface="Calibri"/>
                <a:cs typeface="Times New Roman"/>
              </a:endParaRPr>
            </a:p>
          </p:txBody>
        </p:sp>
        <p:sp>
          <p:nvSpPr>
            <p:cNvPr id="37" name="Left Arrow 36"/>
            <p:cNvSpPr/>
            <p:nvPr/>
          </p:nvSpPr>
          <p:spPr>
            <a:xfrm>
              <a:off x="1657350" y="1371600"/>
              <a:ext cx="428625" cy="247650"/>
            </a:xfrm>
            <a:prstGeom prst="left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8" name="Rounded Rectangle 37"/>
            <p:cNvSpPr/>
            <p:nvPr/>
          </p:nvSpPr>
          <p:spPr>
            <a:xfrm>
              <a:off x="400050" y="1247775"/>
              <a:ext cx="1276350" cy="60960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a:effectLst/>
                  <a:latin typeface="Times New Roman"/>
                  <a:ea typeface="Calibri"/>
                  <a:cs typeface="Times New Roman"/>
                </a:rPr>
                <a:t>Alzheimer Disease OR not </a:t>
              </a:r>
              <a:endParaRPr lang="en-US" sz="1100">
                <a:effectLst/>
                <a:ea typeface="Calibri"/>
                <a:cs typeface="Times New Roman"/>
              </a:endParaRPr>
            </a:p>
          </p:txBody>
        </p:sp>
        <p:sp>
          <p:nvSpPr>
            <p:cNvPr id="39" name="Down Arrow 38"/>
            <p:cNvSpPr/>
            <p:nvPr/>
          </p:nvSpPr>
          <p:spPr>
            <a:xfrm>
              <a:off x="876300" y="1857375"/>
              <a:ext cx="276225" cy="361950"/>
            </a:xfrm>
            <a:prstGeom prst="down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0" name="Rectangle 39"/>
            <p:cNvSpPr/>
            <p:nvPr/>
          </p:nvSpPr>
          <p:spPr>
            <a:xfrm>
              <a:off x="171450" y="2228850"/>
              <a:ext cx="1847850" cy="54292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a:effectLst/>
                  <a:latin typeface="Times New Roman"/>
                  <a:ea typeface="Calibri"/>
                  <a:cs typeface="Times New Roman"/>
                </a:rPr>
                <a:t>Output</a:t>
              </a:r>
              <a:endParaRPr lang="en-US" sz="1100">
                <a:effectLst/>
                <a:ea typeface="Calibri"/>
                <a:cs typeface="Times New Roman"/>
              </a:endParaRPr>
            </a:p>
          </p:txBody>
        </p:sp>
      </p:grpSp>
    </p:spTree>
    <p:extLst>
      <p:ext uri="{BB962C8B-B14F-4D97-AF65-F5344CB8AC3E}">
        <p14:creationId xmlns:p14="http://schemas.microsoft.com/office/powerpoint/2010/main" xmlns="" val="506796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0"/>
            <a:ext cx="7315200" cy="1143000"/>
          </a:xfrm>
        </p:spPr>
        <p:txBody>
          <a:bodyPr>
            <a:normAutofit/>
          </a:bodyPr>
          <a:lstStyle/>
          <a:p>
            <a:r>
              <a:rPr lang="en-US" sz="3200" b="1" dirty="0">
                <a:latin typeface="Times New Roman" panose="02020603050405020304" pitchFamily="18" charset="0"/>
                <a:cs typeface="Times New Roman" panose="02020603050405020304" pitchFamily="18" charset="0"/>
              </a:rPr>
              <a:t>MODULES</a:t>
            </a:r>
            <a:r>
              <a:rPr lang="en-GB" sz="2800" dirty="0">
                <a:latin typeface="Times New Roman" panose="02020603050405020304" pitchFamily="18" charset="0"/>
                <a:cs typeface="Times New Roman" panose="02020603050405020304" pitchFamily="18" charset="0"/>
              </a:rPr>
              <a:t/>
            </a:r>
            <a:br>
              <a:rPr lang="en-GB" sz="2800" dirty="0">
                <a:latin typeface="Times New Roman" panose="02020603050405020304" pitchFamily="18" charset="0"/>
                <a:cs typeface="Times New Roman" panose="02020603050405020304" pitchFamily="18" charset="0"/>
              </a:rPr>
            </a:br>
            <a:endParaRPr lang="en-GB"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71600" y="2560637"/>
            <a:ext cx="7315200" cy="4525963"/>
          </a:xfrm>
        </p:spPr>
        <p:txBody>
          <a:bodyPr>
            <a:normAutofit/>
          </a:bodyPr>
          <a:lstStyle/>
          <a:p>
            <a:pPr algn="just"/>
            <a:r>
              <a:rPr lang="en-US" sz="1400" dirty="0" smtClean="0">
                <a:latin typeface="Times New Roman" pitchFamily="18" charset="0"/>
                <a:cs typeface="Times New Roman" pitchFamily="18" charset="0"/>
              </a:rPr>
              <a:t>Training model</a:t>
            </a:r>
          </a:p>
          <a:p>
            <a:pPr algn="just"/>
            <a:r>
              <a:rPr lang="en-US" sz="1400" dirty="0" smtClean="0">
                <a:latin typeface="Times New Roman" pitchFamily="18" charset="0"/>
                <a:cs typeface="Times New Roman" pitchFamily="18" charset="0"/>
              </a:rPr>
              <a:t> Pre-processing </a:t>
            </a:r>
          </a:p>
          <a:p>
            <a:pPr algn="just"/>
            <a:r>
              <a:rPr lang="en-US" sz="1400" dirty="0" smtClean="0">
                <a:latin typeface="Times New Roman" pitchFamily="18" charset="0"/>
                <a:cs typeface="Times New Roman" pitchFamily="18" charset="0"/>
              </a:rPr>
              <a:t>Feature extraction</a:t>
            </a:r>
          </a:p>
          <a:p>
            <a:pPr algn="just"/>
            <a:r>
              <a:rPr lang="en-US" sz="1400" dirty="0" smtClean="0">
                <a:latin typeface="Times New Roman" pitchFamily="18" charset="0"/>
                <a:cs typeface="Times New Roman" pitchFamily="18" charset="0"/>
              </a:rPr>
              <a:t>Epoch value generation</a:t>
            </a:r>
          </a:p>
          <a:p>
            <a:pPr algn="just"/>
            <a:r>
              <a:rPr lang="en-US" sz="1400" dirty="0" smtClean="0">
                <a:latin typeface="Times New Roman" pitchFamily="18" charset="0"/>
                <a:cs typeface="Times New Roman" pitchFamily="18" charset="0"/>
              </a:rPr>
              <a:t>Classification</a:t>
            </a:r>
          </a:p>
          <a:p>
            <a:pPr algn="just"/>
            <a:endParaRPr lang="en-US" sz="1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99E719A-34CC-4FB6-9715-F7FC0152D9D1}" type="datetime5">
              <a:rPr lang="en-US" smtClean="0"/>
              <a:pPr/>
              <a:t>31-Jan-23</a:t>
            </a:fld>
            <a:endParaRPr lang="en-US"/>
          </a:p>
        </p:txBody>
      </p:sp>
      <p:sp>
        <p:nvSpPr>
          <p:cNvPr id="5" name="Footer Placeholder 4"/>
          <p:cNvSpPr>
            <a:spLocks noGrp="1"/>
          </p:cNvSpPr>
          <p:nvPr>
            <p:ph type="ftr" sz="quarter" idx="11"/>
          </p:nvPr>
        </p:nvSpPr>
        <p:spPr/>
        <p:txBody>
          <a:bodyPr/>
          <a:lstStyle/>
          <a:p>
            <a:r>
              <a:rPr lang="en-US"/>
              <a:t>Department of 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Rectangle 6"/>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rtlCol="0" anchor="ctr"/>
          <a:lstStyle/>
          <a:p>
            <a:pPr algn="ctr"/>
            <a:endParaRPr lang="en-US" dirty="0">
              <a:solidFill>
                <a:schemeClr val="bg1"/>
              </a:solidFill>
              <a:latin typeface="Times New Roman" pitchFamily="18" charset="0"/>
              <a:cs typeface="Times New Roman" pitchFamily="18" charset="0"/>
            </a:endParaRPr>
          </a:p>
          <a:p>
            <a:pPr algn="ct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552897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03238"/>
            <a:ext cx="7315200" cy="868362"/>
          </a:xfrm>
        </p:spPr>
        <p:txBody>
          <a:bodyPr>
            <a:noAutofit/>
          </a:bodyPr>
          <a:lstStyle/>
          <a:p>
            <a:pPr lvl="0">
              <a:lnSpc>
                <a:spcPct val="200000"/>
              </a:lnSpc>
            </a:pPr>
            <a:r>
              <a:rPr lang="en-US" sz="3200" b="1" dirty="0" smtClean="0">
                <a:latin typeface="Times New Roman" panose="02020603050405020304" pitchFamily="18" charset="0"/>
                <a:cs typeface="Times New Roman" panose="02020603050405020304" pitchFamily="18" charset="0"/>
              </a:rPr>
              <a:t>MODULES</a:t>
            </a:r>
            <a:endParaRPr lang="en-GB"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47800" y="1827213"/>
            <a:ext cx="7315200" cy="4802187"/>
          </a:xfrm>
        </p:spPr>
        <p:txBody>
          <a:bodyPr>
            <a:normAutofit/>
          </a:bodyPr>
          <a:lstStyle/>
          <a:p>
            <a:pPr algn="just">
              <a:buNone/>
            </a:pPr>
            <a:r>
              <a:rPr lang="en-US" sz="1400" b="1" dirty="0" smtClean="0">
                <a:latin typeface="Times New Roman" pitchFamily="18" charset="0"/>
                <a:cs typeface="Times New Roman" pitchFamily="18" charset="0"/>
              </a:rPr>
              <a:t>TRAINING MODEL</a:t>
            </a:r>
            <a:endParaRPr lang="en-US" sz="1400" dirty="0" smtClean="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The training models include the trained arguments with the rotation range, width shift range, height shift range, horizontal flip. Which allows you to randomly rotate images through any degree between 0 and 360 by providing an integer value in the rotation range </a:t>
            </a:r>
            <a:r>
              <a:rPr lang="en-US" sz="1400" dirty="0" err="1" smtClean="0">
                <a:latin typeface="Times New Roman" pitchFamily="18" charset="0"/>
                <a:cs typeface="Times New Roman" pitchFamily="18" charset="0"/>
              </a:rPr>
              <a:t>argument?This</a:t>
            </a:r>
            <a:r>
              <a:rPr lang="en-US" sz="1400" dirty="0" smtClean="0">
                <a:latin typeface="Times New Roman" pitchFamily="18" charset="0"/>
                <a:cs typeface="Times New Roman" pitchFamily="18" charset="0"/>
              </a:rPr>
              <a:t> will integrate the rotation range, width shift range, height shift range and the horizontal shift range is also included. When the image is rotated, some pixels will move outside the image and leave an empty area that needs to be filled in.</a:t>
            </a:r>
          </a:p>
          <a:p>
            <a:pPr algn="just"/>
            <a:endParaRPr lang="en-US" sz="1400" dirty="0" smtClean="0">
              <a:latin typeface="Times New Roman" pitchFamily="18" charset="0"/>
              <a:cs typeface="Times New Roman" pitchFamily="18" charset="0"/>
            </a:endParaRPr>
          </a:p>
          <a:p>
            <a:pPr algn="just">
              <a:buNone/>
            </a:pPr>
            <a:r>
              <a:rPr lang="en-US" sz="1400" b="1" dirty="0" smtClean="0">
                <a:latin typeface="Times New Roman" pitchFamily="18" charset="0"/>
                <a:cs typeface="Times New Roman" pitchFamily="18" charset="0"/>
              </a:rPr>
              <a:t>PRE-PROCESSING </a:t>
            </a:r>
            <a:endParaRPr lang="en-US" sz="1400" dirty="0" smtClean="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Data preprocessing can refer to manipulation or dropping of data before it is used in order to ensure or enhance performance, and is an important step in the data mining process. The phrase "garbage in, garbage out" is particularly applicable to data mining and machine learning projects. Data-gathering methods are often loosely controlled, resulting in out-of-range values, impossible data combinations, and missing values, etc., The raw data for structural for EEG reports. For our experiment we have done some preprocessing on the data. The preprocessing steps of the dataset before processing into the designed network.</a:t>
            </a:r>
          </a:p>
          <a:p>
            <a:pPr algn="just"/>
            <a:endParaRPr lang="en-US" sz="1400" dirty="0" smtClean="0">
              <a:latin typeface="Times New Roman" pitchFamily="18" charset="0"/>
              <a:cs typeface="Times New Roman" pitchFamily="18" charset="0"/>
            </a:endParaRPr>
          </a:p>
          <a:p>
            <a:pPr algn="just"/>
            <a:endParaRPr lang="en-US" sz="1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99E719A-34CC-4FB6-9715-F7FC0152D9D1}" type="datetime5">
              <a:rPr lang="en-US" smtClean="0"/>
              <a:pPr/>
              <a:t>31-Jan-23</a:t>
            </a:fld>
            <a:endParaRPr lang="en-US"/>
          </a:p>
        </p:txBody>
      </p:sp>
      <p:sp>
        <p:nvSpPr>
          <p:cNvPr id="5" name="Footer Placeholder 4"/>
          <p:cNvSpPr>
            <a:spLocks noGrp="1"/>
          </p:cNvSpPr>
          <p:nvPr>
            <p:ph type="ftr" sz="quarter" idx="11"/>
          </p:nvPr>
        </p:nvSpPr>
        <p:spPr/>
        <p:txBody>
          <a:bodyPr/>
          <a:lstStyle/>
          <a:p>
            <a:r>
              <a:rPr lang="en-US"/>
              <a:t>Department of 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Rectangle 6"/>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rtlCol="0" anchor="ctr"/>
          <a:lstStyle/>
          <a:p>
            <a:pPr algn="ctr"/>
            <a:endParaRPr lang="en-US" dirty="0">
              <a:solidFill>
                <a:schemeClr val="bg1"/>
              </a:solidFill>
              <a:latin typeface="Times New Roman" pitchFamily="18" charset="0"/>
              <a:cs typeface="Times New Roman" pitchFamily="18" charset="0"/>
            </a:endParaRPr>
          </a:p>
          <a:p>
            <a:pPr algn="ct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07047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03238"/>
            <a:ext cx="7315200" cy="868362"/>
          </a:xfrm>
        </p:spPr>
        <p:txBody>
          <a:bodyPr>
            <a:noAutofit/>
          </a:bodyPr>
          <a:lstStyle/>
          <a:p>
            <a:pPr lvl="0">
              <a:lnSpc>
                <a:spcPct val="200000"/>
              </a:lnSpc>
            </a:pPr>
            <a:r>
              <a:rPr lang="en-US" sz="3200" b="1" dirty="0" smtClean="0">
                <a:latin typeface="Times New Roman" panose="02020603050405020304" pitchFamily="18" charset="0"/>
                <a:cs typeface="Times New Roman" panose="02020603050405020304" pitchFamily="18" charset="0"/>
              </a:rPr>
              <a:t>MODULES</a:t>
            </a:r>
            <a:endParaRPr lang="en-GB"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71600" y="1981200"/>
            <a:ext cx="7315200" cy="4802187"/>
          </a:xfrm>
        </p:spPr>
        <p:txBody>
          <a:bodyPr>
            <a:noAutofit/>
          </a:bodyPr>
          <a:lstStyle/>
          <a:p>
            <a:pPr algn="just">
              <a:buNone/>
            </a:pPr>
            <a:r>
              <a:rPr lang="en-US" sz="1400" b="1" dirty="0" smtClean="0">
                <a:latin typeface="Times New Roman" pitchFamily="18" charset="0"/>
                <a:cs typeface="Times New Roman" pitchFamily="18" charset="0"/>
              </a:rPr>
              <a:t>FEATURE EXTRACTION</a:t>
            </a:r>
            <a:endParaRPr lang="en-US" sz="1400" dirty="0" smtClean="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The feature vectors for a normal Alzheimer’s will have relatively uniform values resulting in a compact normal subspace. These feature vectors are used for learning the subspace corresponding to normal data. Feature extraction is a part of the dimensionality reduction process, in which, an initial set of the raw data is divided and reduced to more manageable groups. These features are easy to process, but still able to describe the actual data set with the accuracy and originality</a:t>
            </a:r>
          </a:p>
          <a:p>
            <a:pPr algn="just"/>
            <a:endParaRPr lang="en-US" sz="1400" dirty="0" smtClean="0">
              <a:latin typeface="Times New Roman" pitchFamily="18" charset="0"/>
              <a:cs typeface="Times New Roman" pitchFamily="18" charset="0"/>
            </a:endParaRPr>
          </a:p>
          <a:p>
            <a:pPr algn="just">
              <a:buNone/>
            </a:pPr>
            <a:r>
              <a:rPr lang="en-US" sz="1400" b="1" dirty="0" smtClean="0">
                <a:latin typeface="Times New Roman" pitchFamily="18" charset="0"/>
                <a:cs typeface="Times New Roman" pitchFamily="18" charset="0"/>
              </a:rPr>
              <a:t>EPOCH VALUE GENERATION</a:t>
            </a:r>
            <a:endParaRPr lang="en-US" sz="1400" dirty="0" smtClean="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In a computing context, an epoch is the date and time relative to which a computer's clock and timestamp values are determined. The epoch traditionally corresponds to 0 hours, 0 minutes, and 0 seconds (00:00:00) Coordinated Universal Time (UTC) on a specific date, which varies from system to system. Based on the values the time coordination will take place in the creation of epoch value so that the trained and the test values can be generated.</a:t>
            </a:r>
          </a:p>
          <a:p>
            <a:pPr algn="just"/>
            <a:endParaRPr lang="en-US" sz="1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99E719A-34CC-4FB6-9715-F7FC0152D9D1}" type="datetime5">
              <a:rPr lang="en-US" smtClean="0"/>
              <a:pPr/>
              <a:t>31-Jan-23</a:t>
            </a:fld>
            <a:endParaRPr lang="en-US"/>
          </a:p>
        </p:txBody>
      </p:sp>
      <p:sp>
        <p:nvSpPr>
          <p:cNvPr id="5" name="Footer Placeholder 4"/>
          <p:cNvSpPr>
            <a:spLocks noGrp="1"/>
          </p:cNvSpPr>
          <p:nvPr>
            <p:ph type="ftr" sz="quarter" idx="11"/>
          </p:nvPr>
        </p:nvSpPr>
        <p:spPr/>
        <p:txBody>
          <a:bodyPr/>
          <a:lstStyle/>
          <a:p>
            <a:r>
              <a:rPr lang="en-US"/>
              <a:t>Department of 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Rectangle 6"/>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rtlCol="0" anchor="ctr"/>
          <a:lstStyle/>
          <a:p>
            <a:pPr algn="ctr"/>
            <a:endParaRPr lang="en-US" dirty="0">
              <a:solidFill>
                <a:schemeClr val="bg1"/>
              </a:solidFill>
              <a:latin typeface="Times New Roman" pitchFamily="18" charset="0"/>
              <a:cs typeface="Times New Roman" pitchFamily="18" charset="0"/>
            </a:endParaRPr>
          </a:p>
          <a:p>
            <a:pPr algn="ct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07047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03238"/>
            <a:ext cx="7315200" cy="868362"/>
          </a:xfrm>
        </p:spPr>
        <p:txBody>
          <a:bodyPr>
            <a:noAutofit/>
          </a:bodyPr>
          <a:lstStyle/>
          <a:p>
            <a:pPr lvl="0">
              <a:lnSpc>
                <a:spcPct val="200000"/>
              </a:lnSpc>
            </a:pPr>
            <a:r>
              <a:rPr lang="en-US" sz="3200" b="1" dirty="0" smtClean="0">
                <a:latin typeface="Times New Roman" panose="02020603050405020304" pitchFamily="18" charset="0"/>
                <a:cs typeface="Times New Roman" panose="02020603050405020304" pitchFamily="18" charset="0"/>
              </a:rPr>
              <a:t>MODULES</a:t>
            </a:r>
            <a:endParaRPr lang="en-GB"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47800" y="2209800"/>
            <a:ext cx="7315200" cy="4802187"/>
          </a:xfrm>
        </p:spPr>
        <p:txBody>
          <a:bodyPr>
            <a:normAutofit/>
          </a:bodyPr>
          <a:lstStyle/>
          <a:p>
            <a:pPr algn="just">
              <a:buNone/>
            </a:pPr>
            <a:r>
              <a:rPr lang="en-US" sz="1400" b="1" dirty="0" smtClean="0">
                <a:latin typeface="Times New Roman" pitchFamily="18" charset="0"/>
                <a:cs typeface="Times New Roman" pitchFamily="18" charset="0"/>
              </a:rPr>
              <a:t>CNN WITH RESNET 50</a:t>
            </a:r>
          </a:p>
          <a:p>
            <a:pPr algn="just"/>
            <a:r>
              <a:rPr lang="en-US" sz="1400" dirty="0" smtClean="0">
                <a:latin typeface="Times New Roman" pitchFamily="18" charset="0"/>
                <a:cs typeface="Times New Roman" pitchFamily="18" charset="0"/>
              </a:rPr>
              <a:t>Demented and non demented can be able to identify in the CNN with ResNet 50 </a:t>
            </a:r>
            <a:r>
              <a:rPr lang="en-US" sz="1400" dirty="0" err="1" smtClean="0">
                <a:latin typeface="Times New Roman" pitchFamily="18" charset="0"/>
                <a:cs typeface="Times New Roman" pitchFamily="18" charset="0"/>
              </a:rPr>
              <a:t>mehtod</a:t>
            </a:r>
            <a:r>
              <a:rPr lang="en-US" sz="1400" dirty="0" smtClean="0">
                <a:latin typeface="Times New Roman" pitchFamily="18" charset="0"/>
                <a:cs typeface="Times New Roman" pitchFamily="18" charset="0"/>
              </a:rPr>
              <a:t>. It can process images to verify the Alzheimer disease implementing the CNN . This methods are used to evaluate the total affected the region of the Alzheimer dataset.</a:t>
            </a:r>
          </a:p>
          <a:p>
            <a:pPr algn="just">
              <a:buNone/>
            </a:pPr>
            <a:endParaRPr lang="en-US" sz="1400" dirty="0" smtClean="0">
              <a:latin typeface="Times New Roman" pitchFamily="18" charset="0"/>
              <a:cs typeface="Times New Roman" pitchFamily="18" charset="0"/>
            </a:endParaRPr>
          </a:p>
          <a:p>
            <a:pPr algn="just">
              <a:buNone/>
            </a:pPr>
            <a:r>
              <a:rPr lang="en-US" sz="1400" b="1" dirty="0" smtClean="0">
                <a:latin typeface="Times New Roman" pitchFamily="18" charset="0"/>
                <a:cs typeface="Times New Roman" pitchFamily="18" charset="0"/>
              </a:rPr>
              <a:t> CLASSIFICATION</a:t>
            </a:r>
            <a:endParaRPr lang="en-US" sz="1400" dirty="0" smtClean="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The classification technique predicts the target class for each data set point. With the help of the classification approach, a risk factor can be associated with patients by analyzing their patterns of diseases. The result will produce the 98.85%, either it is dimentiated or non dimentiated.</a:t>
            </a:r>
          </a:p>
          <a:p>
            <a:pPr algn="just"/>
            <a:endParaRPr lang="en-US" sz="1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99E719A-34CC-4FB6-9715-F7FC0152D9D1}" type="datetime5">
              <a:rPr lang="en-US" smtClean="0"/>
              <a:pPr/>
              <a:t>31-Jan-23</a:t>
            </a:fld>
            <a:endParaRPr lang="en-US"/>
          </a:p>
        </p:txBody>
      </p:sp>
      <p:sp>
        <p:nvSpPr>
          <p:cNvPr id="5" name="Footer Placeholder 4"/>
          <p:cNvSpPr>
            <a:spLocks noGrp="1"/>
          </p:cNvSpPr>
          <p:nvPr>
            <p:ph type="ftr" sz="quarter" idx="11"/>
          </p:nvPr>
        </p:nvSpPr>
        <p:spPr/>
        <p:txBody>
          <a:bodyPr/>
          <a:lstStyle/>
          <a:p>
            <a:r>
              <a:rPr lang="en-US"/>
              <a:t>Department of 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Rectangle 6"/>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rtlCol="0" anchor="ctr"/>
          <a:lstStyle/>
          <a:p>
            <a:pPr algn="ctr"/>
            <a:endParaRPr lang="en-US" dirty="0">
              <a:solidFill>
                <a:schemeClr val="bg1"/>
              </a:solidFill>
              <a:latin typeface="Times New Roman" pitchFamily="18" charset="0"/>
              <a:cs typeface="Times New Roman" pitchFamily="18" charset="0"/>
            </a:endParaRPr>
          </a:p>
          <a:p>
            <a:pPr algn="ct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07047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04825"/>
            <a:ext cx="7315200" cy="1019175"/>
          </a:xfrm>
        </p:spPr>
        <p:txBody>
          <a:bodyPr>
            <a:normAutofit/>
          </a:bodyPr>
          <a:lstStyle/>
          <a:p>
            <a:r>
              <a:rPr lang="en-US" sz="3200" b="1" dirty="0">
                <a:latin typeface="Times New Roman" panose="02020603050405020304" pitchFamily="18" charset="0"/>
                <a:cs typeface="Times New Roman" panose="02020603050405020304" pitchFamily="18" charset="0"/>
              </a:rPr>
              <a:t>CONCLUSION</a:t>
            </a:r>
            <a:endParaRPr lang="en-GB"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47800" y="1828800"/>
            <a:ext cx="7315200" cy="4832350"/>
          </a:xfrm>
        </p:spPr>
        <p:txBody>
          <a:bodyPr>
            <a:normAutofit/>
          </a:bodyPr>
          <a:lstStyle/>
          <a:p>
            <a:pPr algn="just"/>
            <a:r>
              <a:rPr lang="en-US" sz="1400" dirty="0" smtClean="0">
                <a:latin typeface="Times New Roman" panose="02020603050405020304" pitchFamily="18" charset="0"/>
                <a:cs typeface="Times New Roman" panose="02020603050405020304" pitchFamily="18" charset="0"/>
              </a:rPr>
              <a:t>A deep learning model to detect Alzheimer disease cases from Brain X-Ray images. This automated system can perform binary classification without manual feature extraction with an accuracy of 97.36%. Moreover, this model is also capable of testing with a larger dataset and work with real-time systems. </a:t>
            </a:r>
          </a:p>
          <a:p>
            <a:pPr algn="just"/>
            <a:endParaRPr lang="en-US" sz="1400" dirty="0" smtClean="0">
              <a:latin typeface="Times New Roman" panose="02020603050405020304" pitchFamily="18" charset="0"/>
              <a:cs typeface="Times New Roman" panose="02020603050405020304" pitchFamily="18" charset="0"/>
            </a:endParaRPr>
          </a:p>
          <a:p>
            <a:pPr algn="just"/>
            <a:r>
              <a:rPr lang="en-US" sz="1400" dirty="0" smtClean="0">
                <a:latin typeface="Times New Roman" panose="02020603050405020304" pitchFamily="18" charset="0"/>
                <a:cs typeface="Times New Roman" panose="02020603050405020304" pitchFamily="18" charset="0"/>
              </a:rPr>
              <a:t>Furthermore, it can be helpful in areas where the test kit is not sufficient. Until now, there has been no recognition from the research community of medical experts for AD positive case detection from radiology images using deep learning framework. Additionally, extensive experiments on the collected and annotated esophageal cancer dataset demonstrate the effectiveness of the proposed framework, i.e., </a:t>
            </a:r>
          </a:p>
          <a:p>
            <a:pPr algn="just">
              <a:buNone/>
            </a:pPr>
            <a:endParaRPr lang="en-US" sz="1400" dirty="0" smtClean="0">
              <a:latin typeface="Times New Roman" panose="02020603050405020304" pitchFamily="18" charset="0"/>
              <a:cs typeface="Times New Roman" panose="02020603050405020304" pitchFamily="18" charset="0"/>
            </a:endParaRPr>
          </a:p>
          <a:p>
            <a:pPr algn="just"/>
            <a:r>
              <a:rPr lang="en-US" sz="1400" dirty="0" smtClean="0">
                <a:latin typeface="Times New Roman" panose="02020603050405020304" pitchFamily="18" charset="0"/>
                <a:cs typeface="Times New Roman" panose="02020603050405020304" pitchFamily="18" charset="0"/>
              </a:rPr>
              <a:t>The improved CNN with ResNet 50 framework can segment the Alzheimer accurately and simultaneously. Since it is time consuming and laborious to label medical images, we will investigate semi-supervised and weakly supervised Brain and organ segmentation techniques in the future.</a:t>
            </a:r>
          </a:p>
        </p:txBody>
      </p:sp>
      <p:sp>
        <p:nvSpPr>
          <p:cNvPr id="4" name="Date Placeholder 3"/>
          <p:cNvSpPr>
            <a:spLocks noGrp="1"/>
          </p:cNvSpPr>
          <p:nvPr>
            <p:ph type="dt" sz="half" idx="10"/>
          </p:nvPr>
        </p:nvSpPr>
        <p:spPr/>
        <p:txBody>
          <a:bodyPr/>
          <a:lstStyle/>
          <a:p>
            <a:fld id="{399E719A-34CC-4FB6-9715-F7FC0152D9D1}" type="datetime5">
              <a:rPr lang="en-US" smtClean="0"/>
              <a:pPr/>
              <a:t>31-Jan-23</a:t>
            </a:fld>
            <a:endParaRPr lang="en-US"/>
          </a:p>
        </p:txBody>
      </p:sp>
      <p:sp>
        <p:nvSpPr>
          <p:cNvPr id="5" name="Footer Placeholder 4"/>
          <p:cNvSpPr>
            <a:spLocks noGrp="1"/>
          </p:cNvSpPr>
          <p:nvPr>
            <p:ph type="ftr" sz="quarter" idx="11"/>
          </p:nvPr>
        </p:nvSpPr>
        <p:spPr/>
        <p:txBody>
          <a:bodyPr/>
          <a:lstStyle/>
          <a:p>
            <a:r>
              <a:rPr lang="en-US"/>
              <a:t>Department of 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Rectangle 6"/>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rtlCol="0" anchor="ctr"/>
          <a:lstStyle/>
          <a:p>
            <a:pPr algn="ctr"/>
            <a:endParaRPr lang="en-US" dirty="0">
              <a:solidFill>
                <a:schemeClr val="bg1"/>
              </a:solidFill>
              <a:latin typeface="Times New Roman" pitchFamily="18" charset="0"/>
              <a:cs typeface="Times New Roman" pitchFamily="18" charset="0"/>
            </a:endParaRPr>
          </a:p>
          <a:p>
            <a:pPr algn="ct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546636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7315200" cy="1219200"/>
          </a:xfrm>
        </p:spPr>
        <p:txBody>
          <a:bodyPr>
            <a:normAutofit/>
          </a:bodyPr>
          <a:lstStyle/>
          <a:p>
            <a:pPr lvl="0">
              <a:lnSpc>
                <a:spcPct val="200000"/>
              </a:lnSpc>
            </a:pPr>
            <a:r>
              <a:rPr lang="en-US" sz="3200" b="1" dirty="0">
                <a:latin typeface="Times New Roman" pitchFamily="18" charset="0"/>
                <a:cs typeface="Times New Roman" pitchFamily="18" charset="0"/>
              </a:rPr>
              <a:t>REFERENCES</a:t>
            </a:r>
            <a:endParaRPr lang="en-GB"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71600" y="1857375"/>
            <a:ext cx="7315200" cy="5076825"/>
          </a:xfrm>
        </p:spPr>
        <p:txBody>
          <a:bodyPr>
            <a:noAutofit/>
          </a:bodyPr>
          <a:lstStyle/>
          <a:p>
            <a:pPr lvl="0" algn="just"/>
            <a:r>
              <a:rPr lang="en-GB" sz="1400" dirty="0" smtClean="0">
                <a:latin typeface="Times New Roman" panose="02020603050405020304" pitchFamily="18" charset="0"/>
                <a:cs typeface="Times New Roman" panose="02020603050405020304" pitchFamily="18" charset="0"/>
              </a:rPr>
              <a:t>P. Jiang, X. Wang, Q. Li, L. Jin and S. Li, "Correlation-Aware Sparse and Low-Rank Constrained Multi-Task Learning for Longitudinal Analysis of Alzheimer's Disease," in IEEE Journal of Biomedical and Health Informatics, vol. 23, no. 4, pp. 1450-1456, July 2020, </a:t>
            </a:r>
            <a:r>
              <a:rPr lang="en-GB" sz="1400" dirty="0" err="1" smtClean="0">
                <a:latin typeface="Times New Roman" panose="02020603050405020304" pitchFamily="18" charset="0"/>
                <a:cs typeface="Times New Roman" panose="02020603050405020304" pitchFamily="18" charset="0"/>
              </a:rPr>
              <a:t>doi</a:t>
            </a:r>
            <a:r>
              <a:rPr lang="en-GB" sz="1400" dirty="0" smtClean="0">
                <a:latin typeface="Times New Roman" panose="02020603050405020304" pitchFamily="18" charset="0"/>
                <a:cs typeface="Times New Roman" panose="02020603050405020304" pitchFamily="18" charset="0"/>
              </a:rPr>
              <a:t>: 10.1109/JBHI.2018.2885331</a:t>
            </a:r>
            <a:r>
              <a:rPr lang="en-GB" sz="1400" dirty="0" smtClean="0">
                <a:latin typeface="Times New Roman" panose="02020603050405020304" pitchFamily="18" charset="0"/>
                <a:cs typeface="Times New Roman" panose="02020603050405020304" pitchFamily="18" charset="0"/>
              </a:rPr>
              <a:t>.</a:t>
            </a:r>
            <a:endParaRPr lang="en-GB" sz="1400" dirty="0" smtClean="0">
              <a:latin typeface="Times New Roman" panose="02020603050405020304" pitchFamily="18" charset="0"/>
              <a:cs typeface="Times New Roman" panose="02020603050405020304" pitchFamily="18" charset="0"/>
            </a:endParaRPr>
          </a:p>
          <a:p>
            <a:pPr lvl="0" algn="just"/>
            <a:r>
              <a:rPr lang="en-GB" sz="1400" dirty="0" smtClean="0">
                <a:latin typeface="Times New Roman" panose="02020603050405020304" pitchFamily="18" charset="0"/>
                <a:cs typeface="Times New Roman" panose="02020603050405020304" pitchFamily="18" charset="0"/>
              </a:rPr>
              <a:t>S. </a:t>
            </a:r>
            <a:r>
              <a:rPr lang="en-GB" sz="1400" dirty="0" err="1" smtClean="0">
                <a:latin typeface="Times New Roman" panose="02020603050405020304" pitchFamily="18" charset="0"/>
                <a:cs typeface="Times New Roman" panose="02020603050405020304" pitchFamily="18" charset="0"/>
              </a:rPr>
              <a:t>Minhas</a:t>
            </a:r>
            <a:r>
              <a:rPr lang="en-GB" sz="1400" dirty="0" smtClean="0">
                <a:latin typeface="Times New Roman" panose="02020603050405020304" pitchFamily="18" charset="0"/>
                <a:cs typeface="Times New Roman" panose="02020603050405020304" pitchFamily="18" charset="0"/>
              </a:rPr>
              <a:t>, A. </a:t>
            </a:r>
            <a:r>
              <a:rPr lang="en-GB" sz="1400" dirty="0" err="1" smtClean="0">
                <a:latin typeface="Times New Roman" panose="02020603050405020304" pitchFamily="18" charset="0"/>
                <a:cs typeface="Times New Roman" panose="02020603050405020304" pitchFamily="18" charset="0"/>
              </a:rPr>
              <a:t>Khanum</a:t>
            </a:r>
            <a:r>
              <a:rPr lang="en-GB" sz="1400" dirty="0" smtClean="0">
                <a:latin typeface="Times New Roman" panose="02020603050405020304" pitchFamily="18" charset="0"/>
                <a:cs typeface="Times New Roman" panose="02020603050405020304" pitchFamily="18" charset="0"/>
              </a:rPr>
              <a:t>, F. </a:t>
            </a:r>
            <a:r>
              <a:rPr lang="en-GB" sz="1400" dirty="0" err="1" smtClean="0">
                <a:latin typeface="Times New Roman" panose="02020603050405020304" pitchFamily="18" charset="0"/>
                <a:cs typeface="Times New Roman" panose="02020603050405020304" pitchFamily="18" charset="0"/>
              </a:rPr>
              <a:t>Riaz</a:t>
            </a:r>
            <a:r>
              <a:rPr lang="en-GB" sz="1400" dirty="0" smtClean="0">
                <a:latin typeface="Times New Roman" panose="02020603050405020304" pitchFamily="18" charset="0"/>
                <a:cs typeface="Times New Roman" panose="02020603050405020304" pitchFamily="18" charset="0"/>
              </a:rPr>
              <a:t>, S. A. Khan and A. </a:t>
            </a:r>
            <a:r>
              <a:rPr lang="en-GB" sz="1400" dirty="0" err="1" smtClean="0">
                <a:latin typeface="Times New Roman" panose="02020603050405020304" pitchFamily="18" charset="0"/>
                <a:cs typeface="Times New Roman" panose="02020603050405020304" pitchFamily="18" charset="0"/>
              </a:rPr>
              <a:t>Alvi</a:t>
            </a:r>
            <a:r>
              <a:rPr lang="en-GB" sz="1400" dirty="0" smtClean="0">
                <a:latin typeface="Times New Roman" panose="02020603050405020304" pitchFamily="18" charset="0"/>
                <a:cs typeface="Times New Roman" panose="02020603050405020304" pitchFamily="18" charset="0"/>
              </a:rPr>
              <a:t>, "Predicting Progression From Mild Cognitive Impairment to Alzheimer's Disease Using Autoregressive Modelling of Longitudinal and Multimodal Biomarkers," in IEEE Journal of Biomedical and Health Informatics, vol. 22, no. 3, pp. 818-825, May 2021, </a:t>
            </a:r>
            <a:r>
              <a:rPr lang="en-GB" sz="1400" dirty="0" err="1" smtClean="0">
                <a:latin typeface="Times New Roman" panose="02020603050405020304" pitchFamily="18" charset="0"/>
                <a:cs typeface="Times New Roman" panose="02020603050405020304" pitchFamily="18" charset="0"/>
              </a:rPr>
              <a:t>doi</a:t>
            </a:r>
            <a:r>
              <a:rPr lang="en-GB" sz="1400" dirty="0" smtClean="0">
                <a:latin typeface="Times New Roman" panose="02020603050405020304" pitchFamily="18" charset="0"/>
                <a:cs typeface="Times New Roman" panose="02020603050405020304" pitchFamily="18" charset="0"/>
              </a:rPr>
              <a:t>: 10.1109/JBHI.2017.2703918.</a:t>
            </a:r>
          </a:p>
          <a:p>
            <a:pPr lvl="0" algn="just"/>
            <a:r>
              <a:rPr lang="en-GB" sz="1400" dirty="0" smtClean="0">
                <a:latin typeface="Times New Roman" panose="02020603050405020304" pitchFamily="18" charset="0"/>
                <a:cs typeface="Times New Roman" panose="02020603050405020304" pitchFamily="18" charset="0"/>
              </a:rPr>
              <a:t>B. Lei et al., "</a:t>
            </a:r>
            <a:r>
              <a:rPr lang="en-GB" sz="1400" dirty="0" err="1" smtClean="0">
                <a:latin typeface="Times New Roman" panose="02020603050405020304" pitchFamily="18" charset="0"/>
                <a:cs typeface="Times New Roman" panose="02020603050405020304" pitchFamily="18" charset="0"/>
              </a:rPr>
              <a:t>Neuroimaging</a:t>
            </a:r>
            <a:r>
              <a:rPr lang="en-GB" sz="1400" dirty="0" smtClean="0">
                <a:latin typeface="Times New Roman" panose="02020603050405020304" pitchFamily="18" charset="0"/>
                <a:cs typeface="Times New Roman" panose="02020603050405020304" pitchFamily="18" charset="0"/>
              </a:rPr>
              <a:t> Retrieval via Adaptive Ensemble Manifold Learning for Brain Disease Diagnosis," in IEEE Journal of Biomedical and Health Informatics, vol. 23, no. 4, pp. 1661-1673, July 2019, </a:t>
            </a:r>
            <a:r>
              <a:rPr lang="en-GB" sz="1400" dirty="0" err="1" smtClean="0">
                <a:latin typeface="Times New Roman" panose="02020603050405020304" pitchFamily="18" charset="0"/>
                <a:cs typeface="Times New Roman" panose="02020603050405020304" pitchFamily="18" charset="0"/>
              </a:rPr>
              <a:t>doi</a:t>
            </a:r>
            <a:r>
              <a:rPr lang="en-GB" sz="1400" dirty="0" smtClean="0">
                <a:latin typeface="Times New Roman" panose="02020603050405020304" pitchFamily="18" charset="0"/>
                <a:cs typeface="Times New Roman" panose="02020603050405020304" pitchFamily="18" charset="0"/>
              </a:rPr>
              <a:t>: 10.1109/JBHI.2018.2872581.</a:t>
            </a:r>
          </a:p>
          <a:p>
            <a:pPr lvl="0" algn="just"/>
            <a:r>
              <a:rPr lang="en-GB" sz="1400" dirty="0" smtClean="0">
                <a:latin typeface="Times New Roman" panose="02020603050405020304" pitchFamily="18" charset="0"/>
                <a:cs typeface="Times New Roman" panose="02020603050405020304" pitchFamily="18" charset="0"/>
              </a:rPr>
              <a:t>R. Cui and M. Liu, "Hippocampus Analysis by Combination of 3-D </a:t>
            </a:r>
            <a:r>
              <a:rPr lang="en-GB" sz="1400" dirty="0" err="1" smtClean="0">
                <a:latin typeface="Times New Roman" panose="02020603050405020304" pitchFamily="18" charset="0"/>
                <a:cs typeface="Times New Roman" panose="02020603050405020304" pitchFamily="18" charset="0"/>
              </a:rPr>
              <a:t>DenseNet</a:t>
            </a:r>
            <a:r>
              <a:rPr lang="en-GB" sz="1400" dirty="0" smtClean="0">
                <a:latin typeface="Times New Roman" panose="02020603050405020304" pitchFamily="18" charset="0"/>
                <a:cs typeface="Times New Roman" panose="02020603050405020304" pitchFamily="18" charset="0"/>
              </a:rPr>
              <a:t> and Shapes for Alzheimer's Disease Diagnosis," in IEEE Journal of Biomedical and Health  Informatics, vol. 23, no. 5, pp. 2099-2107, Sept. 2021, </a:t>
            </a:r>
            <a:r>
              <a:rPr lang="en-GB" sz="1400" dirty="0" err="1" smtClean="0">
                <a:latin typeface="Times New Roman" panose="02020603050405020304" pitchFamily="18" charset="0"/>
                <a:cs typeface="Times New Roman" panose="02020603050405020304" pitchFamily="18" charset="0"/>
              </a:rPr>
              <a:t>doi</a:t>
            </a:r>
            <a:r>
              <a:rPr lang="en-GB" sz="1400" dirty="0" smtClean="0">
                <a:latin typeface="Times New Roman" panose="02020603050405020304" pitchFamily="18" charset="0"/>
                <a:cs typeface="Times New Roman" panose="02020603050405020304" pitchFamily="18" charset="0"/>
              </a:rPr>
              <a:t>: 10.1109/JBHI.2018.2882392.</a:t>
            </a:r>
          </a:p>
          <a:p>
            <a:pPr lvl="0" algn="just"/>
            <a:r>
              <a:rPr lang="en-GB" sz="1400" dirty="0" smtClean="0">
                <a:latin typeface="Times New Roman" panose="02020603050405020304" pitchFamily="18" charset="0"/>
                <a:cs typeface="Times New Roman" panose="02020603050405020304" pitchFamily="18" charset="0"/>
              </a:rPr>
              <a:t>L. Brand, K. Nichols, H. Wang, L. </a:t>
            </a:r>
            <a:r>
              <a:rPr lang="en-GB" sz="1400" dirty="0" err="1" smtClean="0">
                <a:latin typeface="Times New Roman" panose="02020603050405020304" pitchFamily="18" charset="0"/>
                <a:cs typeface="Times New Roman" panose="02020603050405020304" pitchFamily="18" charset="0"/>
              </a:rPr>
              <a:t>Shen</a:t>
            </a:r>
            <a:r>
              <a:rPr lang="en-GB" sz="1400" dirty="0" smtClean="0">
                <a:latin typeface="Times New Roman" panose="02020603050405020304" pitchFamily="18" charset="0"/>
                <a:cs typeface="Times New Roman" panose="02020603050405020304" pitchFamily="18" charset="0"/>
              </a:rPr>
              <a:t> and H. Huang, "Joint Multi-Modal Longitudinal Regression and Classification for Alzheimer’s Disease Prediction," in IEEE Transactions on Medical Imaging, vol. 39, no. 6, pp. 1845-1855, June 2020, </a:t>
            </a:r>
            <a:r>
              <a:rPr lang="en-GB" sz="1400" dirty="0" err="1" smtClean="0">
                <a:latin typeface="Times New Roman" panose="02020603050405020304" pitchFamily="18" charset="0"/>
                <a:cs typeface="Times New Roman" panose="02020603050405020304" pitchFamily="18" charset="0"/>
              </a:rPr>
              <a:t>doi</a:t>
            </a:r>
            <a:r>
              <a:rPr lang="en-GB" sz="1400" dirty="0" smtClean="0">
                <a:latin typeface="Times New Roman" panose="02020603050405020304" pitchFamily="18" charset="0"/>
                <a:cs typeface="Times New Roman" panose="02020603050405020304" pitchFamily="18" charset="0"/>
              </a:rPr>
              <a:t>: 10.1109/TMI.2019.2958943.</a:t>
            </a:r>
            <a:endParaRPr lang="en-GB" sz="14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99E719A-34CC-4FB6-9715-F7FC0152D9D1}" type="datetime5">
              <a:rPr lang="en-US" smtClean="0"/>
              <a:pPr/>
              <a:t>31-Jan-23</a:t>
            </a:fld>
            <a:endParaRPr lang="en-US"/>
          </a:p>
        </p:txBody>
      </p:sp>
      <p:sp>
        <p:nvSpPr>
          <p:cNvPr id="5" name="Footer Placeholder 4"/>
          <p:cNvSpPr>
            <a:spLocks noGrp="1"/>
          </p:cNvSpPr>
          <p:nvPr>
            <p:ph type="ftr" sz="quarter" idx="11"/>
          </p:nvPr>
        </p:nvSpPr>
        <p:spPr/>
        <p:txBody>
          <a:bodyPr/>
          <a:lstStyle/>
          <a:p>
            <a:r>
              <a:rPr lang="en-US"/>
              <a:t>Department of 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Rectangle 6"/>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rtlCol="0" anchor="ctr"/>
          <a:lstStyle/>
          <a:p>
            <a:pPr algn="ctr"/>
            <a:endParaRPr lang="en-US" dirty="0">
              <a:solidFill>
                <a:schemeClr val="bg1"/>
              </a:solidFill>
              <a:latin typeface="Times New Roman" pitchFamily="18" charset="0"/>
              <a:cs typeface="Times New Roman" pitchFamily="18" charset="0"/>
            </a:endParaRPr>
          </a:p>
          <a:p>
            <a:pPr algn="ct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4014654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1447800" y="304800"/>
            <a:ext cx="7239000" cy="2514599"/>
          </a:xfrm>
        </p:spPr>
        <p:txBody>
          <a:bodyPr>
            <a:normAutofit/>
          </a:bodyPr>
          <a:lstStyle/>
          <a:p>
            <a:r>
              <a:rPr lang="en-IN" sz="3200" b="1" dirty="0" smtClean="0">
                <a:latin typeface="Times New Roman" pitchFamily="18" charset="0"/>
                <a:cs typeface="Times New Roman" pitchFamily="18" charset="0"/>
              </a:rPr>
              <a:t>ABSTRACT</a:t>
            </a:r>
            <a:r>
              <a:rPr lang="en-IN" sz="3200" dirty="0" smtClean="0">
                <a:latin typeface="Times New Roman" pitchFamily="18" charset="0"/>
                <a:cs typeface="Times New Roman" pitchFamily="18" charset="0"/>
              </a:rPr>
              <a:t/>
            </a:r>
            <a:br>
              <a:rPr lang="en-IN" sz="3200" dirty="0" smtClean="0">
                <a:latin typeface="Times New Roman" pitchFamily="18" charset="0"/>
                <a:cs typeface="Times New Roman" pitchFamily="18" charset="0"/>
              </a:rPr>
            </a:br>
            <a:r>
              <a:rPr lang="en-IN" sz="3200" dirty="0">
                <a:latin typeface="Times New Roman" pitchFamily="18" charset="0"/>
                <a:cs typeface="Times New Roman" pitchFamily="18" charset="0"/>
              </a:rPr>
              <a:t/>
            </a:r>
            <a:br>
              <a:rPr lang="en-IN" sz="3200" dirty="0">
                <a:latin typeface="Times New Roman" pitchFamily="18" charset="0"/>
                <a:cs typeface="Times New Roman" pitchFamily="18" charset="0"/>
              </a:rPr>
            </a:br>
            <a:r>
              <a:rPr lang="en-IN" sz="3200" dirty="0">
                <a:latin typeface="Times New Roman" pitchFamily="18" charset="0"/>
                <a:cs typeface="Times New Roman" pitchFamily="18" charset="0"/>
              </a:rPr>
              <a:t/>
            </a:r>
            <a:br>
              <a:rPr lang="en-IN" sz="3200"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2" name="Subtitle 1"/>
          <p:cNvSpPr>
            <a:spLocks noGrp="1"/>
          </p:cNvSpPr>
          <p:nvPr>
            <p:ph type="subTitle" idx="1"/>
          </p:nvPr>
        </p:nvSpPr>
        <p:spPr>
          <a:xfrm>
            <a:off x="1371600" y="2286000"/>
            <a:ext cx="7543800" cy="4924425"/>
          </a:xfrm>
        </p:spPr>
        <p:txBody>
          <a:bodyPr>
            <a:normAutofit/>
          </a:bodyPr>
          <a:lstStyle/>
          <a:p>
            <a:pPr algn="just">
              <a:buFont typeface="Arial" pitchFamily="34" charset="0"/>
              <a:buChar char="•"/>
            </a:pPr>
            <a:r>
              <a:rPr lang="en-US" sz="1400" dirty="0" smtClean="0">
                <a:solidFill>
                  <a:schemeClr val="tx1"/>
                </a:solidFill>
                <a:latin typeface="Times New Roman" pitchFamily="18" charset="0"/>
                <a:cs typeface="Times New Roman" pitchFamily="18" charset="0"/>
              </a:rPr>
              <a:t> Deep learning, a state-of-the-art machine learning approach, has shown outstanding performance over traditional machine learning in identifying intricate structures in complex high-dimensional data, especially in the domain of computer vision. </a:t>
            </a:r>
          </a:p>
          <a:p>
            <a:pPr algn="just">
              <a:buFont typeface="Arial" pitchFamily="34" charset="0"/>
              <a:buChar char="•"/>
            </a:pPr>
            <a:endParaRPr lang="en-US" sz="1400" dirty="0" smtClean="0">
              <a:solidFill>
                <a:schemeClr val="tx1"/>
              </a:solidFill>
              <a:latin typeface="Times New Roman" pitchFamily="18" charset="0"/>
              <a:cs typeface="Times New Roman" pitchFamily="18" charset="0"/>
            </a:endParaRPr>
          </a:p>
          <a:p>
            <a:pPr algn="just">
              <a:buFont typeface="Arial" pitchFamily="34" charset="0"/>
              <a:buChar char="•"/>
            </a:pPr>
            <a:r>
              <a:rPr lang="en-US" sz="1400" dirty="0" smtClean="0">
                <a:solidFill>
                  <a:schemeClr val="tx1"/>
                </a:solidFill>
                <a:latin typeface="Times New Roman" pitchFamily="18" charset="0"/>
                <a:cs typeface="Times New Roman" pitchFamily="18" charset="0"/>
              </a:rPr>
              <a:t> The application of deep learning to early detection and automated classification of Alzheimer's disease (AD) has recently gained considerable attention, as rapid progress in neuroimaging techniques has generated large-scale multimodal neuroimaging data. </a:t>
            </a:r>
          </a:p>
          <a:p>
            <a:pPr algn="just">
              <a:buFont typeface="Arial" pitchFamily="34" charset="0"/>
              <a:buChar char="•"/>
            </a:pPr>
            <a:endParaRPr lang="en-US" sz="1400" dirty="0" smtClean="0">
              <a:solidFill>
                <a:schemeClr val="tx1"/>
              </a:solidFill>
              <a:latin typeface="Times New Roman" pitchFamily="18" charset="0"/>
              <a:cs typeface="Times New Roman" pitchFamily="18" charset="0"/>
            </a:endParaRPr>
          </a:p>
          <a:p>
            <a:pPr algn="just">
              <a:buFont typeface="Arial" pitchFamily="34" charset="0"/>
              <a:buChar char="•"/>
            </a:pPr>
            <a:r>
              <a:rPr lang="en-US" sz="1400" dirty="0" smtClean="0">
                <a:solidFill>
                  <a:schemeClr val="tx1"/>
                </a:solidFill>
                <a:latin typeface="Times New Roman" pitchFamily="18" charset="0"/>
                <a:cs typeface="Times New Roman" pitchFamily="18" charset="0"/>
              </a:rPr>
              <a:t> Alzheimer is one of the types of Dementia. It is a brain disorder disease. So we focus on this disease and they are trying to control the disease with various techniques. </a:t>
            </a:r>
          </a:p>
        </p:txBody>
      </p:sp>
      <p:sp>
        <p:nvSpPr>
          <p:cNvPr id="4" name="Date Placeholder 3"/>
          <p:cNvSpPr>
            <a:spLocks noGrp="1"/>
          </p:cNvSpPr>
          <p:nvPr>
            <p:ph type="dt" sz="half" idx="10"/>
          </p:nvPr>
        </p:nvSpPr>
        <p:spPr/>
        <p:txBody>
          <a:bodyPr/>
          <a:lstStyle/>
          <a:p>
            <a:fld id="{399E719A-34CC-4FB6-9715-F7FC0152D9D1}" type="datetime5">
              <a:rPr lang="en-US" smtClean="0"/>
              <a:pPr/>
              <a:t>31-Jan-23</a:t>
            </a:fld>
            <a:endParaRPr lang="en-US"/>
          </a:p>
        </p:txBody>
      </p:sp>
      <p:sp>
        <p:nvSpPr>
          <p:cNvPr id="5" name="Footer Placeholder 4"/>
          <p:cNvSpPr>
            <a:spLocks noGrp="1"/>
          </p:cNvSpPr>
          <p:nvPr>
            <p:ph type="ftr" sz="quarter" idx="11"/>
          </p:nvPr>
        </p:nvSpPr>
        <p:spPr/>
        <p:txBody>
          <a:bodyPr/>
          <a:lstStyle/>
          <a:p>
            <a:r>
              <a:rPr lang="en-US"/>
              <a:t>Department of 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
        <p:nvSpPr>
          <p:cNvPr id="7" name="Rectangle 6"/>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rtlCol="0" anchor="ctr"/>
          <a:lstStyle/>
          <a:p>
            <a:pPr algn="ctr"/>
            <a:endParaRPr lang="en-US" dirty="0">
              <a:solidFill>
                <a:schemeClr val="bg1"/>
              </a:solidFill>
              <a:latin typeface="Times New Roman" pitchFamily="18" charset="0"/>
              <a:cs typeface="Times New Roman" pitchFamily="18" charset="0"/>
            </a:endParaRPr>
          </a:p>
          <a:p>
            <a:pPr algn="ct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9E719A-34CC-4FB6-9715-F7FC0152D9D1}" type="datetime5">
              <a:rPr lang="en-US" smtClean="0"/>
              <a:pPr/>
              <a:t>31-Jan-23</a:t>
            </a:fld>
            <a:endParaRPr lang="en-US"/>
          </a:p>
        </p:txBody>
      </p:sp>
      <p:sp>
        <p:nvSpPr>
          <p:cNvPr id="5" name="Footer Placeholder 4"/>
          <p:cNvSpPr>
            <a:spLocks noGrp="1"/>
          </p:cNvSpPr>
          <p:nvPr>
            <p:ph type="ftr" sz="quarter" idx="11"/>
          </p:nvPr>
        </p:nvSpPr>
        <p:spPr/>
        <p:txBody>
          <a:bodyPr/>
          <a:lstStyle/>
          <a:p>
            <a:r>
              <a:rPr lang="en-US"/>
              <a:t>Department of 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7" name="Rectangle 6"/>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rtlCol="0" anchor="ctr"/>
          <a:lstStyle/>
          <a:p>
            <a:pPr algn="ctr"/>
            <a:endParaRPr lang="en-US" dirty="0">
              <a:solidFill>
                <a:schemeClr val="bg1"/>
              </a:solidFill>
              <a:latin typeface="Times New Roman" pitchFamily="18" charset="0"/>
              <a:cs typeface="Times New Roman" pitchFamily="18" charset="0"/>
            </a:endParaRPr>
          </a:p>
          <a:p>
            <a:pPr algn="ct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
        <p:nvSpPr>
          <p:cNvPr id="8" name="Title 8"/>
          <p:cNvSpPr txBox="1">
            <a:spLocks/>
          </p:cNvSpPr>
          <p:nvPr/>
        </p:nvSpPr>
        <p:spPr>
          <a:xfrm>
            <a:off x="1295400" y="228600"/>
            <a:ext cx="7543800" cy="11430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a:r>
            <a:br>
              <a:rPr kumimoji="0" lang="en-IN"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br>
            <a:r>
              <a:rPr kumimoji="0" lang="en-IN"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LITERATURE SURVEY</a:t>
            </a:r>
            <a:br>
              <a:rPr kumimoji="0" lang="en-IN"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b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9" name="Title 8"/>
          <p:cNvSpPr txBox="1">
            <a:spLocks/>
          </p:cNvSpPr>
          <p:nvPr/>
        </p:nvSpPr>
        <p:spPr>
          <a:xfrm>
            <a:off x="1295400" y="2438400"/>
            <a:ext cx="7543800" cy="5105400"/>
          </a:xfrm>
          <a:prstGeom prst="rect">
            <a:avLst/>
          </a:prstGeom>
        </p:spPr>
        <p:txBody>
          <a:bodyPr>
            <a:noAutofit/>
          </a:bodyPr>
          <a:lstStyle/>
          <a:p>
            <a:pPr marL="285750" indent="-285750" algn="just">
              <a:buFont typeface="Arial" panose="020B0604020202020204" pitchFamily="34" charset="0"/>
              <a:buChar char="•"/>
            </a:pPr>
            <a:r>
              <a:rPr lang="en-US" sz="1400" b="1" dirty="0" smtClean="0">
                <a:latin typeface="Times New Roman" pitchFamily="18" charset="0"/>
                <a:cs typeface="Times New Roman" pitchFamily="18" charset="0"/>
              </a:rPr>
              <a:t>Validation of a Regression Technique for Segmentation of White Matter Hyper intensities in Alzheimer’s disease </a:t>
            </a:r>
          </a:p>
          <a:p>
            <a:pPr marL="285750" indent="-285750" algn="just">
              <a:buFont typeface="Arial" panose="020B0604020202020204" pitchFamily="34" charset="0"/>
              <a:buChar char="•"/>
            </a:pPr>
            <a:endParaRPr lang="en-US" sz="1400" b="1" dirty="0" smtClean="0">
              <a:latin typeface="Times New Roman" pitchFamily="18" charset="0"/>
              <a:cs typeface="Times New Roman" pitchFamily="18" charset="0"/>
            </a:endParaRPr>
          </a:p>
          <a:p>
            <a:pPr marL="285750" indent="-285750" algn="just">
              <a:buFont typeface="Arial" panose="020B0604020202020204" pitchFamily="34" charset="0"/>
              <a:buChar char="•"/>
            </a:pPr>
            <a:r>
              <a:rPr lang="en-US" sz="1400" dirty="0" err="1" smtClean="0">
                <a:latin typeface="Times New Roman" pitchFamily="18" charset="0"/>
                <a:cs typeface="Times New Roman" pitchFamily="18" charset="0"/>
              </a:rPr>
              <a:t>Mahsa</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Dadar</a:t>
            </a:r>
            <a:r>
              <a:rPr lang="en-US" sz="1400" dirty="0" smtClean="0">
                <a:latin typeface="Times New Roman" pitchFamily="18" charset="0"/>
                <a:cs typeface="Times New Roman" pitchFamily="18" charset="0"/>
              </a:rPr>
              <a:t> et al (2017): Segmentation and volumetric quantification of white matter hyper intensities is essential in assessment and monitoring of the vascular burden in aging and Alzheimer's disease (AD), especially when considering their effect on cognition. </a:t>
            </a:r>
          </a:p>
          <a:p>
            <a:pPr marL="285750" indent="-285750" algn="just">
              <a:buFont typeface="Arial" panose="020B0604020202020204" pitchFamily="34" charset="0"/>
              <a:buChar char="•"/>
            </a:pPr>
            <a:endParaRPr lang="en-US" sz="1400" dirty="0" smtClean="0">
              <a:latin typeface="Times New Roman" pitchFamily="18" charset="0"/>
              <a:cs typeface="Times New Roman" pitchFamily="18" charset="0"/>
            </a:endParaRPr>
          </a:p>
          <a:p>
            <a:pPr marL="285750" indent="-285750" algn="just">
              <a:buFont typeface="Arial" panose="020B0604020202020204" pitchFamily="34" charset="0"/>
              <a:buChar char="•"/>
            </a:pPr>
            <a:r>
              <a:rPr lang="en-US" sz="1400" dirty="0" smtClean="0">
                <a:latin typeface="Times New Roman" pitchFamily="18" charset="0"/>
                <a:cs typeface="Times New Roman" pitchFamily="18" charset="0"/>
              </a:rPr>
              <a:t>Manually segmenting WMHs in large cohorts is technically unfeasible due to time and accuracy concerns. Automated tools that can detect WMHs robustly and with high accuracy are needed. A fully automatic technique for segmentation and volumetric quantification of WMHs in aging and AD. </a:t>
            </a:r>
          </a:p>
        </p:txBody>
      </p:sp>
      <p:sp>
        <p:nvSpPr>
          <p:cNvPr id="10" name="Title 8"/>
          <p:cNvSpPr txBox="1">
            <a:spLocks/>
          </p:cNvSpPr>
          <p:nvPr/>
        </p:nvSpPr>
        <p:spPr>
          <a:xfrm>
            <a:off x="1371600" y="3429000"/>
            <a:ext cx="7543800" cy="2057400"/>
          </a:xfrm>
          <a:prstGeom prst="rect">
            <a:avLst/>
          </a:prstGeom>
        </p:spPr>
        <p:txBody>
          <a:bodyPr>
            <a:normAutofit/>
          </a:bodyPr>
          <a:lstStyle/>
          <a:p>
            <a:pPr algn="just">
              <a:spcBef>
                <a:spcPct val="0"/>
              </a:spcBef>
            </a:pPr>
            <a:endParaRPr kumimoji="0" lang="en-US" sz="33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9E719A-34CC-4FB6-9715-F7FC0152D9D1}" type="datetime5">
              <a:rPr lang="en-US" smtClean="0"/>
              <a:pPr/>
              <a:t>31-Jan-23</a:t>
            </a:fld>
            <a:endParaRPr lang="en-US"/>
          </a:p>
        </p:txBody>
      </p:sp>
      <p:sp>
        <p:nvSpPr>
          <p:cNvPr id="5" name="Footer Placeholder 4"/>
          <p:cNvSpPr>
            <a:spLocks noGrp="1"/>
          </p:cNvSpPr>
          <p:nvPr>
            <p:ph type="ftr" sz="quarter" idx="11"/>
          </p:nvPr>
        </p:nvSpPr>
        <p:spPr/>
        <p:txBody>
          <a:bodyPr/>
          <a:lstStyle/>
          <a:p>
            <a:r>
              <a:rPr lang="en-US"/>
              <a:t>Department of 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7" name="Rectangle 6"/>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rtlCol="0" anchor="ctr"/>
          <a:lstStyle/>
          <a:p>
            <a:pPr algn="ctr"/>
            <a:endParaRPr lang="en-US" dirty="0">
              <a:solidFill>
                <a:schemeClr val="bg1"/>
              </a:solidFill>
              <a:latin typeface="Times New Roman" pitchFamily="18" charset="0"/>
              <a:cs typeface="Times New Roman" pitchFamily="18" charset="0"/>
            </a:endParaRPr>
          </a:p>
          <a:p>
            <a:pPr algn="ct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
        <p:nvSpPr>
          <p:cNvPr id="8" name="Title 8"/>
          <p:cNvSpPr txBox="1">
            <a:spLocks/>
          </p:cNvSpPr>
          <p:nvPr/>
        </p:nvSpPr>
        <p:spPr>
          <a:xfrm>
            <a:off x="1295400" y="228600"/>
            <a:ext cx="7543800" cy="1143000"/>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lang="en-IN" sz="3200"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CONT.,</a:t>
            </a:r>
            <a:r>
              <a:rPr kumimoji="0" lang="en-IN" sz="32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
            </a:r>
            <a:br>
              <a:rPr kumimoji="0" lang="en-IN" sz="32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br>
            <a:endParaRPr kumimoji="0" lang="en-US" sz="32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9" name="Title 8"/>
          <p:cNvSpPr txBox="1">
            <a:spLocks/>
          </p:cNvSpPr>
          <p:nvPr/>
        </p:nvSpPr>
        <p:spPr>
          <a:xfrm>
            <a:off x="1295400" y="1066800"/>
            <a:ext cx="7543800" cy="5029200"/>
          </a:xfrm>
          <a:prstGeom prst="rect">
            <a:avLst/>
          </a:prstGeom>
        </p:spPr>
        <p:txBody>
          <a:bodyPr>
            <a:normAutofit/>
          </a:bodyPr>
          <a:lstStyle/>
          <a:p>
            <a:pPr algn="just">
              <a:spcBef>
                <a:spcPct val="0"/>
              </a:spcBef>
            </a:pPr>
            <a:endParaRPr kumimoji="0" lang="en-US" sz="33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10" name="Title 8"/>
          <p:cNvSpPr txBox="1">
            <a:spLocks/>
          </p:cNvSpPr>
          <p:nvPr/>
        </p:nvSpPr>
        <p:spPr>
          <a:xfrm>
            <a:off x="1371600" y="2286000"/>
            <a:ext cx="7543800" cy="4848224"/>
          </a:xfrm>
          <a:prstGeom prst="rect">
            <a:avLst/>
          </a:prstGeom>
        </p:spPr>
        <p:txBody>
          <a:bodyPr>
            <a:normAutofit/>
          </a:bodyPr>
          <a:lstStyle/>
          <a:p>
            <a:pPr algn="just">
              <a:buFont typeface="Arial" pitchFamily="34" charset="0"/>
              <a:buChar char="•"/>
              <a:defRPr/>
            </a:pPr>
            <a:r>
              <a:rPr lang="en-US" sz="1400" b="1" dirty="0" smtClean="0">
                <a:latin typeface="Times New Roman" pitchFamily="18" charset="0"/>
                <a:cs typeface="Times New Roman" pitchFamily="18" charset="0"/>
              </a:rPr>
              <a:t> Studying the Manifold Structure of Alzheimer's Disease: A Deep Learning Approach Using Convolutional Auto encoders</a:t>
            </a:r>
          </a:p>
          <a:p>
            <a:pPr algn="just">
              <a:buFont typeface="Arial" pitchFamily="34" charset="0"/>
              <a:buChar char="•"/>
              <a:defRPr/>
            </a:pPr>
            <a:endParaRPr lang="en-US" sz="1400" dirty="0" smtClean="0">
              <a:latin typeface="Times New Roman" pitchFamily="18" charset="0"/>
              <a:cs typeface="Times New Roman" pitchFamily="18" charset="0"/>
            </a:endParaRPr>
          </a:p>
          <a:p>
            <a:pPr algn="just" fontAlgn="auto">
              <a:spcAft>
                <a:spcPts val="0"/>
              </a:spcAft>
              <a:buFont typeface="Arial" pitchFamily="34" charset="0"/>
              <a:buChar char="•"/>
              <a:defRPr/>
            </a:pPr>
            <a:r>
              <a:rPr lang="en-US" sz="1400" b="1" dirty="0" smtClean="0">
                <a:latin typeface="Times New Roman" pitchFamily="18" charset="0"/>
                <a:cs typeface="Times New Roman" pitchFamily="18" charset="0"/>
              </a:rPr>
              <a:t> Francisco J. Martinez-Murcia et al (2019): </a:t>
            </a:r>
            <a:r>
              <a:rPr lang="en-US" sz="1400" dirty="0" smtClean="0">
                <a:latin typeface="Times New Roman" pitchFamily="18" charset="0"/>
                <a:cs typeface="Times New Roman" pitchFamily="18" charset="0"/>
              </a:rPr>
              <a:t>Many classical machine learning techniques have been used to explore Alzheimer's disease (AD), evolving from image decomposition techniques such as principal component analysis toward higher complexity, non-linear decomposition algorithms.</a:t>
            </a:r>
          </a:p>
          <a:p>
            <a:pPr algn="just" fontAlgn="auto">
              <a:spcAft>
                <a:spcPts val="0"/>
              </a:spcAft>
              <a:buFont typeface="Arial" pitchFamily="34" charset="0"/>
              <a:buChar char="•"/>
              <a:defRPr/>
            </a:pPr>
            <a:endParaRPr lang="en-US" sz="1400" dirty="0" smtClean="0">
              <a:latin typeface="Times New Roman" pitchFamily="18" charset="0"/>
              <a:cs typeface="Times New Roman" pitchFamily="18" charset="0"/>
            </a:endParaRPr>
          </a:p>
          <a:p>
            <a:pPr algn="just" fontAlgn="auto">
              <a:spcAft>
                <a:spcPts val="0"/>
              </a:spcAft>
              <a:buFont typeface="Arial" pitchFamily="34" charset="0"/>
              <a:buChar char="•"/>
              <a:defRPr/>
            </a:pPr>
            <a:r>
              <a:rPr lang="en-US" sz="1400" dirty="0" smtClean="0">
                <a:latin typeface="Times New Roman" pitchFamily="18" charset="0"/>
                <a:cs typeface="Times New Roman" pitchFamily="18" charset="0"/>
              </a:rPr>
              <a:t> With the arrival of the deep learning paradigm, it has become possible to extract high-level abstract features directly from MRI images that internally describe the distribution of data in low-dimensional manifolds. </a:t>
            </a:r>
            <a:endParaRPr lang="en-US" sz="1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9E719A-34CC-4FB6-9715-F7FC0152D9D1}" type="datetime5">
              <a:rPr lang="en-US" smtClean="0"/>
              <a:pPr/>
              <a:t>31-Jan-23</a:t>
            </a:fld>
            <a:endParaRPr lang="en-US"/>
          </a:p>
        </p:txBody>
      </p:sp>
      <p:sp>
        <p:nvSpPr>
          <p:cNvPr id="5" name="Footer Placeholder 4"/>
          <p:cNvSpPr>
            <a:spLocks noGrp="1"/>
          </p:cNvSpPr>
          <p:nvPr>
            <p:ph type="ftr" sz="quarter" idx="11"/>
          </p:nvPr>
        </p:nvSpPr>
        <p:spPr/>
        <p:txBody>
          <a:bodyPr/>
          <a:lstStyle/>
          <a:p>
            <a:r>
              <a:rPr lang="en-US"/>
              <a:t>Department of 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Rectangle 6"/>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rtlCol="0" anchor="ctr"/>
          <a:lstStyle/>
          <a:p>
            <a:pPr algn="ctr"/>
            <a:endParaRPr lang="en-US" dirty="0">
              <a:solidFill>
                <a:schemeClr val="bg1"/>
              </a:solidFill>
              <a:latin typeface="Times New Roman" pitchFamily="18" charset="0"/>
              <a:cs typeface="Times New Roman" pitchFamily="18" charset="0"/>
            </a:endParaRPr>
          </a:p>
          <a:p>
            <a:pPr algn="ct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
        <p:nvSpPr>
          <p:cNvPr id="8" name="Title 8"/>
          <p:cNvSpPr txBox="1">
            <a:spLocks/>
          </p:cNvSpPr>
          <p:nvPr/>
        </p:nvSpPr>
        <p:spPr>
          <a:xfrm>
            <a:off x="1295400" y="762000"/>
            <a:ext cx="7543800" cy="1143000"/>
          </a:xfrm>
          <a:prstGeom prst="rect">
            <a:avLst/>
          </a:prstGeom>
        </p:spPr>
        <p:txBody>
          <a:bodyPr>
            <a:normAutofit/>
          </a:bodyPr>
          <a:lstStyle/>
          <a:p>
            <a:pPr lvl="0" algn="ctr">
              <a:spcBef>
                <a:spcPct val="0"/>
              </a:spcBef>
              <a:defRPr/>
            </a:pPr>
            <a:r>
              <a:rPr lang="en-IN" sz="3200" b="1" dirty="0" smtClean="0">
                <a:latin typeface="Times New Roman" pitchFamily="18" charset="0"/>
                <a:cs typeface="Times New Roman" pitchFamily="18" charset="0"/>
              </a:rPr>
              <a:t>CONT</a:t>
            </a:r>
            <a:r>
              <a:rPr lang="en-IN" sz="3200" b="1" dirty="0">
                <a:latin typeface="Times New Roman" pitchFamily="18" charset="0"/>
                <a:cs typeface="Times New Roman" pitchFamily="18" charset="0"/>
              </a:rPr>
              <a:t>.,</a:t>
            </a:r>
            <a:endParaRPr kumimoji="0" lang="en-US" sz="32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9" name="Title 8"/>
          <p:cNvSpPr txBox="1">
            <a:spLocks/>
          </p:cNvSpPr>
          <p:nvPr/>
        </p:nvSpPr>
        <p:spPr>
          <a:xfrm>
            <a:off x="1295400" y="2482850"/>
            <a:ext cx="7543800" cy="4984750"/>
          </a:xfrm>
          <a:prstGeom prst="rect">
            <a:avLst/>
          </a:prstGeom>
        </p:spPr>
        <p:txBody>
          <a:bodyPr>
            <a:normAutofit/>
          </a:bodyPr>
          <a:lstStyle/>
          <a:p>
            <a:pPr marL="285750" indent="-285750" algn="just">
              <a:buFont typeface="Arial" panose="020B0604020202020204" pitchFamily="34" charset="0"/>
              <a:buChar char="•"/>
            </a:pPr>
            <a:r>
              <a:rPr lang="en-US" sz="1400" b="1" dirty="0" smtClean="0">
                <a:latin typeface="Times New Roman" panose="02020603050405020304" pitchFamily="18" charset="0"/>
                <a:cs typeface="Times New Roman" panose="02020603050405020304" pitchFamily="18" charset="0"/>
              </a:rPr>
              <a:t>Modeling Disease Progression via Multisource Multitask Learners: A Case Study With Alzheimer’s Disease</a:t>
            </a:r>
          </a:p>
          <a:p>
            <a:pPr marL="285750" indent="-285750" algn="just">
              <a:buFont typeface="Arial" panose="020B0604020202020204" pitchFamily="34" charset="0"/>
              <a:buChar char="•"/>
            </a:pPr>
            <a:endParaRPr lang="en-US" sz="1400" b="1"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err="1" smtClean="0">
                <a:latin typeface="Times New Roman" panose="02020603050405020304" pitchFamily="18" charset="0"/>
                <a:cs typeface="Times New Roman" panose="02020603050405020304" pitchFamily="18" charset="0"/>
              </a:rPr>
              <a:t>Liqiang</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Nie</a:t>
            </a:r>
            <a:r>
              <a:rPr lang="en-US" sz="1400" dirty="0" smtClean="0">
                <a:latin typeface="Times New Roman" panose="02020603050405020304" pitchFamily="18" charset="0"/>
                <a:cs typeface="Times New Roman" panose="02020603050405020304" pitchFamily="18" charset="0"/>
              </a:rPr>
              <a:t> et al (2016): Understanding the progression of chronic diseases can empower the sufferers in taking proactive care. To predict the disease status in the future time points, various machine learning approaches have been proposed. </a:t>
            </a:r>
          </a:p>
          <a:p>
            <a:pPr marL="285750" indent="-285750" algn="just">
              <a:buFont typeface="Arial" panose="020B0604020202020204" pitchFamily="34" charset="0"/>
              <a:buChar char="•"/>
            </a:pPr>
            <a:endParaRPr lang="en-US" sz="14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However, a few of them jointly consider the dual heterogeneities of chronic disease progression. In particular, the predicting task at each time point has features from multiple sources, and multiple tasks are related to each other in chronological order.</a:t>
            </a:r>
          </a:p>
          <a:p>
            <a:pPr marL="285750" indent="-285750" algn="just">
              <a:buFont typeface="Arial" panose="020B0604020202020204" pitchFamily="34" charset="0"/>
              <a:buChar char="•"/>
            </a:pPr>
            <a:endParaRPr lang="en-US" sz="1400" b="1" dirty="0" smtClean="0">
              <a:latin typeface="Times New Roman" panose="02020603050405020304" pitchFamily="18" charset="0"/>
              <a:cs typeface="Times New Roman" panose="02020603050405020304" pitchFamily="18" charset="0"/>
            </a:endParaRPr>
          </a:p>
        </p:txBody>
      </p:sp>
      <p:sp>
        <p:nvSpPr>
          <p:cNvPr id="10" name="Title 8"/>
          <p:cNvSpPr txBox="1">
            <a:spLocks/>
          </p:cNvSpPr>
          <p:nvPr/>
        </p:nvSpPr>
        <p:spPr>
          <a:xfrm>
            <a:off x="1371600" y="3429000"/>
            <a:ext cx="7543800" cy="2057400"/>
          </a:xfrm>
          <a:prstGeom prst="rect">
            <a:avLst/>
          </a:prstGeom>
        </p:spPr>
        <p:txBody>
          <a:bodyPr>
            <a:normAutofit/>
          </a:bodyPr>
          <a:lstStyle/>
          <a:p>
            <a:pPr algn="just">
              <a:spcBef>
                <a:spcPct val="0"/>
              </a:spcBef>
            </a:pPr>
            <a:endParaRPr kumimoji="0" lang="en-US" sz="33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9E719A-34CC-4FB6-9715-F7FC0152D9D1}" type="datetime5">
              <a:rPr lang="en-US" smtClean="0"/>
              <a:pPr/>
              <a:t>31-Jan-23</a:t>
            </a:fld>
            <a:endParaRPr lang="en-US"/>
          </a:p>
        </p:txBody>
      </p:sp>
      <p:sp>
        <p:nvSpPr>
          <p:cNvPr id="5" name="Footer Placeholder 4"/>
          <p:cNvSpPr>
            <a:spLocks noGrp="1"/>
          </p:cNvSpPr>
          <p:nvPr>
            <p:ph type="ftr" sz="quarter" idx="11"/>
          </p:nvPr>
        </p:nvSpPr>
        <p:spPr/>
        <p:txBody>
          <a:bodyPr/>
          <a:lstStyle/>
          <a:p>
            <a:r>
              <a:rPr lang="en-US"/>
              <a:t>Department of 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Rectangle 6"/>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rtlCol="0" anchor="ctr"/>
          <a:lstStyle/>
          <a:p>
            <a:pPr algn="ctr"/>
            <a:endParaRPr lang="en-US" dirty="0">
              <a:solidFill>
                <a:schemeClr val="bg1"/>
              </a:solidFill>
              <a:latin typeface="Times New Roman" pitchFamily="18" charset="0"/>
              <a:cs typeface="Times New Roman" pitchFamily="18" charset="0"/>
            </a:endParaRPr>
          </a:p>
          <a:p>
            <a:pPr algn="ct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
        <p:nvSpPr>
          <p:cNvPr id="8" name="Title 8"/>
          <p:cNvSpPr txBox="1">
            <a:spLocks/>
          </p:cNvSpPr>
          <p:nvPr/>
        </p:nvSpPr>
        <p:spPr>
          <a:xfrm>
            <a:off x="1295400" y="304800"/>
            <a:ext cx="7543800" cy="1143000"/>
          </a:xfrm>
          <a:prstGeom prst="rect">
            <a:avLst/>
          </a:prstGeom>
        </p:spPr>
        <p:txBody>
          <a:bodyPr>
            <a:noAutofit/>
          </a:bodyPr>
          <a:lstStyle/>
          <a:p>
            <a:pPr lvl="0" algn="ctr">
              <a:spcBef>
                <a:spcPct val="0"/>
              </a:spcBef>
              <a:defRPr/>
            </a:pPr>
            <a:r>
              <a:rPr kumimoji="0" lang="en-IN" sz="32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
            </a:r>
            <a:br>
              <a:rPr kumimoji="0" lang="en-IN" sz="32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br>
            <a:r>
              <a:rPr lang="en-IN" sz="3200" b="1" dirty="0">
                <a:latin typeface="Times New Roman" pitchFamily="18" charset="0"/>
                <a:cs typeface="Times New Roman" pitchFamily="18" charset="0"/>
              </a:rPr>
              <a:t>CONT.,</a:t>
            </a:r>
            <a:r>
              <a:rPr kumimoji="0" lang="en-IN" sz="32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
            </a:r>
            <a:br>
              <a:rPr kumimoji="0" lang="en-IN" sz="32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br>
            <a:endParaRPr kumimoji="0" lang="en-US" sz="32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9" name="Title 8"/>
          <p:cNvSpPr txBox="1">
            <a:spLocks/>
          </p:cNvSpPr>
          <p:nvPr/>
        </p:nvSpPr>
        <p:spPr>
          <a:xfrm>
            <a:off x="1371600" y="2254250"/>
            <a:ext cx="7543800" cy="4984750"/>
          </a:xfrm>
          <a:prstGeom prst="rect">
            <a:avLst/>
          </a:prstGeom>
        </p:spPr>
        <p:txBody>
          <a:bodyPr>
            <a:normAutofit/>
          </a:bodyPr>
          <a:lstStyle/>
          <a:p>
            <a:pPr algn="just">
              <a:buFont typeface="Arial" pitchFamily="34" charset="0"/>
              <a:buChar char="•"/>
            </a:pPr>
            <a:r>
              <a:rPr lang="en-US" sz="1400" b="1" dirty="0" smtClean="0">
                <a:latin typeface="Times New Roman" panose="02020603050405020304" pitchFamily="18" charset="0"/>
                <a:cs typeface="Times New Roman" panose="02020603050405020304" pitchFamily="18" charset="0"/>
              </a:rPr>
              <a:t> Latent Representation Learning for Alzheimer’s disease Diagnosis with Incomplete Multi-Modality Neuroimaging and Genetic Data</a:t>
            </a:r>
          </a:p>
          <a:p>
            <a:pPr algn="just">
              <a:buFont typeface="Arial" pitchFamily="34" charset="0"/>
              <a:buChar char="•"/>
            </a:pPr>
            <a:endParaRPr lang="en-US" sz="1400" b="1" dirty="0" smtClean="0">
              <a:latin typeface="Times New Roman" panose="02020603050405020304" pitchFamily="18" charset="0"/>
              <a:cs typeface="Times New Roman" panose="02020603050405020304" pitchFamily="18" charset="0"/>
            </a:endParaRPr>
          </a:p>
          <a:p>
            <a:pPr algn="just">
              <a:buFont typeface="Arial" pitchFamily="34" charset="0"/>
              <a:buChar char="•"/>
            </a:pPr>
            <a:r>
              <a:rPr lang="en-US" sz="1400" dirty="0" smtClean="0">
                <a:latin typeface="Times New Roman" panose="02020603050405020304" pitchFamily="18" charset="0"/>
                <a:cs typeface="Times New Roman" panose="02020603050405020304" pitchFamily="18" charset="0"/>
              </a:rPr>
              <a:t> Tao Zhou et al (2019): The fusion of complementary information contained in multi-modality data [e.g., magnetic resonance imaging (MRI), positron emission tomography (PET), and genetic data] has advanced the progress of automated Alzheimer's disease (AD) diagnosis. </a:t>
            </a:r>
          </a:p>
          <a:p>
            <a:pPr algn="just">
              <a:buFont typeface="Arial" pitchFamily="34" charset="0"/>
              <a:buChar char="•"/>
            </a:pPr>
            <a:endParaRPr lang="en-US" sz="1400" dirty="0" smtClean="0">
              <a:latin typeface="Times New Roman" panose="02020603050405020304" pitchFamily="18" charset="0"/>
              <a:cs typeface="Times New Roman" panose="02020603050405020304" pitchFamily="18" charset="0"/>
            </a:endParaRPr>
          </a:p>
          <a:p>
            <a:pPr algn="just">
              <a:buFont typeface="Arial" pitchFamily="34" charset="0"/>
              <a:buChar char="•"/>
            </a:pPr>
            <a:r>
              <a:rPr lang="en-US" sz="1400" dirty="0" smtClean="0">
                <a:latin typeface="Times New Roman" panose="02020603050405020304" pitchFamily="18" charset="0"/>
                <a:cs typeface="Times New Roman" panose="02020603050405020304" pitchFamily="18" charset="0"/>
              </a:rPr>
              <a:t> However, multi-modality based AD diagnostic models are often hindered by the missing data, i.e., not all the subjects have complete multi-modality data. </a:t>
            </a:r>
          </a:p>
          <a:p>
            <a:pPr algn="just">
              <a:buFont typeface="Arial" pitchFamily="34" charset="0"/>
              <a:buChar char="•"/>
            </a:pPr>
            <a:endParaRPr lang="en-US" sz="1400" dirty="0" smtClean="0">
              <a:latin typeface="Times New Roman" panose="02020603050405020304" pitchFamily="18" charset="0"/>
              <a:cs typeface="Times New Roman" panose="02020603050405020304" pitchFamily="18" charset="0"/>
            </a:endParaRPr>
          </a:p>
          <a:p>
            <a:pPr algn="just">
              <a:buFont typeface="Arial" pitchFamily="34" charset="0"/>
              <a:buChar char="•"/>
            </a:pPr>
            <a:r>
              <a:rPr lang="en-US" sz="1400" dirty="0" smtClean="0">
                <a:latin typeface="Times New Roman" panose="02020603050405020304" pitchFamily="18" charset="0"/>
                <a:cs typeface="Times New Roman" panose="02020603050405020304" pitchFamily="18" charset="0"/>
              </a:rPr>
              <a:t> One simple solution used by many previous studies is to discard samples with missing modalities. However, this significantly reduces the number of training samples, thus leading to a sub-optimal classification model.</a:t>
            </a:r>
          </a:p>
          <a:p>
            <a:pPr algn="just">
              <a:buFont typeface="Arial" pitchFamily="34" charset="0"/>
              <a:buChar char="•"/>
            </a:pPr>
            <a:endParaRPr lang="en-US" sz="1400" dirty="0" smtClean="0">
              <a:latin typeface="Times New Roman" panose="02020603050405020304" pitchFamily="18" charset="0"/>
              <a:cs typeface="Times New Roman" panose="02020603050405020304" pitchFamily="18" charset="0"/>
            </a:endParaRPr>
          </a:p>
        </p:txBody>
      </p:sp>
      <p:sp>
        <p:nvSpPr>
          <p:cNvPr id="10" name="Title 8"/>
          <p:cNvSpPr txBox="1">
            <a:spLocks/>
          </p:cNvSpPr>
          <p:nvPr/>
        </p:nvSpPr>
        <p:spPr>
          <a:xfrm>
            <a:off x="1371600" y="3429000"/>
            <a:ext cx="7543800" cy="2057400"/>
          </a:xfrm>
          <a:prstGeom prst="rect">
            <a:avLst/>
          </a:prstGeom>
        </p:spPr>
        <p:txBody>
          <a:bodyPr>
            <a:normAutofit/>
          </a:bodyPr>
          <a:lstStyle/>
          <a:p>
            <a:pPr algn="just">
              <a:spcBef>
                <a:spcPct val="0"/>
              </a:spcBef>
            </a:pPr>
            <a:endParaRPr kumimoji="0" lang="en-US" sz="33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9E719A-34CC-4FB6-9715-F7FC0152D9D1}" type="datetime5">
              <a:rPr lang="en-US" smtClean="0"/>
              <a:pPr/>
              <a:t>31-Jan-23</a:t>
            </a:fld>
            <a:endParaRPr lang="en-US"/>
          </a:p>
        </p:txBody>
      </p:sp>
      <p:sp>
        <p:nvSpPr>
          <p:cNvPr id="5" name="Footer Placeholder 4"/>
          <p:cNvSpPr>
            <a:spLocks noGrp="1"/>
          </p:cNvSpPr>
          <p:nvPr>
            <p:ph type="ftr" sz="quarter" idx="11"/>
          </p:nvPr>
        </p:nvSpPr>
        <p:spPr/>
        <p:txBody>
          <a:bodyPr/>
          <a:lstStyle/>
          <a:p>
            <a:r>
              <a:rPr lang="en-US"/>
              <a:t>Department of 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Rectangle 6"/>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rtlCol="0" anchor="ctr"/>
          <a:lstStyle/>
          <a:p>
            <a:pPr algn="ctr"/>
            <a:endParaRPr lang="en-US" dirty="0">
              <a:solidFill>
                <a:schemeClr val="bg1"/>
              </a:solidFill>
              <a:latin typeface="Times New Roman" pitchFamily="18" charset="0"/>
              <a:cs typeface="Times New Roman" pitchFamily="18" charset="0"/>
            </a:endParaRPr>
          </a:p>
          <a:p>
            <a:pPr algn="ct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
        <p:nvSpPr>
          <p:cNvPr id="8" name="Title 8"/>
          <p:cNvSpPr txBox="1">
            <a:spLocks/>
          </p:cNvSpPr>
          <p:nvPr/>
        </p:nvSpPr>
        <p:spPr>
          <a:xfrm>
            <a:off x="1295400" y="304800"/>
            <a:ext cx="7543800" cy="1143000"/>
          </a:xfrm>
          <a:prstGeom prst="rect">
            <a:avLst/>
          </a:prstGeom>
        </p:spPr>
        <p:txBody>
          <a:bodyPr>
            <a:noAutofit/>
          </a:bodyPr>
          <a:lstStyle/>
          <a:p>
            <a:pPr lvl="0" algn="ctr">
              <a:spcBef>
                <a:spcPct val="0"/>
              </a:spcBef>
              <a:defRPr/>
            </a:pPr>
            <a:r>
              <a:rPr kumimoji="0" lang="en-IN" sz="32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
            </a:r>
            <a:br>
              <a:rPr kumimoji="0" lang="en-IN" sz="32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br>
            <a:r>
              <a:rPr lang="en-IN" sz="3200" b="1" dirty="0">
                <a:latin typeface="Times New Roman" pitchFamily="18" charset="0"/>
                <a:cs typeface="Times New Roman" pitchFamily="18" charset="0"/>
              </a:rPr>
              <a:t>CONT.,</a:t>
            </a:r>
            <a:r>
              <a:rPr kumimoji="0" lang="en-IN" sz="32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
            </a:r>
            <a:br>
              <a:rPr kumimoji="0" lang="en-IN" sz="32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br>
            <a:endParaRPr kumimoji="0" lang="en-US" sz="32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9" name="Title 8"/>
          <p:cNvSpPr txBox="1">
            <a:spLocks/>
          </p:cNvSpPr>
          <p:nvPr/>
        </p:nvSpPr>
        <p:spPr>
          <a:xfrm>
            <a:off x="1371600" y="2178050"/>
            <a:ext cx="7543800" cy="4984750"/>
          </a:xfrm>
          <a:prstGeom prst="rect">
            <a:avLst/>
          </a:prstGeom>
        </p:spPr>
        <p:txBody>
          <a:bodyPr>
            <a:normAutofit/>
          </a:bodyPr>
          <a:lstStyle/>
          <a:p>
            <a:pPr algn="just">
              <a:buFont typeface="Arial" pitchFamily="34" charset="0"/>
              <a:buChar char="•"/>
            </a:pPr>
            <a:r>
              <a:rPr lang="en-US" sz="1400" b="1" dirty="0" smtClean="0">
                <a:latin typeface="Times New Roman" panose="02020603050405020304" pitchFamily="18" charset="0"/>
                <a:cs typeface="Times New Roman" panose="02020603050405020304" pitchFamily="18" charset="0"/>
              </a:rPr>
              <a:t> Modeling Disease Progression via Multisource Multitask Learners: A Case Study With Alzheimer’s Disease</a:t>
            </a:r>
          </a:p>
          <a:p>
            <a:pPr algn="just">
              <a:buFont typeface="Arial" pitchFamily="34" charset="0"/>
              <a:buChar char="•"/>
            </a:pPr>
            <a:endParaRPr lang="en-US" sz="1400" b="1" dirty="0" smtClean="0">
              <a:latin typeface="Times New Roman" panose="02020603050405020304" pitchFamily="18" charset="0"/>
              <a:cs typeface="Times New Roman" panose="02020603050405020304" pitchFamily="18" charset="0"/>
            </a:endParaRPr>
          </a:p>
          <a:p>
            <a:pPr algn="just">
              <a:buFont typeface="Arial" pitchFamily="34" charset="0"/>
              <a:buChar char="•"/>
            </a:pPr>
            <a:r>
              <a:rPr lang="en-US" sz="1400" b="1"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LiqiangNie</a:t>
            </a:r>
            <a:r>
              <a:rPr lang="en-US" sz="1400" dirty="0" smtClean="0">
                <a:latin typeface="Times New Roman" panose="02020603050405020304" pitchFamily="18" charset="0"/>
                <a:cs typeface="Times New Roman" panose="02020603050405020304" pitchFamily="18" charset="0"/>
              </a:rPr>
              <a:t> et al (2016): Understanding the progression of chronic diseases can empower the sufferers in taking proactive care. To predict the disease status in the future time points, various machine learning approaches have been proposed.</a:t>
            </a:r>
          </a:p>
          <a:p>
            <a:pPr algn="just">
              <a:buFont typeface="Arial" pitchFamily="34" charset="0"/>
              <a:buChar char="•"/>
            </a:pPr>
            <a:endParaRPr lang="en-US" sz="1400" dirty="0" smtClean="0">
              <a:latin typeface="Times New Roman" panose="02020603050405020304" pitchFamily="18" charset="0"/>
              <a:cs typeface="Times New Roman" panose="02020603050405020304" pitchFamily="18" charset="0"/>
            </a:endParaRPr>
          </a:p>
          <a:p>
            <a:pPr algn="just">
              <a:buFont typeface="Arial" pitchFamily="34" charset="0"/>
              <a:buChar char="•"/>
            </a:pPr>
            <a:r>
              <a:rPr lang="en-US" sz="1400" dirty="0" smtClean="0">
                <a:latin typeface="Times New Roman" panose="02020603050405020304" pitchFamily="18" charset="0"/>
                <a:cs typeface="Times New Roman" panose="02020603050405020304" pitchFamily="18" charset="0"/>
              </a:rPr>
              <a:t> However, a few of them jointly consider the dual heterogeneities of chronic disease progression. In particular, the predicting task at each time point has features from multiple sources, and multiple tasks are related to each other in chronological order.</a:t>
            </a:r>
          </a:p>
        </p:txBody>
      </p:sp>
      <p:sp>
        <p:nvSpPr>
          <p:cNvPr id="10" name="Title 8"/>
          <p:cNvSpPr txBox="1">
            <a:spLocks/>
          </p:cNvSpPr>
          <p:nvPr/>
        </p:nvSpPr>
        <p:spPr>
          <a:xfrm>
            <a:off x="1371600" y="3429000"/>
            <a:ext cx="7543800" cy="2057400"/>
          </a:xfrm>
          <a:prstGeom prst="rect">
            <a:avLst/>
          </a:prstGeom>
        </p:spPr>
        <p:txBody>
          <a:bodyPr>
            <a:normAutofit/>
          </a:bodyPr>
          <a:lstStyle/>
          <a:p>
            <a:pPr algn="just">
              <a:spcBef>
                <a:spcPct val="0"/>
              </a:spcBef>
            </a:pPr>
            <a:endParaRPr kumimoji="0" lang="en-US" sz="33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295400" y="457200"/>
            <a:ext cx="7391400" cy="1143000"/>
          </a:xfrm>
        </p:spPr>
        <p:txBody>
          <a:bodyPr>
            <a:normAutofit/>
          </a:bodyPr>
          <a:lstStyle/>
          <a:p>
            <a:r>
              <a:rPr lang="en-US" sz="3200" b="1" dirty="0">
                <a:latin typeface="Times New Roman" pitchFamily="18" charset="0"/>
                <a:cs typeface="Times New Roman" pitchFamily="18" charset="0"/>
              </a:rPr>
              <a:t>EXISTING SYSTEM</a:t>
            </a:r>
            <a:endParaRPr lang="en-GB" sz="3200" dirty="0"/>
          </a:p>
        </p:txBody>
      </p:sp>
      <p:sp>
        <p:nvSpPr>
          <p:cNvPr id="9" name="Content Placeholder 8"/>
          <p:cNvSpPr>
            <a:spLocks noGrp="1"/>
          </p:cNvSpPr>
          <p:nvPr>
            <p:ph idx="1"/>
          </p:nvPr>
        </p:nvSpPr>
        <p:spPr>
          <a:xfrm>
            <a:off x="1447800" y="2606675"/>
            <a:ext cx="7391400" cy="4708525"/>
          </a:xfrm>
        </p:spPr>
        <p:txBody>
          <a:bodyPr>
            <a:normAutofit/>
          </a:bodyPr>
          <a:lstStyle/>
          <a:p>
            <a:pPr algn="just"/>
            <a:r>
              <a:rPr lang="en-US" sz="1400" dirty="0" smtClean="0">
                <a:latin typeface="Times New Roman" pitchFamily="18" charset="0"/>
                <a:cs typeface="Times New Roman" pitchFamily="18" charset="0"/>
              </a:rPr>
              <a:t>The existing system is to develop a method to identify potential blood-based non-</a:t>
            </a:r>
            <a:r>
              <a:rPr lang="en-US" sz="1400" dirty="0" err="1" smtClean="0">
                <a:latin typeface="Times New Roman" pitchFamily="18" charset="0"/>
                <a:cs typeface="Times New Roman" pitchFamily="18" charset="0"/>
              </a:rPr>
              <a:t>amyloid</a:t>
            </a:r>
            <a:r>
              <a:rPr lang="en-US" sz="1400" dirty="0" smtClean="0">
                <a:latin typeface="Times New Roman" pitchFamily="18" charset="0"/>
                <a:cs typeface="Times New Roman" pitchFamily="18" charset="0"/>
              </a:rPr>
              <a:t> biomarkers for early AD detection. </a:t>
            </a:r>
          </a:p>
          <a:p>
            <a:pPr algn="just"/>
            <a:endParaRPr lang="en-US" sz="1400" dirty="0" smtClean="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The use of blood is attractive because it is accessible and relatively inexpensive. Our method is mainly based on machine learning (ML) techniques (support vector machines in particular) because of their ability to create multivariable models by learning patterns from complex data. Using novel feature selection and evaluation modalities we identified 5 novel panels of non-</a:t>
            </a:r>
            <a:r>
              <a:rPr lang="en-US" sz="1400" dirty="0" err="1" smtClean="0">
                <a:latin typeface="Times New Roman" pitchFamily="18" charset="0"/>
                <a:cs typeface="Times New Roman" pitchFamily="18" charset="0"/>
              </a:rPr>
              <a:t>amyloid</a:t>
            </a:r>
            <a:r>
              <a:rPr lang="en-US" sz="1400" dirty="0" smtClean="0">
                <a:latin typeface="Times New Roman" pitchFamily="18" charset="0"/>
                <a:cs typeface="Times New Roman" pitchFamily="18" charset="0"/>
              </a:rPr>
              <a:t> proteins with the potential to serve as biomarkers of early AD.</a:t>
            </a:r>
          </a:p>
        </p:txBody>
      </p:sp>
      <p:sp>
        <p:nvSpPr>
          <p:cNvPr id="4" name="Date Placeholder 3"/>
          <p:cNvSpPr>
            <a:spLocks noGrp="1"/>
          </p:cNvSpPr>
          <p:nvPr>
            <p:ph type="dt" sz="half" idx="10"/>
          </p:nvPr>
        </p:nvSpPr>
        <p:spPr/>
        <p:txBody>
          <a:bodyPr/>
          <a:lstStyle/>
          <a:p>
            <a:fld id="{399E719A-34CC-4FB6-9715-F7FC0152D9D1}" type="datetime5">
              <a:rPr lang="en-US" smtClean="0"/>
              <a:pPr/>
              <a:t>31-Jan-23</a:t>
            </a:fld>
            <a:endParaRPr lang="en-US"/>
          </a:p>
        </p:txBody>
      </p:sp>
      <p:sp>
        <p:nvSpPr>
          <p:cNvPr id="5" name="Footer Placeholder 4"/>
          <p:cNvSpPr>
            <a:spLocks noGrp="1"/>
          </p:cNvSpPr>
          <p:nvPr>
            <p:ph type="ftr" sz="quarter" idx="11"/>
          </p:nvPr>
        </p:nvSpPr>
        <p:spPr/>
        <p:txBody>
          <a:bodyPr/>
          <a:lstStyle/>
          <a:p>
            <a:r>
              <a:rPr lang="en-US"/>
              <a:t>Department of 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Rectangle 6"/>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rtlCol="0" anchor="ctr"/>
          <a:lstStyle/>
          <a:p>
            <a:pPr algn="ctr"/>
            <a:endParaRPr lang="en-US" dirty="0">
              <a:solidFill>
                <a:schemeClr val="bg1"/>
              </a:solidFill>
              <a:latin typeface="Times New Roman" pitchFamily="18" charset="0"/>
              <a:cs typeface="Times New Roman" pitchFamily="18" charset="0"/>
            </a:endParaRPr>
          </a:p>
          <a:p>
            <a:pPr algn="ct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0"/>
            <a:ext cx="7315200" cy="1143000"/>
          </a:xfrm>
        </p:spPr>
        <p:txBody>
          <a:bodyPr>
            <a:normAutofit/>
          </a:bodyPr>
          <a:lstStyle/>
          <a:p>
            <a:r>
              <a:rPr lang="en-US" sz="3200" b="1" dirty="0">
                <a:latin typeface="Times New Roman" panose="02020603050405020304" pitchFamily="18" charset="0"/>
                <a:cs typeface="Times New Roman" panose="02020603050405020304" pitchFamily="18" charset="0"/>
              </a:rPr>
              <a:t>DRAWBACKS</a:t>
            </a:r>
            <a:r>
              <a:rPr lang="en-GB" sz="3200" dirty="0">
                <a:latin typeface="Times New Roman" panose="02020603050405020304" pitchFamily="18" charset="0"/>
                <a:cs typeface="Times New Roman" panose="02020603050405020304" pitchFamily="18" charset="0"/>
              </a:rPr>
              <a:t/>
            </a:r>
            <a:br>
              <a:rPr lang="en-GB" sz="3200" dirty="0">
                <a:latin typeface="Times New Roman" panose="02020603050405020304" pitchFamily="18" charset="0"/>
                <a:cs typeface="Times New Roman" panose="02020603050405020304" pitchFamily="18" charset="0"/>
              </a:rPr>
            </a:br>
            <a:endParaRPr lang="en-GB"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71600" y="2560637"/>
            <a:ext cx="7315200" cy="4525963"/>
          </a:xfrm>
        </p:spPr>
        <p:txBody>
          <a:bodyPr>
            <a:normAutofit/>
          </a:bodyPr>
          <a:lstStyle/>
          <a:p>
            <a:pPr lvl="0" algn="just"/>
            <a:r>
              <a:rPr lang="en-US" sz="1400" dirty="0" smtClean="0">
                <a:latin typeface="Times New Roman" panose="02020603050405020304" pitchFamily="18" charset="0"/>
                <a:cs typeface="Times New Roman" panose="02020603050405020304" pitchFamily="18" charset="0"/>
              </a:rPr>
              <a:t>Disease cannot Classified by the SVM</a:t>
            </a:r>
          </a:p>
          <a:p>
            <a:pPr lvl="0" algn="just"/>
            <a:endParaRPr lang="en-US" sz="1400" dirty="0" smtClean="0">
              <a:latin typeface="Times New Roman" panose="02020603050405020304" pitchFamily="18" charset="0"/>
              <a:cs typeface="Times New Roman" panose="02020603050405020304" pitchFamily="18" charset="0"/>
            </a:endParaRPr>
          </a:p>
          <a:p>
            <a:pPr lvl="0" algn="just"/>
            <a:r>
              <a:rPr lang="en-US" sz="1400" dirty="0" smtClean="0">
                <a:latin typeface="Times New Roman" panose="02020603050405020304" pitchFamily="18" charset="0"/>
                <a:cs typeface="Times New Roman" panose="02020603050405020304" pitchFamily="18" charset="0"/>
              </a:rPr>
              <a:t>It cannot find accurate Results</a:t>
            </a:r>
          </a:p>
          <a:p>
            <a:pPr lvl="0" algn="just"/>
            <a:endParaRPr lang="en-US" sz="1400" dirty="0" smtClean="0">
              <a:latin typeface="Times New Roman" panose="02020603050405020304" pitchFamily="18" charset="0"/>
              <a:cs typeface="Times New Roman" panose="02020603050405020304" pitchFamily="18" charset="0"/>
            </a:endParaRPr>
          </a:p>
          <a:p>
            <a:pPr lvl="0" algn="just"/>
            <a:r>
              <a:rPr lang="en-US" sz="1400" dirty="0" smtClean="0">
                <a:latin typeface="Times New Roman" panose="02020603050405020304" pitchFamily="18" charset="0"/>
                <a:cs typeface="Times New Roman" panose="02020603050405020304" pitchFamily="18" charset="0"/>
              </a:rPr>
              <a:t>Pre-processing result is crucial for the pre-detection</a:t>
            </a:r>
          </a:p>
          <a:p>
            <a:pPr lvl="0" algn="just"/>
            <a:endParaRPr lang="en-US" sz="1400" dirty="0" smtClean="0">
              <a:latin typeface="Times New Roman" panose="02020603050405020304" pitchFamily="18" charset="0"/>
              <a:cs typeface="Times New Roman" panose="02020603050405020304" pitchFamily="18" charset="0"/>
            </a:endParaRPr>
          </a:p>
          <a:p>
            <a:pPr lvl="0" algn="just"/>
            <a:r>
              <a:rPr lang="en-US" sz="1400" dirty="0" smtClean="0">
                <a:latin typeface="Times New Roman" panose="02020603050405020304" pitchFamily="18" charset="0"/>
                <a:cs typeface="Times New Roman" panose="02020603050405020304" pitchFamily="18" charset="0"/>
              </a:rPr>
              <a:t>Time complexity </a:t>
            </a:r>
          </a:p>
          <a:p>
            <a:pPr lvl="0" algn="just"/>
            <a:endParaRPr lang="en-US" sz="1400" dirty="0" smtClean="0">
              <a:latin typeface="Times New Roman" panose="02020603050405020304" pitchFamily="18" charset="0"/>
              <a:cs typeface="Times New Roman" panose="02020603050405020304" pitchFamily="18" charset="0"/>
            </a:endParaRPr>
          </a:p>
          <a:p>
            <a:pPr lvl="0" algn="just"/>
            <a:r>
              <a:rPr lang="en-US" sz="1400" dirty="0" smtClean="0">
                <a:latin typeface="Times New Roman" panose="02020603050405020304" pitchFamily="18" charset="0"/>
                <a:cs typeface="Times New Roman" panose="02020603050405020304" pitchFamily="18" charset="0"/>
              </a:rPr>
              <a:t>Not efficient for the extracting the features.</a:t>
            </a:r>
          </a:p>
          <a:p>
            <a:pPr lvl="0" algn="just"/>
            <a:endParaRPr lang="en-US" sz="14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99E719A-34CC-4FB6-9715-F7FC0152D9D1}" type="datetime5">
              <a:rPr lang="en-US" smtClean="0"/>
              <a:pPr/>
              <a:t>31-Jan-23</a:t>
            </a:fld>
            <a:endParaRPr lang="en-US"/>
          </a:p>
        </p:txBody>
      </p:sp>
      <p:sp>
        <p:nvSpPr>
          <p:cNvPr id="5" name="Footer Placeholder 4"/>
          <p:cNvSpPr>
            <a:spLocks noGrp="1"/>
          </p:cNvSpPr>
          <p:nvPr>
            <p:ph type="ftr" sz="quarter" idx="11"/>
          </p:nvPr>
        </p:nvSpPr>
        <p:spPr/>
        <p:txBody>
          <a:bodyPr/>
          <a:lstStyle/>
          <a:p>
            <a:r>
              <a:rPr lang="en-US"/>
              <a:t>Department of 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Rectangle 6"/>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rtlCol="0" anchor="ctr"/>
          <a:lstStyle/>
          <a:p>
            <a:pPr algn="ctr"/>
            <a:endParaRPr lang="en-US" dirty="0">
              <a:solidFill>
                <a:schemeClr val="bg1"/>
              </a:solidFill>
              <a:latin typeface="Times New Roman" pitchFamily="18" charset="0"/>
              <a:cs typeface="Times New Roman" pitchFamily="18" charset="0"/>
            </a:endParaRPr>
          </a:p>
          <a:p>
            <a:pPr algn="ct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135500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TotalTime>
  <Words>1841</Words>
  <Application>Microsoft Office PowerPoint</Application>
  <PresentationFormat>On-screen Show (4:3)</PresentationFormat>
  <Paragraphs>216</Paragraphs>
  <Slides>18</Slides>
  <Notes>6</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ABSTRACT   </vt:lpstr>
      <vt:lpstr>Slide 3</vt:lpstr>
      <vt:lpstr>Slide 4</vt:lpstr>
      <vt:lpstr>Slide 5</vt:lpstr>
      <vt:lpstr>Slide 6</vt:lpstr>
      <vt:lpstr>Slide 7</vt:lpstr>
      <vt:lpstr>EXISTING SYSTEM</vt:lpstr>
      <vt:lpstr>DRAWBACKS </vt:lpstr>
      <vt:lpstr>PROPOSED SYSTEM </vt:lpstr>
      <vt:lpstr>ADVANTAGES </vt:lpstr>
      <vt:lpstr>PROPOSED ARCHITECTURE DIAGRAM </vt:lpstr>
      <vt:lpstr>MODULES </vt:lpstr>
      <vt:lpstr>MODULES</vt:lpstr>
      <vt:lpstr>MODULES</vt:lpstr>
      <vt:lpstr>MODULES</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DSLAB</dc:creator>
  <cp:lastModifiedBy>DSLAB</cp:lastModifiedBy>
  <cp:revision>41</cp:revision>
  <dcterms:created xsi:type="dcterms:W3CDTF">2006-08-16T00:00:00Z</dcterms:created>
  <dcterms:modified xsi:type="dcterms:W3CDTF">2023-01-31T07:29:39Z</dcterms:modified>
</cp:coreProperties>
</file>