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3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7_Jan201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5_oct201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8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Oct2011competition_cc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6_Nov2011_v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7_Jan201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Oct2011competition_cc4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Oct2011competition_cc4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7_Jan2012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5_oct2011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7_Jan2012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ROI2012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10_Feb20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6_Nov2011_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9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8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nocs:Dropbox:cc5_oct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432852143482"/>
          <c:y val="0.158119658119658"/>
          <c:w val="0.795951662292213"/>
          <c:h val="0.583992025035332"/>
        </c:manualLayout>
      </c:layout>
      <c:lineChart>
        <c:grouping val="standard"/>
        <c:varyColors val="0"/>
        <c:ser>
          <c:idx val="0"/>
          <c:order val="0"/>
          <c:tx>
            <c:v>D71E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'Sheet1 (2)'!$U$35:$X$35</c:f>
                <c:numCache>
                  <c:formatCode>General</c:formatCode>
                  <c:ptCount val="4"/>
                  <c:pt idx="0">
                    <c:v>0.00193007754815352</c:v>
                  </c:pt>
                  <c:pt idx="1">
                    <c:v>0.0746629403934019</c:v>
                  </c:pt>
                  <c:pt idx="2">
                    <c:v>0.0799437306837871</c:v>
                  </c:pt>
                  <c:pt idx="3">
                    <c:v>0.00940890961085501</c:v>
                  </c:pt>
                </c:numCache>
              </c:numRef>
            </c:plus>
            <c:minus>
              <c:numRef>
                <c:f>'Sheet1 (2)'!$U$35:$X$35</c:f>
                <c:numCache>
                  <c:formatCode>General</c:formatCode>
                  <c:ptCount val="4"/>
                  <c:pt idx="0">
                    <c:v>0.00193007754815352</c:v>
                  </c:pt>
                  <c:pt idx="1">
                    <c:v>0.0746629403934019</c:v>
                  </c:pt>
                  <c:pt idx="2">
                    <c:v>0.0799437306837871</c:v>
                  </c:pt>
                  <c:pt idx="3">
                    <c:v>0.00940890961085501</c:v>
                  </c:pt>
                </c:numCache>
              </c:numRef>
            </c:minus>
          </c:errBars>
          <c:cat>
            <c:strRef>
              <c:f>'Sheet1 (2)'!$U$2:$X$2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'Sheet1 (2)'!$U$34:$W$34</c:f>
              <c:numCache>
                <c:formatCode>0.00</c:formatCode>
                <c:ptCount val="3"/>
                <c:pt idx="0">
                  <c:v>0.978674767783419</c:v>
                </c:pt>
                <c:pt idx="1">
                  <c:v>0.583570672731565</c:v>
                </c:pt>
                <c:pt idx="2">
                  <c:v>0.101135928033375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736872"/>
        <c:axId val="-2138727272"/>
      </c:lineChart>
      <c:catAx>
        <c:axId val="-2138736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727272"/>
        <c:crosses val="autoZero"/>
        <c:auto val="1"/>
        <c:lblAlgn val="ctr"/>
        <c:lblOffset val="100"/>
        <c:noMultiLvlLbl val="0"/>
      </c:catAx>
      <c:valAx>
        <c:axId val="-2138727272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73687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0488845144357"/>
          <c:y val="0.00906714785651794"/>
          <c:w val="0.738630067074949"/>
          <c:h val="0.15102463153644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700349956255"/>
          <c:y val="0.168803418803419"/>
          <c:w val="0.706278798483523"/>
          <c:h val="0.573308264351571"/>
        </c:manualLayout>
      </c:layout>
      <c:lineChart>
        <c:grouping val="standard"/>
        <c:varyColors val="0"/>
        <c:ser>
          <c:idx val="0"/>
          <c:order val="0"/>
          <c:tx>
            <c:v>V11I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Sheet2!$U$41:$X$41</c:f>
                <c:numCache>
                  <c:formatCode>General</c:formatCode>
                  <c:ptCount val="4"/>
                  <c:pt idx="0">
                    <c:v>0.0512859431286405</c:v>
                  </c:pt>
                  <c:pt idx="1">
                    <c:v>0.0703777225742761</c:v>
                  </c:pt>
                  <c:pt idx="2">
                    <c:v>0.0130989929102756</c:v>
                  </c:pt>
                  <c:pt idx="3">
                    <c:v>0.00522376753795813</c:v>
                  </c:pt>
                </c:numCache>
              </c:numRef>
            </c:plus>
            <c:minus>
              <c:numRef>
                <c:f>Sheet2!$U$41:$X$41</c:f>
                <c:numCache>
                  <c:formatCode>General</c:formatCode>
                  <c:ptCount val="4"/>
                  <c:pt idx="0">
                    <c:v>0.0512859431286405</c:v>
                  </c:pt>
                  <c:pt idx="1">
                    <c:v>0.0703777225742761</c:v>
                  </c:pt>
                  <c:pt idx="2">
                    <c:v>0.0130989929102756</c:v>
                  </c:pt>
                  <c:pt idx="3">
                    <c:v>0.00522376753795813</c:v>
                  </c:pt>
                </c:numCache>
              </c:numRef>
            </c:minus>
          </c:errBars>
          <c:cat>
            <c:strRef>
              <c:f>Sheet2!$U$2:$X$2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Sheet2!$U$40:$W$40</c:f>
              <c:numCache>
                <c:formatCode>0.00</c:formatCode>
                <c:ptCount val="3"/>
                <c:pt idx="0">
                  <c:v>0.803703100912883</c:v>
                </c:pt>
                <c:pt idx="1">
                  <c:v>0.167541050204337</c:v>
                </c:pt>
                <c:pt idx="2">
                  <c:v>0.0787895066281461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286680"/>
        <c:axId val="2119528200"/>
      </c:lineChart>
      <c:catAx>
        <c:axId val="2119286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528200"/>
        <c:crosses val="autoZero"/>
        <c:auto val="1"/>
        <c:lblAlgn val="ctr"/>
        <c:lblOffset val="100"/>
        <c:noMultiLvlLbl val="0"/>
      </c:catAx>
      <c:valAx>
        <c:axId val="211952820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286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3555701370662"/>
          <c:y val="0.00563463220943536"/>
          <c:w val="0.595618256051327"/>
          <c:h val="0.100838717275725"/>
        </c:manualLayout>
      </c:layout>
      <c:overlay val="0"/>
      <c:spPr>
        <a:noFill/>
      </c:spPr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2432852143482"/>
          <c:y val="0.136752136752137"/>
          <c:w val="0.848590988626422"/>
          <c:h val="0.605359546402853"/>
        </c:manualLayout>
      </c:layout>
      <c:lineChart>
        <c:grouping val="standard"/>
        <c:varyColors val="0"/>
        <c:ser>
          <c:idx val="0"/>
          <c:order val="0"/>
          <c:tx>
            <c:v>I15L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Sheet1!$U$14:$X$14</c:f>
                <c:numCache>
                  <c:formatCode>General</c:formatCode>
                  <c:ptCount val="4"/>
                  <c:pt idx="0">
                    <c:v>0.0681518783647016</c:v>
                  </c:pt>
                  <c:pt idx="1">
                    <c:v>0.0703899396146003</c:v>
                  </c:pt>
                  <c:pt idx="2">
                    <c:v>0.0509474731954942</c:v>
                  </c:pt>
                  <c:pt idx="3">
                    <c:v>0.0424135788859613</c:v>
                  </c:pt>
                </c:numCache>
              </c:numRef>
            </c:plus>
            <c:minus>
              <c:numRef>
                <c:f>Sheet1!$U$14:$X$14</c:f>
                <c:numCache>
                  <c:formatCode>General</c:formatCode>
                  <c:ptCount val="4"/>
                  <c:pt idx="0">
                    <c:v>0.0681518783647016</c:v>
                  </c:pt>
                  <c:pt idx="1">
                    <c:v>0.0703899396146003</c:v>
                  </c:pt>
                  <c:pt idx="2">
                    <c:v>0.0509474731954942</c:v>
                  </c:pt>
                  <c:pt idx="3">
                    <c:v>0.0424135788859613</c:v>
                  </c:pt>
                </c:numCache>
              </c:numRef>
            </c:minus>
          </c:errBars>
          <c:cat>
            <c:strRef>
              <c:f>Sheet1!$U$2:$X$2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Sheet1!$U$13:$W$13</c:f>
              <c:numCache>
                <c:formatCode>0.00</c:formatCode>
                <c:ptCount val="3"/>
                <c:pt idx="0">
                  <c:v>0.209036816924614</c:v>
                </c:pt>
                <c:pt idx="1">
                  <c:v>0.295348953542494</c:v>
                </c:pt>
                <c:pt idx="2">
                  <c:v>0.266975827629779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547384"/>
        <c:axId val="2119550328"/>
      </c:lineChart>
      <c:catAx>
        <c:axId val="2119547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550328"/>
        <c:crosses val="autoZero"/>
        <c:auto val="1"/>
        <c:lblAlgn val="ctr"/>
        <c:lblOffset val="100"/>
        <c:noMultiLvlLbl val="0"/>
      </c:catAx>
      <c:valAx>
        <c:axId val="2119550328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54738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66023622047244"/>
          <c:y val="0.00119708594118043"/>
          <c:w val="0.581198600174978"/>
          <c:h val="0.125027760952958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55074365704"/>
          <c:y val="0.126068376068376"/>
          <c:w val="0.756715441819772"/>
          <c:h val="0.616043307086614"/>
        </c:manualLayout>
      </c:layout>
      <c:lineChart>
        <c:grouping val="standard"/>
        <c:varyColors val="0"/>
        <c:ser>
          <c:idx val="0"/>
          <c:order val="0"/>
          <c:tx>
            <c:v>I27V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Sheet2!$Y$56:$AD$56</c:f>
                <c:numCache>
                  <c:formatCode>General</c:formatCode>
                  <c:ptCount val="6"/>
                  <c:pt idx="0">
                    <c:v>0.028165084782649</c:v>
                  </c:pt>
                  <c:pt idx="1">
                    <c:v>0.0265609903963134</c:v>
                  </c:pt>
                  <c:pt idx="2">
                    <c:v>0.0204217049129831</c:v>
                  </c:pt>
                  <c:pt idx="3">
                    <c:v>0.0350332119062107</c:v>
                  </c:pt>
                  <c:pt idx="4">
                    <c:v>0.00685348717720738</c:v>
                  </c:pt>
                  <c:pt idx="5">
                    <c:v>0.0318369518864857</c:v>
                  </c:pt>
                </c:numCache>
              </c:numRef>
            </c:plus>
            <c:minus>
              <c:numRef>
                <c:f>Sheet2!$Y$56:$AD$56</c:f>
                <c:numCache>
                  <c:formatCode>General</c:formatCode>
                  <c:ptCount val="6"/>
                  <c:pt idx="0">
                    <c:v>0.028165084782649</c:v>
                  </c:pt>
                  <c:pt idx="1">
                    <c:v>0.0265609903963134</c:v>
                  </c:pt>
                  <c:pt idx="2">
                    <c:v>0.0204217049129831</c:v>
                  </c:pt>
                  <c:pt idx="3">
                    <c:v>0.0350332119062107</c:v>
                  </c:pt>
                  <c:pt idx="4">
                    <c:v>0.00685348717720738</c:v>
                  </c:pt>
                  <c:pt idx="5">
                    <c:v>0.0318369518864857</c:v>
                  </c:pt>
                </c:numCache>
              </c:numRef>
            </c:minus>
          </c:errBars>
          <c:cat>
            <c:strRef>
              <c:f>Sheet2!$Y$50:$AB$50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Sheet2!$Y$55:$AA$55</c:f>
              <c:numCache>
                <c:formatCode>0.00</c:formatCode>
                <c:ptCount val="3"/>
                <c:pt idx="0">
                  <c:v>0.60519002670307</c:v>
                </c:pt>
                <c:pt idx="1">
                  <c:v>0.505456741758387</c:v>
                </c:pt>
                <c:pt idx="2">
                  <c:v>0.51361511597733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36024"/>
        <c:axId val="2119559256"/>
      </c:lineChart>
      <c:catAx>
        <c:axId val="2119736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559256"/>
        <c:crosses val="autoZero"/>
        <c:auto val="1"/>
        <c:lblAlgn val="ctr"/>
        <c:lblOffset val="100"/>
        <c:noMultiLvlLbl val="0"/>
      </c:catAx>
      <c:valAx>
        <c:axId val="2119559256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736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279163021289"/>
          <c:y val="0.00443754626825493"/>
          <c:w val="0.588632254301546"/>
          <c:h val="0.14781950333131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21741032371"/>
          <c:y val="0.136752136752137"/>
          <c:w val="0.847633420822397"/>
          <c:h val="0.605359546402853"/>
        </c:manualLayout>
      </c:layout>
      <c:lineChart>
        <c:grouping val="standard"/>
        <c:varyColors val="0"/>
        <c:ser>
          <c:idx val="0"/>
          <c:order val="0"/>
          <c:tx>
            <c:v>S44A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Sheet1!$U$14:$X$14</c:f>
                <c:numCache>
                  <c:formatCode>General</c:formatCode>
                  <c:ptCount val="4"/>
                  <c:pt idx="0">
                    <c:v>0.157228535536317</c:v>
                  </c:pt>
                  <c:pt idx="1">
                    <c:v>0.136768875482375</c:v>
                  </c:pt>
                  <c:pt idx="2">
                    <c:v>0.16902869980477</c:v>
                  </c:pt>
                  <c:pt idx="3">
                    <c:v>0.146540208766562</c:v>
                  </c:pt>
                </c:numCache>
              </c:numRef>
            </c:plus>
            <c:minus>
              <c:numRef>
                <c:f>Sheet1!$U$14:$X$14</c:f>
                <c:numCache>
                  <c:formatCode>General</c:formatCode>
                  <c:ptCount val="4"/>
                  <c:pt idx="0">
                    <c:v>0.157228535536317</c:v>
                  </c:pt>
                  <c:pt idx="1">
                    <c:v>0.136768875482375</c:v>
                  </c:pt>
                  <c:pt idx="2">
                    <c:v>0.16902869980477</c:v>
                  </c:pt>
                  <c:pt idx="3">
                    <c:v>0.146540208766562</c:v>
                  </c:pt>
                </c:numCache>
              </c:numRef>
            </c:minus>
          </c:errBars>
          <c:cat>
            <c:strRef>
              <c:f>Sheet1!$U$2:$X$2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Sheet1!$U$13:$W$13</c:f>
              <c:numCache>
                <c:formatCode>0.00</c:formatCode>
                <c:ptCount val="3"/>
                <c:pt idx="0">
                  <c:v>0.335920102588624</c:v>
                </c:pt>
                <c:pt idx="1">
                  <c:v>0.16244398163712</c:v>
                </c:pt>
                <c:pt idx="2">
                  <c:v>0.162204207084948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701048"/>
        <c:axId val="2099352792"/>
      </c:lineChart>
      <c:catAx>
        <c:axId val="-2137701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352792"/>
        <c:crosses val="autoZero"/>
        <c:auto val="1"/>
        <c:lblAlgn val="ctr"/>
        <c:lblOffset val="100"/>
        <c:noMultiLvlLbl val="0"/>
      </c:catAx>
      <c:valAx>
        <c:axId val="2099352792"/>
        <c:scaling>
          <c:orientation val="minMax"/>
          <c:max val="1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70104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79881160688247"/>
          <c:y val="0.00119708594118043"/>
          <c:w val="0.538637357830271"/>
          <c:h val="0.16918702469883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21741032371"/>
          <c:y val="0.147435897435897"/>
          <c:w val="0.831411636045494"/>
          <c:h val="0.594675785719093"/>
        </c:manualLayout>
      </c:layout>
      <c:lineChart>
        <c:grouping val="standard"/>
        <c:varyColors val="0"/>
        <c:ser>
          <c:idx val="0"/>
          <c:order val="0"/>
          <c:tx>
            <c:v>E45D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'fitness(qPCR)'!$U$7:$X$7</c:f>
                <c:numCache>
                  <c:formatCode>General</c:formatCode>
                  <c:ptCount val="4"/>
                  <c:pt idx="0">
                    <c:v>0.0244400261627285</c:v>
                  </c:pt>
                  <c:pt idx="1">
                    <c:v>0.0237798371838759</c:v>
                  </c:pt>
                  <c:pt idx="2">
                    <c:v>0.0182968784077396</c:v>
                  </c:pt>
                  <c:pt idx="3">
                    <c:v>0.00469050144370969</c:v>
                  </c:pt>
                </c:numCache>
              </c:numRef>
            </c:plus>
            <c:minus>
              <c:numRef>
                <c:f>'fitness(qPCR)'!$U$7:$X$7</c:f>
                <c:numCache>
                  <c:formatCode>General</c:formatCode>
                  <c:ptCount val="4"/>
                  <c:pt idx="0">
                    <c:v>0.0244400261627285</c:v>
                  </c:pt>
                  <c:pt idx="1">
                    <c:v>0.0237798371838759</c:v>
                  </c:pt>
                  <c:pt idx="2">
                    <c:v>0.0182968784077396</c:v>
                  </c:pt>
                  <c:pt idx="3">
                    <c:v>0.00469050144370969</c:v>
                  </c:pt>
                </c:numCache>
              </c:numRef>
            </c:minus>
          </c:errBars>
          <c:cat>
            <c:strRef>
              <c:f>'fitness(qPCR)'!$U$2:$W$2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'fitness(qPCR)'!$U$6:$W$6</c:f>
              <c:numCache>
                <c:formatCode>0.00</c:formatCode>
                <c:ptCount val="3"/>
                <c:pt idx="0">
                  <c:v>0.580730986172712</c:v>
                </c:pt>
                <c:pt idx="1">
                  <c:v>0.861258532404411</c:v>
                </c:pt>
                <c:pt idx="2">
                  <c:v>0.870448232301896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756344"/>
        <c:axId val="2099331320"/>
      </c:lineChart>
      <c:catAx>
        <c:axId val="-2137756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331320"/>
        <c:crosses val="autoZero"/>
        <c:auto val="1"/>
        <c:lblAlgn val="ctr"/>
        <c:lblOffset val="100"/>
        <c:noMultiLvlLbl val="0"/>
      </c:catAx>
      <c:valAx>
        <c:axId val="20993313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75634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47881306503354"/>
          <c:y val="0.0102642898804316"/>
          <c:w val="0.754235199766696"/>
          <c:h val="0.157462648899657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3713181685623"/>
          <c:y val="0.115384615384615"/>
          <c:w val="0.650723242927967"/>
          <c:h val="0.626727067770375"/>
        </c:manualLayout>
      </c:layout>
      <c:lineChart>
        <c:grouping val="standard"/>
        <c:varyColors val="0"/>
        <c:ser>
          <c:idx val="0"/>
          <c:order val="0"/>
          <c:tx>
            <c:v>T48A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tx1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'Sheet1 (2)'!$U$28:$X$28</c:f>
                <c:numCache>
                  <c:formatCode>General</c:formatCode>
                  <c:ptCount val="4"/>
                  <c:pt idx="0">
                    <c:v>0.0176434264696056</c:v>
                  </c:pt>
                  <c:pt idx="1">
                    <c:v>0.0757985352574304</c:v>
                  </c:pt>
                  <c:pt idx="2">
                    <c:v>0.0546999679100617</c:v>
                  </c:pt>
                  <c:pt idx="3">
                    <c:v>0.0405150496255628</c:v>
                  </c:pt>
                </c:numCache>
              </c:numRef>
            </c:plus>
            <c:minus>
              <c:numRef>
                <c:f>'Sheet1 (2)'!$U$28:$X$28</c:f>
                <c:numCache>
                  <c:formatCode>General</c:formatCode>
                  <c:ptCount val="4"/>
                  <c:pt idx="0">
                    <c:v>0.0176434264696056</c:v>
                  </c:pt>
                  <c:pt idx="1">
                    <c:v>0.0757985352574304</c:v>
                  </c:pt>
                  <c:pt idx="2">
                    <c:v>0.0546999679100617</c:v>
                  </c:pt>
                  <c:pt idx="3">
                    <c:v>0.0405150496255628</c:v>
                  </c:pt>
                </c:numCache>
              </c:numRef>
            </c:minus>
          </c:errBars>
          <c:cat>
            <c:strRef>
              <c:f>'Sheet1 (2)'!$U$2:$W$2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'Sheet1 (2)'!$U$27:$W$27</c:f>
              <c:numCache>
                <c:formatCode>0.00</c:formatCode>
                <c:ptCount val="3"/>
                <c:pt idx="0">
                  <c:v>0.501972221596687</c:v>
                </c:pt>
                <c:pt idx="1">
                  <c:v>0.499846090135629</c:v>
                </c:pt>
                <c:pt idx="2">
                  <c:v>0.576903973279327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265912"/>
        <c:axId val="2099268856"/>
      </c:lineChart>
      <c:catAx>
        <c:axId val="2099265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268856"/>
        <c:crosses val="autoZero"/>
        <c:auto val="1"/>
        <c:lblAlgn val="ctr"/>
        <c:lblOffset val="100"/>
        <c:noMultiLvlLbl val="0"/>
      </c:catAx>
      <c:valAx>
        <c:axId val="2099268856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sz="800" b="0"/>
                  <a:t>Mutant Frequency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26591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321137357830271"/>
          <c:y val="0.00119708594118043"/>
          <c:w val="0.518476961213182"/>
          <c:h val="0.13965660542432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44933754538"/>
          <c:y val="0.113888888888889"/>
          <c:w val="0.858253100099015"/>
          <c:h val="0.637410828454135"/>
        </c:manualLayout>
      </c:layout>
      <c:lineChart>
        <c:grouping val="standard"/>
        <c:varyColors val="0"/>
        <c:ser>
          <c:idx val="0"/>
          <c:order val="0"/>
          <c:tx>
            <c:v>A64G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Sheet2!$Y$98:$AD$98</c:f>
                <c:numCache>
                  <c:formatCode>General</c:formatCode>
                  <c:ptCount val="6"/>
                  <c:pt idx="0">
                    <c:v>0.0222657814662977</c:v>
                  </c:pt>
                  <c:pt idx="1">
                    <c:v>0.00922722643036751</c:v>
                  </c:pt>
                  <c:pt idx="2">
                    <c:v>0.00267330243606727</c:v>
                  </c:pt>
                  <c:pt idx="3">
                    <c:v>0.00113795973872442</c:v>
                  </c:pt>
                  <c:pt idx="4">
                    <c:v>0.00682961439866641</c:v>
                  </c:pt>
                  <c:pt idx="5">
                    <c:v>0.00355480999461247</c:v>
                  </c:pt>
                </c:numCache>
              </c:numRef>
            </c:plus>
            <c:minus>
              <c:numRef>
                <c:f>Sheet2!$Y$98:$AD$98</c:f>
                <c:numCache>
                  <c:formatCode>General</c:formatCode>
                  <c:ptCount val="6"/>
                  <c:pt idx="0">
                    <c:v>0.0222657814662977</c:v>
                  </c:pt>
                  <c:pt idx="1">
                    <c:v>0.00922722643036751</c:v>
                  </c:pt>
                  <c:pt idx="2">
                    <c:v>0.00267330243606727</c:v>
                  </c:pt>
                  <c:pt idx="3">
                    <c:v>0.00113795973872442</c:v>
                  </c:pt>
                  <c:pt idx="4">
                    <c:v>0.00682961439866641</c:v>
                  </c:pt>
                  <c:pt idx="5">
                    <c:v>0.00355480999461247</c:v>
                  </c:pt>
                </c:numCache>
              </c:numRef>
            </c:minus>
          </c:errBars>
          <c:cat>
            <c:strRef>
              <c:f>Sheet2!$Y$92:$AB$92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Sheet2!$Y$97:$AA$97</c:f>
              <c:numCache>
                <c:formatCode>0.00</c:formatCode>
                <c:ptCount val="3"/>
                <c:pt idx="0">
                  <c:v>0.90759021944699</c:v>
                </c:pt>
                <c:pt idx="1">
                  <c:v>0.0721845308855745</c:v>
                </c:pt>
                <c:pt idx="2">
                  <c:v>0.0274092268367312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296536"/>
        <c:axId val="2099299544"/>
      </c:lineChart>
      <c:catAx>
        <c:axId val="2099296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299544"/>
        <c:crosses val="autoZero"/>
        <c:auto val="1"/>
        <c:lblAlgn val="ctr"/>
        <c:lblOffset val="100"/>
        <c:noMultiLvlLbl val="0"/>
      </c:catAx>
      <c:valAx>
        <c:axId val="20992995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296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81136628754739"/>
          <c:y val="0.00100528299347197"/>
          <c:w val="0.551808107319918"/>
          <c:h val="0.13965660542432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562091180609"/>
          <c:y val="0.136752136752137"/>
          <c:w val="0.793298694246291"/>
          <c:h val="0.605359546402853"/>
        </c:manualLayout>
      </c:layout>
      <c:lineChart>
        <c:grouping val="standard"/>
        <c:varyColors val="0"/>
        <c:ser>
          <c:idx val="0"/>
          <c:order val="0"/>
          <c:tx>
            <c:v>M68I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Sheet2!$Y$181:$AD$181</c:f>
                <c:numCache>
                  <c:formatCode>General</c:formatCode>
                  <c:ptCount val="6"/>
                  <c:pt idx="0">
                    <c:v>0.0457858615797252</c:v>
                  </c:pt>
                  <c:pt idx="1">
                    <c:v>0.0273894266419161</c:v>
                  </c:pt>
                  <c:pt idx="2">
                    <c:v>0.00831982242769753</c:v>
                  </c:pt>
                  <c:pt idx="3">
                    <c:v>0.0133356731296494</c:v>
                  </c:pt>
                  <c:pt idx="4">
                    <c:v>0.00746095925938197</c:v>
                  </c:pt>
                  <c:pt idx="5">
                    <c:v>0.01484567026002</c:v>
                  </c:pt>
                </c:numCache>
              </c:numRef>
            </c:plus>
            <c:minus>
              <c:numRef>
                <c:f>Sheet2!$Y$181:$AD$181</c:f>
                <c:numCache>
                  <c:formatCode>General</c:formatCode>
                  <c:ptCount val="6"/>
                  <c:pt idx="0">
                    <c:v>0.0457858615797252</c:v>
                  </c:pt>
                  <c:pt idx="1">
                    <c:v>0.0273894266419161</c:v>
                  </c:pt>
                  <c:pt idx="2">
                    <c:v>0.00831982242769753</c:v>
                  </c:pt>
                  <c:pt idx="3">
                    <c:v>0.0133356731296494</c:v>
                  </c:pt>
                  <c:pt idx="4">
                    <c:v>0.00746095925938197</c:v>
                  </c:pt>
                  <c:pt idx="5">
                    <c:v>0.01484567026002</c:v>
                  </c:pt>
                </c:numCache>
              </c:numRef>
            </c:minus>
          </c:errBars>
          <c:cat>
            <c:strRef>
              <c:f>Sheet2!$Y$152:$AD$152</c:f>
              <c:strCache>
                <c:ptCount val="6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  <c:pt idx="4">
                  <c:v>Day11</c:v>
                </c:pt>
                <c:pt idx="5">
                  <c:v>Day13</c:v>
                </c:pt>
              </c:strCache>
            </c:strRef>
          </c:cat>
          <c:val>
            <c:numRef>
              <c:f>Sheet2!$Y$180:$AA$180</c:f>
              <c:numCache>
                <c:formatCode>0.00</c:formatCode>
                <c:ptCount val="3"/>
                <c:pt idx="0">
                  <c:v>0.857096837993638</c:v>
                </c:pt>
                <c:pt idx="1">
                  <c:v>0.800391057484949</c:v>
                </c:pt>
                <c:pt idx="2">
                  <c:v>0.804247651527509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257480"/>
        <c:axId val="-2137864408"/>
      </c:lineChart>
      <c:catAx>
        <c:axId val="2099257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864408"/>
        <c:crosses val="autoZero"/>
        <c:auto val="1"/>
        <c:lblAlgn val="ctr"/>
        <c:lblOffset val="100"/>
        <c:noMultiLvlLbl val="0"/>
      </c:catAx>
      <c:valAx>
        <c:axId val="-2137864408"/>
        <c:scaling>
          <c:orientation val="minMax"/>
          <c:max val="1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99257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1879556722076"/>
          <c:y val="0.00149909145972138"/>
          <c:w val="0.527465004374453"/>
          <c:h val="0.10688555757453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21741032371"/>
          <c:y val="0.147435897435897"/>
          <c:w val="0.825856080489939"/>
          <c:h val="0.594675785719093"/>
        </c:manualLayout>
      </c:layout>
      <c:lineChart>
        <c:grouping val="standard"/>
        <c:varyColors val="0"/>
        <c:ser>
          <c:idx val="0"/>
          <c:order val="0"/>
          <c:tx>
            <c:v>E98D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'fitness(qPCR)'!$U$14:$X$14</c:f>
                <c:numCache>
                  <c:formatCode>General</c:formatCode>
                  <c:ptCount val="4"/>
                  <c:pt idx="0">
                    <c:v>0.0475003509543284</c:v>
                  </c:pt>
                  <c:pt idx="1">
                    <c:v>0.0270196556665951</c:v>
                  </c:pt>
                  <c:pt idx="2">
                    <c:v>0.0215713014563119</c:v>
                  </c:pt>
                  <c:pt idx="3">
                    <c:v>0.0214574929643394</c:v>
                  </c:pt>
                </c:numCache>
              </c:numRef>
            </c:plus>
            <c:minus>
              <c:numRef>
                <c:f>'fitness(qPCR)'!$U$14:$X$14</c:f>
                <c:numCache>
                  <c:formatCode>General</c:formatCode>
                  <c:ptCount val="4"/>
                  <c:pt idx="0">
                    <c:v>0.0475003509543284</c:v>
                  </c:pt>
                  <c:pt idx="1">
                    <c:v>0.0270196556665951</c:v>
                  </c:pt>
                  <c:pt idx="2">
                    <c:v>0.0215713014563119</c:v>
                  </c:pt>
                  <c:pt idx="3">
                    <c:v>0.0214574929643394</c:v>
                  </c:pt>
                </c:numCache>
              </c:numRef>
            </c:minus>
          </c:errBars>
          <c:cat>
            <c:strRef>
              <c:f>'fitness(qPCR)'!$U$2:$X$2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'fitness(qPCR)'!$U$13:$W$13</c:f>
              <c:numCache>
                <c:formatCode>0.00</c:formatCode>
                <c:ptCount val="3"/>
                <c:pt idx="0">
                  <c:v>0.531263053883573</c:v>
                </c:pt>
                <c:pt idx="1">
                  <c:v>0.794733430515472</c:v>
                </c:pt>
                <c:pt idx="2">
                  <c:v>0.823535353825821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837768"/>
        <c:axId val="-2137834824"/>
      </c:lineChart>
      <c:catAx>
        <c:axId val="-2137837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834824"/>
        <c:crosses val="autoZero"/>
        <c:auto val="1"/>
        <c:lblAlgn val="ctr"/>
        <c:lblOffset val="100"/>
        <c:noMultiLvlLbl val="0"/>
      </c:catAx>
      <c:valAx>
        <c:axId val="-2137834824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83776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42352726742491"/>
          <c:y val="0.00100528299347197"/>
          <c:w val="0.643160542432196"/>
          <c:h val="0.1720640128317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432852143482"/>
          <c:y val="0.147435897435897"/>
          <c:w val="0.766708880139982"/>
          <c:h val="0.594675785719093"/>
        </c:manualLayout>
      </c:layout>
      <c:lineChart>
        <c:grouping val="standard"/>
        <c:varyColors val="0"/>
        <c:ser>
          <c:idx val="0"/>
          <c:order val="0"/>
          <c:tx>
            <c:v>T110N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'fitness(qPCR)'!$U$21:$X$21</c:f>
                <c:numCache>
                  <c:formatCode>General</c:formatCode>
                  <c:ptCount val="4"/>
                  <c:pt idx="0">
                    <c:v>0.0206369843195649</c:v>
                  </c:pt>
                  <c:pt idx="1">
                    <c:v>0.0692825451755146</c:v>
                  </c:pt>
                  <c:pt idx="2">
                    <c:v>0.0890273265779158</c:v>
                  </c:pt>
                  <c:pt idx="3">
                    <c:v>0.0911620420902151</c:v>
                  </c:pt>
                </c:numCache>
              </c:numRef>
            </c:plus>
            <c:minus>
              <c:numRef>
                <c:f>'fitness(qPCR)'!$U$21:$X$21</c:f>
                <c:numCache>
                  <c:formatCode>General</c:formatCode>
                  <c:ptCount val="4"/>
                  <c:pt idx="0">
                    <c:v>0.0206369843195649</c:v>
                  </c:pt>
                  <c:pt idx="1">
                    <c:v>0.0692825451755146</c:v>
                  </c:pt>
                  <c:pt idx="2">
                    <c:v>0.0890273265779158</c:v>
                  </c:pt>
                  <c:pt idx="3">
                    <c:v>0.0911620420902151</c:v>
                  </c:pt>
                </c:numCache>
              </c:numRef>
            </c:minus>
          </c:errBars>
          <c:cat>
            <c:strRef>
              <c:f>'fitness(qPCR)'!$U$2:$X$2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'fitness(qPCR)'!$U$20:$W$20</c:f>
              <c:numCache>
                <c:formatCode>0.00</c:formatCode>
                <c:ptCount val="3"/>
                <c:pt idx="0">
                  <c:v>0.648116652006311</c:v>
                </c:pt>
                <c:pt idx="1">
                  <c:v>0.436436052970037</c:v>
                </c:pt>
                <c:pt idx="2">
                  <c:v>0.433034423460292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878552"/>
        <c:axId val="-2138873240"/>
      </c:lineChart>
      <c:catAx>
        <c:axId val="-21388785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873240"/>
        <c:crosses val="autoZero"/>
        <c:auto val="1"/>
        <c:lblAlgn val="ctr"/>
        <c:lblOffset val="100"/>
        <c:noMultiLvlLbl val="0"/>
      </c:catAx>
      <c:valAx>
        <c:axId val="-213887324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87855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98030621172353"/>
          <c:y val="0.00119677748614756"/>
          <c:w val="0.578821084864392"/>
          <c:h val="0.14781950333131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21741032371"/>
          <c:y val="0.10462962962963"/>
          <c:w val="0.845034776902887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F169Y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'Sheet1 (2)'!$U$49:$W$49</c:f>
                <c:numCache>
                  <c:formatCode>General</c:formatCode>
                  <c:ptCount val="3"/>
                  <c:pt idx="0">
                    <c:v>0.0303064755837038</c:v>
                  </c:pt>
                  <c:pt idx="1">
                    <c:v>0.0819859968497689</c:v>
                  </c:pt>
                  <c:pt idx="2">
                    <c:v>0.0431138682753582</c:v>
                  </c:pt>
                </c:numCache>
              </c:numRef>
            </c:plus>
            <c:minus>
              <c:numRef>
                <c:f>'Sheet1 (2)'!$U$49:$W$49</c:f>
                <c:numCache>
                  <c:formatCode>General</c:formatCode>
                  <c:ptCount val="3"/>
                  <c:pt idx="0">
                    <c:v>0.0303064755837038</c:v>
                  </c:pt>
                  <c:pt idx="1">
                    <c:v>0.0819859968497689</c:v>
                  </c:pt>
                  <c:pt idx="2">
                    <c:v>0.0431138682753582</c:v>
                  </c:pt>
                </c:numCache>
              </c:numRef>
            </c:minus>
          </c:errBars>
          <c:cat>
            <c:strRef>
              <c:f>'Sheet1 (2)'!$M$2:$O$2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'Sheet1 (2)'!$U$48:$W$48</c:f>
              <c:numCache>
                <c:formatCode>0.00</c:formatCode>
                <c:ptCount val="3"/>
                <c:pt idx="0">
                  <c:v>0.75232720560106</c:v>
                </c:pt>
                <c:pt idx="1">
                  <c:v>0.358053967547944</c:v>
                </c:pt>
                <c:pt idx="2">
                  <c:v>0.348149762002551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907624"/>
        <c:axId val="-2138904680"/>
      </c:lineChart>
      <c:catAx>
        <c:axId val="-2138907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904680"/>
        <c:crosses val="autoZero"/>
        <c:auto val="1"/>
        <c:lblAlgn val="ctr"/>
        <c:lblOffset val="100"/>
        <c:noMultiLvlLbl val="0"/>
      </c:catAx>
      <c:valAx>
        <c:axId val="-213890468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90762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349433424187361"/>
          <c:y val="0.00119677748614756"/>
          <c:w val="0.517688101487314"/>
          <c:h val="0.13965660542432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453922426363"/>
          <c:y val="0.109259259259259"/>
          <c:w val="0.659982502187227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I124V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Sheet2!$U$83:$X$83</c:f>
                <c:numCache>
                  <c:formatCode>General</c:formatCode>
                  <c:ptCount val="4"/>
                  <c:pt idx="0">
                    <c:v>0.103821239302991</c:v>
                  </c:pt>
                  <c:pt idx="1">
                    <c:v>0.0503175503932362</c:v>
                  </c:pt>
                  <c:pt idx="2">
                    <c:v>0.0364456886690918</c:v>
                  </c:pt>
                  <c:pt idx="3">
                    <c:v>0.024889762123635</c:v>
                  </c:pt>
                </c:numCache>
              </c:numRef>
            </c:plus>
            <c:minus>
              <c:numRef>
                <c:f>Sheet2!$U$83:$X$83</c:f>
                <c:numCache>
                  <c:formatCode>General</c:formatCode>
                  <c:ptCount val="4"/>
                  <c:pt idx="0">
                    <c:v>0.103821239302991</c:v>
                  </c:pt>
                  <c:pt idx="1">
                    <c:v>0.0503175503932362</c:v>
                  </c:pt>
                  <c:pt idx="2">
                    <c:v>0.0364456886690918</c:v>
                  </c:pt>
                  <c:pt idx="3">
                    <c:v>0.024889762123635</c:v>
                  </c:pt>
                </c:numCache>
              </c:numRef>
            </c:minus>
          </c:errBars>
          <c:cat>
            <c:strRef>
              <c:f>Sheet2!$U$2:$X$2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Sheet2!$U$82:$W$82</c:f>
              <c:numCache>
                <c:formatCode>0.00</c:formatCode>
                <c:ptCount val="3"/>
                <c:pt idx="0">
                  <c:v>0.668489063234026</c:v>
                </c:pt>
                <c:pt idx="1">
                  <c:v>0.176255820766572</c:v>
                </c:pt>
                <c:pt idx="2">
                  <c:v>0.125972717571264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508456"/>
        <c:axId val="-2138505512"/>
      </c:lineChart>
      <c:catAx>
        <c:axId val="-2138508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505512"/>
        <c:crosses val="autoZero"/>
        <c:auto val="1"/>
        <c:lblAlgn val="ctr"/>
        <c:lblOffset val="100"/>
        <c:noMultiLvlLbl val="0"/>
      </c:catAx>
      <c:valAx>
        <c:axId val="-2138505512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sz="800" b="0"/>
                  <a:t>Mutant Frequency</a:t>
                </a:r>
              </a:p>
            </c:rich>
          </c:tx>
          <c:layout>
            <c:manualLayout>
              <c:xMode val="edge"/>
              <c:yMode val="edge"/>
              <c:x val="0.00299650043744532"/>
              <c:y val="0.0917970590214684"/>
            </c:manualLayout>
          </c:layout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508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70093171633289"/>
          <c:y val="0.00443751822688831"/>
          <c:w val="0.539173957421989"/>
          <c:h val="0.13965660542432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36719160104987"/>
          <c:y val="0.113247863247863"/>
          <c:w val="0.669241761446486"/>
          <c:h val="0.628863819907127"/>
        </c:manualLayout>
      </c:layout>
      <c:lineChart>
        <c:grouping val="standard"/>
        <c:varyColors val="0"/>
        <c:ser>
          <c:idx val="0"/>
          <c:order val="0"/>
          <c:tx>
            <c:v>E128D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tx1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'Sheet1 (2)'!$U$42:$X$42</c:f>
                <c:numCache>
                  <c:formatCode>General</c:formatCode>
                  <c:ptCount val="4"/>
                  <c:pt idx="0">
                    <c:v>0.0788161245440135</c:v>
                  </c:pt>
                  <c:pt idx="1">
                    <c:v>0.00829680215830234</c:v>
                  </c:pt>
                  <c:pt idx="2">
                    <c:v>0.00498846638149028</c:v>
                  </c:pt>
                  <c:pt idx="3">
                    <c:v>0.00420127469542948</c:v>
                  </c:pt>
                </c:numCache>
              </c:numRef>
            </c:plus>
            <c:minus>
              <c:numRef>
                <c:f>'Sheet1 (2)'!$U$42:$X$42</c:f>
                <c:numCache>
                  <c:formatCode>General</c:formatCode>
                  <c:ptCount val="4"/>
                  <c:pt idx="0">
                    <c:v>0.0788161245440135</c:v>
                  </c:pt>
                  <c:pt idx="1">
                    <c:v>0.00829680215830234</c:v>
                  </c:pt>
                  <c:pt idx="2">
                    <c:v>0.00498846638149028</c:v>
                  </c:pt>
                  <c:pt idx="3">
                    <c:v>0.00420127469542948</c:v>
                  </c:pt>
                </c:numCache>
              </c:numRef>
            </c:minus>
          </c:errBars>
          <c:cat>
            <c:strRef>
              <c:f>'Sheet1 (2)'!$U$2:$W$2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'Sheet1 (2)'!$U$41:$W$41</c:f>
              <c:numCache>
                <c:formatCode>0.00</c:formatCode>
                <c:ptCount val="3"/>
                <c:pt idx="0">
                  <c:v>0.459239965106944</c:v>
                </c:pt>
                <c:pt idx="1">
                  <c:v>0.0209050424528432</c:v>
                </c:pt>
                <c:pt idx="2">
                  <c:v>0.0076315073870052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532824"/>
        <c:axId val="-2138529880"/>
      </c:lineChart>
      <c:catAx>
        <c:axId val="-2138532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529880"/>
        <c:crosses val="autoZero"/>
        <c:auto val="1"/>
        <c:lblAlgn val="ctr"/>
        <c:lblOffset val="100"/>
        <c:noMultiLvlLbl val="0"/>
      </c:catAx>
      <c:valAx>
        <c:axId val="-213852988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853282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36369932925051"/>
          <c:y val="0.00443754626825493"/>
          <c:w val="0.59974117818606"/>
          <c:h val="0.10935796486977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570455410631"/>
          <c:y val="0.0509259259259259"/>
          <c:w val="0.849094888902246"/>
          <c:h val="0.639680300379119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58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c:spPr>
          <c:invertIfNegative val="0"/>
          <c:cat>
            <c:strRef>
              <c:f>M!$H$66:$H$100</c:f>
              <c:strCache>
                <c:ptCount val="35"/>
                <c:pt idx="0">
                  <c:v>L20I</c:v>
                </c:pt>
                <c:pt idx="1">
                  <c:v>A42D</c:v>
                </c:pt>
                <c:pt idx="2">
                  <c:v>T54A</c:v>
                </c:pt>
                <c:pt idx="3">
                  <c:v>T54M</c:v>
                </c:pt>
                <c:pt idx="4">
                  <c:v>T58I</c:v>
                </c:pt>
                <c:pt idx="5">
                  <c:v>D166G</c:v>
                </c:pt>
                <c:pt idx="6">
                  <c:v>R173K</c:v>
                </c:pt>
                <c:pt idx="7">
                  <c:v>A64G</c:v>
                </c:pt>
                <c:pt idx="8">
                  <c:v>V11I</c:v>
                </c:pt>
                <c:pt idx="9">
                  <c:v>D71E</c:v>
                </c:pt>
                <c:pt idx="10">
                  <c:v>M68I</c:v>
                </c:pt>
                <c:pt idx="11">
                  <c:v>F169Y</c:v>
                </c:pt>
                <c:pt idx="12">
                  <c:v>L6I</c:v>
                </c:pt>
                <c:pt idx="14">
                  <c:v>H12Y</c:v>
                </c:pt>
                <c:pt idx="15">
                  <c:v>F161S</c:v>
                </c:pt>
                <c:pt idx="16">
                  <c:v>T200S</c:v>
                </c:pt>
                <c:pt idx="17">
                  <c:v>I124V</c:v>
                </c:pt>
                <c:pt idx="18">
                  <c:v>E128D</c:v>
                </c:pt>
                <c:pt idx="19">
                  <c:v>I27V</c:v>
                </c:pt>
                <c:pt idx="20">
                  <c:v>K203R</c:v>
                </c:pt>
                <c:pt idx="21">
                  <c:v>R154K</c:v>
                </c:pt>
                <c:pt idx="22">
                  <c:v>G225S</c:v>
                </c:pt>
                <c:pt idx="23">
                  <c:v>T48A</c:v>
                </c:pt>
                <c:pt idx="24">
                  <c:v>V230I</c:v>
                </c:pt>
                <c:pt idx="25">
                  <c:v>T110A</c:v>
                </c:pt>
                <c:pt idx="26">
                  <c:v>E98D</c:v>
                </c:pt>
                <c:pt idx="27">
                  <c:v>T216S</c:v>
                </c:pt>
                <c:pt idx="28">
                  <c:v>E45D</c:v>
                </c:pt>
                <c:pt idx="29">
                  <c:v>S44A</c:v>
                </c:pt>
                <c:pt idx="30">
                  <c:v>V148T</c:v>
                </c:pt>
                <c:pt idx="31">
                  <c:v>I15L</c:v>
                </c:pt>
                <c:pt idx="33">
                  <c:v>COTM-CA-vifA</c:v>
                </c:pt>
                <c:pt idx="34">
                  <c:v>COTM-CA-vifB</c:v>
                </c:pt>
              </c:strCache>
            </c:strRef>
          </c:cat>
          <c:val>
            <c:numRef>
              <c:f>M!$I$66:$I$100</c:f>
              <c:numCache>
                <c:formatCode>0</c:formatCode>
                <c:ptCount val="35"/>
                <c:pt idx="0">
                  <c:v>120.0</c:v>
                </c:pt>
                <c:pt idx="1">
                  <c:v>42.0</c:v>
                </c:pt>
                <c:pt idx="2">
                  <c:v>431.0</c:v>
                </c:pt>
                <c:pt idx="3">
                  <c:v>50.0</c:v>
                </c:pt>
                <c:pt idx="4">
                  <c:v>15.0</c:v>
                </c:pt>
                <c:pt idx="5">
                  <c:v>17.0</c:v>
                </c:pt>
                <c:pt idx="6">
                  <c:v>173.0</c:v>
                </c:pt>
                <c:pt idx="7">
                  <c:v>121.5</c:v>
                </c:pt>
                <c:pt idx="8">
                  <c:v>39.0</c:v>
                </c:pt>
                <c:pt idx="9">
                  <c:v>28.0</c:v>
                </c:pt>
                <c:pt idx="10">
                  <c:v>72.0</c:v>
                </c:pt>
                <c:pt idx="11">
                  <c:v>1575.0</c:v>
                </c:pt>
                <c:pt idx="12">
                  <c:v>29.0</c:v>
                </c:pt>
                <c:pt idx="14">
                  <c:v>149.0</c:v>
                </c:pt>
                <c:pt idx="15">
                  <c:v>5.9</c:v>
                </c:pt>
                <c:pt idx="16">
                  <c:v>14.0</c:v>
                </c:pt>
                <c:pt idx="17">
                  <c:v>79.0</c:v>
                </c:pt>
                <c:pt idx="18">
                  <c:v>74.0</c:v>
                </c:pt>
                <c:pt idx="19">
                  <c:v>836.0</c:v>
                </c:pt>
                <c:pt idx="20">
                  <c:v>47.0</c:v>
                </c:pt>
                <c:pt idx="21">
                  <c:v>223.0</c:v>
                </c:pt>
                <c:pt idx="22">
                  <c:v>829.0</c:v>
                </c:pt>
                <c:pt idx="23">
                  <c:v>322.0</c:v>
                </c:pt>
                <c:pt idx="24">
                  <c:v>110.0</c:v>
                </c:pt>
                <c:pt idx="25">
                  <c:v>654.0</c:v>
                </c:pt>
                <c:pt idx="26">
                  <c:v>155.0</c:v>
                </c:pt>
                <c:pt idx="27">
                  <c:v>572.0</c:v>
                </c:pt>
                <c:pt idx="28">
                  <c:v>248.0</c:v>
                </c:pt>
                <c:pt idx="29">
                  <c:v>442.0</c:v>
                </c:pt>
                <c:pt idx="30">
                  <c:v>111.0</c:v>
                </c:pt>
                <c:pt idx="31">
                  <c:v>262.0</c:v>
                </c:pt>
                <c:pt idx="33" formatCode="0.0">
                  <c:v>740.0</c:v>
                </c:pt>
                <c:pt idx="34" formatCode="0.0">
                  <c:v>494.0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484456"/>
        <c:axId val="-2134651208"/>
      </c:barChart>
      <c:catAx>
        <c:axId val="-2134484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Mutants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4651208"/>
        <c:crosses val="autoZero"/>
        <c:auto val="1"/>
        <c:lblAlgn val="ctr"/>
        <c:lblOffset val="100"/>
        <c:noMultiLvlLbl val="0"/>
      </c:catAx>
      <c:valAx>
        <c:axId val="-213465120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p24 (ng/ml)</a:t>
                </a:r>
              </a:p>
            </c:rich>
          </c:tx>
          <c:layout/>
          <c:overlay val="0"/>
        </c:title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34484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2106299212598"/>
          <c:y val="0.10462962962963"/>
          <c:w val="0.834202974628172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G225S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'fitness(qPCR)'!$U$56:$W$56</c:f>
                <c:numCache>
                  <c:formatCode>General</c:formatCode>
                  <c:ptCount val="3"/>
                  <c:pt idx="0">
                    <c:v>0.156254022437607</c:v>
                  </c:pt>
                  <c:pt idx="1">
                    <c:v>0.271992563930188</c:v>
                  </c:pt>
                  <c:pt idx="2">
                    <c:v>0.275904753760275</c:v>
                  </c:pt>
                </c:numCache>
              </c:numRef>
            </c:plus>
            <c:minus>
              <c:numRef>
                <c:f>'fitness(qPCR)'!$U$56:$W$56</c:f>
                <c:numCache>
                  <c:formatCode>General</c:formatCode>
                  <c:ptCount val="3"/>
                  <c:pt idx="0">
                    <c:v>0.156254022437607</c:v>
                  </c:pt>
                  <c:pt idx="1">
                    <c:v>0.271992563930188</c:v>
                  </c:pt>
                  <c:pt idx="2">
                    <c:v>0.275904753760275</c:v>
                  </c:pt>
                </c:numCache>
              </c:numRef>
            </c:minus>
          </c:errBars>
          <c:cat>
            <c:strRef>
              <c:f>'fitness(qPCR)'!$U$2:$W$2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'fitness(qPCR)'!$U$55:$W$55</c:f>
              <c:numCache>
                <c:formatCode>0.00</c:formatCode>
                <c:ptCount val="3"/>
                <c:pt idx="0">
                  <c:v>0.358344402101838</c:v>
                </c:pt>
                <c:pt idx="1">
                  <c:v>0.451380540478115</c:v>
                </c:pt>
                <c:pt idx="2">
                  <c:v>0.449585878490953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672696"/>
        <c:axId val="-2137668440"/>
      </c:lineChart>
      <c:catAx>
        <c:axId val="-2137672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668440"/>
        <c:crosses val="autoZero"/>
        <c:auto val="1"/>
        <c:lblAlgn val="ctr"/>
        <c:lblOffset val="100"/>
        <c:noMultiLvlLbl val="0"/>
      </c:catAx>
      <c:valAx>
        <c:axId val="-213766844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67269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99735322558364"/>
          <c:y val="0.00119677748614756"/>
          <c:w val="0.61132691746865"/>
          <c:h val="0.15707904300424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2106299212598"/>
          <c:y val="0.0915244969378828"/>
          <c:w val="0.840048775153106"/>
          <c:h val="0.650587186217107"/>
        </c:manualLayout>
      </c:layout>
      <c:lineChart>
        <c:grouping val="standard"/>
        <c:varyColors val="0"/>
        <c:ser>
          <c:idx val="0"/>
          <c:order val="0"/>
          <c:tx>
            <c:v>V230I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'Sheet1 (2)'!$U$49:$X$49</c:f>
                <c:numCache>
                  <c:formatCode>General</c:formatCode>
                  <c:ptCount val="4"/>
                  <c:pt idx="0">
                    <c:v>0.0340873037712182</c:v>
                  </c:pt>
                  <c:pt idx="1">
                    <c:v>0.111995528745388</c:v>
                  </c:pt>
                  <c:pt idx="2">
                    <c:v>0.112474003704377</c:v>
                  </c:pt>
                  <c:pt idx="3">
                    <c:v>0.0953467254164783</c:v>
                  </c:pt>
                </c:numCache>
              </c:numRef>
            </c:plus>
            <c:minus>
              <c:numRef>
                <c:f>'Sheet1 (2)'!$U$49:$X$49</c:f>
                <c:numCache>
                  <c:formatCode>General</c:formatCode>
                  <c:ptCount val="4"/>
                  <c:pt idx="0">
                    <c:v>0.0340873037712182</c:v>
                  </c:pt>
                  <c:pt idx="1">
                    <c:v>0.111995528745388</c:v>
                  </c:pt>
                  <c:pt idx="2">
                    <c:v>0.112474003704377</c:v>
                  </c:pt>
                  <c:pt idx="3">
                    <c:v>0.0953467254164783</c:v>
                  </c:pt>
                </c:numCache>
              </c:numRef>
            </c:minus>
          </c:errBars>
          <c:cat>
            <c:strRef>
              <c:f>'Sheet1 (2)'!$U$1:$X$2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'Sheet1 (2)'!$U$48:$W$48</c:f>
              <c:numCache>
                <c:formatCode>0.00</c:formatCode>
                <c:ptCount val="3"/>
                <c:pt idx="0">
                  <c:v>0.400615264069449</c:v>
                </c:pt>
                <c:pt idx="1">
                  <c:v>0.184803763228701</c:v>
                </c:pt>
                <c:pt idx="2">
                  <c:v>0.188856319476889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501256"/>
        <c:axId val="-2137498312"/>
      </c:lineChart>
      <c:catAx>
        <c:axId val="-2137501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498312"/>
        <c:crosses val="autoZero"/>
        <c:auto val="1"/>
        <c:lblAlgn val="ctr"/>
        <c:lblOffset val="100"/>
        <c:noMultiLvlLbl val="0"/>
      </c:catAx>
      <c:valAx>
        <c:axId val="-2137498312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750125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280170561746874"/>
          <c:y val="0.00443751822688831"/>
          <c:w val="0.585922280548265"/>
          <c:h val="0.148915864683581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3228346456693"/>
          <c:y val="0.0726495726495726"/>
          <c:w val="0.66700860309128"/>
          <c:h val="0.669462110505417"/>
        </c:manualLayout>
      </c:layout>
      <c:lineChart>
        <c:grouping val="standard"/>
        <c:varyColors val="0"/>
        <c:ser>
          <c:idx val="0"/>
          <c:order val="0"/>
          <c:tx>
            <c:v>T216S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Sheet1!$U$35:$X$35</c:f>
                <c:numCache>
                  <c:formatCode>General</c:formatCode>
                  <c:ptCount val="4"/>
                  <c:pt idx="0">
                    <c:v>0.0122850148712653</c:v>
                  </c:pt>
                  <c:pt idx="1">
                    <c:v>0.0941788500072051</c:v>
                  </c:pt>
                  <c:pt idx="2">
                    <c:v>0.12153918052297</c:v>
                  </c:pt>
                  <c:pt idx="3">
                    <c:v>0.106767514752754</c:v>
                  </c:pt>
                </c:numCache>
              </c:numRef>
            </c:plus>
            <c:minus>
              <c:numRef>
                <c:f>Sheet1!$U$35:$X$35</c:f>
                <c:numCache>
                  <c:formatCode>General</c:formatCode>
                  <c:ptCount val="4"/>
                  <c:pt idx="0">
                    <c:v>0.0122850148712653</c:v>
                  </c:pt>
                  <c:pt idx="1">
                    <c:v>0.0941788500072051</c:v>
                  </c:pt>
                  <c:pt idx="2">
                    <c:v>0.12153918052297</c:v>
                  </c:pt>
                  <c:pt idx="3">
                    <c:v>0.106767514752754</c:v>
                  </c:pt>
                </c:numCache>
              </c:numRef>
            </c:minus>
          </c:errBars>
          <c:cat>
            <c:strRef>
              <c:f>Sheet1!$U$2:$X$2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Sheet1!$U$34:$W$34</c:f>
              <c:numCache>
                <c:formatCode>0.00</c:formatCode>
                <c:ptCount val="3"/>
                <c:pt idx="0">
                  <c:v>0.518758061227562</c:v>
                </c:pt>
                <c:pt idx="1">
                  <c:v>0.143845064312394</c:v>
                </c:pt>
                <c:pt idx="2">
                  <c:v>0.143363776701833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435720"/>
        <c:axId val="2102442344"/>
      </c:lineChart>
      <c:catAx>
        <c:axId val="2119435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02442344"/>
        <c:crosses val="autoZero"/>
        <c:auto val="1"/>
        <c:lblAlgn val="ctr"/>
        <c:lblOffset val="100"/>
        <c:noMultiLvlLbl val="0"/>
      </c:catAx>
      <c:valAx>
        <c:axId val="2102442344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sz="800" b="0"/>
                  <a:t>Mutant Frequency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435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73418635170604"/>
          <c:y val="0.00906689548421832"/>
          <c:w val="0.602495625546807"/>
          <c:h val="0.126451981963793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32852143482"/>
          <c:y val="0.123148148148148"/>
          <c:w val="0.778365266841645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R154K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'fitness(qPCR)'!$U$28:$X$28</c:f>
                <c:numCache>
                  <c:formatCode>General</c:formatCode>
                  <c:ptCount val="4"/>
                  <c:pt idx="0">
                    <c:v>0.00533618102715217</c:v>
                  </c:pt>
                  <c:pt idx="1">
                    <c:v>0.0799191892057709</c:v>
                  </c:pt>
                  <c:pt idx="2">
                    <c:v>0.0807687742534627</c:v>
                  </c:pt>
                  <c:pt idx="3">
                    <c:v>0.0652019958873263</c:v>
                  </c:pt>
                </c:numCache>
              </c:numRef>
            </c:plus>
            <c:minus>
              <c:numRef>
                <c:f>'fitness(qPCR)'!$U$28:$X$28</c:f>
                <c:numCache>
                  <c:formatCode>General</c:formatCode>
                  <c:ptCount val="4"/>
                  <c:pt idx="0">
                    <c:v>0.00533618102715217</c:v>
                  </c:pt>
                  <c:pt idx="1">
                    <c:v>0.0799191892057709</c:v>
                  </c:pt>
                  <c:pt idx="2">
                    <c:v>0.0807687742534627</c:v>
                  </c:pt>
                  <c:pt idx="3">
                    <c:v>0.0652019958873263</c:v>
                  </c:pt>
                </c:numCache>
              </c:numRef>
            </c:minus>
          </c:errBars>
          <c:cat>
            <c:strRef>
              <c:f>'fitness(qPCR)'!$U$2:$X$2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'fitness(qPCR)'!$U$27:$W$27</c:f>
              <c:numCache>
                <c:formatCode>0.00</c:formatCode>
                <c:ptCount val="3"/>
                <c:pt idx="0">
                  <c:v>0.723792224628829</c:v>
                </c:pt>
                <c:pt idx="1">
                  <c:v>0.31922613633594</c:v>
                </c:pt>
                <c:pt idx="2">
                  <c:v>0.294794488974877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439944"/>
        <c:axId val="2119282616"/>
      </c:lineChart>
      <c:catAx>
        <c:axId val="-2130439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282616"/>
        <c:crosses val="autoZero"/>
        <c:auto val="1"/>
        <c:lblAlgn val="ctr"/>
        <c:lblOffset val="100"/>
        <c:noMultiLvlLbl val="0"/>
      </c:catAx>
      <c:valAx>
        <c:axId val="2119282616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30439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500656167979"/>
          <c:y val="0.00443751822688831"/>
          <c:w val="0.668108778069408"/>
          <c:h val="0.13286223837404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877296587927"/>
          <c:y val="0.113888888888889"/>
          <c:w val="0.830125765529309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K203R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'[cc9.xlsx]fitness(qPCR)'!$U$35:$X$35</c:f>
                <c:numCache>
                  <c:formatCode>General</c:formatCode>
                  <c:ptCount val="4"/>
                  <c:pt idx="0">
                    <c:v>0.00676310537347828</c:v>
                  </c:pt>
                  <c:pt idx="1">
                    <c:v>0.104359905280446</c:v>
                  </c:pt>
                  <c:pt idx="2">
                    <c:v>0.122902061183809</c:v>
                  </c:pt>
                  <c:pt idx="3">
                    <c:v>0.118171920604988</c:v>
                  </c:pt>
                </c:numCache>
              </c:numRef>
            </c:plus>
            <c:minus>
              <c:numRef>
                <c:f>'[cc9.xlsx]fitness(qPCR)'!$U$35:$X$35</c:f>
                <c:numCache>
                  <c:formatCode>General</c:formatCode>
                  <c:ptCount val="4"/>
                  <c:pt idx="0">
                    <c:v>0.00676310537347828</c:v>
                  </c:pt>
                  <c:pt idx="1">
                    <c:v>0.104359905280446</c:v>
                  </c:pt>
                  <c:pt idx="2">
                    <c:v>0.122902061183809</c:v>
                  </c:pt>
                  <c:pt idx="3">
                    <c:v>0.118171920604988</c:v>
                  </c:pt>
                </c:numCache>
              </c:numRef>
            </c:minus>
          </c:errBars>
          <c:cat>
            <c:strRef>
              <c:f>'[cc9.xlsx]fitness(qPCR)'!$U$2:$X$2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'[cc9.xlsx]fitness(qPCR)'!$U$34:$W$34</c:f>
              <c:numCache>
                <c:formatCode>0.00</c:formatCode>
                <c:ptCount val="3"/>
                <c:pt idx="0">
                  <c:v>0.840364936639815</c:v>
                </c:pt>
                <c:pt idx="1">
                  <c:v>0.268330113812164</c:v>
                </c:pt>
                <c:pt idx="2">
                  <c:v>0.246409875873245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193464"/>
        <c:axId val="2119196408"/>
      </c:lineChart>
      <c:catAx>
        <c:axId val="2119193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196408"/>
        <c:crosses val="autoZero"/>
        <c:auto val="1"/>
        <c:lblAlgn val="ctr"/>
        <c:lblOffset val="100"/>
        <c:noMultiLvlLbl val="0"/>
      </c:catAx>
      <c:valAx>
        <c:axId val="2119196408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193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55891951006124"/>
          <c:y val="0.00119677748614756"/>
          <c:w val="0.57558982210557"/>
          <c:h val="0.148532006415865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2106299212598"/>
          <c:y val="0.0972222222222222"/>
          <c:w val="0.842826552930884"/>
          <c:h val="0.690829631872939"/>
        </c:manualLayout>
      </c:layout>
      <c:lineChart>
        <c:grouping val="standard"/>
        <c:varyColors val="0"/>
        <c:ser>
          <c:idx val="0"/>
          <c:order val="0"/>
          <c:tx>
            <c:v>V148T</c:v>
          </c:tx>
          <c:spPr>
            <a:ln w="190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000000"/>
              </a:solidFill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Sheet1!$U$42:$X$42</c:f>
                <c:numCache>
                  <c:formatCode>General</c:formatCode>
                  <c:ptCount val="4"/>
                  <c:pt idx="0">
                    <c:v>0.0122365256600991</c:v>
                  </c:pt>
                  <c:pt idx="1">
                    <c:v>0.0692221413366001</c:v>
                  </c:pt>
                  <c:pt idx="2">
                    <c:v>0.0404523880648543</c:v>
                  </c:pt>
                  <c:pt idx="3">
                    <c:v>0.0359081083595119</c:v>
                  </c:pt>
                </c:numCache>
              </c:numRef>
            </c:plus>
            <c:minus>
              <c:numRef>
                <c:f>Sheet1!$U$42:$X$42</c:f>
                <c:numCache>
                  <c:formatCode>General</c:formatCode>
                  <c:ptCount val="4"/>
                  <c:pt idx="0">
                    <c:v>0.0122365256600991</c:v>
                  </c:pt>
                  <c:pt idx="1">
                    <c:v>0.0692221413366001</c:v>
                  </c:pt>
                  <c:pt idx="2">
                    <c:v>0.0404523880648543</c:v>
                  </c:pt>
                  <c:pt idx="3">
                    <c:v>0.0359081083595119</c:v>
                  </c:pt>
                </c:numCache>
              </c:numRef>
            </c:minus>
          </c:errBars>
          <c:cat>
            <c:strRef>
              <c:f>Sheet1!$U$2:$X$2</c:f>
              <c:strCache>
                <c:ptCount val="4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  <c:pt idx="3">
                  <c:v>Day9</c:v>
                </c:pt>
              </c:strCache>
            </c:strRef>
          </c:cat>
          <c:val>
            <c:numRef>
              <c:f>Sheet1!$U$41:$W$41</c:f>
              <c:numCache>
                <c:formatCode>0.00</c:formatCode>
                <c:ptCount val="3"/>
                <c:pt idx="0">
                  <c:v>0.268475556408718</c:v>
                </c:pt>
                <c:pt idx="1">
                  <c:v>0.236830013756917</c:v>
                </c:pt>
                <c:pt idx="2">
                  <c:v>0.201881372336923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279848"/>
        <c:axId val="2119327240"/>
      </c:lineChart>
      <c:catAx>
        <c:axId val="2062279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327240"/>
        <c:crosses val="autoZero"/>
        <c:auto val="1"/>
        <c:lblAlgn val="ctr"/>
        <c:lblOffset val="100"/>
        <c:noMultiLvlLbl val="0"/>
      </c:catAx>
      <c:valAx>
        <c:axId val="2119327240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06227984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325522747156605"/>
          <c:y val="0.00301332525741974"/>
          <c:w val="0.487440288713911"/>
          <c:h val="0.10757789891648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6799358413532"/>
          <c:y val="0.192592873006259"/>
          <c:w val="0.650723242927967"/>
          <c:h val="0.572512450366781"/>
        </c:manualLayout>
      </c:layout>
      <c:lineChart>
        <c:grouping val="standard"/>
        <c:varyColors val="0"/>
        <c:ser>
          <c:idx val="0"/>
          <c:order val="0"/>
          <c:tx>
            <c:v>L6I</c:v>
          </c:tx>
          <c:spPr>
            <a:ln w="19050" cap="rnd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tx1"/>
              </a:solidFill>
              <a:ln w="19050" cap="rnd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Sheet2!$U$27:$W$27</c:f>
                <c:numCache>
                  <c:formatCode>General</c:formatCode>
                  <c:ptCount val="3"/>
                  <c:pt idx="0">
                    <c:v>0.0872385465089309</c:v>
                  </c:pt>
                  <c:pt idx="1">
                    <c:v>0.0990810640052032</c:v>
                  </c:pt>
                  <c:pt idx="2">
                    <c:v>0.175352965215857</c:v>
                  </c:pt>
                </c:numCache>
              </c:numRef>
            </c:plus>
            <c:minus>
              <c:numRef>
                <c:f>Sheet2!$U$27:$W$27</c:f>
                <c:numCache>
                  <c:formatCode>General</c:formatCode>
                  <c:ptCount val="3"/>
                  <c:pt idx="0">
                    <c:v>0.0872385465089309</c:v>
                  </c:pt>
                  <c:pt idx="1">
                    <c:v>0.0990810640052032</c:v>
                  </c:pt>
                  <c:pt idx="2">
                    <c:v>0.175352965215857</c:v>
                  </c:pt>
                </c:numCache>
              </c:numRef>
            </c:minus>
          </c:errBars>
          <c:cat>
            <c:strRef>
              <c:f>Sheet2!$U$2:$W$2</c:f>
              <c:strCache>
                <c:ptCount val="3"/>
                <c:pt idx="0">
                  <c:v>Day 3</c:v>
                </c:pt>
                <c:pt idx="1">
                  <c:v>Day 5</c:v>
                </c:pt>
                <c:pt idx="2">
                  <c:v>Day7</c:v>
                </c:pt>
              </c:strCache>
            </c:strRef>
          </c:cat>
          <c:val>
            <c:numRef>
              <c:f>Sheet2!$U$26:$W$26</c:f>
              <c:numCache>
                <c:formatCode>0.00</c:formatCode>
                <c:ptCount val="3"/>
                <c:pt idx="0">
                  <c:v>0.551248343448219</c:v>
                </c:pt>
                <c:pt idx="1">
                  <c:v>0.619778184965225</c:v>
                </c:pt>
                <c:pt idx="2">
                  <c:v>0.622747200829269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269304"/>
        <c:axId val="2119244040"/>
      </c:lineChart>
      <c:catAx>
        <c:axId val="2119269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244040"/>
        <c:crosses val="autoZero"/>
        <c:auto val="1"/>
        <c:lblAlgn val="ctr"/>
        <c:lblOffset val="100"/>
        <c:noMultiLvlLbl val="0"/>
      </c:catAx>
      <c:valAx>
        <c:axId val="2119244040"/>
        <c:scaling>
          <c:orientation val="minMax"/>
          <c:max val="1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sz="800" b="0"/>
                  <a:t>Mutant Frequency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11926930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90450568678915"/>
          <c:y val="0.000128709872804365"/>
          <c:w val="0.658623505395159"/>
          <c:h val="0.169187024698836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B257-6FDB-9447-BE3C-258B791FDA20}" type="datetimeFigureOut">
              <a:rPr lang="en-US" smtClean="0"/>
              <a:pPr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BFB-C70B-A949-8107-66B60202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8.xml"/><Relationship Id="rId20" Type="http://schemas.openxmlformats.org/officeDocument/2006/relationships/chart" Target="../charts/chart19.xml"/><Relationship Id="rId21" Type="http://schemas.openxmlformats.org/officeDocument/2006/relationships/chart" Target="../charts/chart20.xml"/><Relationship Id="rId22" Type="http://schemas.openxmlformats.org/officeDocument/2006/relationships/chart" Target="../charts/chart21.xml"/><Relationship Id="rId10" Type="http://schemas.openxmlformats.org/officeDocument/2006/relationships/chart" Target="../charts/chart9.xml"/><Relationship Id="rId11" Type="http://schemas.openxmlformats.org/officeDocument/2006/relationships/chart" Target="../charts/chart10.xml"/><Relationship Id="rId12" Type="http://schemas.openxmlformats.org/officeDocument/2006/relationships/chart" Target="../charts/chart11.xml"/><Relationship Id="rId13" Type="http://schemas.openxmlformats.org/officeDocument/2006/relationships/chart" Target="../charts/chart12.xml"/><Relationship Id="rId14" Type="http://schemas.openxmlformats.org/officeDocument/2006/relationships/chart" Target="../charts/chart13.xml"/><Relationship Id="rId15" Type="http://schemas.openxmlformats.org/officeDocument/2006/relationships/chart" Target="../charts/chart14.xml"/><Relationship Id="rId16" Type="http://schemas.openxmlformats.org/officeDocument/2006/relationships/chart" Target="../charts/chart15.xml"/><Relationship Id="rId17" Type="http://schemas.openxmlformats.org/officeDocument/2006/relationships/chart" Target="../charts/chart16.xml"/><Relationship Id="rId18" Type="http://schemas.openxmlformats.org/officeDocument/2006/relationships/chart" Target="../charts/chart17.xml"/><Relationship Id="rId19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26717006"/>
              </p:ext>
            </p:extLst>
          </p:nvPr>
        </p:nvGraphicFramePr>
        <p:xfrm>
          <a:off x="4598249" y="1835572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4140759826"/>
              </p:ext>
            </p:extLst>
          </p:nvPr>
        </p:nvGraphicFramePr>
        <p:xfrm>
          <a:off x="6088381" y="3147907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1593432050"/>
              </p:ext>
            </p:extLst>
          </p:nvPr>
        </p:nvGraphicFramePr>
        <p:xfrm>
          <a:off x="1619251" y="4468706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086732721"/>
              </p:ext>
            </p:extLst>
          </p:nvPr>
        </p:nvGraphicFramePr>
        <p:xfrm>
          <a:off x="3111502" y="4468706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722844958"/>
              </p:ext>
            </p:extLst>
          </p:nvPr>
        </p:nvGraphicFramePr>
        <p:xfrm>
          <a:off x="114301" y="4468706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4064589897"/>
              </p:ext>
            </p:extLst>
          </p:nvPr>
        </p:nvGraphicFramePr>
        <p:xfrm>
          <a:off x="4594861" y="3147907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3323039401"/>
              </p:ext>
            </p:extLst>
          </p:nvPr>
        </p:nvGraphicFramePr>
        <p:xfrm>
          <a:off x="7581901" y="3147905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2753767516"/>
              </p:ext>
            </p:extLst>
          </p:nvPr>
        </p:nvGraphicFramePr>
        <p:xfrm>
          <a:off x="3101341" y="3147907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0" name="Rectangle 49"/>
          <p:cNvSpPr/>
          <p:nvPr/>
        </p:nvSpPr>
        <p:spPr>
          <a:xfrm>
            <a:off x="4792134" y="4344461"/>
            <a:ext cx="40047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 smtClean="0"/>
              <a:t>Figure S1. Viral ratio in pair-wise growth competition assay. </a:t>
            </a:r>
            <a:r>
              <a:rPr lang="en-US" sz="1400" dirty="0" smtClean="0"/>
              <a:t>Values shown are the average taken from one representative experiment done in triplicate. The error bar represents the standard deviation between the triplicates 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22768" y="548639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1619251" y="548639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7" name="Chart 26"/>
          <p:cNvGraphicFramePr/>
          <p:nvPr/>
        </p:nvGraphicFramePr>
        <p:xfrm>
          <a:off x="3119222" y="558595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4602884" y="546020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9" name="Chart 28"/>
          <p:cNvGraphicFramePr/>
          <p:nvPr/>
        </p:nvGraphicFramePr>
        <p:xfrm>
          <a:off x="6086544" y="546020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1" name="Chart 50"/>
          <p:cNvGraphicFramePr/>
          <p:nvPr/>
        </p:nvGraphicFramePr>
        <p:xfrm>
          <a:off x="7582777" y="558594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52" name="Chart 51"/>
          <p:cNvGraphicFramePr/>
          <p:nvPr/>
        </p:nvGraphicFramePr>
        <p:xfrm>
          <a:off x="127001" y="1835573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53" name="Chart 52"/>
          <p:cNvGraphicFramePr/>
          <p:nvPr/>
        </p:nvGraphicFramePr>
        <p:xfrm>
          <a:off x="1617133" y="1835573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54" name="Chart 53"/>
          <p:cNvGraphicFramePr/>
          <p:nvPr/>
        </p:nvGraphicFramePr>
        <p:xfrm>
          <a:off x="3115734" y="1835573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55" name="Chart 54"/>
          <p:cNvGraphicFramePr/>
          <p:nvPr/>
        </p:nvGraphicFramePr>
        <p:xfrm>
          <a:off x="6087532" y="1835574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56" name="Chart 55"/>
          <p:cNvGraphicFramePr/>
          <p:nvPr/>
        </p:nvGraphicFramePr>
        <p:xfrm>
          <a:off x="7586133" y="1835573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58" name="Chart 57"/>
          <p:cNvGraphicFramePr/>
          <p:nvPr/>
        </p:nvGraphicFramePr>
        <p:xfrm>
          <a:off x="127000" y="3147907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59" name="Chart 58"/>
          <p:cNvGraphicFramePr/>
          <p:nvPr/>
        </p:nvGraphicFramePr>
        <p:xfrm>
          <a:off x="1617133" y="3147906"/>
          <a:ext cx="1371600" cy="1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59840" y="469900"/>
          <a:ext cx="59893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553634" y="336550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 smtClean="0"/>
              <a:t>Figure S2. CA production </a:t>
            </a:r>
            <a:r>
              <a:rPr lang="en-US" sz="1400" b="1" dirty="0" smtClean="0"/>
              <a:t>in transfected 293T culture supernatant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UW Microbiology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Siriphan</dc:creator>
  <cp:lastModifiedBy>Siriphan</cp:lastModifiedBy>
  <cp:revision>13</cp:revision>
  <dcterms:created xsi:type="dcterms:W3CDTF">2013-03-21T21:58:40Z</dcterms:created>
  <dcterms:modified xsi:type="dcterms:W3CDTF">2013-04-16T20:35:02Z</dcterms:modified>
</cp:coreProperties>
</file>