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4" d="100"/>
          <a:sy n="74" d="100"/>
        </p:scale>
        <p:origin x="124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22313"/>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817306"/>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 xmlns:a16="http://schemas.microsoft.com/office/drawing/2014/main" id="{6AC3225F-156C-4DD5-BF35-AD3D2CC9D809}"/>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 xmlns:a16="http://schemas.microsoft.com/office/drawing/2014/main" id="{A84A2B91-5A0C-499E-9D94-D5D3B75CA03D}"/>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5989638" y="144462"/>
            <a:ext cx="533400" cy="244475"/>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050" y="33338"/>
            <a:ext cx="213201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45793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smtClean="0"/>
              <a:t>1/9/2024</a:t>
            </a:fld>
            <a:endParaRPr lang="en-US" dirty="0"/>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65022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rtlCol="0">
            <a:normAutofit/>
          </a:bodyPr>
          <a:lstStyle/>
          <a:p>
            <a:pPr lvl="0"/>
            <a:r>
              <a:rPr lang="en-US" noProof="0" smtClean="0"/>
              <a:t>Click icon to add table</a:t>
            </a:r>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t>Input and Output in C</a:t>
            </a:r>
          </a:p>
        </p:txBody>
      </p:sp>
    </p:spTree>
    <p:extLst>
      <p:ext uri="{BB962C8B-B14F-4D97-AF65-F5344CB8AC3E}">
        <p14:creationId xmlns:p14="http://schemas.microsoft.com/office/powerpoint/2010/main" val="51582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612648" y="1219200"/>
            <a:ext cx="8153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a:xfrm>
            <a:off x="609600" y="152400"/>
            <a:ext cx="7543800" cy="838200"/>
          </a:xfrm>
        </p:spPr>
        <p:txBody>
          <a:bodyPr/>
          <a:lstStyle>
            <a:lvl1pPr>
              <a:defRPr sz="2800"/>
            </a:lvl1pPr>
          </a:lstStyle>
          <a:p>
            <a:r>
              <a:rPr lang="en-US" smtClean="0"/>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408037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9689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830749"/>
          </a:xfrm>
        </p:spPr>
        <p:txBody>
          <a:bodyP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40065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27403" cy="822325"/>
          </a:xfrm>
        </p:spPr>
        <p:txBody>
          <a:bodyPr/>
          <a:lstStyle>
            <a:lvl1pPr>
              <a:defRPr sz="3200"/>
            </a:lvl1pPr>
          </a:lstStyle>
          <a:p>
            <a:r>
              <a:rPr lang="en-US" smtClean="0"/>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140082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9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30749"/>
          </a:xfrm>
        </p:spPr>
        <p:txBody>
          <a:bodyPr/>
          <a:lstStyle>
            <a:lvl1pPr algn="l">
              <a:buNone/>
              <a:defRPr sz="2800" b="1"/>
            </a:lvl1pPr>
          </a:lstStyle>
          <a:p>
            <a:r>
              <a:rPr lang="en-US" smtClean="0"/>
              <a:t>Click to edit Master title style</a:t>
            </a:r>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28386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 xmlns:a16="http://schemas.microsoft.com/office/drawing/2014/main" id="{61E47E15-9434-4EF5-BD28-D7295A4C1074}"/>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 xmlns:a16="http://schemas.microsoft.com/office/drawing/2014/main" id="{469573DD-277B-4CBE-A0D3-6B32C486833F}"/>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800"/>
            </a:lvl1pPr>
          </a:lstStyle>
          <a:p>
            <a:pPr lvl="0"/>
            <a:r>
              <a:rPr lang="en-US" noProof="0" smtClean="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0"/>
            <a:ext cx="14478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3819029913"/>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43800" cy="822325"/>
          </a:xfrm>
        </p:spPr>
        <p:txBody>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350849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609600" y="1524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9144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 xmlns:a16="http://schemas.microsoft.com/office/drawing/2014/main" id="{506397B9-101B-4CE2-8A7B-41414B3BBA40}"/>
              </a:ext>
            </a:extLst>
          </p:cNvPr>
          <p:cNvSpPr/>
          <p:nvPr/>
        </p:nvSpPr>
        <p:spPr>
          <a:xfrm>
            <a:off x="590550" y="99060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3"/>
            <a:ext cx="5334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76200"/>
            <a:ext cx="9906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609600" y="6248400"/>
            <a:ext cx="54864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chemeClr val="accent2"/>
                </a:solidFill>
              </a:rPr>
              <a:t>© ISBAT UNIVERSITY – 2019.</a:t>
            </a: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609600" y="6202363"/>
            <a:ext cx="81534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6781800" y="6248400"/>
            <a:ext cx="1981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chemeClr val="accent2"/>
                </a:solidFill>
              </a:rPr>
              <a:pPr>
                <a:defRPr/>
              </a:pPr>
              <a:t>1/9/2024</a:t>
            </a:fld>
            <a:endParaRPr lang="en-US" dirty="0">
              <a:solidFill>
                <a:schemeClr val="accent2"/>
              </a:solidFill>
            </a:endParaRPr>
          </a:p>
        </p:txBody>
      </p:sp>
    </p:spTree>
    <p:extLst>
      <p:ext uri="{BB962C8B-B14F-4D97-AF65-F5344CB8AC3E}">
        <p14:creationId xmlns:p14="http://schemas.microsoft.com/office/powerpoint/2010/main" val="392843049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580" y="2459865"/>
            <a:ext cx="7714445" cy="584775"/>
          </a:xfrm>
          <a:prstGeom prst="rect">
            <a:avLst/>
          </a:prstGeom>
          <a:noFill/>
        </p:spPr>
        <p:txBody>
          <a:bodyPr wrap="square" rtlCol="0">
            <a:spAutoFit/>
          </a:bodyPr>
          <a:lstStyle/>
          <a:p>
            <a:pPr algn="ctr"/>
            <a:r>
              <a:rPr lang="en-US" sz="3200" b="1" dirty="0"/>
              <a:t>ASP.NET WEB DEVELOPMENT</a:t>
            </a:r>
            <a:endParaRPr lang="en-US" sz="3200" dirty="0"/>
          </a:p>
        </p:txBody>
      </p:sp>
    </p:spTree>
    <p:extLst>
      <p:ext uri="{BB962C8B-B14F-4D97-AF65-F5344CB8AC3E}">
        <p14:creationId xmlns:p14="http://schemas.microsoft.com/office/powerpoint/2010/main" val="319356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spcAft>
                <a:spcPts val="600"/>
              </a:spcAft>
            </a:pPr>
            <a:r>
              <a:rPr lang="en-US" sz="2400" b="1" dirty="0"/>
              <a:t>Validation </a:t>
            </a:r>
            <a:r>
              <a:rPr lang="en-US" sz="2400" b="1" dirty="0" smtClean="0"/>
              <a:t>Controls</a:t>
            </a:r>
            <a:endParaRPr lang="en-US" sz="2400" b="1" dirty="0"/>
          </a:p>
          <a:p>
            <a:pPr>
              <a:spcAft>
                <a:spcPts val="600"/>
              </a:spcAft>
            </a:pPr>
            <a:r>
              <a:rPr lang="en-US" sz="2400" b="1" dirty="0"/>
              <a:t>Session State</a:t>
            </a:r>
          </a:p>
          <a:p>
            <a:pPr marL="228600" indent="-228600" algn="just">
              <a:spcAft>
                <a:spcPts val="600"/>
              </a:spcAft>
              <a:buNone/>
            </a:pPr>
            <a:r>
              <a:rPr lang="en-US" sz="2400" dirty="0"/>
              <a:t>   In ASP.NET, the Session state is automatically maintained by </a:t>
            </a:r>
            <a:r>
              <a:rPr lang="en-US" sz="2400" dirty="0" smtClean="0"/>
              <a:t>    using </a:t>
            </a:r>
            <a:r>
              <a:rPr lang="en-US" sz="2400" dirty="0"/>
              <a:t>a hidden field called view state</a:t>
            </a:r>
            <a:r>
              <a:rPr lang="en-US" sz="2400" dirty="0" smtClean="0"/>
              <a:t>.</a:t>
            </a:r>
          </a:p>
          <a:p>
            <a:pPr marL="228600" indent="0" algn="just">
              <a:spcAft>
                <a:spcPts val="600"/>
              </a:spcAft>
              <a:buNone/>
            </a:pPr>
            <a:r>
              <a:rPr lang="en-US" sz="2400" dirty="0" smtClean="0"/>
              <a:t>It </a:t>
            </a:r>
            <a:r>
              <a:rPr lang="en-US" sz="2400" dirty="0"/>
              <a:t>is also possible to store the Session state directly in the SQL Server database and retrieve at a later time</a:t>
            </a:r>
            <a:r>
              <a:rPr lang="en-US" sz="2400" dirty="0" smtClean="0"/>
              <a:t>.</a:t>
            </a:r>
          </a:p>
          <a:p>
            <a:r>
              <a:rPr lang="en-US" sz="2400" b="1" dirty="0"/>
              <a:t>Form Validation</a:t>
            </a:r>
          </a:p>
          <a:p>
            <a:pPr marL="228600" indent="-228600" algn="just">
              <a:buNone/>
            </a:pPr>
            <a:r>
              <a:rPr lang="en-US" sz="2400" dirty="0"/>
              <a:t>   ASP.NET offers a rich set of server controls to achieve the task of Form Validation. These controls are popularly known as Validators or validation controls and can be used to validate all types of validations.</a:t>
            </a:r>
          </a:p>
          <a:p>
            <a:pPr algn="just">
              <a:spcAft>
                <a:spcPts val="600"/>
              </a:spcAft>
            </a:pPr>
            <a:endParaRPr lang="en-US" sz="2400" dirty="0" smtClean="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10</a:t>
            </a:fld>
            <a:endParaRPr lang="en-US" dirty="0"/>
          </a:p>
        </p:txBody>
      </p:sp>
    </p:spTree>
    <p:extLst>
      <p:ext uri="{BB962C8B-B14F-4D97-AF65-F5344CB8AC3E}">
        <p14:creationId xmlns:p14="http://schemas.microsoft.com/office/powerpoint/2010/main" val="392915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2400" b="1" dirty="0"/>
              <a:t>User Controls</a:t>
            </a:r>
          </a:p>
          <a:p>
            <a:pPr marL="282575" indent="-282575" algn="just">
              <a:spcAft>
                <a:spcPts val="1200"/>
              </a:spcAft>
              <a:buNone/>
            </a:pPr>
            <a:r>
              <a:rPr lang="en-US" sz="2400" dirty="0"/>
              <a:t>   ASP.NET offers code reusability by introducing the concept of “User Controls.” User Controls can be employed to wrap up the most frequently used HTML code and reuse it across several Web pages</a:t>
            </a:r>
            <a:r>
              <a:rPr lang="en-US" sz="2400" dirty="0" smtClean="0"/>
              <a:t>.</a:t>
            </a:r>
          </a:p>
          <a:p>
            <a:r>
              <a:rPr lang="en-US" sz="2400" b="1" dirty="0"/>
              <a:t>Data Access</a:t>
            </a:r>
          </a:p>
          <a:p>
            <a:pPr marL="228600" indent="-228600" algn="just">
              <a:buNone/>
            </a:pPr>
            <a:r>
              <a:rPr lang="en-US" sz="2400" dirty="0"/>
              <a:t>   ASP.NET has introduced the next generation of ADO known as ADO.NET with respect to data access. ADO.NET places more emphasis on disconnected </a:t>
            </a:r>
            <a:r>
              <a:rPr lang="en-US" sz="2400" dirty="0" err="1"/>
              <a:t>recordsets</a:t>
            </a:r>
            <a:r>
              <a:rPr lang="en-US" sz="2400" dirty="0"/>
              <a:t> by employing XML as a medium of communication between these </a:t>
            </a:r>
            <a:r>
              <a:rPr lang="en-US" sz="2400" dirty="0" err="1"/>
              <a:t>recordsets</a:t>
            </a:r>
            <a:r>
              <a:rPr lang="en-US" sz="2400" dirty="0"/>
              <a:t> and the </a:t>
            </a:r>
            <a:r>
              <a:rPr lang="en-US" sz="2400" dirty="0" err="1"/>
              <a:t>DataStore</a:t>
            </a:r>
            <a:r>
              <a:rPr lang="en-US" sz="2400" dirty="0"/>
              <a:t>.</a:t>
            </a:r>
          </a:p>
          <a:p>
            <a:pPr marL="0" indent="0">
              <a:buNone/>
            </a:pPr>
            <a:endParaRPr lang="en-US" sz="2400" dirty="0"/>
          </a:p>
          <a:p>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11</a:t>
            </a:fld>
            <a:endParaRPr lang="en-US" dirty="0"/>
          </a:p>
        </p:txBody>
      </p:sp>
    </p:spTree>
    <p:extLst>
      <p:ext uri="{BB962C8B-B14F-4D97-AF65-F5344CB8AC3E}">
        <p14:creationId xmlns:p14="http://schemas.microsoft.com/office/powerpoint/2010/main" val="225941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2400" b="1" dirty="0"/>
              <a:t>Error Handling and Debugging</a:t>
            </a:r>
          </a:p>
          <a:p>
            <a:pPr marL="282575" indent="-282575" algn="just">
              <a:buNone/>
            </a:pPr>
            <a:r>
              <a:rPr lang="en-US" sz="2400" dirty="0"/>
              <a:t>   ASP.NET offers a cleaner approach to error handling and debugging as compared to its predecessor ASP. It is now possible to specify individual error pages for each ASP.NET page by employing the new </a:t>
            </a:r>
            <a:r>
              <a:rPr lang="en-US" sz="2400" dirty="0" err="1"/>
              <a:t>ErrorPage</a:t>
            </a:r>
            <a:r>
              <a:rPr lang="en-US" sz="2400" dirty="0"/>
              <a:t> directive.</a:t>
            </a:r>
          </a:p>
          <a:p>
            <a:pPr marL="0" indent="0" algn="just">
              <a:buNone/>
            </a:pPr>
            <a:endParaRPr lang="en-US" sz="2400" dirty="0"/>
          </a:p>
          <a:p>
            <a:pPr marL="282575" indent="0" algn="just">
              <a:buNone/>
            </a:pPr>
            <a:r>
              <a:rPr lang="en-US" sz="2400" dirty="0"/>
              <a:t>&lt;%@page </a:t>
            </a:r>
            <a:r>
              <a:rPr lang="en-US" sz="2400" dirty="0" err="1"/>
              <a:t>Errorpage</a:t>
            </a:r>
            <a:r>
              <a:rPr lang="en-US" sz="2400" dirty="0"/>
              <a:t> = “/myErrorPage.aspx”%&gt;</a:t>
            </a:r>
          </a:p>
          <a:p>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12</a:t>
            </a:fld>
            <a:endParaRPr lang="en-US" dirty="0"/>
          </a:p>
        </p:txBody>
      </p:sp>
    </p:spTree>
    <p:extLst>
      <p:ext uri="{BB962C8B-B14F-4D97-AF65-F5344CB8AC3E}">
        <p14:creationId xmlns:p14="http://schemas.microsoft.com/office/powerpoint/2010/main" val="254426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2400" b="1" dirty="0" err="1"/>
              <a:t>Global.asax</a:t>
            </a:r>
            <a:r>
              <a:rPr lang="en-US" sz="2400" b="1" dirty="0"/>
              <a:t> File</a:t>
            </a:r>
          </a:p>
          <a:p>
            <a:pPr marL="228600" indent="-228600" algn="just">
              <a:buNone/>
            </a:pPr>
            <a:r>
              <a:rPr lang="en-US" sz="2400" dirty="0"/>
              <a:t>   In ASP.NET it is possible to specify the event-handlers that need to be invoked on the occurrence </a:t>
            </a:r>
            <a:r>
              <a:rPr lang="en-US" sz="2400" dirty="0" smtClean="0"/>
              <a:t>of particular events.</a:t>
            </a:r>
          </a:p>
          <a:p>
            <a:pPr marL="228600" indent="0" algn="just">
              <a:spcAft>
                <a:spcPts val="600"/>
              </a:spcAft>
              <a:buNone/>
            </a:pPr>
            <a:r>
              <a:rPr lang="en-US" sz="2400" dirty="0" smtClean="0"/>
              <a:t>These </a:t>
            </a:r>
            <a:r>
              <a:rPr lang="en-US" sz="2400" dirty="0"/>
              <a:t>event-handlers are defined in a global file by name </a:t>
            </a:r>
            <a:r>
              <a:rPr lang="en-US" sz="2400" dirty="0" err="1"/>
              <a:t>Global.asax</a:t>
            </a:r>
            <a:r>
              <a:rPr lang="en-US" sz="2400" dirty="0"/>
              <a:t>.</a:t>
            </a:r>
          </a:p>
          <a:p>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13</a:t>
            </a:fld>
            <a:endParaRPr lang="en-US" dirty="0"/>
          </a:p>
        </p:txBody>
      </p:sp>
    </p:spTree>
    <p:extLst>
      <p:ext uri="{BB962C8B-B14F-4D97-AF65-F5344CB8AC3E}">
        <p14:creationId xmlns:p14="http://schemas.microsoft.com/office/powerpoint/2010/main" val="47724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spcAft>
                <a:spcPts val="600"/>
              </a:spcAft>
            </a:pPr>
            <a:r>
              <a:rPr lang="en-US" sz="2400" dirty="0"/>
              <a:t>ASP.NET is a web application framework developed by Microsoft to build dynamic data driven Web applications and web services</a:t>
            </a:r>
            <a:r>
              <a:rPr lang="en-US" sz="2400" dirty="0" smtClean="0"/>
              <a:t>.</a:t>
            </a:r>
            <a:endParaRPr lang="en-US" sz="2400" dirty="0"/>
          </a:p>
          <a:p>
            <a:pPr>
              <a:spcAft>
                <a:spcPts val="600"/>
              </a:spcAft>
            </a:pPr>
            <a:r>
              <a:rPr lang="en-US" sz="2400" dirty="0"/>
              <a:t>ASP.NET is a subset of ,NET framework</a:t>
            </a:r>
            <a:r>
              <a:rPr lang="en-US" sz="2400" dirty="0" smtClean="0"/>
              <a:t>.</a:t>
            </a:r>
          </a:p>
          <a:p>
            <a:pPr>
              <a:spcAft>
                <a:spcPts val="600"/>
              </a:spcAft>
            </a:pPr>
            <a:r>
              <a:rPr lang="en-US" sz="2400" dirty="0"/>
              <a:t>A framework is a collection of classes</a:t>
            </a:r>
            <a:r>
              <a:rPr lang="en-US" sz="2400" dirty="0" smtClean="0"/>
              <a:t>.</a:t>
            </a:r>
          </a:p>
          <a:p>
            <a:pPr>
              <a:spcAft>
                <a:spcPts val="600"/>
              </a:spcAft>
            </a:pPr>
            <a:r>
              <a:rPr lang="en-US" sz="2400" dirty="0"/>
              <a:t>ASP.NET is the successor of the classic ASP(Active Server Pages)</a:t>
            </a:r>
          </a:p>
          <a:p>
            <a:pPr>
              <a:spcAft>
                <a:spcPts val="600"/>
              </a:spcAft>
            </a:pPr>
            <a:endParaRPr lang="en-US" sz="2400" dirty="0"/>
          </a:p>
        </p:txBody>
      </p:sp>
      <p:sp>
        <p:nvSpPr>
          <p:cNvPr id="3" name="Title 2"/>
          <p:cNvSpPr>
            <a:spLocks noGrp="1"/>
          </p:cNvSpPr>
          <p:nvPr>
            <p:ph type="title"/>
          </p:nvPr>
        </p:nvSpPr>
        <p:spPr/>
        <p:txBody>
          <a:bodyPr/>
          <a:lstStyle/>
          <a:p>
            <a:r>
              <a:rPr lang="en-US" dirty="0"/>
              <a:t>Definition</a:t>
            </a:r>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2</a:t>
            </a:fld>
            <a:endParaRPr lang="en-US" dirty="0"/>
          </a:p>
        </p:txBody>
      </p:sp>
    </p:spTree>
    <p:extLst>
      <p:ext uri="{BB962C8B-B14F-4D97-AF65-F5344CB8AC3E}">
        <p14:creationId xmlns:p14="http://schemas.microsoft.com/office/powerpoint/2010/main" val="1106414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spcAft>
                <a:spcPts val="600"/>
              </a:spcAft>
            </a:pPr>
            <a:r>
              <a:rPr lang="en-US" sz="2400" dirty="0"/>
              <a:t>A web application is an application that is accessed by a user using a web browser</a:t>
            </a:r>
            <a:r>
              <a:rPr lang="en-US" sz="2400" dirty="0" smtClean="0"/>
              <a:t>.</a:t>
            </a:r>
          </a:p>
          <a:p>
            <a:pPr>
              <a:spcAft>
                <a:spcPts val="600"/>
              </a:spcAft>
            </a:pPr>
            <a:r>
              <a:rPr lang="en-US" sz="2400" dirty="0"/>
              <a:t>Examples of browsers:</a:t>
            </a:r>
          </a:p>
          <a:p>
            <a:pPr lvl="1"/>
            <a:r>
              <a:rPr lang="en-US" sz="2400" dirty="0"/>
              <a:t>Microsoft Internet Explorer</a:t>
            </a:r>
          </a:p>
          <a:p>
            <a:pPr lvl="1"/>
            <a:r>
              <a:rPr lang="en-US" sz="2400" dirty="0"/>
              <a:t>Chrome</a:t>
            </a:r>
          </a:p>
          <a:p>
            <a:pPr lvl="1"/>
            <a:r>
              <a:rPr lang="en-US" sz="2400" dirty="0"/>
              <a:t>Firefox</a:t>
            </a:r>
          </a:p>
          <a:p>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3</a:t>
            </a:fld>
            <a:endParaRPr lang="en-US" dirty="0"/>
          </a:p>
        </p:txBody>
      </p:sp>
    </p:spTree>
    <p:extLst>
      <p:ext uri="{BB962C8B-B14F-4D97-AF65-F5344CB8AC3E}">
        <p14:creationId xmlns:p14="http://schemas.microsoft.com/office/powerpoint/2010/main" val="405574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2400" dirty="0"/>
              <a:t>Other technologies that can be used to build web applications:</a:t>
            </a:r>
          </a:p>
          <a:p>
            <a:pPr lvl="1"/>
            <a:r>
              <a:rPr lang="en-US" sz="2400" dirty="0"/>
              <a:t>PHP</a:t>
            </a:r>
          </a:p>
          <a:p>
            <a:pPr lvl="1"/>
            <a:r>
              <a:rPr lang="en-US" sz="2400" dirty="0"/>
              <a:t>Java</a:t>
            </a:r>
          </a:p>
          <a:p>
            <a:pPr lvl="1"/>
            <a:r>
              <a:rPr lang="en-US" sz="2400" dirty="0"/>
              <a:t>Ruby on rails</a:t>
            </a:r>
          </a:p>
          <a:p>
            <a:pPr lvl="1"/>
            <a:r>
              <a:rPr lang="en-US" sz="2400" dirty="0"/>
              <a:t>Perl </a:t>
            </a:r>
            <a:endParaRPr lang="en-US" sz="2400" dirty="0" smtClean="0"/>
          </a:p>
          <a:p>
            <a:pPr marL="0" indent="0">
              <a:buNone/>
            </a:pPr>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4</a:t>
            </a:fld>
            <a:endParaRPr lang="en-US" dirty="0"/>
          </a:p>
        </p:txBody>
      </p:sp>
    </p:spTree>
    <p:extLst>
      <p:ext uri="{BB962C8B-B14F-4D97-AF65-F5344CB8AC3E}">
        <p14:creationId xmlns:p14="http://schemas.microsoft.com/office/powerpoint/2010/main" val="122863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lgn="just">
              <a:spcAft>
                <a:spcPts val="600"/>
              </a:spcAft>
            </a:pPr>
            <a:r>
              <a:rPr lang="en-US" sz="2400" dirty="0"/>
              <a:t>Web applications just need to be installed only on the web server, where as desktop applications need to be installed on every computer where u want to access them.</a:t>
            </a:r>
          </a:p>
          <a:p>
            <a:pPr algn="just">
              <a:spcAft>
                <a:spcPts val="600"/>
              </a:spcAft>
            </a:pPr>
            <a:r>
              <a:rPr lang="en-US" sz="2400" dirty="0"/>
              <a:t>Maintenance, support and patches are easier to provide.</a:t>
            </a:r>
          </a:p>
          <a:p>
            <a:pPr algn="just">
              <a:spcAft>
                <a:spcPts val="600"/>
              </a:spcAft>
            </a:pPr>
            <a:r>
              <a:rPr lang="en-US" sz="2400" dirty="0"/>
              <a:t>Only a browser is required on the client machine to access a web a application.</a:t>
            </a:r>
          </a:p>
          <a:p>
            <a:pPr algn="just">
              <a:spcAft>
                <a:spcPts val="600"/>
              </a:spcAft>
            </a:pPr>
            <a:r>
              <a:rPr lang="en-US" sz="2400" dirty="0"/>
              <a:t>Accessible from anywhere provided there is Internet</a:t>
            </a:r>
            <a:r>
              <a:rPr lang="en-US" sz="2400" dirty="0" smtClean="0"/>
              <a:t>.</a:t>
            </a:r>
          </a:p>
          <a:p>
            <a:pPr algn="just"/>
            <a:r>
              <a:rPr lang="en-US" sz="2400" dirty="0"/>
              <a:t>Cross platform</a:t>
            </a:r>
          </a:p>
          <a:p>
            <a:pPr marL="0" indent="0">
              <a:buNone/>
            </a:pPr>
            <a:endParaRPr lang="en-US" sz="2400" dirty="0"/>
          </a:p>
          <a:p>
            <a:endParaRPr lang="en-US" sz="2400" dirty="0"/>
          </a:p>
        </p:txBody>
      </p:sp>
      <p:sp>
        <p:nvSpPr>
          <p:cNvPr id="3" name="Title 2"/>
          <p:cNvSpPr>
            <a:spLocks noGrp="1"/>
          </p:cNvSpPr>
          <p:nvPr>
            <p:ph type="title"/>
          </p:nvPr>
        </p:nvSpPr>
        <p:spPr/>
        <p:txBody>
          <a:bodyPr/>
          <a:lstStyle/>
          <a:p>
            <a:r>
              <a:rPr lang="en-US" dirty="0"/>
              <a:t>Advantages of using web applications</a:t>
            </a:r>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5</a:t>
            </a:fld>
            <a:endParaRPr lang="en-US" dirty="0"/>
          </a:p>
        </p:txBody>
      </p:sp>
    </p:spTree>
    <p:extLst>
      <p:ext uri="{BB962C8B-B14F-4D97-AF65-F5344CB8AC3E}">
        <p14:creationId xmlns:p14="http://schemas.microsoft.com/office/powerpoint/2010/main" val="994335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a:t>ASP.NET Architecture</a:t>
            </a:r>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6</a:t>
            </a:fld>
            <a:endParaRPr lang="en-US" dirty="0"/>
          </a:p>
        </p:txBody>
      </p:sp>
      <p:grpSp>
        <p:nvGrpSpPr>
          <p:cNvPr id="5" name="Group 4">
            <a:extLst>
              <a:ext uri="{FF2B5EF4-FFF2-40B4-BE49-F238E27FC236}">
                <a16:creationId xmlns:a16="http://schemas.microsoft.com/office/drawing/2014/main" xmlns="" id="{7B6D2009-55A6-8E26-70CB-72CC1E26D623}"/>
              </a:ext>
            </a:extLst>
          </p:cNvPr>
          <p:cNvGrpSpPr/>
          <p:nvPr/>
        </p:nvGrpSpPr>
        <p:grpSpPr>
          <a:xfrm>
            <a:off x="815464" y="1980627"/>
            <a:ext cx="7760650" cy="3353945"/>
            <a:chOff x="1190171" y="2583546"/>
            <a:chExt cx="8839357" cy="3353945"/>
          </a:xfrm>
        </p:grpSpPr>
        <p:sp>
          <p:nvSpPr>
            <p:cNvPr id="6" name="Cylinder 3">
              <a:extLst>
                <a:ext uri="{FF2B5EF4-FFF2-40B4-BE49-F238E27FC236}">
                  <a16:creationId xmlns:a16="http://schemas.microsoft.com/office/drawing/2014/main" xmlns="" id="{58933CBE-DD6D-5055-9B94-27F5944D31D9}"/>
                </a:ext>
              </a:extLst>
            </p:cNvPr>
            <p:cNvSpPr/>
            <p:nvPr/>
          </p:nvSpPr>
          <p:spPr>
            <a:xfrm>
              <a:off x="8608021" y="3480530"/>
              <a:ext cx="1421507" cy="121615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Web Application</a:t>
              </a:r>
            </a:p>
          </p:txBody>
        </p:sp>
        <p:sp>
          <p:nvSpPr>
            <p:cNvPr id="7" name="Rectangle 6">
              <a:extLst>
                <a:ext uri="{FF2B5EF4-FFF2-40B4-BE49-F238E27FC236}">
                  <a16:creationId xmlns:a16="http://schemas.microsoft.com/office/drawing/2014/main" xmlns="" id="{5F6D20F9-4273-D37E-BBDC-05882388F128}"/>
                </a:ext>
              </a:extLst>
            </p:cNvPr>
            <p:cNvSpPr/>
            <p:nvPr/>
          </p:nvSpPr>
          <p:spPr>
            <a:xfrm>
              <a:off x="5006345" y="3784295"/>
              <a:ext cx="269965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INTERNET</a:t>
              </a:r>
            </a:p>
          </p:txBody>
        </p:sp>
        <p:sp>
          <p:nvSpPr>
            <p:cNvPr id="8" name="Rectangle 7">
              <a:extLst>
                <a:ext uri="{FF2B5EF4-FFF2-40B4-BE49-F238E27FC236}">
                  <a16:creationId xmlns:a16="http://schemas.microsoft.com/office/drawing/2014/main" xmlns="" id="{A9A5430B-92C1-C79F-1CBC-5F6A1DB4FACB}"/>
                </a:ext>
              </a:extLst>
            </p:cNvPr>
            <p:cNvSpPr/>
            <p:nvPr/>
          </p:nvSpPr>
          <p:spPr>
            <a:xfrm>
              <a:off x="1190171" y="2583546"/>
              <a:ext cx="94882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p>
          </p:txBody>
        </p:sp>
        <p:sp>
          <p:nvSpPr>
            <p:cNvPr id="9" name="Rectangle 8">
              <a:extLst>
                <a:ext uri="{FF2B5EF4-FFF2-40B4-BE49-F238E27FC236}">
                  <a16:creationId xmlns:a16="http://schemas.microsoft.com/office/drawing/2014/main" xmlns="" id="{BADD7898-93B2-9E17-D040-39DA91492A0C}"/>
                </a:ext>
              </a:extLst>
            </p:cNvPr>
            <p:cNvSpPr/>
            <p:nvPr/>
          </p:nvSpPr>
          <p:spPr>
            <a:xfrm>
              <a:off x="1190171" y="3792442"/>
              <a:ext cx="94882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p>
          </p:txBody>
        </p:sp>
        <p:sp>
          <p:nvSpPr>
            <p:cNvPr id="10" name="Rectangle 9">
              <a:extLst>
                <a:ext uri="{FF2B5EF4-FFF2-40B4-BE49-F238E27FC236}">
                  <a16:creationId xmlns:a16="http://schemas.microsoft.com/office/drawing/2014/main" xmlns="" id="{292B451C-177D-B086-3F55-1FB9E5ECC6DB}"/>
                </a:ext>
              </a:extLst>
            </p:cNvPr>
            <p:cNvSpPr/>
            <p:nvPr/>
          </p:nvSpPr>
          <p:spPr>
            <a:xfrm>
              <a:off x="1190171" y="5023091"/>
              <a:ext cx="948821"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a:t>
              </a:r>
            </a:p>
          </p:txBody>
        </p:sp>
        <p:cxnSp>
          <p:nvCxnSpPr>
            <p:cNvPr id="11" name="Straight Arrow Connector 10">
              <a:extLst>
                <a:ext uri="{FF2B5EF4-FFF2-40B4-BE49-F238E27FC236}">
                  <a16:creationId xmlns:a16="http://schemas.microsoft.com/office/drawing/2014/main" xmlns="" id="{BE9DFBA7-3D30-8169-E960-99997E16D936}"/>
                </a:ext>
              </a:extLst>
            </p:cNvPr>
            <p:cNvCxnSpPr/>
            <p:nvPr/>
          </p:nvCxnSpPr>
          <p:spPr>
            <a:xfrm>
              <a:off x="2264229" y="2786743"/>
              <a:ext cx="2641600" cy="10056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B64185D3-D457-461D-2F37-1557FDE1AFA6}"/>
                </a:ext>
              </a:extLst>
            </p:cNvPr>
            <p:cNvCxnSpPr>
              <a:cxnSpLocks/>
            </p:cNvCxnSpPr>
            <p:nvPr/>
          </p:nvCxnSpPr>
          <p:spPr>
            <a:xfrm>
              <a:off x="2264229" y="4108691"/>
              <a:ext cx="2510971" cy="812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4A1BD985-BDA1-2712-1318-45026C28AA9D}"/>
                </a:ext>
              </a:extLst>
            </p:cNvPr>
            <p:cNvCxnSpPr>
              <a:cxnSpLocks/>
            </p:cNvCxnSpPr>
            <p:nvPr/>
          </p:nvCxnSpPr>
          <p:spPr>
            <a:xfrm flipV="1">
              <a:off x="2251530" y="4753560"/>
              <a:ext cx="2654299" cy="5987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DF81AC53-05BA-DF77-3D0D-0A655E4DBEE7}"/>
                </a:ext>
              </a:extLst>
            </p:cNvPr>
            <p:cNvSpPr txBox="1"/>
            <p:nvPr/>
          </p:nvSpPr>
          <p:spPr>
            <a:xfrm>
              <a:off x="9070346" y="3410862"/>
              <a:ext cx="580571" cy="369332"/>
            </a:xfrm>
            <a:prstGeom prst="rect">
              <a:avLst/>
            </a:prstGeom>
            <a:noFill/>
            <a:ln>
              <a:noFill/>
            </a:ln>
          </p:spPr>
          <p:txBody>
            <a:bodyPr wrap="square" rtlCol="0">
              <a:spAutoFit/>
            </a:bodyPr>
            <a:lstStyle/>
            <a:p>
              <a:r>
                <a:rPr lang="en-US" dirty="0"/>
                <a:t>IIS</a:t>
              </a:r>
            </a:p>
          </p:txBody>
        </p:sp>
      </p:grpSp>
      <p:cxnSp>
        <p:nvCxnSpPr>
          <p:cNvPr id="16" name="Straight Arrow Connector 15"/>
          <p:cNvCxnSpPr/>
          <p:nvPr/>
        </p:nvCxnSpPr>
        <p:spPr>
          <a:xfrm flipH="1">
            <a:off x="6581104" y="3557288"/>
            <a:ext cx="6562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398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lgn="just">
              <a:spcAft>
                <a:spcPts val="600"/>
              </a:spcAft>
            </a:pPr>
            <a:r>
              <a:rPr lang="en-US" sz="2400" dirty="0"/>
              <a:t>IIS deciphers the request, authenticates, and finds the requested resource (such as an ASP.NET application).</a:t>
            </a:r>
          </a:p>
          <a:p>
            <a:pPr algn="just">
              <a:spcAft>
                <a:spcPts val="600"/>
              </a:spcAft>
            </a:pPr>
            <a:r>
              <a:rPr lang="en-US" sz="2400" dirty="0"/>
              <a:t>If authorized, it returns the appropriate resource to the client.</a:t>
            </a:r>
          </a:p>
          <a:p>
            <a:pPr algn="just">
              <a:spcAft>
                <a:spcPts val="600"/>
              </a:spcAft>
            </a:pPr>
            <a:r>
              <a:rPr lang="en-US" sz="2400" dirty="0"/>
              <a:t>In addition to the built-in ASP.NET security features, an ASP.NET application can use the Common Language Runtime low-level security features.</a:t>
            </a:r>
          </a:p>
          <a:p>
            <a:pPr>
              <a:spcAft>
                <a:spcPts val="600"/>
              </a:spcAft>
            </a:pPr>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7</a:t>
            </a:fld>
            <a:endParaRPr lang="en-US" dirty="0"/>
          </a:p>
        </p:txBody>
      </p:sp>
    </p:spTree>
    <p:extLst>
      <p:ext uri="{BB962C8B-B14F-4D97-AF65-F5344CB8AC3E}">
        <p14:creationId xmlns:p14="http://schemas.microsoft.com/office/powerpoint/2010/main" val="195295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lgn="just">
              <a:spcAft>
                <a:spcPts val="600"/>
              </a:spcAft>
            </a:pPr>
            <a:r>
              <a:rPr lang="en-US" sz="2400" dirty="0"/>
              <a:t>Web applications work on client/server </a:t>
            </a:r>
            <a:r>
              <a:rPr lang="en-US" sz="2400" dirty="0" smtClean="0"/>
              <a:t>architecture.</a:t>
            </a:r>
            <a:endParaRPr lang="en-US" sz="2400" dirty="0"/>
          </a:p>
          <a:p>
            <a:pPr algn="just">
              <a:spcAft>
                <a:spcPts val="600"/>
              </a:spcAft>
            </a:pPr>
            <a:r>
              <a:rPr lang="en-US" sz="2400" dirty="0"/>
              <a:t>On the client all you need is a browser that can understand </a:t>
            </a:r>
            <a:r>
              <a:rPr lang="en-US" sz="2400" dirty="0" smtClean="0"/>
              <a:t>HTML.</a:t>
            </a:r>
            <a:endParaRPr lang="en-US" sz="2400" dirty="0"/>
          </a:p>
          <a:p>
            <a:pPr algn="just"/>
            <a:r>
              <a:rPr lang="en-US" sz="2400" dirty="0"/>
              <a:t>On the server side, the web application runs under Microsoft Internet Information Services (IIS</a:t>
            </a:r>
            <a:r>
              <a:rPr lang="en-US" sz="2400" dirty="0" smtClean="0"/>
              <a:t>).</a:t>
            </a:r>
            <a:endParaRPr lang="en-US" sz="2400"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8</a:t>
            </a:fld>
            <a:endParaRPr lang="en-US" dirty="0"/>
          </a:p>
        </p:txBody>
      </p:sp>
    </p:spTree>
    <p:extLst>
      <p:ext uri="{BB962C8B-B14F-4D97-AF65-F5344CB8AC3E}">
        <p14:creationId xmlns:p14="http://schemas.microsoft.com/office/powerpoint/2010/main" val="719885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spcAft>
                <a:spcPts val="1200"/>
              </a:spcAft>
              <a:buNone/>
            </a:pPr>
            <a:r>
              <a:rPr lang="en-US" sz="2400" dirty="0"/>
              <a:t>The major features of the ASP.NET are as follows:</a:t>
            </a:r>
          </a:p>
          <a:p>
            <a:pPr>
              <a:spcAft>
                <a:spcPts val="600"/>
              </a:spcAft>
            </a:pPr>
            <a:r>
              <a:rPr lang="en-US" sz="2400" b="1" dirty="0"/>
              <a:t>Server Controls</a:t>
            </a:r>
          </a:p>
          <a:p>
            <a:pPr marL="349250" indent="-349250" algn="just">
              <a:spcAft>
                <a:spcPts val="600"/>
              </a:spcAft>
              <a:buNone/>
            </a:pPr>
            <a:r>
              <a:rPr lang="en-US" sz="2400" dirty="0"/>
              <a:t>    ASP.NET introduces the concept of Server Controls, which enable the values of the controls to be manipulated on the Server-Side</a:t>
            </a:r>
            <a:r>
              <a:rPr lang="en-US" sz="2400" dirty="0" smtClean="0"/>
              <a:t>.</a:t>
            </a:r>
            <a:endParaRPr lang="en-US" sz="2400" dirty="0"/>
          </a:p>
          <a:p>
            <a:pPr marL="282575" indent="0" algn="just">
              <a:spcAft>
                <a:spcPts val="600"/>
              </a:spcAft>
              <a:buNone/>
            </a:pPr>
            <a:r>
              <a:rPr lang="en-US" sz="2400" dirty="0"/>
              <a:t>An amazing feature of the Server-Side controls is the ability of these controls to fire Server-Side events.</a:t>
            </a:r>
          </a:p>
          <a:p>
            <a:pPr marL="282575" indent="0" algn="just">
              <a:spcAft>
                <a:spcPts val="600"/>
              </a:spcAft>
              <a:buNone/>
            </a:pPr>
            <a:r>
              <a:rPr lang="en-US" sz="2400" dirty="0"/>
              <a:t>Thus, the control appearing at the client, with </a:t>
            </a:r>
            <a:r>
              <a:rPr lang="en-US" sz="2400" i="1" dirty="0" err="1"/>
              <a:t>runat</a:t>
            </a:r>
            <a:r>
              <a:rPr lang="en-US" sz="2400" dirty="0"/>
              <a:t> attribute set to server can fire Server-Side events</a:t>
            </a:r>
            <a:r>
              <a:rPr lang="en-US" sz="2400" dirty="0" smtClean="0"/>
              <a:t>.</a:t>
            </a:r>
            <a:endParaRPr lang="en-US" sz="2400" dirty="0"/>
          </a:p>
        </p:txBody>
      </p:sp>
      <p:sp>
        <p:nvSpPr>
          <p:cNvPr id="3" name="Title 2"/>
          <p:cNvSpPr>
            <a:spLocks noGrp="1"/>
          </p:cNvSpPr>
          <p:nvPr>
            <p:ph type="title"/>
          </p:nvPr>
        </p:nvSpPr>
        <p:spPr/>
        <p:txBody>
          <a:bodyPr/>
          <a:lstStyle/>
          <a:p>
            <a:r>
              <a:rPr lang="en-US" dirty="0" smtClean="0"/>
              <a:t>ASP.NET Features</a:t>
            </a:r>
            <a:endParaRPr lang="en-US" dirty="0"/>
          </a:p>
        </p:txBody>
      </p:sp>
      <p:sp>
        <p:nvSpPr>
          <p:cNvPr id="4" name="Slide Number Placeholder 3"/>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9</a:t>
            </a:fld>
            <a:endParaRPr lang="en-US" dirty="0"/>
          </a:p>
        </p:txBody>
      </p:sp>
    </p:spTree>
    <p:extLst>
      <p:ext uri="{BB962C8B-B14F-4D97-AF65-F5344CB8AC3E}">
        <p14:creationId xmlns:p14="http://schemas.microsoft.com/office/powerpoint/2010/main" val="30690203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44CFD2C0-D441-478E-A83E-1B566D43DE09}" vid="{F9FD63E7-C537-4AD3-9E9F-704DF00465D3}"/>
    </a:ext>
  </a:extLst>
</a:theme>
</file>

<file path=docProps/app.xml><?xml version="1.0" encoding="utf-8"?>
<Properties xmlns="http://schemas.openxmlformats.org/officeDocument/2006/extended-properties" xmlns:vt="http://schemas.openxmlformats.org/officeDocument/2006/docPropsVTypes">
  <Template>ISBAT</Template>
  <TotalTime>58</TotalTime>
  <Words>604</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Tw Cen MT</vt:lpstr>
      <vt:lpstr>Wingdings</vt:lpstr>
      <vt:lpstr>Wingdings 2</vt:lpstr>
      <vt:lpstr>ISBAT</vt:lpstr>
      <vt:lpstr>PowerPoint Presentation</vt:lpstr>
      <vt:lpstr>Definition</vt:lpstr>
      <vt:lpstr>PowerPoint Presentation</vt:lpstr>
      <vt:lpstr>PowerPoint Presentation</vt:lpstr>
      <vt:lpstr>Advantages of using web applications</vt:lpstr>
      <vt:lpstr>ASP.NET Architecture</vt:lpstr>
      <vt:lpstr>PowerPoint Presentation</vt:lpstr>
      <vt:lpstr>PowerPoint Presentation</vt:lpstr>
      <vt:lpstr>ASP.NET Features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Cornelius</dc:creator>
  <cp:lastModifiedBy>Cornelius</cp:lastModifiedBy>
  <cp:revision>13</cp:revision>
  <dcterms:created xsi:type="dcterms:W3CDTF">2024-01-09T05:03:04Z</dcterms:created>
  <dcterms:modified xsi:type="dcterms:W3CDTF">2024-01-09T06:05:40Z</dcterms:modified>
</cp:coreProperties>
</file>