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9A579E-B736-43A9-B03D-062ED062B79C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4296A-73D3-4A30-B061-C52102C2BD8B}"/>
              </a:ext>
            </a:extLst>
          </p:cNvPr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5FDAC22E-1FD6-40D4-B399-3D9CDF18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22313"/>
            <a:ext cx="36576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817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713C5-9A13-4D8E-B231-404C26CFE7D1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3225F-156C-4DD5-BF35-AD3D2CC9D8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A2B91-5A0C-499E-9D94-D5D3B75CA03D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0AC267-9B1F-4D43-84A2-D92C34EC0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C929-0A14-42D9-B8B9-769CC5C182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CF359871-63B9-437F-BD79-A6F2BCDD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33338"/>
            <a:ext cx="213201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457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DD92-2D25-42D1-9644-950AF54ED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92108-736D-4169-997C-56EBC03B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9C08-BE98-458E-A290-BB23D591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0AB68-D722-4334-AB7F-739FA6715AD4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C317-93F7-4696-936A-F336B299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Input and Output in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F2C8-E1F9-463C-AB67-7C424E15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C5E2E-DB7C-4067-A06D-30F294AAD1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2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FEA3269-3791-4242-BC03-3D073392AE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Input and Output in C</a:t>
            </a:r>
          </a:p>
        </p:txBody>
      </p:sp>
    </p:spTree>
    <p:extLst>
      <p:ext uri="{BB962C8B-B14F-4D97-AF65-F5344CB8AC3E}">
        <p14:creationId xmlns:p14="http://schemas.microsoft.com/office/powerpoint/2010/main" val="51582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38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680AA8B-BCD0-43A3-A57F-C7EDD86C7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B5EDDFD-9A46-48CA-890B-08B47B6B6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B2AD-EE6D-437C-9D44-11C660CF62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20000" cy="8307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C1EBB699-8ED3-40AF-BD20-4BE3FCA63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8A8DF-9A43-41E9-880E-D603C8496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5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27403" cy="8223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CC9DFD58-5ECC-4ACF-AB9A-3069033E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5B624-41C5-4E5F-8B3B-B841D93307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29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30749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1E977CE-BEBC-4A9D-B530-9994B77D8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91A42-333F-4B50-8737-0A22EB9C70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6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357F5-DD87-42FC-AC10-1022145C03D6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47E15-9434-4EF5-BD28-D7295A4C1074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573DD-277B-4CBE-A0D3-6B32C486833F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4BE8F-E631-4821-A520-6A1D09E217DB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227BA951-271B-47B1-A1B8-5AB18D682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29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22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ED597368-E060-4C3E-BE40-AF167B90F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2D35-0074-4C19-A4E3-384BE9422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9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D7CA1336-7541-493D-9460-68E30C0A87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754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C7C5EC14-E897-400A-B559-C53167460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2B253-2157-4027-B9CC-74B898CABDE0}"/>
              </a:ext>
            </a:extLst>
          </p:cNvPr>
          <p:cNvSpPr/>
          <p:nvPr/>
        </p:nvSpPr>
        <p:spPr bwMode="white">
          <a:xfrm>
            <a:off x="0" y="990600"/>
            <a:ext cx="9144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EF1B9-3B18-4289-82A8-8690EE08E501}"/>
              </a:ext>
            </a:extLst>
          </p:cNvPr>
          <p:cNvSpPr/>
          <p:nvPr/>
        </p:nvSpPr>
        <p:spPr>
          <a:xfrm>
            <a:off x="0" y="9906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397B9-101B-4CE2-8A7B-41414B3BBA40}"/>
              </a:ext>
            </a:extLst>
          </p:cNvPr>
          <p:cNvSpPr/>
          <p:nvPr/>
        </p:nvSpPr>
        <p:spPr>
          <a:xfrm>
            <a:off x="590550" y="9906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752C364-9BB3-429D-BCF0-C9FC158E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82663"/>
            <a:ext cx="533400" cy="236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1">
            <a:extLst>
              <a:ext uri="{FF2B5EF4-FFF2-40B4-BE49-F238E27FC236}">
                <a16:creationId xmlns:a16="http://schemas.microsoft.com/office/drawing/2014/main" id="{05193B71-8102-419E-9C72-2B88F029A9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906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3">
            <a:extLst>
              <a:ext uri="{FF2B5EF4-FFF2-40B4-BE49-F238E27FC236}">
                <a16:creationId xmlns:a16="http://schemas.microsoft.com/office/drawing/2014/main" id="{229491CD-5575-4D52-8518-8F4CAAB7A6D0}"/>
              </a:ext>
            </a:extLst>
          </p:cNvPr>
          <p:cNvSpPr txBox="1">
            <a:spLocks/>
          </p:cNvSpPr>
          <p:nvPr/>
        </p:nvSpPr>
        <p:spPr>
          <a:xfrm>
            <a:off x="609600" y="6248400"/>
            <a:ext cx="5486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chemeClr val="accent2"/>
                </a:solidFill>
              </a:rPr>
              <a:t>© ISBAT UNIVERSITY – 2019.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8A270-46BF-4FB9-961C-58962BDEDA0F}"/>
              </a:ext>
            </a:extLst>
          </p:cNvPr>
          <p:cNvSpPr/>
          <p:nvPr/>
        </p:nvSpPr>
        <p:spPr>
          <a:xfrm flipV="1">
            <a:off x="609600" y="6202363"/>
            <a:ext cx="8153400" cy="46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id="{4BAD2506-975B-4021-808E-E3A3498139E0}"/>
              </a:ext>
            </a:extLst>
          </p:cNvPr>
          <p:cNvSpPr txBox="1">
            <a:spLocks/>
          </p:cNvSpPr>
          <p:nvPr/>
        </p:nvSpPr>
        <p:spPr>
          <a:xfrm>
            <a:off x="6781800" y="6248400"/>
            <a:ext cx="1981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048FD84-FD27-43FA-9148-9FF84C406015}" type="datetime1">
              <a:rPr lang="en-US">
                <a:solidFill>
                  <a:schemeClr val="accent2"/>
                </a:solidFill>
              </a:rPr>
              <a:pPr>
                <a:defRPr/>
              </a:pPr>
              <a:t>1/15/2024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99097-1864-B77D-6A3B-350045FF7C9F}"/>
              </a:ext>
            </a:extLst>
          </p:cNvPr>
          <p:cNvSpPr txBox="1"/>
          <p:nvPr/>
        </p:nvSpPr>
        <p:spPr>
          <a:xfrm>
            <a:off x="1596571" y="2627086"/>
            <a:ext cx="59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VIEWSTATE</a:t>
            </a:r>
          </a:p>
        </p:txBody>
      </p:sp>
    </p:spTree>
    <p:extLst>
      <p:ext uri="{BB962C8B-B14F-4D97-AF65-F5344CB8AC3E}">
        <p14:creationId xmlns:p14="http://schemas.microsoft.com/office/powerpoint/2010/main" val="169564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04B9E8-ECB6-18EE-DC9A-F64CB4E531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ASP.NET server controls retains state</a:t>
            </a:r>
          </a:p>
          <a:p>
            <a:r>
              <a:rPr lang="en-US" dirty="0"/>
              <a:t>HTML controls do not retain state across post backs</a:t>
            </a:r>
          </a:p>
          <a:p>
            <a:r>
              <a:rPr lang="en-US" dirty="0"/>
              <a:t>An HTML control can be converted in ASP.NET server control, by adding </a:t>
            </a:r>
            <a:r>
              <a:rPr lang="en-US" i="1" dirty="0" err="1"/>
              <a:t>runat</a:t>
            </a:r>
            <a:r>
              <a:rPr lang="en-US" i="1" dirty="0"/>
              <a:t>=“server” </a:t>
            </a:r>
            <a:r>
              <a:rPr lang="en-US" dirty="0"/>
              <a:t>attribute in the HTML source as shown below: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="Text1"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="server"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i="1" dirty="0"/>
          </a:p>
          <a:p>
            <a:r>
              <a:rPr lang="en-US" dirty="0" err="1"/>
              <a:t>ViewState</a:t>
            </a:r>
            <a:r>
              <a:rPr lang="en-US" dirty="0"/>
              <a:t> data is serialized into base64-encoded strings stored in Hidden input field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86822-3986-5857-A068-B8D8F595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Server Controls &amp; HTML Controls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281B8-E7A0-4E07-2644-8B28F7508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99662-1547-873C-42BE-5AB5B165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49" y="1268578"/>
            <a:ext cx="301984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23849-CD24-3134-1E78-1FC2EED0CB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Stateless nature of HTTP protocol</a:t>
            </a:r>
          </a:p>
          <a:p>
            <a:r>
              <a:rPr lang="en-US" dirty="0"/>
              <a:t>How a webform is processed</a:t>
            </a:r>
          </a:p>
          <a:p>
            <a:r>
              <a:rPr lang="en-US" dirty="0"/>
              <a:t>What a </a:t>
            </a:r>
            <a:r>
              <a:rPr lang="en-US" dirty="0" err="1"/>
              <a:t>ViewState</a:t>
            </a:r>
            <a:r>
              <a:rPr lang="en-US" dirty="0"/>
              <a:t> is</a:t>
            </a:r>
          </a:p>
          <a:p>
            <a:r>
              <a:rPr lang="en-US" dirty="0"/>
              <a:t>The role of </a:t>
            </a:r>
            <a:r>
              <a:rPr lang="en-US" dirty="0" err="1"/>
              <a:t>ViewState</a:t>
            </a:r>
            <a:r>
              <a:rPr lang="en-US" dirty="0"/>
              <a:t> in ASP.NET</a:t>
            </a:r>
          </a:p>
          <a:p>
            <a:r>
              <a:rPr lang="en-US" dirty="0"/>
              <a:t>Primary difference between ASP.NET Server controls and HTML controls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60E9EF-D0BF-2307-47C3-A74FF313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BD031-4D96-FC18-3EC3-53C50D70D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0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20C763-3306-B30C-BB4C-1F221AD3AB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Applications work on HTTP protocol. HTTP protocol is stateless protocol, meaning it does not retain state between user requests.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7A96F-5B73-716C-E7D0-859B10CE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BE4E-F505-4886-2EAE-91DCF5FDFB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024A9-9B14-9E19-5BD9-B372CFE2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2" y="2540835"/>
            <a:ext cx="520137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9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16B389-E2E0-16FC-04FE-E28ABE3D4C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forms live for barely a moment.</a:t>
            </a:r>
          </a:p>
          <a:p>
            <a:r>
              <a:rPr lang="en-US" dirty="0"/>
              <a:t>When a request is received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An instance of the requested webform is created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Events processed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Generates the HTML &amp; posted to the client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The webform is immediately destroyed</a:t>
            </a:r>
          </a:p>
          <a:p>
            <a:pPr marL="46038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A4B80-F8FB-8C41-42E3-845E2B79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6A9D9-9FE6-E7AE-CD5A-C0E5A9D93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4D6FA-0EF0-D9C3-C0C6-77C7AC866D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199" y="1298486"/>
            <a:ext cx="6458857" cy="4783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0B04B4-5C4D-0EA3-B3BE-B897E48D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2A42-756A-310C-9A27-74202603F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095E7A-A472-627F-DAC7-5EF449CAE1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clicking the button the value keeps increasing on every click.</a:t>
            </a:r>
          </a:p>
          <a:p>
            <a:r>
              <a:rPr lang="en-US" dirty="0"/>
              <a:t>This is possible because we are using the </a:t>
            </a:r>
            <a:r>
              <a:rPr lang="en-US" dirty="0" err="1"/>
              <a:t>ViewState</a:t>
            </a:r>
            <a:r>
              <a:rPr lang="en-US" dirty="0"/>
              <a:t> variable clicks to preserve the data between requests. </a:t>
            </a:r>
          </a:p>
          <a:p>
            <a:r>
              <a:rPr lang="en-US" dirty="0"/>
              <a:t>The </a:t>
            </a:r>
            <a:r>
              <a:rPr lang="en-US" dirty="0" err="1"/>
              <a:t>ViewState</a:t>
            </a:r>
            <a:r>
              <a:rPr lang="en-US" dirty="0"/>
              <a:t> data, travels with every request and response between the client and the web server.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95760-8592-24C4-3D86-3DADF97D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5C425-EEBB-860D-1EC2-FEE3447EC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1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D187D-855C-BB3A-DCFB-6B1F8F7EAE6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7798" y="1370491"/>
            <a:ext cx="6790302" cy="45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0C06EA-A02E-4AB1-6921-6FCE43B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Server Controls &amp; </a:t>
            </a:r>
            <a:r>
              <a:rPr lang="en-US" dirty="0" err="1"/>
              <a:t>ViewState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F90D8-634B-4EBB-6A3A-14CE8144E4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78934-E3B5-91A2-AA5B-34F2276D0C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Upon clicking the button, the value gets incremented as expected.</a:t>
            </a:r>
          </a:p>
          <a:p>
            <a:r>
              <a:rPr lang="en-US" dirty="0"/>
              <a:t>This is because, TextBox1 is an asp.net server control, that uses </a:t>
            </a:r>
            <a:r>
              <a:rPr lang="en-US" dirty="0" err="1"/>
              <a:t>viewstate</a:t>
            </a:r>
            <a:r>
              <a:rPr lang="en-US" dirty="0"/>
              <a:t> internally, to preserve data across </a:t>
            </a:r>
            <a:r>
              <a:rPr lang="en-US" dirty="0" err="1"/>
              <a:t>postbacks</a:t>
            </a:r>
            <a:r>
              <a:rPr lang="en-US" dirty="0"/>
              <a:t>.</a:t>
            </a:r>
          </a:p>
          <a:p>
            <a:r>
              <a:rPr lang="en-US" dirty="0"/>
              <a:t>Because Web forms have very short lifetimes, ASP.NET takes special steps to preserve the data entered in the controls on a web form.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3DC0D-C63D-F360-60D7-D433C8CD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A58C7-7E98-68F6-FEAA-38201B904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2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3F249-B00B-0259-B2EF-E43FF9888D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entered in controls is sent with each request and restored to controls in </a:t>
            </a:r>
            <a:r>
              <a:rPr lang="en-US" dirty="0" err="1"/>
              <a:t>Page_Init</a:t>
            </a:r>
            <a:r>
              <a:rPr lang="en-US" dirty="0"/>
              <a:t>. The data in these controls is then available in the </a:t>
            </a:r>
            <a:r>
              <a:rPr lang="en-US" dirty="0" err="1"/>
              <a:t>Page_Load</a:t>
            </a:r>
            <a:r>
              <a:rPr lang="en-US" dirty="0"/>
              <a:t>(), </a:t>
            </a:r>
            <a:r>
              <a:rPr lang="en-US" dirty="0" err="1"/>
              <a:t>Button_Click</a:t>
            </a:r>
            <a:r>
              <a:rPr lang="en-US" dirty="0"/>
              <a:t>(), and many more events, that occur after </a:t>
            </a:r>
            <a:r>
              <a:rPr lang="en-US" dirty="0" err="1"/>
              <a:t>Page_Init</a:t>
            </a:r>
            <a:r>
              <a:rPr lang="en-US" dirty="0"/>
              <a:t>() event.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AA802-91E9-DF03-8922-532FE622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FA58-EA92-ECFE-64C9-4C9D9E203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03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SBA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BAT" id="{44CFD2C0-D441-478E-A83E-1B566D43DE09}" vid="{F9FD63E7-C537-4AD3-9E9F-704DF00465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ISBAT</Template>
  <TotalTime>128</TotalTime>
  <Words>356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Consolas</vt:lpstr>
      <vt:lpstr>Tw Cen MT</vt:lpstr>
      <vt:lpstr>Wingdings</vt:lpstr>
      <vt:lpstr>Wingdings 2</vt:lpstr>
      <vt:lpstr>ISBAT</vt:lpstr>
      <vt:lpstr>PowerPoint Presentation</vt:lpstr>
      <vt:lpstr>Objectives</vt:lpstr>
      <vt:lpstr>ViewState</vt:lpstr>
      <vt:lpstr>ViewState</vt:lpstr>
      <vt:lpstr>ViewState</vt:lpstr>
      <vt:lpstr>ViewState</vt:lpstr>
      <vt:lpstr>ASP.NET Server Controls &amp; ViewState</vt:lpstr>
      <vt:lpstr>PowerPoint Presentation</vt:lpstr>
      <vt:lpstr>PowerPoint Presentation</vt:lpstr>
      <vt:lpstr>ASP.NET Server Controls &amp; HTML 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Cornelius Babaire</dc:creator>
  <cp:lastModifiedBy>Cornelius Babaire</cp:lastModifiedBy>
  <cp:revision>3</cp:revision>
  <dcterms:created xsi:type="dcterms:W3CDTF">2024-01-11T13:59:24Z</dcterms:created>
  <dcterms:modified xsi:type="dcterms:W3CDTF">2024-01-15T14:14:45Z</dcterms:modified>
</cp:coreProperties>
</file>