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sldIdLst>
    <p:sldId id="256" r:id="rId2"/>
    <p:sldId id="258" r:id="rId3"/>
    <p:sldId id="259" r:id="rId4"/>
    <p:sldId id="257" r:id="rId5"/>
    <p:sldId id="260" r:id="rId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9A579E-B736-43A9-B03D-062ED062B79C}"/>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Rectangle 2">
            <a:extLst>
              <a:ext uri="{FF2B5EF4-FFF2-40B4-BE49-F238E27FC236}">
                <a16:creationId xmlns:a16="http://schemas.microsoft.com/office/drawing/2014/main" id="{0294296A-73D3-4A30-B061-C52102C2BD8B}"/>
              </a:ext>
            </a:extLst>
          </p:cNvPr>
          <p:cNvSpPr/>
          <p:nvPr/>
        </p:nvSpPr>
        <p:spPr>
          <a:xfrm>
            <a:off x="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pic>
        <p:nvPicPr>
          <p:cNvPr id="4" name="Picture 15">
            <a:extLst>
              <a:ext uri="{FF2B5EF4-FFF2-40B4-BE49-F238E27FC236}">
                <a16:creationId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722313"/>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817306"/>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713C5-9A13-4D8E-B231-404C26CFE7D1}"/>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a:extLst>
              <a:ext uri="{FF2B5EF4-FFF2-40B4-BE49-F238E27FC236}">
                <a16:creationId xmlns:a16="http://schemas.microsoft.com/office/drawing/2014/main" id="{6AC3225F-156C-4DD5-BF35-AD3D2CC9D809}"/>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A84A2B91-5A0C-499E-9D94-D5D3B75CA03D}"/>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30AC267-9B1F-4D43-84A2-D92C34EC0FF8}"/>
              </a:ext>
            </a:extLst>
          </p:cNvPr>
          <p:cNvSpPr>
            <a:spLocks noGrp="1"/>
          </p:cNvSpPr>
          <p:nvPr>
            <p:ph type="sldNum" sz="quarter" idx="10"/>
          </p:nvPr>
        </p:nvSpPr>
        <p:spPr>
          <a:xfrm rot="5400000">
            <a:off x="5989638" y="144462"/>
            <a:ext cx="533400" cy="244475"/>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id="{CF359871-63B9-437F-BD79-A6F2BCDD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050" y="33338"/>
            <a:ext cx="2132013"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34579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D92-2D25-42D1-9644-950AF54ED11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E92108-736D-4169-997C-56EBC03B6A3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smtClean="0"/>
              <a:t>1/18/2024</a:t>
            </a:fld>
            <a:endParaRPr lang="en-US" dirty="0"/>
          </a:p>
        </p:txBody>
      </p:sp>
      <p:sp>
        <p:nvSpPr>
          <p:cNvPr id="5" name="Footer Placeholder 4">
            <a:extLst>
              <a:ext uri="{FF2B5EF4-FFF2-40B4-BE49-F238E27FC236}">
                <a16:creationId xmlns:a16="http://schemas.microsoft.com/office/drawing/2014/main" id="{A5D9C317-93F7-4696-936A-F336B29947E2}"/>
              </a:ext>
            </a:extLst>
          </p:cNvPr>
          <p:cNvSpPr>
            <a:spLocks noGrp="1"/>
          </p:cNvSpPr>
          <p:nvPr>
            <p:ph type="ftr" sz="quarter" idx="11"/>
          </p:nvPr>
        </p:nvSpPr>
        <p:spPr/>
        <p:txBody>
          <a:bodyPr/>
          <a:lstStyle/>
          <a:p>
            <a:pPr>
              <a:defRPr/>
            </a:pPr>
            <a:r>
              <a:rPr lang="en-US" dirty="0"/>
              <a:t>Input and Output in C</a:t>
            </a:r>
          </a:p>
        </p:txBody>
      </p:sp>
      <p:sp>
        <p:nvSpPr>
          <p:cNvPr id="6" name="Slide Number Placeholder 5">
            <a:extLst>
              <a:ext uri="{FF2B5EF4-FFF2-40B4-BE49-F238E27FC236}">
                <a16:creationId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65022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r>
              <a:rPr lang="en-US" noProof="0" dirty="0"/>
              <a:t>Click icon to add table</a:t>
            </a:r>
          </a:p>
        </p:txBody>
      </p:sp>
      <p:sp>
        <p:nvSpPr>
          <p:cNvPr id="4" name="Rectangle 17">
            <a:extLst>
              <a:ext uri="{FF2B5EF4-FFF2-40B4-BE49-F238E27FC236}">
                <a16:creationId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dirty="0"/>
              <a:t>Input and Output in C</a:t>
            </a:r>
          </a:p>
        </p:txBody>
      </p:sp>
    </p:spTree>
    <p:extLst>
      <p:ext uri="{BB962C8B-B14F-4D97-AF65-F5344CB8AC3E}">
        <p14:creationId xmlns:p14="http://schemas.microsoft.com/office/powerpoint/2010/main" val="51582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12648" y="1219200"/>
            <a:ext cx="8153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609600" y="152400"/>
            <a:ext cx="75438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408037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9689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40065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27403"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140082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9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28386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4357F5-DD87-42FC-AC10-1022145C03D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5" name="Rectangle 4">
            <a:extLst>
              <a:ext uri="{FF2B5EF4-FFF2-40B4-BE49-F238E27FC236}">
                <a16:creationId xmlns:a16="http://schemas.microsoft.com/office/drawing/2014/main" id="{61E47E15-9434-4EF5-BD28-D7295A4C1074}"/>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469573DD-277B-4CBE-A0D3-6B32C486833F}"/>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Rectangle 6">
            <a:extLst>
              <a:ext uri="{FF2B5EF4-FFF2-40B4-BE49-F238E27FC236}">
                <a16:creationId xmlns:a16="http://schemas.microsoft.com/office/drawing/2014/main" id="{4844BE8F-E631-4821-A520-6A1D09E217DB}"/>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800"/>
            </a:lvl1pPr>
          </a:lstStyle>
          <a:p>
            <a:pPr lvl="0"/>
            <a:r>
              <a:rPr lang="en-US" noProof="0" dirty="0"/>
              <a:t>Click icon to add picture</a:t>
            </a:r>
          </a:p>
        </p:txBody>
      </p:sp>
      <p:sp>
        <p:nvSpPr>
          <p:cNvPr id="8" name="Slide Number Placeholder 12">
            <a:extLst>
              <a:ext uri="{FF2B5EF4-FFF2-40B4-BE49-F238E27FC236}">
                <a16:creationId xmlns:a16="http://schemas.microsoft.com/office/drawing/2014/main" id="{227BA951-271B-47B1-A1B8-5AB18D682976}"/>
              </a:ext>
            </a:extLst>
          </p:cNvPr>
          <p:cNvSpPr>
            <a:spLocks noGrp="1"/>
          </p:cNvSpPr>
          <p:nvPr>
            <p:ph type="sldNum" sz="quarter" idx="10"/>
          </p:nvPr>
        </p:nvSpPr>
        <p:spPr>
          <a:xfrm>
            <a:off x="0" y="4667250"/>
            <a:ext cx="14478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3819029913"/>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350849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7CA1336-7541-493D-9460-68E30C0A87B8}"/>
              </a:ext>
            </a:extLst>
          </p:cNvPr>
          <p:cNvSpPr>
            <a:spLocks noGrp="1"/>
          </p:cNvSpPr>
          <p:nvPr>
            <p:ph type="title"/>
          </p:nvPr>
        </p:nvSpPr>
        <p:spPr bwMode="auto">
          <a:xfrm>
            <a:off x="609600" y="15240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C7C5EC14-E897-400A-B559-C531674608FE}"/>
              </a:ext>
            </a:extLst>
          </p:cNvPr>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C0B2B253-2157-4027-B9CC-74B898CABDE0}"/>
              </a:ext>
            </a:extLst>
          </p:cNvPr>
          <p:cNvSpPr/>
          <p:nvPr/>
        </p:nvSpPr>
        <p:spPr bwMode="white">
          <a:xfrm>
            <a:off x="0" y="990600"/>
            <a:ext cx="9144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Rectangle 7">
            <a:extLst>
              <a:ext uri="{FF2B5EF4-FFF2-40B4-BE49-F238E27FC236}">
                <a16:creationId xmlns:a16="http://schemas.microsoft.com/office/drawing/2014/main" id="{745EF1B9-3B18-4289-82A8-8690EE08E501}"/>
              </a:ext>
            </a:extLst>
          </p:cNvPr>
          <p:cNvSpPr/>
          <p:nvPr/>
        </p:nvSpPr>
        <p:spPr>
          <a:xfrm>
            <a:off x="0" y="9906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Rectangle 8">
            <a:extLst>
              <a:ext uri="{FF2B5EF4-FFF2-40B4-BE49-F238E27FC236}">
                <a16:creationId xmlns:a16="http://schemas.microsoft.com/office/drawing/2014/main" id="{506397B9-101B-4CE2-8A7B-41414B3BBA40}"/>
              </a:ext>
            </a:extLst>
          </p:cNvPr>
          <p:cNvSpPr/>
          <p:nvPr/>
        </p:nvSpPr>
        <p:spPr>
          <a:xfrm>
            <a:off x="590550" y="9906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a:extLst>
              <a:ext uri="{FF2B5EF4-FFF2-40B4-BE49-F238E27FC236}">
                <a16:creationId xmlns:a16="http://schemas.microsoft.com/office/drawing/2014/main" id="{A752C364-9BB3-429D-BCF0-C9FC158EEA30}"/>
              </a:ext>
            </a:extLst>
          </p:cNvPr>
          <p:cNvSpPr>
            <a:spLocks noGrp="1"/>
          </p:cNvSpPr>
          <p:nvPr>
            <p:ph type="sldNum" sz="quarter" idx="4"/>
          </p:nvPr>
        </p:nvSpPr>
        <p:spPr>
          <a:xfrm>
            <a:off x="0" y="982663"/>
            <a:ext cx="5334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76200"/>
            <a:ext cx="9906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229491CD-5575-4D52-8518-8F4CAAB7A6D0}"/>
              </a:ext>
            </a:extLst>
          </p:cNvPr>
          <p:cNvSpPr txBox="1">
            <a:spLocks/>
          </p:cNvSpPr>
          <p:nvPr/>
        </p:nvSpPr>
        <p:spPr>
          <a:xfrm>
            <a:off x="609600" y="6248400"/>
            <a:ext cx="54864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chemeClr val="accent2"/>
                </a:solidFill>
              </a:rPr>
              <a:t>© ISBAT UNIVERSITY – 2019.</a:t>
            </a:r>
          </a:p>
        </p:txBody>
      </p:sp>
      <p:sp>
        <p:nvSpPr>
          <p:cNvPr id="12" name="Rectangle 11">
            <a:extLst>
              <a:ext uri="{FF2B5EF4-FFF2-40B4-BE49-F238E27FC236}">
                <a16:creationId xmlns:a16="http://schemas.microsoft.com/office/drawing/2014/main" id="{A4A8A270-46BF-4FB9-961C-58962BDEDA0F}"/>
              </a:ext>
            </a:extLst>
          </p:cNvPr>
          <p:cNvSpPr/>
          <p:nvPr/>
        </p:nvSpPr>
        <p:spPr>
          <a:xfrm flipV="1">
            <a:off x="609600" y="6202363"/>
            <a:ext cx="81534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Date Placeholder 13">
            <a:extLst>
              <a:ext uri="{FF2B5EF4-FFF2-40B4-BE49-F238E27FC236}">
                <a16:creationId xmlns:a16="http://schemas.microsoft.com/office/drawing/2014/main" id="{4BAD2506-975B-4021-808E-E3A3498139E0}"/>
              </a:ext>
            </a:extLst>
          </p:cNvPr>
          <p:cNvSpPr txBox="1">
            <a:spLocks/>
          </p:cNvSpPr>
          <p:nvPr/>
        </p:nvSpPr>
        <p:spPr>
          <a:xfrm>
            <a:off x="6781800" y="6248400"/>
            <a:ext cx="1981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chemeClr val="accent2"/>
                </a:solidFill>
              </a:rPr>
              <a:pPr>
                <a:defRPr/>
              </a:pPr>
              <a:t>1/18/2024</a:t>
            </a:fld>
            <a:endParaRPr lang="en-US" dirty="0">
              <a:solidFill>
                <a:schemeClr val="accent2"/>
              </a:solidFill>
            </a:endParaRPr>
          </a:p>
        </p:txBody>
      </p:sp>
    </p:spTree>
    <p:extLst>
      <p:ext uri="{BB962C8B-B14F-4D97-AF65-F5344CB8AC3E}">
        <p14:creationId xmlns:p14="http://schemas.microsoft.com/office/powerpoint/2010/main" val="392843049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E8EC6-7BE4-F893-7160-423947C2EA64}"/>
              </a:ext>
            </a:extLst>
          </p:cNvPr>
          <p:cNvSpPr txBox="1"/>
          <p:nvPr/>
        </p:nvSpPr>
        <p:spPr>
          <a:xfrm>
            <a:off x="682171" y="2452913"/>
            <a:ext cx="7997372" cy="584775"/>
          </a:xfrm>
          <a:prstGeom prst="rect">
            <a:avLst/>
          </a:prstGeom>
          <a:noFill/>
        </p:spPr>
        <p:txBody>
          <a:bodyPr wrap="square" rtlCol="0">
            <a:spAutoFit/>
          </a:bodyPr>
          <a:lstStyle/>
          <a:p>
            <a:pPr algn="ctr"/>
            <a:r>
              <a:rPr lang="en-US" sz="3200" b="1" dirty="0"/>
              <a:t>ASP.NET PAGE LIFE CYCLE EVENTS</a:t>
            </a:r>
          </a:p>
        </p:txBody>
      </p:sp>
    </p:spTree>
    <p:extLst>
      <p:ext uri="{BB962C8B-B14F-4D97-AF65-F5344CB8AC3E}">
        <p14:creationId xmlns:p14="http://schemas.microsoft.com/office/powerpoint/2010/main" val="244807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6572B8-294B-3BAD-5D9D-BC834C24F337}"/>
              </a:ext>
            </a:extLst>
          </p:cNvPr>
          <p:cNvSpPr>
            <a:spLocks noGrp="1"/>
          </p:cNvSpPr>
          <p:nvPr>
            <p:ph sz="quarter" idx="1"/>
          </p:nvPr>
        </p:nvSpPr>
        <p:spPr/>
        <p:txBody>
          <a:bodyPr/>
          <a:lstStyle/>
          <a:p>
            <a:r>
              <a:rPr lang="en-US" dirty="0"/>
              <a:t>Previously we’ve seen that events can occur at 3 levels in an ASP.NET web application.</a:t>
            </a:r>
          </a:p>
          <a:p>
            <a:pPr marL="881063" lvl="1" indent="-514350">
              <a:buFont typeface="+mj-lt"/>
              <a:buAutoNum type="arabicPeriod"/>
            </a:pPr>
            <a:r>
              <a:rPr lang="en-US" dirty="0"/>
              <a:t>At the application level(Example-Session_Start event in global.asax)</a:t>
            </a:r>
          </a:p>
          <a:p>
            <a:pPr marL="881063" lvl="1" indent="-514350">
              <a:buFont typeface="+mj-lt"/>
              <a:buAutoNum type="arabicPeriod"/>
            </a:pPr>
            <a:r>
              <a:rPr lang="en-US" dirty="0"/>
              <a:t>At the Page or web form level(Example-Page_Load)</a:t>
            </a:r>
          </a:p>
          <a:p>
            <a:pPr marL="881063" lvl="1" indent="-514350">
              <a:buFont typeface="+mj-lt"/>
              <a:buAutoNum type="arabicPeriod"/>
            </a:pPr>
            <a:r>
              <a:rPr lang="en-US" dirty="0"/>
              <a:t>At the control level(Example-Selected Index Changed event of a dropdownlist)</a:t>
            </a:r>
          </a:p>
          <a:p>
            <a:pPr marL="560388" indent="-514350"/>
            <a:r>
              <a:rPr lang="en-US" dirty="0"/>
              <a:t>Web applications work on a stateless protocol. Every time a request is made for a webform, the following sequence of events occur:</a:t>
            </a:r>
          </a:p>
          <a:p>
            <a:pPr lvl="1"/>
            <a:endParaRPr lang="en-US" dirty="0"/>
          </a:p>
        </p:txBody>
      </p:sp>
      <p:sp>
        <p:nvSpPr>
          <p:cNvPr id="3" name="Title 2">
            <a:extLst>
              <a:ext uri="{FF2B5EF4-FFF2-40B4-BE49-F238E27FC236}">
                <a16:creationId xmlns:a16="http://schemas.microsoft.com/office/drawing/2014/main" id="{7206DA61-06D3-197D-42BF-4DF79F502121}"/>
              </a:ext>
            </a:extLst>
          </p:cNvPr>
          <p:cNvSpPr>
            <a:spLocks noGrp="1"/>
          </p:cNvSpPr>
          <p:nvPr>
            <p:ph type="title"/>
          </p:nvPr>
        </p:nvSpPr>
        <p:spPr/>
        <p:txBody>
          <a:bodyPr/>
          <a:lstStyle/>
          <a:p>
            <a:r>
              <a:rPr lang="en-US" dirty="0"/>
              <a:t>ASP.NET Page Life Cycle</a:t>
            </a:r>
          </a:p>
        </p:txBody>
      </p:sp>
      <p:sp>
        <p:nvSpPr>
          <p:cNvPr id="4" name="Slide Number Placeholder 3">
            <a:extLst>
              <a:ext uri="{FF2B5EF4-FFF2-40B4-BE49-F238E27FC236}">
                <a16:creationId xmlns:a16="http://schemas.microsoft.com/office/drawing/2014/main" id="{20410253-5D12-EB98-176E-48A43F57540B}"/>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2</a:t>
            </a:fld>
            <a:endParaRPr lang="en-US" dirty="0"/>
          </a:p>
        </p:txBody>
      </p:sp>
    </p:spTree>
    <p:extLst>
      <p:ext uri="{BB962C8B-B14F-4D97-AF65-F5344CB8AC3E}">
        <p14:creationId xmlns:p14="http://schemas.microsoft.com/office/powerpoint/2010/main" val="102914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C32BF5-60DE-9819-C8BC-4E7EBE7821B6}"/>
              </a:ext>
            </a:extLst>
          </p:cNvPr>
          <p:cNvSpPr>
            <a:spLocks noGrp="1"/>
          </p:cNvSpPr>
          <p:nvPr>
            <p:ph sz="quarter" idx="1"/>
          </p:nvPr>
        </p:nvSpPr>
        <p:spPr/>
        <p:txBody>
          <a:bodyPr/>
          <a:lstStyle/>
          <a:p>
            <a:pPr marL="881063" lvl="1" indent="-514350">
              <a:buFont typeface="+mj-lt"/>
              <a:buAutoNum type="arabicPeriod"/>
            </a:pPr>
            <a:r>
              <a:rPr lang="en-US" dirty="0"/>
              <a:t>We Application creates an instance of the requested webform.</a:t>
            </a:r>
          </a:p>
          <a:p>
            <a:pPr marL="881063" lvl="1" indent="-514350">
              <a:buFont typeface="+mj-lt"/>
              <a:buAutoNum type="arabicPeriod"/>
            </a:pPr>
            <a:r>
              <a:rPr lang="en-US" dirty="0"/>
              <a:t>Processes the events of the webform.</a:t>
            </a:r>
          </a:p>
          <a:p>
            <a:pPr marL="881063" lvl="1" indent="-514350">
              <a:buFont typeface="+mj-lt"/>
              <a:buAutoNum type="arabicPeriod"/>
            </a:pPr>
            <a:r>
              <a:rPr lang="en-US" dirty="0"/>
              <a:t>Generates the HTML and sends the HTML and sends it back to the client.</a:t>
            </a:r>
          </a:p>
          <a:p>
            <a:pPr marL="881063" lvl="1" indent="-514350">
              <a:buFont typeface="+mj-lt"/>
              <a:buAutoNum type="arabicPeriod"/>
            </a:pPr>
            <a:r>
              <a:rPr lang="en-US" dirty="0"/>
              <a:t>The webform gets destroyed and removed from the memory.</a:t>
            </a:r>
          </a:p>
        </p:txBody>
      </p:sp>
      <p:sp>
        <p:nvSpPr>
          <p:cNvPr id="3" name="Title 2">
            <a:extLst>
              <a:ext uri="{FF2B5EF4-FFF2-40B4-BE49-F238E27FC236}">
                <a16:creationId xmlns:a16="http://schemas.microsoft.com/office/drawing/2014/main" id="{9E406142-7A43-D3D3-B3AA-415FAEEC4FC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0CD96E25-F1D0-DC58-17C2-B9EB43DBA039}"/>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3</a:t>
            </a:fld>
            <a:endParaRPr lang="en-US" dirty="0"/>
          </a:p>
        </p:txBody>
      </p:sp>
    </p:spTree>
    <p:extLst>
      <p:ext uri="{BB962C8B-B14F-4D97-AF65-F5344CB8AC3E}">
        <p14:creationId xmlns:p14="http://schemas.microsoft.com/office/powerpoint/2010/main" val="285356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D2118C-2915-C320-9E3C-8F7780A2D1A7}"/>
              </a:ext>
            </a:extLst>
          </p:cNvPr>
          <p:cNvGraphicFramePr>
            <a:graphicFrameLocks noGrp="1"/>
          </p:cNvGraphicFramePr>
          <p:nvPr>
            <p:extLst>
              <p:ext uri="{D42A27DB-BD31-4B8C-83A1-F6EECF244321}">
                <p14:modId xmlns:p14="http://schemas.microsoft.com/office/powerpoint/2010/main" val="1824543825"/>
              </p:ext>
            </p:extLst>
          </p:nvPr>
        </p:nvGraphicFramePr>
        <p:xfrm>
          <a:off x="232229" y="123926"/>
          <a:ext cx="8708571" cy="6581671"/>
        </p:xfrm>
        <a:graphic>
          <a:graphicData uri="http://schemas.openxmlformats.org/drawingml/2006/table">
            <a:tbl>
              <a:tblPr firstRow="1" firstCol="1" bandRow="1">
                <a:tableStyleId>{69012ECD-51FC-41F1-AA8D-1B2483CD663E}</a:tableStyleId>
              </a:tblPr>
              <a:tblGrid>
                <a:gridCol w="1902713">
                  <a:extLst>
                    <a:ext uri="{9D8B030D-6E8A-4147-A177-3AD203B41FA5}">
                      <a16:colId xmlns:a16="http://schemas.microsoft.com/office/drawing/2014/main" val="4097060836"/>
                    </a:ext>
                  </a:extLst>
                </a:gridCol>
                <a:gridCol w="6805858">
                  <a:extLst>
                    <a:ext uri="{9D8B030D-6E8A-4147-A177-3AD203B41FA5}">
                      <a16:colId xmlns:a16="http://schemas.microsoft.com/office/drawing/2014/main" val="1945549010"/>
                    </a:ext>
                  </a:extLst>
                </a:gridCol>
              </a:tblGrid>
              <a:tr h="308209">
                <a:tc>
                  <a:txBody>
                    <a:bodyPr/>
                    <a:lstStyle/>
                    <a:p>
                      <a:pPr marL="0" marR="0">
                        <a:lnSpc>
                          <a:spcPct val="107000"/>
                        </a:lnSpc>
                        <a:spcBef>
                          <a:spcPts val="0"/>
                        </a:spcBef>
                        <a:spcAft>
                          <a:spcPts val="0"/>
                        </a:spcAft>
                      </a:pPr>
                      <a:r>
                        <a:rPr lang="en-US" sz="1500" kern="100" dirty="0">
                          <a:effectLst/>
                        </a:rPr>
                        <a:t>Event Name</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Description</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256078"/>
                  </a:ext>
                </a:extLst>
              </a:tr>
              <a:tr h="1589616">
                <a:tc>
                  <a:txBody>
                    <a:bodyPr/>
                    <a:lstStyle/>
                    <a:p>
                      <a:pPr marL="0" marR="0">
                        <a:lnSpc>
                          <a:spcPct val="107000"/>
                        </a:lnSpc>
                        <a:spcBef>
                          <a:spcPts val="0"/>
                        </a:spcBef>
                        <a:spcAft>
                          <a:spcPts val="0"/>
                        </a:spcAft>
                      </a:pPr>
                      <a:r>
                        <a:rPr lang="en-US" sz="1500" kern="100" dirty="0">
                          <a:effectLst/>
                        </a:rPr>
                        <a:t>PreInit</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As the name suggests, this event happens just before page initialization event starts.</a:t>
                      </a:r>
                    </a:p>
                    <a:p>
                      <a:pPr marL="0" marR="0">
                        <a:lnSpc>
                          <a:spcPct val="107000"/>
                        </a:lnSpc>
                        <a:spcBef>
                          <a:spcPts val="0"/>
                        </a:spcBef>
                        <a:spcAft>
                          <a:spcPts val="0"/>
                        </a:spcAft>
                      </a:pPr>
                      <a:r>
                        <a:rPr lang="en-US" sz="1500" kern="100" dirty="0">
                          <a:effectLst/>
                        </a:rPr>
                        <a:t>IsPostBack, IsCallBack and IsCrossPagePostBack properties are set at this stage. This event allows us to set the master page and theme of a web application dynamically. PreInit is extensively used when working with dynamic controls.</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54008"/>
                  </a:ext>
                </a:extLst>
              </a:tr>
              <a:tr h="948912">
                <a:tc>
                  <a:txBody>
                    <a:bodyPr/>
                    <a:lstStyle/>
                    <a:p>
                      <a:pPr marL="0" marR="0">
                        <a:lnSpc>
                          <a:spcPct val="107000"/>
                        </a:lnSpc>
                        <a:spcBef>
                          <a:spcPts val="0"/>
                        </a:spcBef>
                        <a:spcAft>
                          <a:spcPts val="0"/>
                        </a:spcAft>
                      </a:pPr>
                      <a:r>
                        <a:rPr lang="en-US" sz="1500" kern="100" dirty="0">
                          <a:effectLst/>
                        </a:rPr>
                        <a:t>Init</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Page Init, event occurs after the Init event, of all the individual controls on the webform. Use this event to read or initialize control properties. The server controls are loaded and initialized from the web form’s view state. </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345455"/>
                  </a:ext>
                </a:extLst>
              </a:tr>
              <a:tr h="308209">
                <a:tc>
                  <a:txBody>
                    <a:bodyPr/>
                    <a:lstStyle/>
                    <a:p>
                      <a:pPr marL="0" marR="0">
                        <a:lnSpc>
                          <a:spcPct val="107000"/>
                        </a:lnSpc>
                        <a:spcBef>
                          <a:spcPts val="0"/>
                        </a:spcBef>
                        <a:spcAft>
                          <a:spcPts val="0"/>
                        </a:spcAft>
                      </a:pPr>
                      <a:r>
                        <a:rPr lang="en-US" sz="1500" kern="100" dirty="0">
                          <a:effectLst/>
                        </a:rPr>
                        <a:t>InitComplete</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As the name says, this event gets raised immediately after page initialization.</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693652"/>
                  </a:ext>
                </a:extLst>
              </a:tr>
              <a:tr h="308209">
                <a:tc>
                  <a:txBody>
                    <a:bodyPr/>
                    <a:lstStyle/>
                    <a:p>
                      <a:pPr marL="0" marR="0">
                        <a:lnSpc>
                          <a:spcPct val="107000"/>
                        </a:lnSpc>
                        <a:spcBef>
                          <a:spcPts val="0"/>
                        </a:spcBef>
                        <a:spcAft>
                          <a:spcPts val="0"/>
                        </a:spcAft>
                      </a:pPr>
                      <a:r>
                        <a:rPr lang="en-US" sz="1500" kern="100" dirty="0">
                          <a:effectLst/>
                        </a:rPr>
                        <a:t>PreLoad</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Happens just before the Page Load event.</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8434059"/>
                  </a:ext>
                </a:extLst>
              </a:tr>
              <a:tr h="628560">
                <a:tc>
                  <a:txBody>
                    <a:bodyPr/>
                    <a:lstStyle/>
                    <a:p>
                      <a:pPr marL="0" marR="0">
                        <a:lnSpc>
                          <a:spcPct val="107000"/>
                        </a:lnSpc>
                        <a:spcBef>
                          <a:spcPts val="0"/>
                        </a:spcBef>
                        <a:spcAft>
                          <a:spcPts val="0"/>
                        </a:spcAft>
                      </a:pPr>
                      <a:r>
                        <a:rPr lang="en-US" sz="1500" kern="100" dirty="0">
                          <a:effectLst/>
                        </a:rPr>
                        <a:t>Load</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Page Load event, occurs before the load event of all the individual controls on that webform.</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918547"/>
                  </a:ext>
                </a:extLst>
              </a:tr>
              <a:tr h="628560">
                <a:tc>
                  <a:txBody>
                    <a:bodyPr/>
                    <a:lstStyle/>
                    <a:p>
                      <a:pPr marL="0" marR="0">
                        <a:lnSpc>
                          <a:spcPct val="107000"/>
                        </a:lnSpc>
                        <a:spcBef>
                          <a:spcPts val="0"/>
                        </a:spcBef>
                        <a:spcAft>
                          <a:spcPts val="0"/>
                        </a:spcAft>
                      </a:pPr>
                      <a:r>
                        <a:rPr lang="en-US" sz="1500" kern="100" dirty="0">
                          <a:effectLst/>
                        </a:rPr>
                        <a:t>Control Events</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After the page load event, the control events like button’s click, dropdownlist’s selected index changed events are raised.</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71913"/>
                  </a:ext>
                </a:extLst>
              </a:tr>
              <a:tr h="308209">
                <a:tc>
                  <a:txBody>
                    <a:bodyPr/>
                    <a:lstStyle/>
                    <a:p>
                      <a:pPr marL="0" marR="0">
                        <a:lnSpc>
                          <a:spcPct val="107000"/>
                        </a:lnSpc>
                        <a:spcBef>
                          <a:spcPts val="0"/>
                        </a:spcBef>
                        <a:spcAft>
                          <a:spcPts val="0"/>
                        </a:spcAft>
                      </a:pPr>
                      <a:r>
                        <a:rPr lang="en-US" sz="1500" kern="100" dirty="0">
                          <a:effectLst/>
                        </a:rPr>
                        <a:t>Load Complete</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This event is raised after the control events are handled.</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470574"/>
                  </a:ext>
                </a:extLst>
              </a:tr>
              <a:tr h="308209">
                <a:tc>
                  <a:txBody>
                    <a:bodyPr/>
                    <a:lstStyle/>
                    <a:p>
                      <a:pPr marL="0" marR="0">
                        <a:lnSpc>
                          <a:spcPct val="107000"/>
                        </a:lnSpc>
                        <a:spcBef>
                          <a:spcPts val="0"/>
                        </a:spcBef>
                        <a:spcAft>
                          <a:spcPts val="0"/>
                        </a:spcAft>
                      </a:pPr>
                      <a:r>
                        <a:rPr lang="en-US" sz="1500" kern="100" dirty="0">
                          <a:effectLst/>
                        </a:rPr>
                        <a:t>PreRender</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This event is raised just before the rendering stage of the page.</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564519"/>
                  </a:ext>
                </a:extLst>
              </a:tr>
              <a:tr h="308209">
                <a:tc>
                  <a:txBody>
                    <a:bodyPr/>
                    <a:lstStyle/>
                    <a:p>
                      <a:pPr marL="0" marR="0">
                        <a:lnSpc>
                          <a:spcPct val="107000"/>
                        </a:lnSpc>
                        <a:spcBef>
                          <a:spcPts val="0"/>
                        </a:spcBef>
                        <a:spcAft>
                          <a:spcPts val="0"/>
                        </a:spcAft>
                      </a:pPr>
                      <a:r>
                        <a:rPr lang="en-US" sz="1500" kern="100" dirty="0">
                          <a:effectLst/>
                        </a:rPr>
                        <a:t>PreRenderComplete</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Raised immediately after the PreRender event.</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690963"/>
                  </a:ext>
                </a:extLst>
              </a:tr>
              <a:tr h="628560">
                <a:tc>
                  <a:txBody>
                    <a:bodyPr/>
                    <a:lstStyle/>
                    <a:p>
                      <a:pPr marL="0" marR="0">
                        <a:lnSpc>
                          <a:spcPct val="107000"/>
                        </a:lnSpc>
                        <a:spcBef>
                          <a:spcPts val="0"/>
                        </a:spcBef>
                        <a:spcAft>
                          <a:spcPts val="0"/>
                        </a:spcAft>
                      </a:pPr>
                      <a:r>
                        <a:rPr lang="en-US" sz="1500" kern="100" dirty="0">
                          <a:effectLst/>
                        </a:rPr>
                        <a:t>Unload</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Raised for each control and then for the page. At this stage the page is, unloaded from memory.</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889133"/>
                  </a:ext>
                </a:extLst>
              </a:tr>
              <a:tr h="308209">
                <a:tc>
                  <a:txBody>
                    <a:bodyPr/>
                    <a:lstStyle/>
                    <a:p>
                      <a:pPr marL="0" marR="0">
                        <a:lnSpc>
                          <a:spcPct val="107000"/>
                        </a:lnSpc>
                        <a:spcBef>
                          <a:spcPts val="0"/>
                        </a:spcBef>
                        <a:spcAft>
                          <a:spcPts val="0"/>
                        </a:spcAft>
                      </a:pPr>
                      <a:r>
                        <a:rPr lang="en-US" sz="1500" kern="100" dirty="0">
                          <a:effectLst/>
                        </a:rPr>
                        <a:t>Error</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kern="100" dirty="0">
                          <a:effectLst/>
                        </a:rPr>
                        <a:t>This event occurs only if there is an unhandled exception.</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119238"/>
                  </a:ext>
                </a:extLst>
              </a:tr>
            </a:tbl>
          </a:graphicData>
        </a:graphic>
      </p:graphicFrame>
    </p:spTree>
    <p:extLst>
      <p:ext uri="{BB962C8B-B14F-4D97-AF65-F5344CB8AC3E}">
        <p14:creationId xmlns:p14="http://schemas.microsoft.com/office/powerpoint/2010/main" val="41447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49B40-7D78-8FC0-E9ED-8F120C8D6970}"/>
              </a:ext>
            </a:extLst>
          </p:cNvPr>
          <p:cNvSpPr txBox="1"/>
          <p:nvPr/>
        </p:nvSpPr>
        <p:spPr>
          <a:xfrm>
            <a:off x="290284" y="360117"/>
            <a:ext cx="8316685" cy="6001643"/>
          </a:xfrm>
          <a:prstGeom prst="rect">
            <a:avLst/>
          </a:prstGeom>
          <a:noFill/>
        </p:spPr>
        <p:txBody>
          <a:bodyPr wrap="square">
            <a:spAutoFit/>
          </a:bodyPr>
          <a:lstStyle/>
          <a:p>
            <a:r>
              <a:rPr lang="en-US" sz="1600" dirty="0">
                <a:solidFill>
                  <a:srgbClr val="0000FF"/>
                </a:solidFill>
                <a:latin typeface="Consolas" panose="020B0609020204030204" pitchFamily="49" charset="0"/>
              </a:rPr>
              <a:t>    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Page_PreInit(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fr-FR" sz="1600" dirty="0">
                <a:solidFill>
                  <a:srgbClr val="000000"/>
                </a:solidFill>
                <a:latin typeface="Consolas" panose="020B0609020204030204" pitchFamily="49" charset="0"/>
              </a:rPr>
              <a:t>    { Response.Write(</a:t>
            </a:r>
            <a:r>
              <a:rPr lang="fr-FR" sz="1600" dirty="0">
                <a:solidFill>
                  <a:srgbClr val="A31515"/>
                </a:solidFill>
                <a:latin typeface="Consolas" panose="020B0609020204030204" pitchFamily="49" charset="0"/>
              </a:rPr>
              <a:t>"Page_PreInit"</a:t>
            </a:r>
            <a:r>
              <a:rPr lang="fr-FR" sz="1600" dirty="0">
                <a:solidFill>
                  <a:srgbClr val="000000"/>
                </a:solidFill>
                <a:latin typeface="Consolas" panose="020B0609020204030204" pitchFamily="49" charset="0"/>
              </a:rPr>
              <a:t> + </a:t>
            </a:r>
            <a:r>
              <a:rPr lang="fr-FR" sz="1600" dirty="0">
                <a:solidFill>
                  <a:srgbClr val="A31515"/>
                </a:solidFill>
                <a:latin typeface="Consolas" panose="020B0609020204030204" pitchFamily="49" charset="0"/>
              </a:rPr>
              <a:t>"&lt;br/&gt;"</a:t>
            </a:r>
            <a:r>
              <a:rPr lang="fr-FR"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Page_Init(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fr-FR" sz="1600" dirty="0">
                <a:solidFill>
                  <a:srgbClr val="000000"/>
                </a:solidFill>
                <a:latin typeface="Consolas" panose="020B0609020204030204" pitchFamily="49" charset="0"/>
              </a:rPr>
              <a:t>    { Response.Write(</a:t>
            </a:r>
            <a:r>
              <a:rPr lang="fr-FR" sz="1600" dirty="0">
                <a:solidFill>
                  <a:srgbClr val="A31515"/>
                </a:solidFill>
                <a:latin typeface="Consolas" panose="020B0609020204030204" pitchFamily="49" charset="0"/>
              </a:rPr>
              <a:t>"Page_Init"</a:t>
            </a:r>
            <a:r>
              <a:rPr lang="fr-FR" sz="1600" dirty="0">
                <a:solidFill>
                  <a:srgbClr val="000000"/>
                </a:solidFill>
                <a:latin typeface="Consolas" panose="020B0609020204030204" pitchFamily="49" charset="0"/>
              </a:rPr>
              <a:t> + </a:t>
            </a:r>
            <a:r>
              <a:rPr lang="fr-FR" sz="1600" dirty="0">
                <a:solidFill>
                  <a:srgbClr val="A31515"/>
                </a:solidFill>
                <a:latin typeface="Consolas" panose="020B0609020204030204" pitchFamily="49" charset="0"/>
              </a:rPr>
              <a:t>"&lt;br/&gt;"</a:t>
            </a:r>
            <a:r>
              <a:rPr lang="fr-FR"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Page_InitComplete(</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 Response.Write(</a:t>
            </a:r>
            <a:r>
              <a:rPr lang="en-US" sz="1600" dirty="0">
                <a:solidFill>
                  <a:srgbClr val="A31515"/>
                </a:solidFill>
                <a:latin typeface="Consolas" panose="020B0609020204030204" pitchFamily="49" charset="0"/>
              </a:rPr>
              <a:t>"Page_InitComplete"</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"&lt;br/&gt;"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Page_PreLoad(</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 Response.Write(</a:t>
            </a:r>
            <a:r>
              <a:rPr lang="en-US" sz="1600" dirty="0">
                <a:solidFill>
                  <a:srgbClr val="A31515"/>
                </a:solidFill>
                <a:latin typeface="Consolas" panose="020B0609020204030204" pitchFamily="49" charset="0"/>
              </a:rPr>
              <a:t>"Page_PreLoad"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"&lt;br/&gt;"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Page_LoadComplete(</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 Response.Write(</a:t>
            </a:r>
            <a:r>
              <a:rPr lang="en-US" sz="1600" dirty="0">
                <a:solidFill>
                  <a:srgbClr val="A31515"/>
                </a:solidFill>
                <a:latin typeface="Consolas" panose="020B0609020204030204" pitchFamily="49" charset="0"/>
              </a:rPr>
              <a:t>"Page_LoadComplete"</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"&lt;br/&gt;"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Page_PreRender(</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 Response.Write(</a:t>
            </a:r>
            <a:r>
              <a:rPr lang="en-US" sz="1600" dirty="0">
                <a:solidFill>
                  <a:srgbClr val="A31515"/>
                </a:solidFill>
                <a:latin typeface="Consolas" panose="020B0609020204030204" pitchFamily="49" charset="0"/>
              </a:rPr>
              <a:t>"Page_PreRender"</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"&lt;br/&gt;"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Page_PreRenderComplete(</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 Response.Write(</a:t>
            </a:r>
            <a:r>
              <a:rPr lang="en-US" sz="1600" dirty="0">
                <a:solidFill>
                  <a:srgbClr val="A31515"/>
                </a:solidFill>
                <a:latin typeface="Consolas" panose="020B0609020204030204" pitchFamily="49" charset="0"/>
              </a:rPr>
              <a:t>"Page_PreRenderComplete"</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"&lt;br/&gt;"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Page_Unload(</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//Response.Write("Page_PreUnload" + "&lt;br/&gt;");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endParaRPr lang="en-US" sz="1600" dirty="0"/>
          </a:p>
        </p:txBody>
      </p:sp>
    </p:spTree>
    <p:extLst>
      <p:ext uri="{BB962C8B-B14F-4D97-AF65-F5344CB8AC3E}">
        <p14:creationId xmlns:p14="http://schemas.microsoft.com/office/powerpoint/2010/main" val="16403186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ISBAT</Template>
  <TotalTime>34</TotalTime>
  <Words>601</Words>
  <Application>Microsoft Office PowerPoint</Application>
  <PresentationFormat>On-screen Show (4:3)</PresentationFormat>
  <Paragraphs>62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Aptos</vt:lpstr>
      <vt:lpstr>Arial</vt:lpstr>
      <vt:lpstr>Century Gothic</vt:lpstr>
      <vt:lpstr>Consolas</vt:lpstr>
      <vt:lpstr>Tw Cen MT</vt:lpstr>
      <vt:lpstr>Wingdings</vt:lpstr>
      <vt:lpstr>Wingdings 2</vt:lpstr>
      <vt:lpstr>ISBAT</vt:lpstr>
      <vt:lpstr>PowerPoint Presentation</vt:lpstr>
      <vt:lpstr>ASP.NET Page Life Cycle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Cornelius Babaire</dc:creator>
  <cp:lastModifiedBy>Cornelius Babaire</cp:lastModifiedBy>
  <cp:revision>3</cp:revision>
  <dcterms:created xsi:type="dcterms:W3CDTF">2024-01-17T14:17:05Z</dcterms:created>
  <dcterms:modified xsi:type="dcterms:W3CDTF">2024-01-18T05:53:35Z</dcterms:modified>
</cp:coreProperties>
</file>