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9A579E-B736-43A9-B03D-062ED062B79C}"/>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a:extLst>
              <a:ext uri="{FF2B5EF4-FFF2-40B4-BE49-F238E27FC236}">
                <a16:creationId xmlns:a16="http://schemas.microsoft.com/office/drawing/2014/main" id="{0294296A-73D3-4A30-B061-C52102C2BD8B}"/>
              </a:ext>
            </a:extLst>
          </p:cNvPr>
          <p:cNvSpPr/>
          <p:nvPr/>
        </p:nvSpPr>
        <p:spPr>
          <a:xfrm>
            <a:off x="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4" name="Picture 15">
            <a:extLst>
              <a:ext uri="{FF2B5EF4-FFF2-40B4-BE49-F238E27FC236}">
                <a16:creationId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722313"/>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817306"/>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713C5-9A13-4D8E-B231-404C26CFE7D1}"/>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AC3225F-156C-4DD5-BF35-AD3D2CC9D809}"/>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84A2B91-5A0C-499E-9D94-D5D3B75CA03D}"/>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30AC267-9B1F-4D43-84A2-D92C34EC0FF8}"/>
              </a:ext>
            </a:extLst>
          </p:cNvPr>
          <p:cNvSpPr>
            <a:spLocks noGrp="1"/>
          </p:cNvSpPr>
          <p:nvPr>
            <p:ph type="sldNum" sz="quarter" idx="10"/>
          </p:nvPr>
        </p:nvSpPr>
        <p:spPr>
          <a:xfrm rot="5400000">
            <a:off x="5989638" y="144462"/>
            <a:ext cx="533400" cy="244475"/>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id="{CF359871-63B9-437F-BD79-A6F2BCDD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050" y="33338"/>
            <a:ext cx="2132013"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34579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D92-2D25-42D1-9644-950AF54ED11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E92108-736D-4169-997C-56EBC03B6A3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smtClean="0"/>
              <a:t>1/25/2024</a:t>
            </a:fld>
            <a:endParaRPr lang="en-US" dirty="0"/>
          </a:p>
        </p:txBody>
      </p:sp>
      <p:sp>
        <p:nvSpPr>
          <p:cNvPr id="5" name="Footer Placeholder 4">
            <a:extLst>
              <a:ext uri="{FF2B5EF4-FFF2-40B4-BE49-F238E27FC236}">
                <a16:creationId xmlns:a16="http://schemas.microsoft.com/office/drawing/2014/main" id="{A5D9C317-93F7-4696-936A-F336B29947E2}"/>
              </a:ext>
            </a:extLst>
          </p:cNvPr>
          <p:cNvSpPr>
            <a:spLocks noGrp="1"/>
          </p:cNvSpPr>
          <p:nvPr>
            <p:ph type="ftr" sz="quarter" idx="11"/>
          </p:nvPr>
        </p:nvSpPr>
        <p:spPr/>
        <p:txBody>
          <a:bodyPr/>
          <a:lstStyle/>
          <a:p>
            <a:pPr>
              <a:defRPr/>
            </a:pPr>
            <a:r>
              <a:rPr lang="en-US"/>
              <a:t>Input and Output in C</a:t>
            </a:r>
          </a:p>
        </p:txBody>
      </p:sp>
      <p:sp>
        <p:nvSpPr>
          <p:cNvPr id="6" name="Slide Number Placeholder 5">
            <a:extLst>
              <a:ext uri="{FF2B5EF4-FFF2-40B4-BE49-F238E27FC236}">
                <a16:creationId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65022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r>
              <a:rPr lang="en-US" noProof="0"/>
              <a:t>Click icon to add table</a:t>
            </a:r>
          </a:p>
        </p:txBody>
      </p:sp>
      <p:sp>
        <p:nvSpPr>
          <p:cNvPr id="4" name="Rectangle 17">
            <a:extLst>
              <a:ext uri="{FF2B5EF4-FFF2-40B4-BE49-F238E27FC236}">
                <a16:creationId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51582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12648" y="1219200"/>
            <a:ext cx="8153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609600" y="152400"/>
            <a:ext cx="75438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408037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9689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40065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27403"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140082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9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28386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4357F5-DD87-42FC-AC10-1022145C03D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1E47E15-9434-4EF5-BD28-D7295A4C1074}"/>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469573DD-277B-4CBE-A0D3-6B32C486833F}"/>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4844BE8F-E631-4821-A520-6A1D09E217DB}"/>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id="{227BA951-271B-47B1-A1B8-5AB18D682976}"/>
              </a:ext>
            </a:extLst>
          </p:cNvPr>
          <p:cNvSpPr>
            <a:spLocks noGrp="1"/>
          </p:cNvSpPr>
          <p:nvPr>
            <p:ph type="sldNum" sz="quarter" idx="10"/>
          </p:nvPr>
        </p:nvSpPr>
        <p:spPr>
          <a:xfrm>
            <a:off x="0" y="4667250"/>
            <a:ext cx="14478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3819029913"/>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350849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7CA1336-7541-493D-9460-68E30C0A87B8}"/>
              </a:ext>
            </a:extLst>
          </p:cNvPr>
          <p:cNvSpPr>
            <a:spLocks noGrp="1"/>
          </p:cNvSpPr>
          <p:nvPr>
            <p:ph type="title"/>
          </p:nvPr>
        </p:nvSpPr>
        <p:spPr bwMode="auto">
          <a:xfrm>
            <a:off x="609600" y="15240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C7C5EC14-E897-400A-B559-C531674608FE}"/>
              </a:ext>
            </a:extLst>
          </p:cNvPr>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C0B2B253-2157-4027-B9CC-74B898CABDE0}"/>
              </a:ext>
            </a:extLst>
          </p:cNvPr>
          <p:cNvSpPr/>
          <p:nvPr/>
        </p:nvSpPr>
        <p:spPr bwMode="white">
          <a:xfrm>
            <a:off x="0" y="990600"/>
            <a:ext cx="9144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745EF1B9-3B18-4289-82A8-8690EE08E501}"/>
              </a:ext>
            </a:extLst>
          </p:cNvPr>
          <p:cNvSpPr/>
          <p:nvPr/>
        </p:nvSpPr>
        <p:spPr>
          <a:xfrm>
            <a:off x="0" y="9906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506397B9-101B-4CE2-8A7B-41414B3BBA40}"/>
              </a:ext>
            </a:extLst>
          </p:cNvPr>
          <p:cNvSpPr/>
          <p:nvPr/>
        </p:nvSpPr>
        <p:spPr>
          <a:xfrm>
            <a:off x="590550" y="9906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a16="http://schemas.microsoft.com/office/drawing/2014/main" id="{A752C364-9BB3-429D-BCF0-C9FC158EEA30}"/>
              </a:ext>
            </a:extLst>
          </p:cNvPr>
          <p:cNvSpPr>
            <a:spLocks noGrp="1"/>
          </p:cNvSpPr>
          <p:nvPr>
            <p:ph type="sldNum" sz="quarter" idx="4"/>
          </p:nvPr>
        </p:nvSpPr>
        <p:spPr>
          <a:xfrm>
            <a:off x="0" y="982663"/>
            <a:ext cx="5334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76200"/>
            <a:ext cx="9906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229491CD-5575-4D52-8518-8F4CAAB7A6D0}"/>
              </a:ext>
            </a:extLst>
          </p:cNvPr>
          <p:cNvSpPr txBox="1">
            <a:spLocks/>
          </p:cNvSpPr>
          <p:nvPr/>
        </p:nvSpPr>
        <p:spPr>
          <a:xfrm>
            <a:off x="609600" y="6248400"/>
            <a:ext cx="54864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chemeClr val="accent2"/>
                </a:solidFill>
              </a:rPr>
              <a:t>© ISBAT UNIVERSITY – 2019.</a:t>
            </a:r>
          </a:p>
        </p:txBody>
      </p:sp>
      <p:sp>
        <p:nvSpPr>
          <p:cNvPr id="12" name="Rectangle 11">
            <a:extLst>
              <a:ext uri="{FF2B5EF4-FFF2-40B4-BE49-F238E27FC236}">
                <a16:creationId xmlns:a16="http://schemas.microsoft.com/office/drawing/2014/main" id="{A4A8A270-46BF-4FB9-961C-58962BDEDA0F}"/>
              </a:ext>
            </a:extLst>
          </p:cNvPr>
          <p:cNvSpPr/>
          <p:nvPr/>
        </p:nvSpPr>
        <p:spPr>
          <a:xfrm flipV="1">
            <a:off x="609600" y="6202363"/>
            <a:ext cx="81534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Date Placeholder 13">
            <a:extLst>
              <a:ext uri="{FF2B5EF4-FFF2-40B4-BE49-F238E27FC236}">
                <a16:creationId xmlns:a16="http://schemas.microsoft.com/office/drawing/2014/main" id="{4BAD2506-975B-4021-808E-E3A3498139E0}"/>
              </a:ext>
            </a:extLst>
          </p:cNvPr>
          <p:cNvSpPr txBox="1">
            <a:spLocks/>
          </p:cNvSpPr>
          <p:nvPr/>
        </p:nvSpPr>
        <p:spPr>
          <a:xfrm>
            <a:off x="6781800" y="6248400"/>
            <a:ext cx="1981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chemeClr val="accent2"/>
                </a:solidFill>
              </a:rPr>
              <a:pPr>
                <a:defRPr/>
              </a:pPr>
              <a:t>1/25/2024</a:t>
            </a:fld>
            <a:endParaRPr lang="en-US" dirty="0">
              <a:solidFill>
                <a:schemeClr val="accent2"/>
              </a:solidFill>
            </a:endParaRPr>
          </a:p>
        </p:txBody>
      </p:sp>
    </p:spTree>
    <p:extLst>
      <p:ext uri="{BB962C8B-B14F-4D97-AF65-F5344CB8AC3E}">
        <p14:creationId xmlns:p14="http://schemas.microsoft.com/office/powerpoint/2010/main" val="392843049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99B4E3-732E-13BE-790C-EF0E845775DB}"/>
              </a:ext>
            </a:extLst>
          </p:cNvPr>
          <p:cNvSpPr txBox="1"/>
          <p:nvPr/>
        </p:nvSpPr>
        <p:spPr>
          <a:xfrm>
            <a:off x="711199" y="3041892"/>
            <a:ext cx="7779657" cy="584775"/>
          </a:xfrm>
          <a:prstGeom prst="rect">
            <a:avLst/>
          </a:prstGeom>
          <a:noFill/>
        </p:spPr>
        <p:txBody>
          <a:bodyPr wrap="square" rtlCol="0">
            <a:spAutoFit/>
          </a:bodyPr>
          <a:lstStyle/>
          <a:p>
            <a:pPr algn="ctr"/>
            <a:r>
              <a:rPr lang="en-US" sz="3200" b="1" dirty="0"/>
              <a:t>VALIDATOR CONTROLS IN ASP.NET</a:t>
            </a:r>
          </a:p>
        </p:txBody>
      </p:sp>
    </p:spTree>
    <p:extLst>
      <p:ext uri="{BB962C8B-B14F-4D97-AF65-F5344CB8AC3E}">
        <p14:creationId xmlns:p14="http://schemas.microsoft.com/office/powerpoint/2010/main" val="260933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BF3114-E4AB-1D4A-32A8-A51A419B49E4}"/>
              </a:ext>
            </a:extLst>
          </p:cNvPr>
          <p:cNvSpPr>
            <a:spLocks noGrp="1"/>
          </p:cNvSpPr>
          <p:nvPr>
            <p:ph sz="quarter" idx="1"/>
          </p:nvPr>
        </p:nvSpPr>
        <p:spPr/>
        <p:txBody>
          <a:bodyPr/>
          <a:lstStyle/>
          <a:p>
            <a:r>
              <a:rPr lang="en-US" sz="2400" dirty="0" err="1"/>
              <a:t>CompareValidator</a:t>
            </a:r>
            <a:r>
              <a:rPr lang="en-US" sz="2400" dirty="0"/>
              <a:t> control is used to compare the value of one control with the value of another control or a constant value. The comparison property can be any of the following:</a:t>
            </a:r>
          </a:p>
          <a:p>
            <a:pPr marL="881063" lvl="1" indent="-514350">
              <a:buFont typeface="+mj-lt"/>
              <a:buAutoNum type="arabicPeriod"/>
            </a:pPr>
            <a:r>
              <a:rPr lang="en-US" sz="2400" dirty="0"/>
              <a:t>Equal</a:t>
            </a:r>
          </a:p>
          <a:p>
            <a:pPr marL="881063" lvl="1" indent="-514350">
              <a:buFont typeface="+mj-lt"/>
              <a:buAutoNum type="arabicPeriod"/>
            </a:pPr>
            <a:r>
              <a:rPr lang="en-US" sz="2400" dirty="0" err="1"/>
              <a:t>GreaterThan</a:t>
            </a:r>
            <a:endParaRPr lang="en-US" sz="2400" dirty="0"/>
          </a:p>
          <a:p>
            <a:pPr marL="881063" lvl="1" indent="-514350">
              <a:buFont typeface="+mj-lt"/>
              <a:buAutoNum type="arabicPeriod"/>
            </a:pPr>
            <a:r>
              <a:rPr lang="en-US" sz="2400" dirty="0" err="1"/>
              <a:t>GreaterThanEqual</a:t>
            </a:r>
            <a:endParaRPr lang="en-US" sz="2400" dirty="0"/>
          </a:p>
          <a:p>
            <a:pPr marL="881063" lvl="1" indent="-514350">
              <a:buFont typeface="+mj-lt"/>
              <a:buAutoNum type="arabicPeriod"/>
            </a:pPr>
            <a:r>
              <a:rPr lang="en-US" sz="2400" dirty="0" err="1"/>
              <a:t>LessThan</a:t>
            </a:r>
            <a:endParaRPr lang="en-US" sz="2400" dirty="0"/>
          </a:p>
          <a:p>
            <a:pPr marL="881063" lvl="1" indent="-514350">
              <a:buFont typeface="+mj-lt"/>
              <a:buAutoNum type="arabicPeriod"/>
            </a:pPr>
            <a:r>
              <a:rPr lang="en-US" sz="2400" dirty="0" err="1"/>
              <a:t>LessThanEqual</a:t>
            </a:r>
            <a:endParaRPr lang="en-US" sz="2400" dirty="0"/>
          </a:p>
          <a:p>
            <a:pPr marL="881063" lvl="1" indent="-514350">
              <a:buFont typeface="+mj-lt"/>
              <a:buAutoNum type="arabicPeriod"/>
            </a:pPr>
            <a:r>
              <a:rPr lang="en-US" sz="2400" dirty="0" err="1"/>
              <a:t>NotEqual</a:t>
            </a:r>
            <a:endParaRPr lang="en-US" sz="2400" dirty="0"/>
          </a:p>
          <a:p>
            <a:pPr marL="881063" lvl="1" indent="-514350">
              <a:buFont typeface="+mj-lt"/>
              <a:buAutoNum type="arabicPeriod"/>
            </a:pPr>
            <a:r>
              <a:rPr lang="en-US" sz="2400" dirty="0" err="1"/>
              <a:t>DataTypeCheck</a:t>
            </a:r>
            <a:endParaRPr lang="en-US" sz="2400" dirty="0"/>
          </a:p>
          <a:p>
            <a:pPr marL="560388" indent="-514350"/>
            <a:r>
              <a:rPr lang="en-US" sz="2700" dirty="0"/>
              <a:t>This control can also be used for </a:t>
            </a:r>
            <a:r>
              <a:rPr lang="en-US" sz="2700" dirty="0" err="1"/>
              <a:t>DataType</a:t>
            </a:r>
            <a:r>
              <a:rPr lang="en-US" sz="2700" dirty="0"/>
              <a:t> checking</a:t>
            </a:r>
          </a:p>
        </p:txBody>
      </p:sp>
      <p:sp>
        <p:nvSpPr>
          <p:cNvPr id="3" name="Title 2">
            <a:extLst>
              <a:ext uri="{FF2B5EF4-FFF2-40B4-BE49-F238E27FC236}">
                <a16:creationId xmlns:a16="http://schemas.microsoft.com/office/drawing/2014/main" id="{8F456B7C-EBD5-E176-D3A9-5E31D6B3F9E6}"/>
              </a:ext>
            </a:extLst>
          </p:cNvPr>
          <p:cNvSpPr>
            <a:spLocks noGrp="1"/>
          </p:cNvSpPr>
          <p:nvPr>
            <p:ph type="title"/>
          </p:nvPr>
        </p:nvSpPr>
        <p:spPr/>
        <p:txBody>
          <a:bodyPr/>
          <a:lstStyle/>
          <a:p>
            <a:r>
              <a:rPr lang="en-US" dirty="0" err="1"/>
              <a:t>CompareValidator</a:t>
            </a:r>
            <a:endParaRPr lang="en-US" dirty="0"/>
          </a:p>
        </p:txBody>
      </p:sp>
      <p:sp>
        <p:nvSpPr>
          <p:cNvPr id="4" name="Slide Number Placeholder 3">
            <a:extLst>
              <a:ext uri="{FF2B5EF4-FFF2-40B4-BE49-F238E27FC236}">
                <a16:creationId xmlns:a16="http://schemas.microsoft.com/office/drawing/2014/main" id="{F6E3FD52-8ECD-7283-217C-A4C479713E4A}"/>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10</a:t>
            </a:fld>
            <a:endParaRPr lang="en-US" dirty="0"/>
          </a:p>
        </p:txBody>
      </p:sp>
    </p:spTree>
    <p:extLst>
      <p:ext uri="{BB962C8B-B14F-4D97-AF65-F5344CB8AC3E}">
        <p14:creationId xmlns:p14="http://schemas.microsoft.com/office/powerpoint/2010/main" val="361013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52215-7EDD-9381-3D08-1FA9EE7DA10E}"/>
              </a:ext>
            </a:extLst>
          </p:cNvPr>
          <p:cNvPicPr>
            <a:picLocks noChangeAspect="1"/>
          </p:cNvPicPr>
          <p:nvPr/>
        </p:nvPicPr>
        <p:blipFill>
          <a:blip r:embed="rId2"/>
          <a:stretch>
            <a:fillRect/>
          </a:stretch>
        </p:blipFill>
        <p:spPr>
          <a:xfrm>
            <a:off x="776514" y="261257"/>
            <a:ext cx="7590971" cy="2468894"/>
          </a:xfrm>
          <a:prstGeom prst="rect">
            <a:avLst/>
          </a:prstGeom>
        </p:spPr>
      </p:pic>
    </p:spTree>
    <p:extLst>
      <p:ext uri="{BB962C8B-B14F-4D97-AF65-F5344CB8AC3E}">
        <p14:creationId xmlns:p14="http://schemas.microsoft.com/office/powerpoint/2010/main" val="75842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5B91DD-9B8F-BF39-37C9-89D219F3D902}"/>
              </a:ext>
            </a:extLst>
          </p:cNvPr>
          <p:cNvSpPr>
            <a:spLocks noGrp="1"/>
          </p:cNvSpPr>
          <p:nvPr>
            <p:ph sz="quarter" idx="1"/>
          </p:nvPr>
        </p:nvSpPr>
        <p:spPr/>
        <p:txBody>
          <a:bodyPr/>
          <a:lstStyle/>
          <a:p>
            <a:r>
              <a:rPr lang="en-US" sz="2550" dirty="0"/>
              <a:t>The following the are the properties that are specific to the </a:t>
            </a:r>
            <a:r>
              <a:rPr lang="en-US" sz="2550" dirty="0" err="1"/>
              <a:t>CompareValidator</a:t>
            </a:r>
            <a:r>
              <a:rPr lang="en-US" sz="2550" dirty="0"/>
              <a:t>:</a:t>
            </a:r>
          </a:p>
          <a:p>
            <a:pPr marL="881063" lvl="1" indent="-514350">
              <a:buFont typeface="+mj-lt"/>
              <a:buAutoNum type="arabicPeriod"/>
            </a:pPr>
            <a:r>
              <a:rPr lang="en-US" sz="2550" dirty="0" err="1"/>
              <a:t>ControlToCompare</a:t>
            </a:r>
            <a:r>
              <a:rPr lang="en-US" sz="2550" dirty="0"/>
              <a:t> – The control with which to compare.</a:t>
            </a:r>
          </a:p>
          <a:p>
            <a:pPr marL="881063" lvl="1" indent="-514350">
              <a:buFont typeface="+mj-lt"/>
              <a:buAutoNum type="arabicPeriod"/>
            </a:pPr>
            <a:r>
              <a:rPr lang="en-US" sz="2550" dirty="0"/>
              <a:t>Type – The </a:t>
            </a:r>
            <a:r>
              <a:rPr lang="en-US" sz="2550" dirty="0" err="1"/>
              <a:t>DataType</a:t>
            </a:r>
            <a:r>
              <a:rPr lang="en-US" sz="2550" dirty="0"/>
              <a:t> of the value to compare. </a:t>
            </a:r>
          </a:p>
          <a:p>
            <a:pPr marL="881063" lvl="1" indent="-514350">
              <a:buFont typeface="+mj-lt"/>
              <a:buAutoNum type="arabicPeriod"/>
            </a:pPr>
            <a:r>
              <a:rPr lang="en-US" sz="2550" dirty="0"/>
              <a:t>Operator – The comparison operator. Equal, </a:t>
            </a:r>
            <a:r>
              <a:rPr lang="en-US" sz="2550" dirty="0" err="1"/>
              <a:t>NotEqual</a:t>
            </a:r>
            <a:r>
              <a:rPr lang="en-US" sz="2550" dirty="0"/>
              <a:t>.</a:t>
            </a:r>
          </a:p>
          <a:p>
            <a:pPr marL="881063" lvl="1" indent="-514350">
              <a:buFont typeface="+mj-lt"/>
              <a:buAutoNum type="arabicPeriod"/>
            </a:pPr>
            <a:r>
              <a:rPr lang="en-US" sz="2550" dirty="0" err="1"/>
              <a:t>ValueToCompare</a:t>
            </a:r>
            <a:r>
              <a:rPr lang="en-US" sz="2550" dirty="0"/>
              <a:t> – The constant value to compare with.</a:t>
            </a:r>
          </a:p>
          <a:p>
            <a:pPr marL="560388" indent="-514350"/>
            <a:r>
              <a:rPr lang="en-US" sz="2550" dirty="0" err="1"/>
              <a:t>SetFocusOnError</a:t>
            </a:r>
            <a:r>
              <a:rPr lang="en-US" sz="2550" dirty="0"/>
              <a:t> property is supported by all validation controls. I this property is set to true then the control will automatically receive focus when the validation fails</a:t>
            </a:r>
          </a:p>
        </p:txBody>
      </p:sp>
      <p:sp>
        <p:nvSpPr>
          <p:cNvPr id="3" name="Title 2">
            <a:extLst>
              <a:ext uri="{FF2B5EF4-FFF2-40B4-BE49-F238E27FC236}">
                <a16:creationId xmlns:a16="http://schemas.microsoft.com/office/drawing/2014/main" id="{9BE8BE22-8616-B4CE-53B8-2CF71E9E0A0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7F3E0A3B-6AE7-67FF-431B-F88ECE804F3A}"/>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12</a:t>
            </a:fld>
            <a:endParaRPr lang="en-US" dirty="0"/>
          </a:p>
        </p:txBody>
      </p:sp>
    </p:spTree>
    <p:extLst>
      <p:ext uri="{BB962C8B-B14F-4D97-AF65-F5344CB8AC3E}">
        <p14:creationId xmlns:p14="http://schemas.microsoft.com/office/powerpoint/2010/main" val="409607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E3FB8-6672-2B36-2ACB-0EB87209D644}"/>
              </a:ext>
            </a:extLst>
          </p:cNvPr>
          <p:cNvSpPr>
            <a:spLocks noGrp="1"/>
          </p:cNvSpPr>
          <p:nvPr>
            <p:ph sz="quarter" idx="1"/>
          </p:nvPr>
        </p:nvSpPr>
        <p:spPr/>
        <p:txBody>
          <a:bodyPr/>
          <a:lstStyle/>
          <a:p>
            <a:r>
              <a:rPr lang="en-US" dirty="0"/>
              <a:t>Validation controls are used to ensure if, the data, entered by the user is valid. Microsoft ASP.NET framework provides 6 built-in validation controls:</a:t>
            </a:r>
          </a:p>
          <a:p>
            <a:pPr marL="881063" lvl="1" indent="-514350">
              <a:buFont typeface="+mj-lt"/>
              <a:buAutoNum type="arabicPeriod"/>
            </a:pPr>
            <a:r>
              <a:rPr lang="en-US" dirty="0" err="1"/>
              <a:t>RequiredFieldValidator</a:t>
            </a:r>
            <a:endParaRPr lang="en-US" dirty="0"/>
          </a:p>
          <a:p>
            <a:pPr marL="881063" lvl="1" indent="-514350">
              <a:buFont typeface="+mj-lt"/>
              <a:buAutoNum type="arabicPeriod"/>
            </a:pPr>
            <a:r>
              <a:rPr lang="en-US" dirty="0" err="1"/>
              <a:t>RangeValidator</a:t>
            </a:r>
            <a:endParaRPr lang="en-US" dirty="0"/>
          </a:p>
          <a:p>
            <a:pPr marL="881063" lvl="1" indent="-514350">
              <a:buFont typeface="+mj-lt"/>
              <a:buAutoNum type="arabicPeriod"/>
            </a:pPr>
            <a:r>
              <a:rPr lang="en-US" dirty="0" err="1"/>
              <a:t>RegularExpressionValidator</a:t>
            </a:r>
            <a:endParaRPr lang="en-US" dirty="0"/>
          </a:p>
          <a:p>
            <a:pPr marL="881063" lvl="1" indent="-514350">
              <a:buFont typeface="+mj-lt"/>
              <a:buAutoNum type="arabicPeriod"/>
            </a:pPr>
            <a:r>
              <a:rPr lang="en-US" dirty="0" err="1"/>
              <a:t>CompareValidator</a:t>
            </a:r>
            <a:endParaRPr lang="en-US" dirty="0"/>
          </a:p>
          <a:p>
            <a:pPr marL="881063" lvl="1" indent="-514350">
              <a:buFont typeface="+mj-lt"/>
              <a:buAutoNum type="arabicPeriod"/>
            </a:pPr>
            <a:r>
              <a:rPr lang="en-US" dirty="0" err="1"/>
              <a:t>CustomValidator</a:t>
            </a:r>
            <a:endParaRPr lang="en-US" dirty="0"/>
          </a:p>
          <a:p>
            <a:pPr marL="881063" lvl="1" indent="-514350">
              <a:buFont typeface="+mj-lt"/>
              <a:buAutoNum type="arabicPeriod"/>
            </a:pPr>
            <a:r>
              <a:rPr lang="en-US" dirty="0" err="1"/>
              <a:t>ValidationSummary</a:t>
            </a:r>
            <a:endParaRPr lang="en-US" dirty="0"/>
          </a:p>
        </p:txBody>
      </p:sp>
      <p:sp>
        <p:nvSpPr>
          <p:cNvPr id="3" name="Title 2">
            <a:extLst>
              <a:ext uri="{FF2B5EF4-FFF2-40B4-BE49-F238E27FC236}">
                <a16:creationId xmlns:a16="http://schemas.microsoft.com/office/drawing/2014/main" id="{049BA3A1-E3F4-CFCD-7873-34B6E23C8CC3}"/>
              </a:ext>
            </a:extLst>
          </p:cNvPr>
          <p:cNvSpPr>
            <a:spLocks noGrp="1"/>
          </p:cNvSpPr>
          <p:nvPr>
            <p:ph type="title"/>
          </p:nvPr>
        </p:nvSpPr>
        <p:spPr/>
        <p:txBody>
          <a:bodyPr/>
          <a:lstStyle/>
          <a:p>
            <a:r>
              <a:rPr lang="en-US" dirty="0"/>
              <a:t>Validation Controls</a:t>
            </a:r>
          </a:p>
        </p:txBody>
      </p:sp>
      <p:sp>
        <p:nvSpPr>
          <p:cNvPr id="4" name="Slide Number Placeholder 3">
            <a:extLst>
              <a:ext uri="{FF2B5EF4-FFF2-40B4-BE49-F238E27FC236}">
                <a16:creationId xmlns:a16="http://schemas.microsoft.com/office/drawing/2014/main" id="{CD75AD6C-53F6-74C5-1194-8F07C558DFBE}"/>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2</a:t>
            </a:fld>
            <a:endParaRPr lang="en-US" dirty="0"/>
          </a:p>
        </p:txBody>
      </p:sp>
    </p:spTree>
    <p:extLst>
      <p:ext uri="{BB962C8B-B14F-4D97-AF65-F5344CB8AC3E}">
        <p14:creationId xmlns:p14="http://schemas.microsoft.com/office/powerpoint/2010/main" val="334502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34BEFB-1E59-7AE2-3648-AE38073D47B9}"/>
              </a:ext>
            </a:extLst>
          </p:cNvPr>
          <p:cNvSpPr>
            <a:spLocks noGrp="1"/>
          </p:cNvSpPr>
          <p:nvPr>
            <p:ph sz="quarter" idx="1"/>
          </p:nvPr>
        </p:nvSpPr>
        <p:spPr/>
        <p:txBody>
          <a:bodyPr/>
          <a:lstStyle/>
          <a:p>
            <a:r>
              <a:rPr lang="en-US" dirty="0"/>
              <a:t>These validation controls can be used to perform both client side and server side validation.</a:t>
            </a:r>
          </a:p>
          <a:p>
            <a:r>
              <a:rPr lang="en-US" dirty="0"/>
              <a:t>Browsers understand only client script and HTML. In the past to perform client side validation, developers had to write themselves the required </a:t>
            </a:r>
            <a:r>
              <a:rPr lang="en-US" dirty="0" err="1"/>
              <a:t>javascript</a:t>
            </a:r>
            <a:r>
              <a:rPr lang="en-US" dirty="0"/>
              <a:t> code. With validation controls, we don’t have to write </a:t>
            </a:r>
            <a:r>
              <a:rPr lang="en-US" dirty="0" err="1"/>
              <a:t>javascript</a:t>
            </a:r>
            <a:r>
              <a:rPr lang="en-US" dirty="0"/>
              <a:t>, we can use the built-in validation controls, which will generate the required </a:t>
            </a:r>
            <a:r>
              <a:rPr lang="en-US" dirty="0" err="1"/>
              <a:t>javascript</a:t>
            </a:r>
            <a:r>
              <a:rPr lang="en-US" dirty="0"/>
              <a:t> for us.</a:t>
            </a:r>
          </a:p>
        </p:txBody>
      </p:sp>
      <p:sp>
        <p:nvSpPr>
          <p:cNvPr id="3" name="Title 2">
            <a:extLst>
              <a:ext uri="{FF2B5EF4-FFF2-40B4-BE49-F238E27FC236}">
                <a16:creationId xmlns:a16="http://schemas.microsoft.com/office/drawing/2014/main" id="{DF7E8086-2CCF-532C-3574-E7D61A4C2C10}"/>
              </a:ext>
            </a:extLst>
          </p:cNvPr>
          <p:cNvSpPr>
            <a:spLocks noGrp="1"/>
          </p:cNvSpPr>
          <p:nvPr>
            <p:ph type="title"/>
          </p:nvPr>
        </p:nvSpPr>
        <p:spPr/>
        <p:txBody>
          <a:bodyPr/>
          <a:lstStyle/>
          <a:p>
            <a:r>
              <a:rPr lang="en-US" dirty="0" err="1"/>
              <a:t>RequiredField</a:t>
            </a:r>
            <a:r>
              <a:rPr lang="en-US" dirty="0"/>
              <a:t> Validator</a:t>
            </a:r>
          </a:p>
        </p:txBody>
      </p:sp>
      <p:sp>
        <p:nvSpPr>
          <p:cNvPr id="4" name="Slide Number Placeholder 3">
            <a:extLst>
              <a:ext uri="{FF2B5EF4-FFF2-40B4-BE49-F238E27FC236}">
                <a16:creationId xmlns:a16="http://schemas.microsoft.com/office/drawing/2014/main" id="{6AAC1DBE-CA49-7571-A714-42E1A0B42B72}"/>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3</a:t>
            </a:fld>
            <a:endParaRPr lang="en-US" dirty="0"/>
          </a:p>
        </p:txBody>
      </p:sp>
    </p:spTree>
    <p:extLst>
      <p:ext uri="{BB962C8B-B14F-4D97-AF65-F5344CB8AC3E}">
        <p14:creationId xmlns:p14="http://schemas.microsoft.com/office/powerpoint/2010/main" val="150709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A8CF1C-C0C8-9D04-AA2D-CD3AABFF4BB7}"/>
              </a:ext>
            </a:extLst>
          </p:cNvPr>
          <p:cNvSpPr>
            <a:spLocks noGrp="1"/>
          </p:cNvSpPr>
          <p:nvPr>
            <p:ph sz="quarter" idx="1"/>
          </p:nvPr>
        </p:nvSpPr>
        <p:spPr/>
        <p:txBody>
          <a:bodyPr/>
          <a:lstStyle/>
          <a:p>
            <a:r>
              <a:rPr lang="en-US" dirty="0"/>
              <a:t>Client scripts can spread viruses and cause security concerns. Because of this, users may disable </a:t>
            </a:r>
            <a:r>
              <a:rPr lang="en-US" dirty="0" err="1"/>
              <a:t>javascript</a:t>
            </a:r>
            <a:r>
              <a:rPr lang="en-US" dirty="0"/>
              <a:t> on their browser. If this happens, client side validation is skipped. That is why it is always a good practice to have server side validation </a:t>
            </a:r>
            <a:r>
              <a:rPr lang="en-US"/>
              <a:t>as well.</a:t>
            </a:r>
          </a:p>
        </p:txBody>
      </p:sp>
      <p:sp>
        <p:nvSpPr>
          <p:cNvPr id="3" name="Title 2">
            <a:extLst>
              <a:ext uri="{FF2B5EF4-FFF2-40B4-BE49-F238E27FC236}">
                <a16:creationId xmlns:a16="http://schemas.microsoft.com/office/drawing/2014/main" id="{407F377E-0DC2-6000-2B56-743D6702855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CA6BC67D-628E-307B-03A1-F09EA578FE46}"/>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4</a:t>
            </a:fld>
            <a:endParaRPr lang="en-US" dirty="0"/>
          </a:p>
        </p:txBody>
      </p:sp>
    </p:spTree>
    <p:extLst>
      <p:ext uri="{BB962C8B-B14F-4D97-AF65-F5344CB8AC3E}">
        <p14:creationId xmlns:p14="http://schemas.microsoft.com/office/powerpoint/2010/main" val="254198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B7457D-EB6C-400A-7F80-8F774954662A}"/>
              </a:ext>
            </a:extLst>
          </p:cNvPr>
          <p:cNvSpPr>
            <a:spLocks noGrp="1"/>
          </p:cNvSpPr>
          <p:nvPr>
            <p:ph type="sldNum" sz="quarter" idx="4294967295"/>
          </p:nvPr>
        </p:nvSpPr>
        <p:spPr>
          <a:xfrm>
            <a:off x="0" y="982663"/>
            <a:ext cx="533400" cy="236537"/>
          </a:xfrm>
        </p:spPr>
        <p:txBody>
          <a:bodyPr>
            <a:normAutofit fontScale="77500" lnSpcReduction="20000"/>
          </a:bodyPr>
          <a:lstStyle/>
          <a:p>
            <a:pPr>
              <a:defRPr/>
            </a:pPr>
            <a:fld id="{E2878862-E775-4F68-8029-49CC5DC66038}" type="slidenum">
              <a:rPr lang="en-US" smtClean="0"/>
              <a:pPr>
                <a:defRPr/>
              </a:pPr>
              <a:t>5</a:t>
            </a:fld>
            <a:endParaRPr lang="en-US" dirty="0"/>
          </a:p>
        </p:txBody>
      </p:sp>
      <p:pic>
        <p:nvPicPr>
          <p:cNvPr id="6" name="Picture 5">
            <a:extLst>
              <a:ext uri="{FF2B5EF4-FFF2-40B4-BE49-F238E27FC236}">
                <a16:creationId xmlns:a16="http://schemas.microsoft.com/office/drawing/2014/main" id="{AD6FFE6B-F139-0354-06CF-11E31F3BCE29}"/>
              </a:ext>
            </a:extLst>
          </p:cNvPr>
          <p:cNvPicPr>
            <a:picLocks noChangeAspect="1"/>
          </p:cNvPicPr>
          <p:nvPr/>
        </p:nvPicPr>
        <p:blipFill>
          <a:blip r:embed="rId2"/>
          <a:stretch>
            <a:fillRect/>
          </a:stretch>
        </p:blipFill>
        <p:spPr>
          <a:xfrm>
            <a:off x="2051205" y="144346"/>
            <a:ext cx="4286848" cy="838317"/>
          </a:xfrm>
          <a:prstGeom prst="rect">
            <a:avLst/>
          </a:prstGeom>
        </p:spPr>
      </p:pic>
      <p:sp>
        <p:nvSpPr>
          <p:cNvPr id="10" name="TextBox 9">
            <a:extLst>
              <a:ext uri="{FF2B5EF4-FFF2-40B4-BE49-F238E27FC236}">
                <a16:creationId xmlns:a16="http://schemas.microsoft.com/office/drawing/2014/main" id="{04E53908-E8DF-CEED-53FC-A6F89FB24FEA}"/>
              </a:ext>
            </a:extLst>
          </p:cNvPr>
          <p:cNvSpPr txBox="1"/>
          <p:nvPr/>
        </p:nvSpPr>
        <p:spPr>
          <a:xfrm>
            <a:off x="145143" y="877730"/>
            <a:ext cx="8897257" cy="5678478"/>
          </a:xfrm>
          <a:prstGeom prst="rect">
            <a:avLst/>
          </a:prstGeom>
          <a:noFill/>
        </p:spPr>
        <p:txBody>
          <a:bodyPr wrap="square">
            <a:spAutoFit/>
          </a:bodyPr>
          <a:lstStyle/>
          <a:p>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table</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="auto-style1"&gt;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="auto-style3"&gt;&lt;</a:t>
            </a:r>
            <a:r>
              <a:rPr lang="en-US" sz="1100" dirty="0">
                <a:solidFill>
                  <a:srgbClr val="800000"/>
                </a:solidFill>
                <a:latin typeface="Consolas" panose="020B0609020204030204" pitchFamily="49" charset="0"/>
              </a:rPr>
              <a:t>strong</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Name:</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strong</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TextBox</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ID</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txtName</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runat</a:t>
            </a:r>
            <a:r>
              <a:rPr lang="en-US" sz="1100" dirty="0">
                <a:solidFill>
                  <a:srgbClr val="0000FF"/>
                </a:solidFill>
                <a:latin typeface="Consolas" panose="020B0609020204030204" pitchFamily="49" charset="0"/>
              </a:rPr>
              <a:t>="server"&gt;&lt;/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TextBox</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RequiredFieldValidator</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ID</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RequiredFieldValidatorName</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runat</a:t>
            </a:r>
            <a:r>
              <a:rPr lang="en-US" sz="1100" dirty="0">
                <a:solidFill>
                  <a:srgbClr val="0000FF"/>
                </a:solidFill>
                <a:latin typeface="Consolas" panose="020B0609020204030204" pitchFamily="49" charset="0"/>
              </a:rPr>
              <a:t>="server"</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ErrorMessage</a:t>
            </a:r>
            <a:r>
              <a:rPr lang="en-US" sz="1100" dirty="0">
                <a:solidFill>
                  <a:srgbClr val="0000FF"/>
                </a:solidFill>
                <a:latin typeface="Consolas" panose="020B0609020204030204" pitchFamily="49" charset="0"/>
              </a:rPr>
              <a:t>="Name is Required"</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ForeColor</a:t>
            </a:r>
            <a:r>
              <a:rPr lang="en-US" sz="1100" dirty="0">
                <a:solidFill>
                  <a:srgbClr val="0000FF"/>
                </a:solidFill>
                <a:latin typeface="Consolas" panose="020B0609020204030204" pitchFamily="49" charset="0"/>
              </a:rPr>
              <a:t>="Red"</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ControlToValidate</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txtName</a:t>
            </a:r>
            <a:r>
              <a:rPr lang="en-US" sz="1100" dirty="0">
                <a:solidFill>
                  <a:srgbClr val="0000FF"/>
                </a:solidFill>
                <a:latin typeface="Consolas" panose="020B0609020204030204" pitchFamily="49" charset="0"/>
              </a:rPr>
              <a:t>"&gt;&lt;/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RequiredFieldValidator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="auto-style3"&gt;&lt;</a:t>
            </a:r>
            <a:r>
              <a:rPr lang="en-US" sz="1100" dirty="0">
                <a:solidFill>
                  <a:srgbClr val="800000"/>
                </a:solidFill>
                <a:latin typeface="Consolas" panose="020B0609020204030204" pitchFamily="49" charset="0"/>
              </a:rPr>
              <a:t>strong</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Gender:</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strong</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DropDownList</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ID</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ddlGender</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runat</a:t>
            </a:r>
            <a:r>
              <a:rPr lang="en-US" sz="1100" dirty="0">
                <a:solidFill>
                  <a:srgbClr val="0000FF"/>
                </a:solidFill>
                <a:latin typeface="Consolas" panose="020B0609020204030204" pitchFamily="49" charset="0"/>
              </a:rPr>
              <a:t>="server"&gt;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ListItem</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Value</a:t>
            </a:r>
            <a:r>
              <a:rPr lang="en-US" sz="1100" dirty="0">
                <a:solidFill>
                  <a:srgbClr val="0000FF"/>
                </a:solidFill>
                <a:latin typeface="Consolas" panose="020B0609020204030204" pitchFamily="49" charset="0"/>
              </a:rPr>
              <a:t>="-1"&gt;</a:t>
            </a:r>
            <a:r>
              <a:rPr lang="en-US" sz="1100" dirty="0">
                <a:solidFill>
                  <a:srgbClr val="000000"/>
                </a:solidFill>
                <a:latin typeface="Consolas" panose="020B0609020204030204" pitchFamily="49" charset="0"/>
              </a:rPr>
              <a:t>Select Gender</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ListItem</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ListItem</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Male</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ListItem</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ListItem</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Female</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ListItem</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DropDownList</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RequiredFieldValidator</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ID</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RequiredFieldValidatorGender</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runat</a:t>
            </a:r>
            <a:r>
              <a:rPr lang="en-US" sz="1100" dirty="0">
                <a:solidFill>
                  <a:srgbClr val="0000FF"/>
                </a:solidFill>
                <a:latin typeface="Consolas" panose="020B0609020204030204" pitchFamily="49" charset="0"/>
              </a:rPr>
              <a:t>="server"</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ErrorMessage</a:t>
            </a:r>
            <a:r>
              <a:rPr lang="en-US" sz="1100" dirty="0">
                <a:solidFill>
                  <a:srgbClr val="0000FF"/>
                </a:solidFill>
                <a:latin typeface="Consolas" panose="020B0609020204030204" pitchFamily="49" charset="0"/>
              </a:rPr>
              <a:t>="Gender is required"</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ForeColor</a:t>
            </a:r>
            <a:r>
              <a:rPr lang="en-US" sz="1100" dirty="0">
                <a:solidFill>
                  <a:srgbClr val="0000FF"/>
                </a:solidFill>
                <a:latin typeface="Consolas" panose="020B0609020204030204" pitchFamily="49" charset="0"/>
              </a:rPr>
              <a:t>="Red"</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ControlToValidate</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ddlGender</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InitialValue</a:t>
            </a:r>
            <a:r>
              <a:rPr lang="en-US" sz="1100" dirty="0">
                <a:solidFill>
                  <a:srgbClr val="0000FF"/>
                </a:solidFill>
                <a:latin typeface="Consolas" panose="020B0609020204030204" pitchFamily="49" charset="0"/>
              </a:rPr>
              <a:t>="-1"&gt;&lt;/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RequiredFieldValidator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colspan</a:t>
            </a:r>
            <a:r>
              <a:rPr lang="en-US" sz="1100" dirty="0">
                <a:solidFill>
                  <a:srgbClr val="0000FF"/>
                </a:solidFill>
                <a:latin typeface="Consolas" panose="020B0609020204030204" pitchFamily="49" charset="0"/>
              </a:rPr>
              <a:t>="2"&gt;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Button</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ID</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btnSave</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runat</a:t>
            </a:r>
            <a:r>
              <a:rPr lang="en-US" sz="1100" dirty="0">
                <a:solidFill>
                  <a:srgbClr val="0000FF"/>
                </a:solidFill>
                <a:latin typeface="Consolas" panose="020B0609020204030204" pitchFamily="49" charset="0"/>
              </a:rPr>
              <a:t>="server"</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Text</a:t>
            </a:r>
            <a:r>
              <a:rPr lang="en-US" sz="1100" dirty="0">
                <a:solidFill>
                  <a:srgbClr val="0000FF"/>
                </a:solidFill>
                <a:latin typeface="Consolas" panose="020B0609020204030204" pitchFamily="49" charset="0"/>
              </a:rPr>
              <a:t>="Save"</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Width</a:t>
            </a:r>
            <a:r>
              <a:rPr lang="en-US" sz="1100" dirty="0">
                <a:solidFill>
                  <a:srgbClr val="0000FF"/>
                </a:solidFill>
                <a:latin typeface="Consolas" panose="020B0609020204030204" pitchFamily="49" charset="0"/>
              </a:rPr>
              <a:t>="66px"</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OnClick</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btnSave_Click</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colspan</a:t>
            </a:r>
            <a:r>
              <a:rPr lang="en-US" sz="1100" dirty="0">
                <a:solidFill>
                  <a:srgbClr val="0000FF"/>
                </a:solidFill>
                <a:latin typeface="Consolas" panose="020B0609020204030204" pitchFamily="49" charset="0"/>
              </a:rPr>
              <a:t>="2"&gt;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Label</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ID</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lblStatus</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runat</a:t>
            </a:r>
            <a:r>
              <a:rPr lang="en-US" sz="1100" dirty="0">
                <a:solidFill>
                  <a:srgbClr val="0000FF"/>
                </a:solidFill>
                <a:latin typeface="Consolas" panose="020B0609020204030204" pitchFamily="49" charset="0"/>
              </a:rPr>
              <a:t>="server"</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Font-Bold</a:t>
            </a:r>
            <a:r>
              <a:rPr lang="en-US" sz="1100" dirty="0">
                <a:solidFill>
                  <a:srgbClr val="0000FF"/>
                </a:solidFill>
                <a:latin typeface="Consolas" panose="020B0609020204030204" pitchFamily="49" charset="0"/>
              </a:rPr>
              <a:t>="true"&gt;&lt;/</a:t>
            </a:r>
            <a:r>
              <a:rPr lang="en-US" sz="1100" dirty="0" err="1">
                <a:solidFill>
                  <a:srgbClr val="800000"/>
                </a:solidFill>
                <a:latin typeface="Consolas" panose="020B0609020204030204" pitchFamily="49" charset="0"/>
              </a:rPr>
              <a:t>asp</a:t>
            </a:r>
            <a:r>
              <a:rPr lang="en-US" sz="1100" dirty="0" err="1">
                <a:solidFill>
                  <a:srgbClr val="0000FF"/>
                </a:solidFill>
                <a:latin typeface="Consolas" panose="020B0609020204030204" pitchFamily="49" charset="0"/>
              </a:rPr>
              <a:t>:</a:t>
            </a:r>
            <a:r>
              <a:rPr lang="en-US" sz="1100" dirty="0" err="1">
                <a:solidFill>
                  <a:srgbClr val="800000"/>
                </a:solidFill>
                <a:latin typeface="Consolas" panose="020B0609020204030204" pitchFamily="49" charset="0"/>
              </a:rPr>
              <a:t>Label</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td</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tr</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table</a:t>
            </a:r>
            <a:r>
              <a:rPr lang="en-US" sz="1100" dirty="0">
                <a:solidFill>
                  <a:srgbClr val="0000FF"/>
                </a:solidFill>
                <a:latin typeface="Consolas" panose="020B0609020204030204" pitchFamily="49" charset="0"/>
              </a:rPr>
              <a:t>&gt;</a:t>
            </a:r>
            <a:endParaRPr lang="en-US" sz="2800" dirty="0"/>
          </a:p>
        </p:txBody>
      </p:sp>
    </p:spTree>
    <p:extLst>
      <p:ext uri="{BB962C8B-B14F-4D97-AF65-F5344CB8AC3E}">
        <p14:creationId xmlns:p14="http://schemas.microsoft.com/office/powerpoint/2010/main" val="238861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3DF301-BF7C-3D56-863F-AB93AA2DFAA2}"/>
              </a:ext>
            </a:extLst>
          </p:cNvPr>
          <p:cNvSpPr txBox="1"/>
          <p:nvPr/>
        </p:nvSpPr>
        <p:spPr>
          <a:xfrm>
            <a:off x="275771" y="277856"/>
            <a:ext cx="8592457" cy="4093428"/>
          </a:xfrm>
          <a:prstGeom prst="rect">
            <a:avLst/>
          </a:prstGeom>
          <a:noFill/>
        </p:spPr>
        <p:txBody>
          <a:bodyPr wrap="square">
            <a:spAutoFit/>
          </a:bodyPr>
          <a:lstStyle/>
          <a:p>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btnSave_Click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EventArgs</a:t>
            </a:r>
            <a:r>
              <a:rPr lang="en-US" dirty="0">
                <a:solidFill>
                  <a:srgbClr val="000000"/>
                </a:solidFill>
                <a:latin typeface="Consolas" panose="020B0609020204030204" pitchFamily="49" charset="0"/>
              </a:rPr>
              <a:t> 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Page.IsValid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lblStatus.ForeColor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System.Drawing.</a:t>
            </a:r>
            <a:r>
              <a:rPr lang="en-US" dirty="0" err="1">
                <a:solidFill>
                  <a:srgbClr val="2B91AF"/>
                </a:solidFill>
                <a:latin typeface="Consolas" panose="020B0609020204030204" pitchFamily="49" charset="0"/>
              </a:rPr>
              <a:t>Color</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lblStatus.Text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"Data Saved Successfully"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lblStatus.ForeColor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System.Drawing.</a:t>
            </a:r>
            <a:r>
              <a:rPr lang="en-US" dirty="0" err="1">
                <a:solidFill>
                  <a:srgbClr val="2B91AF"/>
                </a:solidFill>
                <a:latin typeface="Consolas" panose="020B0609020204030204" pitchFamily="49" charset="0"/>
              </a:rPr>
              <a:t>Color</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lblStatus.Text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"Validation failed. Data not Saved"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sz="4400" dirty="0"/>
          </a:p>
        </p:txBody>
      </p:sp>
    </p:spTree>
    <p:extLst>
      <p:ext uri="{BB962C8B-B14F-4D97-AF65-F5344CB8AC3E}">
        <p14:creationId xmlns:p14="http://schemas.microsoft.com/office/powerpoint/2010/main" val="285030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05071A-70CD-E4F2-4DB3-D414B25636CE}"/>
              </a:ext>
            </a:extLst>
          </p:cNvPr>
          <p:cNvSpPr>
            <a:spLocks noGrp="1"/>
          </p:cNvSpPr>
          <p:nvPr>
            <p:ph sz="quarter" idx="1"/>
          </p:nvPr>
        </p:nvSpPr>
        <p:spPr/>
        <p:txBody>
          <a:bodyPr/>
          <a:lstStyle/>
          <a:p>
            <a:r>
              <a:rPr lang="en-US" dirty="0" err="1"/>
              <a:t>RangeValidator</a:t>
            </a:r>
            <a:r>
              <a:rPr lang="en-US" dirty="0"/>
              <a:t> is used to check if the value is within a specified range of values. For example to check if the age falls between 1 &amp; 100.</a:t>
            </a:r>
          </a:p>
          <a:p>
            <a:r>
              <a:rPr lang="en-US" dirty="0"/>
              <a:t>Properties specific to </a:t>
            </a:r>
            <a:r>
              <a:rPr lang="en-US" dirty="0" err="1"/>
              <a:t>RangeValidator</a:t>
            </a:r>
            <a:r>
              <a:rPr lang="en-US" dirty="0"/>
              <a:t> control:</a:t>
            </a:r>
          </a:p>
          <a:p>
            <a:pPr marL="881063" lvl="1" indent="-514350">
              <a:buFont typeface="+mj-lt"/>
              <a:buAutoNum type="arabicPeriod"/>
            </a:pPr>
            <a:r>
              <a:rPr lang="en-US" dirty="0"/>
              <a:t>Type – Data type of the value to check.</a:t>
            </a:r>
          </a:p>
          <a:p>
            <a:pPr marL="881063" lvl="1" indent="-514350">
              <a:buFont typeface="+mj-lt"/>
              <a:buAutoNum type="arabicPeriod"/>
            </a:pPr>
            <a:r>
              <a:rPr lang="en-US" dirty="0" err="1"/>
              <a:t>MaximumValue</a:t>
            </a:r>
            <a:r>
              <a:rPr lang="en-US" dirty="0"/>
              <a:t> – The maximum value allowed.</a:t>
            </a:r>
          </a:p>
          <a:p>
            <a:pPr marL="881063" lvl="1" indent="-514350">
              <a:buFont typeface="+mj-lt"/>
              <a:buAutoNum type="arabicPeriod"/>
            </a:pPr>
            <a:r>
              <a:rPr lang="en-US" dirty="0" err="1"/>
              <a:t>MinimumValue</a:t>
            </a:r>
            <a:r>
              <a:rPr lang="en-US" dirty="0"/>
              <a:t> – The minimum value allowed.</a:t>
            </a:r>
          </a:p>
          <a:p>
            <a:pPr marL="560388" indent="-514350"/>
            <a:r>
              <a:rPr lang="en-US" dirty="0"/>
              <a:t>Display property is supported by all validation controls.</a:t>
            </a:r>
          </a:p>
        </p:txBody>
      </p:sp>
      <p:sp>
        <p:nvSpPr>
          <p:cNvPr id="3" name="Title 2">
            <a:extLst>
              <a:ext uri="{FF2B5EF4-FFF2-40B4-BE49-F238E27FC236}">
                <a16:creationId xmlns:a16="http://schemas.microsoft.com/office/drawing/2014/main" id="{027E9622-D321-6117-6CA7-4B1BF3D3B9C4}"/>
              </a:ext>
            </a:extLst>
          </p:cNvPr>
          <p:cNvSpPr>
            <a:spLocks noGrp="1"/>
          </p:cNvSpPr>
          <p:nvPr>
            <p:ph type="title"/>
          </p:nvPr>
        </p:nvSpPr>
        <p:spPr/>
        <p:txBody>
          <a:bodyPr/>
          <a:lstStyle/>
          <a:p>
            <a:r>
              <a:rPr lang="en-US" dirty="0" err="1"/>
              <a:t>RangeValidator</a:t>
            </a:r>
            <a:endParaRPr lang="en-US" dirty="0"/>
          </a:p>
        </p:txBody>
      </p:sp>
      <p:sp>
        <p:nvSpPr>
          <p:cNvPr id="4" name="Slide Number Placeholder 3">
            <a:extLst>
              <a:ext uri="{FF2B5EF4-FFF2-40B4-BE49-F238E27FC236}">
                <a16:creationId xmlns:a16="http://schemas.microsoft.com/office/drawing/2014/main" id="{D428583D-4E53-4003-6204-8A5C94ABB97A}"/>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7</a:t>
            </a:fld>
            <a:endParaRPr lang="en-US" dirty="0"/>
          </a:p>
        </p:txBody>
      </p:sp>
    </p:spTree>
    <p:extLst>
      <p:ext uri="{BB962C8B-B14F-4D97-AF65-F5344CB8AC3E}">
        <p14:creationId xmlns:p14="http://schemas.microsoft.com/office/powerpoint/2010/main" val="57709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7BBC3-6BC5-F1D5-8840-4AF51AD55CC0}"/>
              </a:ext>
            </a:extLst>
          </p:cNvPr>
          <p:cNvPicPr>
            <a:picLocks noChangeAspect="1"/>
          </p:cNvPicPr>
          <p:nvPr/>
        </p:nvPicPr>
        <p:blipFill>
          <a:blip r:embed="rId2"/>
          <a:stretch>
            <a:fillRect/>
          </a:stretch>
        </p:blipFill>
        <p:spPr>
          <a:xfrm>
            <a:off x="1234093" y="0"/>
            <a:ext cx="5550404" cy="1593681"/>
          </a:xfrm>
          <a:prstGeom prst="rect">
            <a:avLst/>
          </a:prstGeom>
        </p:spPr>
      </p:pic>
    </p:spTree>
    <p:extLst>
      <p:ext uri="{BB962C8B-B14F-4D97-AF65-F5344CB8AC3E}">
        <p14:creationId xmlns:p14="http://schemas.microsoft.com/office/powerpoint/2010/main" val="199556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CA812B-1C2A-83DC-4B13-F5792C07E0B1}"/>
              </a:ext>
            </a:extLst>
          </p:cNvPr>
          <p:cNvSpPr>
            <a:spLocks noGrp="1"/>
          </p:cNvSpPr>
          <p:nvPr>
            <p:ph sz="quarter" idx="1"/>
          </p:nvPr>
        </p:nvSpPr>
        <p:spPr>
          <a:xfrm>
            <a:off x="612648" y="1219200"/>
            <a:ext cx="8153400" cy="4876800"/>
          </a:xfrm>
        </p:spPr>
        <p:txBody>
          <a:bodyPr/>
          <a:lstStyle/>
          <a:p>
            <a:r>
              <a:rPr lang="en-US" sz="2600" dirty="0"/>
              <a:t>None-Error message not rendered and displayed next to the control. Used to show the error message only in the </a:t>
            </a:r>
            <a:r>
              <a:rPr lang="en-US" sz="2600" dirty="0" err="1"/>
              <a:t>ValidationSummaryControl</a:t>
            </a:r>
            <a:endParaRPr lang="en-US" sz="2600" dirty="0"/>
          </a:p>
          <a:p>
            <a:r>
              <a:rPr lang="en-US" sz="2600" dirty="0"/>
              <a:t>Static-The error message is displayed next to the control if validation fails. Space is reserved on the page for the message even if validation succeeds. The span tag is rendered with style </a:t>
            </a:r>
            <a:r>
              <a:rPr lang="en-US" sz="2600" dirty="0" err="1"/>
              <a:t>visibility:hidden</a:t>
            </a:r>
            <a:endParaRPr lang="en-US" sz="2600" dirty="0"/>
          </a:p>
          <a:p>
            <a:r>
              <a:rPr lang="en-US" sz="2600" dirty="0"/>
              <a:t>Dynamic-The error message is displayed next to the control if validation fails. Space is not reserved on the page for the message if the validation succeeds. The span tag is rendered with style </a:t>
            </a:r>
            <a:r>
              <a:rPr lang="en-US" sz="2600" dirty="0" err="1"/>
              <a:t>display:none</a:t>
            </a:r>
            <a:endParaRPr lang="en-US" sz="2600" dirty="0"/>
          </a:p>
        </p:txBody>
      </p:sp>
      <p:sp>
        <p:nvSpPr>
          <p:cNvPr id="3" name="Title 2">
            <a:extLst>
              <a:ext uri="{FF2B5EF4-FFF2-40B4-BE49-F238E27FC236}">
                <a16:creationId xmlns:a16="http://schemas.microsoft.com/office/drawing/2014/main" id="{3BF9E4AE-9B03-2466-15B7-99C69D00181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702DBC2-8019-71F5-D68E-CB53AD63D771}"/>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9</a:t>
            </a:fld>
            <a:endParaRPr lang="en-US" dirty="0"/>
          </a:p>
        </p:txBody>
      </p:sp>
    </p:spTree>
    <p:extLst>
      <p:ext uri="{BB962C8B-B14F-4D97-AF65-F5344CB8AC3E}">
        <p14:creationId xmlns:p14="http://schemas.microsoft.com/office/powerpoint/2010/main" val="16989201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ISBAT</Template>
  <TotalTime>1114</TotalTime>
  <Words>847</Words>
  <Application>Microsoft Office PowerPoint</Application>
  <PresentationFormat>On-screen Show (4:3)</PresentationFormat>
  <Paragraphs>90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Consolas</vt:lpstr>
      <vt:lpstr>Tw Cen MT</vt:lpstr>
      <vt:lpstr>Wingdings</vt:lpstr>
      <vt:lpstr>Wingdings 2</vt:lpstr>
      <vt:lpstr>ISBAT</vt:lpstr>
      <vt:lpstr>PowerPoint Presentation</vt:lpstr>
      <vt:lpstr>Validation Controls</vt:lpstr>
      <vt:lpstr>RequiredField Validator</vt:lpstr>
      <vt:lpstr>PowerPoint Presentation</vt:lpstr>
      <vt:lpstr>PowerPoint Presentation</vt:lpstr>
      <vt:lpstr>PowerPoint Presentation</vt:lpstr>
      <vt:lpstr>RangeValidator</vt:lpstr>
      <vt:lpstr>PowerPoint Presentation</vt:lpstr>
      <vt:lpstr>PowerPoint Presentation</vt:lpstr>
      <vt:lpstr>CompareValidator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Cornelius Babaire</dc:creator>
  <cp:lastModifiedBy>Cornelius Babaire</cp:lastModifiedBy>
  <cp:revision>3</cp:revision>
  <dcterms:created xsi:type="dcterms:W3CDTF">2024-01-22T12:30:37Z</dcterms:created>
  <dcterms:modified xsi:type="dcterms:W3CDTF">2024-01-25T06:04:59Z</dcterms:modified>
</cp:coreProperties>
</file>