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7" r:id="rId3"/>
    <p:sldId id="280" r:id="rId4"/>
    <p:sldId id="258" r:id="rId5"/>
    <p:sldId id="281" r:id="rId6"/>
    <p:sldId id="282" r:id="rId7"/>
    <p:sldId id="279"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8" r:id="rId22"/>
    <p:sldId id="297"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26B5F-B0F3-4DA8-86A0-397E36D5B008}" type="datetimeFigureOut">
              <a:rPr lang="x-none" smtClean="0"/>
              <a:t>2/23/2024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5BEFD-07A9-48F2-AE41-8D8640AB3923}" type="slidenum">
              <a:rPr lang="x-none" smtClean="0"/>
              <a:t>‹#›</a:t>
            </a:fld>
            <a:endParaRPr lang="x-none"/>
          </a:p>
        </p:txBody>
      </p:sp>
    </p:spTree>
    <p:extLst>
      <p:ext uri="{BB962C8B-B14F-4D97-AF65-F5344CB8AC3E}">
        <p14:creationId xmlns:p14="http://schemas.microsoft.com/office/powerpoint/2010/main" val="283188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67701F6-C040-4EBF-801F-E69A8BA5061C}"/>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03B6D711-8F54-441B-BA22-B0B0F28BE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795356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555567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4054758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004895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70860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46373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659782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288595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43456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4449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43059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52361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139728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83703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500912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826294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15270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44497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4600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139951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214575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092554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835718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97709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297410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590848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439900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91296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56111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909286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4703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93814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3020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15270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703432-FA35-402F-A340-A55C536698A6}"/>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015C59F-8A02-46EC-A1D3-4BB5B0F25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66447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9E08-53CA-46E7-A56C-92779749C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112A9BD4-04BF-4F73-AB84-285C05C18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A3CC0E7-F773-4E44-A592-62F38C6A5F7A}"/>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5" name="Footer Placeholder 4">
            <a:extLst>
              <a:ext uri="{FF2B5EF4-FFF2-40B4-BE49-F238E27FC236}">
                <a16:creationId xmlns:a16="http://schemas.microsoft.com/office/drawing/2014/main" id="{2C008A42-F83D-4F2F-AE11-F2A9FE088DB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32327CA-1CDB-4AA6-8C3A-DFAFCBE20D1C}"/>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377945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DE02-B205-406C-94BC-17974C276ABE}"/>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666DD720-DC4D-4EE3-BCC0-C59423109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4304C0B-47AB-467A-B098-9298568A2F4E}"/>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5" name="Footer Placeholder 4">
            <a:extLst>
              <a:ext uri="{FF2B5EF4-FFF2-40B4-BE49-F238E27FC236}">
                <a16:creationId xmlns:a16="http://schemas.microsoft.com/office/drawing/2014/main" id="{4A154D5D-743B-4728-A595-557BC4FDF61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C5F2CA1-5D0F-469C-B23E-388FD5BC4BCA}"/>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131693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CE761-CFE9-4C3A-B9DE-FE288CF5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AB30F4D-A742-44C2-AAB0-5EB8B0AC2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0C8EE20-F8B4-4EA1-ABAD-1B36F2024C1B}"/>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5" name="Footer Placeholder 4">
            <a:extLst>
              <a:ext uri="{FF2B5EF4-FFF2-40B4-BE49-F238E27FC236}">
                <a16:creationId xmlns:a16="http://schemas.microsoft.com/office/drawing/2014/main" id="{38C1FB72-97B3-490E-9BCE-EBB5ED27436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145EF8A-C719-4337-A661-8B3F9263CEF0}"/>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395614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a:extLst>
              <a:ext uri="{FF2B5EF4-FFF2-40B4-BE49-F238E27FC236}">
                <a16:creationId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a:extLst>
              <a:ext uri="{FF2B5EF4-FFF2-40B4-BE49-F238E27FC236}">
                <a16:creationId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7014116"/>
      </p:ext>
    </p:extLst>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1726266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2032136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379814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118992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751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4041084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a:extLst>
              <a:ext uri="{FF2B5EF4-FFF2-40B4-BE49-F238E27FC236}">
                <a16:creationId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a:extLst>
              <a:ext uri="{FF2B5EF4-FFF2-40B4-BE49-F238E27FC236}">
                <a16:creationId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3027353157"/>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F890-0B0E-4D3F-BE5F-1FB9C00D21CB}"/>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C85C581-9384-453A-B94F-53CB1D8AA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638745E-2056-46C5-8148-F5E64A4B9B7C}"/>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5" name="Footer Placeholder 4">
            <a:extLst>
              <a:ext uri="{FF2B5EF4-FFF2-40B4-BE49-F238E27FC236}">
                <a16:creationId xmlns:a16="http://schemas.microsoft.com/office/drawing/2014/main" id="{DBE61AE2-08E6-47F5-AFA2-DE75FEDAF3A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2554B3C-2E2C-437E-A6E5-F235501FEAD3}"/>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2381451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2233635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a:extLst>
              <a:ext uri="{FF2B5EF4-FFF2-40B4-BE49-F238E27FC236}">
                <a16:creationId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84918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smtClean="0"/>
              <a:t>2/23/2024</a:t>
            </a:fld>
            <a:endParaRPr lang="en-US" dirty="0"/>
          </a:p>
        </p:txBody>
      </p:sp>
      <p:sp>
        <p:nvSpPr>
          <p:cNvPr id="5" name="Footer Placeholder 4">
            <a:extLst>
              <a:ext uri="{FF2B5EF4-FFF2-40B4-BE49-F238E27FC236}">
                <a16:creationId xmlns:a16="http://schemas.microsoft.com/office/drawing/2014/main" id="{A5D9C317-93F7-4696-936A-F336B29947E2}"/>
              </a:ext>
            </a:extLst>
          </p:cNvPr>
          <p:cNvSpPr>
            <a:spLocks noGrp="1"/>
          </p:cNvSpPr>
          <p:nvPr>
            <p:ph type="ftr" sz="quarter" idx="11"/>
          </p:nvPr>
        </p:nvSpPr>
        <p:spPr/>
        <p:txBody>
          <a:bodyPr/>
          <a:lstStyle/>
          <a:p>
            <a:pPr>
              <a:defRPr/>
            </a:pPr>
            <a:r>
              <a:rPr lang="en-US"/>
              <a:t>Input and Output in C</a:t>
            </a:r>
          </a:p>
        </p:txBody>
      </p:sp>
      <p:sp>
        <p:nvSpPr>
          <p:cNvPr id="6" name="Slide Number Placeholder 5">
            <a:extLst>
              <a:ext uri="{FF2B5EF4-FFF2-40B4-BE49-F238E27FC236}">
                <a16:creationId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2702926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149032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51C3-427C-4584-B256-911C8D4289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F847F9A7-FF0F-4F80-AA8D-2F7BA444A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C990D-C673-4B18-A5EA-C255726A6DC8}"/>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5" name="Footer Placeholder 4">
            <a:extLst>
              <a:ext uri="{FF2B5EF4-FFF2-40B4-BE49-F238E27FC236}">
                <a16:creationId xmlns:a16="http://schemas.microsoft.com/office/drawing/2014/main" id="{CDEFAB3C-54B3-490F-AE23-B95ABBA7B40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AB47138-D068-41DC-9CDD-A561C8317E10}"/>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221521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219D-C671-4C33-8FBE-476324EE7EAB}"/>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193E5D6-5DDD-4FDD-8616-659E36173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9410882A-F425-4954-BD01-5D62781FF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DD9C5042-60CB-4609-B63F-9A1F5F9DCFF4}"/>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6" name="Footer Placeholder 5">
            <a:extLst>
              <a:ext uri="{FF2B5EF4-FFF2-40B4-BE49-F238E27FC236}">
                <a16:creationId xmlns:a16="http://schemas.microsoft.com/office/drawing/2014/main" id="{71666FFE-722C-4E83-AA55-1A997A23AD9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3CEE9DD-21D1-43DB-B8FD-80587DDB540F}"/>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251740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D35F-C872-4F23-A2FB-218B23F2A9E9}"/>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E24E2E3-5E76-4572-9DAF-F79A03064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CECFB-5ED5-4D24-BDAE-A0A7A9ADB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EB643255-65E6-4CED-BDF0-420F56046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374119-5DD0-435C-9D94-7FB9A0F9C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72BD91CB-680B-4EC6-9157-BA727D0CDBEC}"/>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8" name="Footer Placeholder 7">
            <a:extLst>
              <a:ext uri="{FF2B5EF4-FFF2-40B4-BE49-F238E27FC236}">
                <a16:creationId xmlns:a16="http://schemas.microsoft.com/office/drawing/2014/main" id="{39D35667-8230-4322-8BE2-2FB462F82AE3}"/>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4C2281CE-8F5E-4E3C-975C-A4B8CCC83072}"/>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241701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99B0-068F-4894-9449-E6DF9C1BCCA0}"/>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45DBC51D-8CF6-4F7E-A591-8ED044C86B50}"/>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4" name="Footer Placeholder 3">
            <a:extLst>
              <a:ext uri="{FF2B5EF4-FFF2-40B4-BE49-F238E27FC236}">
                <a16:creationId xmlns:a16="http://schemas.microsoft.com/office/drawing/2014/main" id="{58AE11B0-5FA3-4FB7-AB1B-7098B9DB1CA3}"/>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A0E1EA52-0BAF-47ED-9518-CF390F1BAA3B}"/>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293160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534844-0324-4671-AD23-B66EA659446A}"/>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3" name="Footer Placeholder 2">
            <a:extLst>
              <a:ext uri="{FF2B5EF4-FFF2-40B4-BE49-F238E27FC236}">
                <a16:creationId xmlns:a16="http://schemas.microsoft.com/office/drawing/2014/main" id="{326B7E7F-70D2-4BC4-98AD-F279F226E24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AD9CFF40-B08A-410D-8F63-9B36DFB1BA69}"/>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57248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6A1D-2CF4-48FF-BA72-9F60BD24A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DE2C42BD-B479-406D-810E-8ADDCC39C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0B3F4E05-E896-4712-A40E-85A9D9882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DC98E-EF0F-412F-9C5D-0D2464B89E55}"/>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6" name="Footer Placeholder 5">
            <a:extLst>
              <a:ext uri="{FF2B5EF4-FFF2-40B4-BE49-F238E27FC236}">
                <a16:creationId xmlns:a16="http://schemas.microsoft.com/office/drawing/2014/main" id="{4FF2D0A2-36DB-4CAD-A508-9D196A7CAF0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A97A393-1182-48DC-8EF2-E3BFBE3EF161}"/>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166829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5091-2E64-4BF8-B785-DEF63B9AD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73CACC5A-1918-4FC4-B608-48F1C965D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1A478972-A2FB-4C1D-8081-0A12402FE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BDBD6-A4AC-4064-BB14-D6138C28E348}"/>
              </a:ext>
            </a:extLst>
          </p:cNvPr>
          <p:cNvSpPr>
            <a:spLocks noGrp="1"/>
          </p:cNvSpPr>
          <p:nvPr>
            <p:ph type="dt" sz="half" idx="10"/>
          </p:nvPr>
        </p:nvSpPr>
        <p:spPr/>
        <p:txBody>
          <a:bodyPr/>
          <a:lstStyle/>
          <a:p>
            <a:fld id="{190C5CE3-2FDE-46C9-A930-EB5DF9E9EF35}" type="datetimeFigureOut">
              <a:rPr lang="x-none" smtClean="0"/>
              <a:t>2/23/2024</a:t>
            </a:fld>
            <a:endParaRPr lang="x-none"/>
          </a:p>
        </p:txBody>
      </p:sp>
      <p:sp>
        <p:nvSpPr>
          <p:cNvPr id="6" name="Footer Placeholder 5">
            <a:extLst>
              <a:ext uri="{FF2B5EF4-FFF2-40B4-BE49-F238E27FC236}">
                <a16:creationId xmlns:a16="http://schemas.microsoft.com/office/drawing/2014/main" id="{C48DC00A-DA6A-4780-B490-C405CADA783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631A4AF-1968-4557-AB67-271ED4E48299}"/>
              </a:ext>
            </a:extLst>
          </p:cNvPr>
          <p:cNvSpPr>
            <a:spLocks noGrp="1"/>
          </p:cNvSpPr>
          <p:nvPr>
            <p:ph type="sldNum" sz="quarter" idx="12"/>
          </p:nvPr>
        </p:nvSpPr>
        <p:spPr/>
        <p:txBody>
          <a:bodyPr/>
          <a:lstStyle/>
          <a:p>
            <a:fld id="{C7C9BA3A-20FC-4286-867A-A7148829DB32}" type="slidenum">
              <a:rPr lang="x-none" smtClean="0"/>
              <a:t>‹#›</a:t>
            </a:fld>
            <a:endParaRPr lang="x-none"/>
          </a:p>
        </p:txBody>
      </p:sp>
    </p:spTree>
    <p:extLst>
      <p:ext uri="{BB962C8B-B14F-4D97-AF65-F5344CB8AC3E}">
        <p14:creationId xmlns:p14="http://schemas.microsoft.com/office/powerpoint/2010/main" val="160260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4D6ED-1D8C-4526-9B6E-40CEC8E88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F416EEC8-D94C-4509-9625-30888496D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EA0A1E2-5C77-4FAF-A445-EB59A11D3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C5CE3-2FDE-46C9-A930-EB5DF9E9EF35}" type="datetimeFigureOut">
              <a:rPr lang="x-none" smtClean="0"/>
              <a:t>2/23/2024</a:t>
            </a:fld>
            <a:endParaRPr lang="x-none"/>
          </a:p>
        </p:txBody>
      </p:sp>
      <p:sp>
        <p:nvSpPr>
          <p:cNvPr id="5" name="Footer Placeholder 4">
            <a:extLst>
              <a:ext uri="{FF2B5EF4-FFF2-40B4-BE49-F238E27FC236}">
                <a16:creationId xmlns:a16="http://schemas.microsoft.com/office/drawing/2014/main" id="{D6817D58-4890-408C-BEF9-0FBA6A0D4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0E02A6C8-8A74-41A2-B1E0-9A64EF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9BA3A-20FC-4286-867A-A7148829DB32}" type="slidenum">
              <a:rPr lang="x-none" smtClean="0"/>
              <a:t>‹#›</a:t>
            </a:fld>
            <a:endParaRPr lang="x-none"/>
          </a:p>
        </p:txBody>
      </p:sp>
    </p:spTree>
    <p:extLst>
      <p:ext uri="{BB962C8B-B14F-4D97-AF65-F5344CB8AC3E}">
        <p14:creationId xmlns:p14="http://schemas.microsoft.com/office/powerpoint/2010/main" val="179331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ctangle 7">
            <a:extLst>
              <a:ext uri="{FF2B5EF4-FFF2-40B4-BE49-F238E27FC236}">
                <a16:creationId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ctangle 8">
            <a:extLst>
              <a:ext uri="{FF2B5EF4-FFF2-40B4-BE49-F238E27FC236}">
                <a16:creationId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a:t>
            </a:r>
          </a:p>
        </p:txBody>
      </p:sp>
      <p:sp>
        <p:nvSpPr>
          <p:cNvPr id="12" name="Rectangle 11">
            <a:extLst>
              <a:ext uri="{FF2B5EF4-FFF2-40B4-BE49-F238E27FC236}">
                <a16:creationId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a:extLst>
              <a:ext uri="{FF2B5EF4-FFF2-40B4-BE49-F238E27FC236}">
                <a16:creationId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2/23/2024</a:t>
            </a:fld>
            <a:endParaRPr lang="en-US" sz="1050" dirty="0">
              <a:solidFill>
                <a:schemeClr val="accent2"/>
              </a:solidFill>
            </a:endParaRPr>
          </a:p>
        </p:txBody>
      </p:sp>
    </p:spTree>
    <p:extLst>
      <p:ext uri="{BB962C8B-B14F-4D97-AF65-F5344CB8AC3E}">
        <p14:creationId xmlns:p14="http://schemas.microsoft.com/office/powerpoint/2010/main" val="42541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hyperlink" Target="https://developer.android.com/studio?gclid=EAIaIQobChMIuNfGnbKVgQMV241oCR3quwkWEAAYASAAEgKkZ_D_BwE&amp;gclsrc=aw.d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1625C95-F8FD-4266-A72B-A81BCAD8B34E}"/>
              </a:ext>
            </a:extLst>
          </p:cNvPr>
          <p:cNvSpPr/>
          <p:nvPr/>
        </p:nvSpPr>
        <p:spPr>
          <a:xfrm>
            <a:off x="152400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9219" name="Rectangle 9">
            <a:extLst>
              <a:ext uri="{FF2B5EF4-FFF2-40B4-BE49-F238E27FC236}">
                <a16:creationId xmlns:a16="http://schemas.microsoft.com/office/drawing/2014/main" id="{094F36E6-B56B-453B-9E20-5BB829D2AB63}"/>
              </a:ext>
            </a:extLst>
          </p:cNvPr>
          <p:cNvSpPr>
            <a:spLocks noGrp="1"/>
          </p:cNvSpPr>
          <p:nvPr>
            <p:ph type="subTitle" idx="1"/>
          </p:nvPr>
        </p:nvSpPr>
        <p:spPr>
          <a:xfrm>
            <a:off x="2971800" y="2020473"/>
            <a:ext cx="6858000" cy="702749"/>
          </a:xfrm>
        </p:spPr>
        <p:txBody>
          <a:bodyPr rtlCol="0"/>
          <a:lstStyle/>
          <a:p>
            <a:pPr eaLnBrk="0" fontAlgn="auto" hangingPunct="0">
              <a:spcBef>
                <a:spcPct val="0"/>
              </a:spcBef>
              <a:defRPr/>
            </a:pPr>
            <a:r>
              <a:rPr lang="en-GB" sz="3600" dirty="0"/>
              <a:t>PCSE214</a:t>
            </a:r>
            <a:r>
              <a:rPr lang="en-US" altLang="en-US" sz="3600" b="1" dirty="0">
                <a:solidFill>
                  <a:schemeClr val="accent1">
                    <a:lumMod val="25000"/>
                  </a:schemeClr>
                </a:solidFill>
                <a:latin typeface="Tw Cen MT" panose="020B0602020104020603" pitchFamily="34" charset="0"/>
              </a:rPr>
              <a:t>- MOBILE APPLICATION DEVELOPMENT</a:t>
            </a:r>
            <a:r>
              <a:rPr lang="en-US" sz="3600" b="1" dirty="0">
                <a:solidFill>
                  <a:schemeClr val="accent1">
                    <a:lumMod val="25000"/>
                  </a:schemeClr>
                </a:solidFill>
                <a:latin typeface="Tw Cen MT" panose="020B0602020104020603" pitchFamily="34" charset="0"/>
              </a:rPr>
              <a:t> </a:t>
            </a:r>
            <a:endParaRPr lang="en-US" altLang="en-US" sz="2800" b="1" dirty="0">
              <a:solidFill>
                <a:schemeClr val="accent1">
                  <a:lumMod val="25000"/>
                </a:schemeClr>
              </a:solidFill>
            </a:endParaRPr>
          </a:p>
        </p:txBody>
      </p:sp>
      <p:pic>
        <p:nvPicPr>
          <p:cNvPr id="5" name="Picture 15">
            <a:extLst>
              <a:ext uri="{FF2B5EF4-FFF2-40B4-BE49-F238E27FC236}">
                <a16:creationId xmlns:a16="http://schemas.microsoft.com/office/drawing/2014/main" id="{A40F0FDF-1BBF-45B1-BC28-7E6E182506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68398"/>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345F288-27B8-46FF-A38B-D0893BEB2636}"/>
              </a:ext>
            </a:extLst>
          </p:cNvPr>
          <p:cNvSpPr txBox="1"/>
          <p:nvPr/>
        </p:nvSpPr>
        <p:spPr>
          <a:xfrm>
            <a:off x="2971800" y="5099788"/>
            <a:ext cx="5967412" cy="307975"/>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rPr>
              <a:t>By: Mr. Tobias</a:t>
            </a:r>
          </a:p>
        </p:txBody>
      </p:sp>
      <p:sp>
        <p:nvSpPr>
          <p:cNvPr id="8" name="Title 1">
            <a:extLst>
              <a:ext uri="{FF2B5EF4-FFF2-40B4-BE49-F238E27FC236}">
                <a16:creationId xmlns:a16="http://schemas.microsoft.com/office/drawing/2014/main" id="{AB6F90AF-EF0B-4C47-A486-42A137B4EDD9}"/>
              </a:ext>
            </a:extLst>
          </p:cNvPr>
          <p:cNvSpPr txBox="1">
            <a:spLocks/>
          </p:cNvSpPr>
          <p:nvPr/>
        </p:nvSpPr>
        <p:spPr bwMode="auto">
          <a:xfrm>
            <a:off x="152400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ctr">
              <a:buClrTx/>
              <a:buSzTx/>
              <a:buFontTx/>
              <a:buNone/>
              <a:defRPr sz="2800" b="1">
                <a:solidFill>
                  <a:srgbClr val="FFFF00"/>
                </a:solidFill>
                <a:latin typeface="Agency FB" panose="020B0503020202020204" pitchFamily="34" charset="0"/>
              </a:defRPr>
            </a:lvl1pPr>
            <a:lvl2pPr marL="639763" indent="-273050">
              <a:spcBef>
                <a:spcPts val="550"/>
              </a:spcBef>
              <a:buClr>
                <a:schemeClr val="accent1"/>
              </a:buClr>
              <a:buSzPct val="70000"/>
              <a:buFont typeface="Wingdings 2" panose="05020102010507070707" pitchFamily="18" charset="2"/>
              <a:buChar char=""/>
              <a:defRPr sz="2600">
                <a:latin typeface="Tw Cen MT" panose="020B0602020104020603" pitchFamily="34" charset="0"/>
              </a:defRPr>
            </a:lvl2pPr>
            <a:lvl3pPr indent="-228600">
              <a:spcBef>
                <a:spcPts val="500"/>
              </a:spcBef>
              <a:buClr>
                <a:schemeClr val="accent2"/>
              </a:buClr>
              <a:buSzPct val="75000"/>
              <a:buFont typeface="Wingdings" panose="05000000000000000000" pitchFamily="2" charset="2"/>
              <a:buChar char=""/>
              <a:defRPr sz="2300">
                <a:latin typeface="Tw Cen MT" panose="020B0602020104020603" pitchFamily="34" charset="0"/>
              </a:defRPr>
            </a:lvl3pPr>
            <a:lvl4pPr indent="-228600">
              <a:spcBef>
                <a:spcPts val="400"/>
              </a:spcBef>
              <a:buClr>
                <a:srgbClr val="1B587C"/>
              </a:buClr>
              <a:buSzPct val="75000"/>
              <a:buFont typeface="Wingdings" panose="05000000000000000000" pitchFamily="2" charset="2"/>
              <a:buChar char=""/>
              <a:defRPr sz="2000">
                <a:latin typeface="Tw Cen MT" panose="020B0602020104020603" pitchFamily="34" charset="0"/>
              </a:defRPr>
            </a:lvl4pPr>
            <a:lvl5pPr indent="-228600">
              <a:spcBef>
                <a:spcPts val="400"/>
              </a:spcBef>
              <a:buClr>
                <a:srgbClr val="4E8542"/>
              </a:buClr>
              <a:buSzPct val="65000"/>
              <a:buFont typeface="Wingdings" panose="05000000000000000000" pitchFamily="2" charset="2"/>
              <a:buChar char=""/>
              <a:defRPr sz="2000">
                <a:latin typeface="Tw Cen MT" panose="020B0602020104020603" pitchFamily="34" charset="0"/>
              </a:defRPr>
            </a:lvl5pPr>
            <a:lvl6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6pPr>
            <a:lvl7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7pPr>
            <a:lvl8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8pPr>
            <a:lvl9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FFFF00"/>
                </a:solidFill>
                <a:effectLst/>
                <a:uLnTx/>
                <a:uFillTx/>
                <a:latin typeface="Agency FB" panose="020B0503020202020204" pitchFamily="34" charset="0"/>
                <a:ea typeface="+mn-ea"/>
                <a:cs typeface="+mn-cs"/>
              </a:rPr>
              <a:t>Professional Certificate in Software Engineering</a:t>
            </a:r>
          </a:p>
        </p:txBody>
      </p:sp>
      <p:sp>
        <p:nvSpPr>
          <p:cNvPr id="11" name="Subtitle 2">
            <a:extLst>
              <a:ext uri="{FF2B5EF4-FFF2-40B4-BE49-F238E27FC236}">
                <a16:creationId xmlns:a16="http://schemas.microsoft.com/office/drawing/2014/main" id="{A2F80F90-4C23-4FC8-A03C-172AA7BFAC05}"/>
              </a:ext>
            </a:extLst>
          </p:cNvPr>
          <p:cNvSpPr txBox="1">
            <a:spLocks/>
          </p:cNvSpPr>
          <p:nvPr/>
        </p:nvSpPr>
        <p:spPr bwMode="auto">
          <a:xfrm>
            <a:off x="2795588" y="3573730"/>
            <a:ext cx="6600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marR="0" lvl="0" indent="0" algn="ctr" defTabSz="914400" rtl="0" eaLnBrk="0" fontAlgn="base" latinLnBrk="0" hangingPunct="0">
              <a:lnSpc>
                <a:spcPct val="100000"/>
              </a:lnSpc>
              <a:spcBef>
                <a:spcPts val="700"/>
              </a:spcBef>
              <a:spcAft>
                <a:spcPct val="0"/>
              </a:spcAft>
              <a:buClr>
                <a:srgbClr val="9F2936"/>
              </a:buClr>
              <a:buSzPct val="60000"/>
              <a:buFont typeface="Wingdings" panose="05000000000000000000" pitchFamily="2" charset="2"/>
              <a:buNone/>
              <a:tabLst/>
              <a:defRPr/>
            </a:pPr>
            <a:r>
              <a:rPr kumimoji="0" lang="en-US" sz="4000" b="1" i="0" u="none" strike="noStrike" kern="1200" cap="none" spc="0" normalizeH="0" baseline="0" noProof="0" dirty="0">
                <a:ln>
                  <a:noFill/>
                </a:ln>
                <a:solidFill>
                  <a:srgbClr val="C19859">
                    <a:lumMod val="75000"/>
                  </a:srgbClr>
                </a:solidFill>
                <a:effectLst/>
                <a:uLnTx/>
                <a:uFillTx/>
                <a:latin typeface="Tw Cen MT"/>
                <a:ea typeface="+mn-ea"/>
                <a:cs typeface="+mn-cs"/>
              </a:rPr>
              <a:t>CHAPTER I</a:t>
            </a:r>
          </a:p>
          <a:p>
            <a:pPr marL="0" marR="0" lvl="0" indent="0" algn="ctr" defTabSz="914400" rtl="0" eaLnBrk="0" fontAlgn="base" latinLnBrk="0" hangingPunct="0">
              <a:lnSpc>
                <a:spcPct val="100000"/>
              </a:lnSpc>
              <a:spcBef>
                <a:spcPts val="700"/>
              </a:spcBef>
              <a:spcAft>
                <a:spcPct val="0"/>
              </a:spcAft>
              <a:buClr>
                <a:srgbClr val="9F2936"/>
              </a:buClr>
              <a:buSzPct val="60000"/>
              <a:buFont typeface="Wingdings" panose="05000000000000000000" pitchFamily="2" charset="2"/>
              <a:buNone/>
              <a:tabLst/>
              <a:defRPr/>
            </a:pPr>
            <a:r>
              <a:rPr lang="en-US" b="1" dirty="0">
                <a:solidFill>
                  <a:srgbClr val="9F2936"/>
                </a:solidFill>
                <a:latin typeface="Tw Cen MT"/>
              </a:rPr>
              <a:t>INTRODUCTION TO ANDROID</a:t>
            </a:r>
            <a:endParaRPr kumimoji="0" lang="en-US" sz="2900" b="1" i="0" u="none" strike="noStrike" kern="1200" cap="none" spc="0" normalizeH="0" baseline="0" noProof="0" dirty="0">
              <a:ln>
                <a:noFill/>
              </a:ln>
              <a:solidFill>
                <a:srgbClr val="9F2936"/>
              </a:solidFill>
              <a:effectLst/>
              <a:uLnTx/>
              <a:uFillTx/>
              <a:latin typeface="Tw Cen MT"/>
              <a:ea typeface="+mn-ea"/>
              <a:cs typeface="+mn-cs"/>
            </a:endParaRPr>
          </a:p>
        </p:txBody>
      </p:sp>
    </p:spTree>
  </p:cSld>
  <p:clrMapOvr>
    <a:masterClrMapping/>
  </p:clrMapOvr>
  <p:transition advTm="187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864310"/>
            <a:ext cx="9103557" cy="120032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sz="2400" dirty="0"/>
              <a:t>Android Studio is the official integrated development environment for Google's Android operating system, built on JetBrains' IntelliJ IDEA software and designed specifically for Android development.</a:t>
            </a: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1290221" y="1496665"/>
            <a:ext cx="9103557" cy="4431983"/>
          </a:xfrm>
          <a:prstGeom prst="rect">
            <a:avLst/>
          </a:prstGeom>
          <a:noFill/>
        </p:spPr>
        <p:txBody>
          <a:bodyPr wrap="square" rtlCol="0">
            <a:spAutoFit/>
          </a:bodyPr>
          <a:lstStyle/>
          <a:p>
            <a:r>
              <a:rPr lang="en-GB" sz="2400" b="1" dirty="0"/>
              <a:t>System Requirements</a:t>
            </a:r>
          </a:p>
          <a:p>
            <a:r>
              <a:rPr lang="en-GB" sz="2400" dirty="0"/>
              <a:t> </a:t>
            </a:r>
          </a:p>
          <a:p>
            <a:r>
              <a:rPr lang="en-GB" sz="2400" dirty="0"/>
              <a:t>Before downloading and installing Android Studio, the following requirements are essential.</a:t>
            </a:r>
          </a:p>
          <a:p>
            <a:pPr>
              <a:buFont typeface="Arial" panose="020B0604020202020204" pitchFamily="34" charset="0"/>
              <a:buChar char="•"/>
            </a:pPr>
            <a:r>
              <a:rPr lang="en-GB" sz="2400" dirty="0"/>
              <a:t>Operating System Version - Microsoft Windows 7/8/10 (32-bit or 64-bit).</a:t>
            </a:r>
          </a:p>
          <a:p>
            <a:pPr>
              <a:buFont typeface="Arial" panose="020B0604020202020204" pitchFamily="34" charset="0"/>
              <a:buChar char="•"/>
            </a:pPr>
            <a:r>
              <a:rPr lang="en-GB" sz="2400" dirty="0"/>
              <a:t>Random Access Memory (RAM) - Minimum 4 GB RAM and 8 GB RAM recommended.</a:t>
            </a:r>
          </a:p>
          <a:p>
            <a:pPr>
              <a:buFont typeface="Arial" panose="020B0604020202020204" pitchFamily="34" charset="0"/>
              <a:buChar char="•"/>
            </a:pPr>
            <a:r>
              <a:rPr lang="en-GB" sz="2400" dirty="0"/>
              <a:t>Free Disk Space - Minimum 2 GB and 4 GB recommended.</a:t>
            </a:r>
          </a:p>
          <a:p>
            <a:pPr>
              <a:buFont typeface="Arial" panose="020B0604020202020204" pitchFamily="34" charset="0"/>
              <a:buChar char="•"/>
            </a:pPr>
            <a:r>
              <a:rPr lang="en-GB" sz="2400" dirty="0"/>
              <a:t>Minimum Required JDK Version - Java Development Kit (JDK) 8.</a:t>
            </a:r>
          </a:p>
          <a:p>
            <a:pPr>
              <a:buFont typeface="Arial" panose="020B0604020202020204" pitchFamily="34" charset="0"/>
              <a:buChar char="•"/>
            </a:pPr>
            <a:r>
              <a:rPr lang="en-GB" sz="2400" dirty="0"/>
              <a:t>Minimum Screen Resolution - 1280 * 800.resolution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3139321"/>
          </a:xfrm>
          <a:prstGeom prst="rect">
            <a:avLst/>
          </a:prstGeom>
          <a:noFill/>
        </p:spPr>
        <p:txBody>
          <a:bodyPr wrap="square" rtlCol="0">
            <a:spAutoFit/>
          </a:bodyPr>
          <a:lstStyle/>
          <a:p>
            <a:r>
              <a:rPr lang="en-GB" b="1" dirty="0"/>
              <a:t>Step 1</a:t>
            </a:r>
            <a:endParaRPr lang="en-GB" dirty="0"/>
          </a:p>
          <a:p>
            <a:r>
              <a:rPr lang="en-GB" dirty="0"/>
              <a:t> </a:t>
            </a:r>
          </a:p>
          <a:p>
            <a:r>
              <a:rPr lang="en-GB" dirty="0"/>
              <a:t>To download the Android Studio, visit the official </a:t>
            </a:r>
            <a:r>
              <a:rPr lang="en-GB" dirty="0">
                <a:hlinkClick r:id="rId3"/>
              </a:rPr>
              <a:t>Android Studio</a:t>
            </a:r>
            <a:r>
              <a:rPr lang="en-GB" dirty="0"/>
              <a:t> </a:t>
            </a:r>
            <a:r>
              <a:rPr lang="en-GB" dirty="0">
                <a:hlinkClick r:id="rId4"/>
              </a:rPr>
              <a:t>https://developer.android.com/studio?gclid=EAIaIQobChMIuNfGnbKVgQMV241oCR3quwkWEAAYASAAEgKkZ_D_BwE&amp;gclsrc=aw.ds</a:t>
            </a:r>
            <a:r>
              <a:rPr lang="en-GB" dirty="0"/>
              <a:t>) website in your web browser.</a:t>
            </a:r>
          </a:p>
          <a:p>
            <a:r>
              <a:rPr lang="en-GB" dirty="0"/>
              <a:t> </a:t>
            </a:r>
          </a:p>
          <a:p>
            <a:r>
              <a:rPr lang="en-GB" b="1" dirty="0"/>
              <a:t>Step 2</a:t>
            </a:r>
            <a:endParaRPr lang="en-GB" dirty="0"/>
          </a:p>
          <a:p>
            <a:r>
              <a:rPr lang="en-GB" dirty="0"/>
              <a:t> </a:t>
            </a:r>
          </a:p>
          <a:p>
            <a:r>
              <a:rPr lang="en-GB" dirty="0"/>
              <a:t>Click on the "Download Android Studio Giraffe" option.</a:t>
            </a:r>
          </a:p>
          <a:p>
            <a:endParaRPr lang="en-GB" dirty="0"/>
          </a:p>
          <a:p>
            <a:endParaRPr lang="x-none" dirty="0"/>
          </a:p>
        </p:txBody>
      </p:sp>
      <p:pic>
        <p:nvPicPr>
          <p:cNvPr id="5" name="Picture 4">
            <a:extLst>
              <a:ext uri="{FF2B5EF4-FFF2-40B4-BE49-F238E27FC236}">
                <a16:creationId xmlns:a16="http://schemas.microsoft.com/office/drawing/2014/main" id="{D8C5E467-E6D3-9FCE-CE06-27A57F7C1C5B}"/>
              </a:ext>
            </a:extLst>
          </p:cNvPr>
          <p:cNvPicPr>
            <a:picLocks noChangeAspect="1"/>
          </p:cNvPicPr>
          <p:nvPr/>
        </p:nvPicPr>
        <p:blipFill>
          <a:blip r:embed="rId5"/>
          <a:stretch>
            <a:fillRect/>
          </a:stretch>
        </p:blipFill>
        <p:spPr>
          <a:xfrm>
            <a:off x="6096000" y="3169232"/>
            <a:ext cx="6078796" cy="3688767"/>
          </a:xfrm>
          <a:prstGeom prst="rect">
            <a:avLst/>
          </a:prstGeom>
        </p:spPr>
      </p:pic>
    </p:spTree>
    <p:extLst>
      <p:ext uri="{BB962C8B-B14F-4D97-AF65-F5344CB8AC3E}">
        <p14:creationId xmlns:p14="http://schemas.microsoft.com/office/powerpoint/2010/main" val="81379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Step 3</a:t>
            </a:r>
            <a:endParaRPr lang="en-GB" dirty="0"/>
          </a:p>
          <a:p>
            <a:r>
              <a:rPr lang="en-GB" dirty="0"/>
              <a:t> </a:t>
            </a:r>
          </a:p>
          <a:p>
            <a:r>
              <a:rPr lang="en-GB" dirty="0"/>
              <a:t>Double click on the downloaded "Android Studio-ide.exe"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 email&#10;&#10;Description automatically generated">
            <a:extLst>
              <a:ext uri="{FF2B5EF4-FFF2-40B4-BE49-F238E27FC236}">
                <a16:creationId xmlns:a16="http://schemas.microsoft.com/office/drawing/2014/main" id="{9E548C07-F552-4CD3-B6D2-7FEB164D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723" y="2407535"/>
            <a:ext cx="7001242" cy="3755768"/>
          </a:xfrm>
          <a:prstGeom prst="rect">
            <a:avLst/>
          </a:prstGeom>
        </p:spPr>
      </p:pic>
    </p:spTree>
    <p:extLst>
      <p:ext uri="{BB962C8B-B14F-4D97-AF65-F5344CB8AC3E}">
        <p14:creationId xmlns:p14="http://schemas.microsoft.com/office/powerpoint/2010/main" val="363529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2031325"/>
          </a:xfrm>
          <a:prstGeom prst="rect">
            <a:avLst/>
          </a:prstGeom>
          <a:noFill/>
        </p:spPr>
        <p:txBody>
          <a:bodyPr wrap="square" rtlCol="0">
            <a:spAutoFit/>
          </a:bodyPr>
          <a:lstStyle/>
          <a:p>
            <a:r>
              <a:rPr lang="en-GB" b="1" dirty="0"/>
              <a:t>Step 4</a:t>
            </a:r>
            <a:endParaRPr lang="en-GB" dirty="0"/>
          </a:p>
          <a:p>
            <a:r>
              <a:rPr lang="en-GB" dirty="0"/>
              <a:t> </a:t>
            </a:r>
          </a:p>
          <a:p>
            <a:r>
              <a:rPr lang="en-GB" dirty="0"/>
              <a:t>"Android Studio Setup" will appear on the screen and click "Next" to proceed.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6" name="Picture 5">
            <a:extLst>
              <a:ext uri="{FF2B5EF4-FFF2-40B4-BE49-F238E27FC236}">
                <a16:creationId xmlns:a16="http://schemas.microsoft.com/office/drawing/2014/main" id="{B81887DD-31B2-488B-B973-5B9612468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302" y="2345350"/>
            <a:ext cx="4793395" cy="3764606"/>
          </a:xfrm>
          <a:prstGeom prst="rect">
            <a:avLst/>
          </a:prstGeom>
        </p:spPr>
      </p:pic>
    </p:spTree>
    <p:extLst>
      <p:ext uri="{BB962C8B-B14F-4D97-AF65-F5344CB8AC3E}">
        <p14:creationId xmlns:p14="http://schemas.microsoft.com/office/powerpoint/2010/main" val="302007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2031325"/>
          </a:xfrm>
          <a:prstGeom prst="rect">
            <a:avLst/>
          </a:prstGeom>
          <a:noFill/>
        </p:spPr>
        <p:txBody>
          <a:bodyPr wrap="square" rtlCol="0">
            <a:spAutoFit/>
          </a:bodyPr>
          <a:lstStyle/>
          <a:p>
            <a:r>
              <a:rPr lang="en-GB" b="1" dirty="0"/>
              <a:t>Step 5</a:t>
            </a:r>
            <a:endParaRPr lang="en-GB" dirty="0"/>
          </a:p>
          <a:p>
            <a:r>
              <a:rPr lang="en-GB" dirty="0"/>
              <a:t> </a:t>
            </a:r>
          </a:p>
          <a:p>
            <a:r>
              <a:rPr lang="en-GB" dirty="0"/>
              <a:t>Select the components that you want to install and click on the "Next"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4928ED7D-D0CD-429E-9DFD-3393FB107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537" y="2326155"/>
            <a:ext cx="4801016" cy="3779848"/>
          </a:xfrm>
          <a:prstGeom prst="rect">
            <a:avLst/>
          </a:prstGeom>
        </p:spPr>
      </p:pic>
    </p:spTree>
    <p:extLst>
      <p:ext uri="{BB962C8B-B14F-4D97-AF65-F5344CB8AC3E}">
        <p14:creationId xmlns:p14="http://schemas.microsoft.com/office/powerpoint/2010/main" val="61627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2031325"/>
          </a:xfrm>
          <a:prstGeom prst="rect">
            <a:avLst/>
          </a:prstGeom>
          <a:noFill/>
        </p:spPr>
        <p:txBody>
          <a:bodyPr wrap="square" rtlCol="0">
            <a:spAutoFit/>
          </a:bodyPr>
          <a:lstStyle/>
          <a:p>
            <a:r>
              <a:rPr lang="en-GB" b="1" dirty="0"/>
              <a:t>Step 6</a:t>
            </a:r>
            <a:endParaRPr lang="en-GB" dirty="0"/>
          </a:p>
          <a:p>
            <a:r>
              <a:rPr lang="en-GB" dirty="0"/>
              <a:t> </a:t>
            </a:r>
          </a:p>
          <a:p>
            <a:r>
              <a:rPr lang="en-GB" dirty="0"/>
              <a:t>Now, browse the location where you want to install the Android Studio and click "Next" to proceed.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620EB4FD-BE0B-4FFC-8056-251CF8535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038" y="2330108"/>
            <a:ext cx="4839119" cy="3795089"/>
          </a:xfrm>
          <a:prstGeom prst="rect">
            <a:avLst/>
          </a:prstGeom>
        </p:spPr>
      </p:pic>
    </p:spTree>
    <p:extLst>
      <p:ext uri="{BB962C8B-B14F-4D97-AF65-F5344CB8AC3E}">
        <p14:creationId xmlns:p14="http://schemas.microsoft.com/office/powerpoint/2010/main" val="318404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2031325"/>
          </a:xfrm>
          <a:prstGeom prst="rect">
            <a:avLst/>
          </a:prstGeom>
          <a:noFill/>
        </p:spPr>
        <p:txBody>
          <a:bodyPr wrap="square" rtlCol="0">
            <a:spAutoFit/>
          </a:bodyPr>
          <a:lstStyle/>
          <a:p>
            <a:r>
              <a:rPr lang="en-GB" b="1" dirty="0"/>
              <a:t>Step 7</a:t>
            </a:r>
            <a:endParaRPr lang="en-GB" dirty="0"/>
          </a:p>
          <a:p>
            <a:r>
              <a:rPr lang="en-GB" dirty="0"/>
              <a:t> </a:t>
            </a:r>
          </a:p>
          <a:p>
            <a:r>
              <a:rPr lang="en-GB" dirty="0"/>
              <a:t>Choose a start menu folder for the "Android Studio" shortcut and click the "Install" button to proceed.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44948EF9-0189-4E76-8D1D-6BC12EA69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824" y="2345494"/>
            <a:ext cx="4846740" cy="3787468"/>
          </a:xfrm>
          <a:prstGeom prst="rect">
            <a:avLst/>
          </a:prstGeom>
        </p:spPr>
      </p:pic>
    </p:spTree>
    <p:extLst>
      <p:ext uri="{BB962C8B-B14F-4D97-AF65-F5344CB8AC3E}">
        <p14:creationId xmlns:p14="http://schemas.microsoft.com/office/powerpoint/2010/main" val="120244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2031325"/>
          </a:xfrm>
          <a:prstGeom prst="rect">
            <a:avLst/>
          </a:prstGeom>
          <a:noFill/>
        </p:spPr>
        <p:txBody>
          <a:bodyPr wrap="square" rtlCol="0">
            <a:spAutoFit/>
          </a:bodyPr>
          <a:lstStyle/>
          <a:p>
            <a:r>
              <a:rPr lang="en-GB" b="1" dirty="0"/>
              <a:t>Step 8</a:t>
            </a:r>
            <a:endParaRPr lang="en-GB" dirty="0"/>
          </a:p>
          <a:p>
            <a:r>
              <a:rPr lang="en-GB" dirty="0"/>
              <a:t> </a:t>
            </a:r>
          </a:p>
          <a:p>
            <a:r>
              <a:rPr lang="en-GB" dirty="0"/>
              <a:t>After the successful completion of the installation, click on the "Next"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37B3A2D9-DA5F-41E6-9BE6-B053EE1DC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612" y="2361166"/>
            <a:ext cx="4839119" cy="3825572"/>
          </a:xfrm>
          <a:prstGeom prst="rect">
            <a:avLst/>
          </a:prstGeom>
        </p:spPr>
      </p:pic>
    </p:spTree>
    <p:extLst>
      <p:ext uri="{BB962C8B-B14F-4D97-AF65-F5344CB8AC3E}">
        <p14:creationId xmlns:p14="http://schemas.microsoft.com/office/powerpoint/2010/main" val="399999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470581"/>
            <a:ext cx="9582614" cy="2031325"/>
          </a:xfrm>
          <a:prstGeom prst="rect">
            <a:avLst/>
          </a:prstGeom>
          <a:noFill/>
        </p:spPr>
        <p:txBody>
          <a:bodyPr wrap="square" rtlCol="0">
            <a:spAutoFit/>
          </a:bodyPr>
          <a:lstStyle/>
          <a:p>
            <a:r>
              <a:rPr lang="en-GB" b="1" dirty="0"/>
              <a:t>Step 9</a:t>
            </a:r>
            <a:endParaRPr lang="en-GB" dirty="0"/>
          </a:p>
          <a:p>
            <a:r>
              <a:rPr lang="en-GB" dirty="0"/>
              <a:t> </a:t>
            </a:r>
          </a:p>
          <a:p>
            <a:r>
              <a:rPr lang="en-GB" dirty="0"/>
              <a:t>Click on the "Finish" button to proceed.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AB2CCA50-1F84-43B0-BCD1-F378DE490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461" y="2326298"/>
            <a:ext cx="4823878" cy="3802710"/>
          </a:xfrm>
          <a:prstGeom prst="rect">
            <a:avLst/>
          </a:prstGeom>
        </p:spPr>
      </p:pic>
    </p:spTree>
    <p:extLst>
      <p:ext uri="{BB962C8B-B14F-4D97-AF65-F5344CB8AC3E}">
        <p14:creationId xmlns:p14="http://schemas.microsoft.com/office/powerpoint/2010/main" val="348196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Understand basic android programming  </a:t>
            </a:r>
          </a:p>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Perks of using android </a:t>
            </a:r>
          </a:p>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Features of any market worthy android app</a:t>
            </a:r>
          </a:p>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Set up an android programming environment</a:t>
            </a:r>
          </a:p>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Create Your First Application</a:t>
            </a:r>
          </a:p>
          <a:p>
            <a:pPr>
              <a:lnSpc>
                <a:spcPct val="120000"/>
              </a:lnSpc>
              <a:spcBef>
                <a:spcPct val="10000"/>
              </a:spcBef>
            </a:pPr>
            <a:r>
              <a:rPr lang="en-GB" altLang="x-none" sz="2400" dirty="0">
                <a:latin typeface="Tahoma" panose="020B0604030504040204" pitchFamily="34" charset="0"/>
                <a:cs typeface="Times New Roman" panose="02020603050405020304" pitchFamily="18" charset="0"/>
              </a:rPr>
              <a:t>Design android user interfaces</a:t>
            </a:r>
          </a:p>
        </p:txBody>
      </p:sp>
      <p:sp>
        <p:nvSpPr>
          <p:cNvPr id="7171" name="Rectangle 2">
            <a:extLst>
              <a:ext uri="{FF2B5EF4-FFF2-40B4-BE49-F238E27FC236}">
                <a16:creationId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OBJECTIVES</a:t>
            </a:r>
          </a:p>
        </p:txBody>
      </p:sp>
      <p:sp>
        <p:nvSpPr>
          <p:cNvPr id="2" name="Slide Number Placeholder 1">
            <a:extLst>
              <a:ext uri="{FF2B5EF4-FFF2-40B4-BE49-F238E27FC236}">
                <a16:creationId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Environment  - Configuration</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864310"/>
            <a:ext cx="9103557"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rPr>
              <a:t>After successful installation of android studio, configurations are then set u to enable to IDE compile in desired format. Such </a:t>
            </a:r>
            <a:r>
              <a:rPr kumimoji="0" lang="en-US" altLang="x-none"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Times New Roman" panose="02020603050405020304" pitchFamily="18" charset="0"/>
              </a:rPr>
              <a:t>configuraions</a:t>
            </a:r>
            <a:r>
              <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rPr>
              <a:t> include ;</a:t>
            </a:r>
          </a:p>
          <a:p>
            <a:pPr marL="800100" lvl="1" indent="-342900">
              <a:buClr>
                <a:srgbClr val="C00000"/>
              </a:buClr>
              <a:buFont typeface="Wingdings" panose="05000000000000000000" pitchFamily="2" charset="2"/>
              <a:buChar char="§"/>
            </a:pPr>
            <a:r>
              <a:rPr kumimoji="0" lang="en-US" altLang="x-none"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rPr>
              <a:t>Downloading the desired Android SDKs</a:t>
            </a:r>
          </a:p>
          <a:p>
            <a:pPr marL="800100" lvl="1" indent="-342900">
              <a:buClr>
                <a:srgbClr val="C00000"/>
              </a:buClr>
              <a:buFont typeface="Wingdings" panose="05000000000000000000" pitchFamily="2" charset="2"/>
              <a:buChar char="§"/>
            </a:pPr>
            <a:r>
              <a:rPr lang="en-US" altLang="x-none" dirty="0">
                <a:solidFill>
                  <a:prstClr val="black"/>
                </a:solidFill>
                <a:latin typeface="Tahoma" panose="020B0604030504040204" pitchFamily="34" charset="0"/>
                <a:cs typeface="Times New Roman" panose="02020603050405020304" pitchFamily="18" charset="0"/>
              </a:rPr>
              <a:t>Choosing development skin</a:t>
            </a:r>
          </a:p>
          <a:p>
            <a:pPr marL="800100" lvl="1" indent="-342900">
              <a:buClr>
                <a:srgbClr val="C00000"/>
              </a:buClr>
              <a:buFont typeface="Wingdings" panose="05000000000000000000" pitchFamily="2" charset="2"/>
              <a:buChar char="§"/>
            </a:pPr>
            <a:r>
              <a:rPr kumimoji="0" lang="en-US" altLang="x-none"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rPr>
              <a:t>Choosing desired API levels for application</a:t>
            </a:r>
            <a:endParaRPr lang="en-US" altLang="x-none" dirty="0">
              <a:solidFill>
                <a:prstClr val="black"/>
              </a:solidFill>
              <a:latin typeface="Tahoma" panose="020B0604030504040204" pitchFamily="34" charset="0"/>
              <a:cs typeface="Times New Roman" panose="02020603050405020304" pitchFamily="18" charset="0"/>
            </a:endParaRPr>
          </a:p>
          <a:p>
            <a:pPr marL="800100" lvl="1" indent="-342900">
              <a:buClr>
                <a:srgbClr val="C00000"/>
              </a:buClr>
              <a:buFont typeface="Wingdings" panose="05000000000000000000" pitchFamily="2" charset="2"/>
              <a:buChar char="§"/>
            </a:pPr>
            <a:endParaRPr kumimoji="0" lang="en-US" altLang="x-none"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endParaRPr>
          </a:p>
          <a:p>
            <a:pPr marL="800100" lvl="1" indent="-342900">
              <a:buClr>
                <a:srgbClr val="C00000"/>
              </a:buClr>
              <a:buFont typeface="Wingdings" panose="05000000000000000000" pitchFamily="2" charset="2"/>
              <a:buChar char="§"/>
            </a:pPr>
            <a:endParaRPr lang="en-US" altLang="x-none" dirty="0">
              <a:solidFill>
                <a:prstClr val="black"/>
              </a:solidFill>
              <a:latin typeface="Tahoma" panose="020B0604030504040204" pitchFamily="34" charset="0"/>
              <a:cs typeface="Times New Roman" panose="02020603050405020304" pitchFamily="18" charset="0"/>
            </a:endParaRPr>
          </a:p>
          <a:p>
            <a:pPr>
              <a:buClr>
                <a:srgbClr val="C00000"/>
              </a:buClr>
            </a:pPr>
            <a:r>
              <a:rPr kumimoji="0" lang="en-US" altLang="x-none"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rPr>
              <a:t>NOTE: </a:t>
            </a:r>
            <a:r>
              <a:rPr lang="en-GB" dirty="0"/>
              <a:t>API Level is an integer value that uniquely identifies the framework API revision offered by a version of the Android platform.</a:t>
            </a:r>
            <a:endParaRPr kumimoji="0" lang="en-GB" altLang="x-none"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219201"/>
            <a:ext cx="9582614" cy="2308324"/>
          </a:xfrm>
          <a:prstGeom prst="rect">
            <a:avLst/>
          </a:prstGeom>
          <a:noFill/>
        </p:spPr>
        <p:txBody>
          <a:bodyPr wrap="square" rtlCol="0">
            <a:spAutoFit/>
          </a:bodyPr>
          <a:lstStyle/>
          <a:p>
            <a:r>
              <a:rPr lang="en-GB" b="1" dirty="0"/>
              <a:t>Step 10</a:t>
            </a:r>
            <a:endParaRPr lang="en-GB" dirty="0"/>
          </a:p>
          <a:p>
            <a:r>
              <a:rPr lang="en-GB" dirty="0"/>
              <a:t> </a:t>
            </a:r>
          </a:p>
          <a:p>
            <a:r>
              <a:rPr lang="en-GB" dirty="0"/>
              <a:t>"Android Studio Setup Wizard" will appear on the screen with the welcome wizard. Click on the "Next"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B1E79A1F-E395-443E-AB28-6AF4C9328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362" y="2258886"/>
            <a:ext cx="5247619" cy="4000000"/>
          </a:xfrm>
          <a:prstGeom prst="rect">
            <a:avLst/>
          </a:prstGeom>
        </p:spPr>
      </p:pic>
    </p:spTree>
    <p:extLst>
      <p:ext uri="{BB962C8B-B14F-4D97-AF65-F5344CB8AC3E}">
        <p14:creationId xmlns:p14="http://schemas.microsoft.com/office/powerpoint/2010/main" val="426453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219201"/>
            <a:ext cx="10287322" cy="2031325"/>
          </a:xfrm>
          <a:prstGeom prst="rect">
            <a:avLst/>
          </a:prstGeom>
          <a:noFill/>
        </p:spPr>
        <p:txBody>
          <a:bodyPr wrap="square" rtlCol="0">
            <a:spAutoFit/>
          </a:bodyPr>
          <a:lstStyle/>
          <a:p>
            <a:r>
              <a:rPr lang="en-GB" b="1" dirty="0"/>
              <a:t>Step 11</a:t>
            </a:r>
            <a:endParaRPr lang="en-GB" dirty="0"/>
          </a:p>
          <a:p>
            <a:r>
              <a:rPr lang="en-GB" dirty="0"/>
              <a:t> Select (check) the "Standard" option if you are a beginner and do not have any idea about Android Studio. It will install the most common settings and options for you. Click "Next" to proceed.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6" name="Picture 5" descr="Graphical user interface, text, application&#10;&#10;Description automatically generated">
            <a:extLst>
              <a:ext uri="{FF2B5EF4-FFF2-40B4-BE49-F238E27FC236}">
                <a16:creationId xmlns:a16="http://schemas.microsoft.com/office/drawing/2014/main" id="{908ECD20-BBEE-47CE-B126-86821077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936" y="2139817"/>
            <a:ext cx="5247619" cy="3990476"/>
          </a:xfrm>
          <a:prstGeom prst="rect">
            <a:avLst/>
          </a:prstGeom>
        </p:spPr>
      </p:pic>
    </p:spTree>
    <p:extLst>
      <p:ext uri="{BB962C8B-B14F-4D97-AF65-F5344CB8AC3E}">
        <p14:creationId xmlns:p14="http://schemas.microsoft.com/office/powerpoint/2010/main" val="331188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219201"/>
            <a:ext cx="10287322" cy="2031325"/>
          </a:xfrm>
          <a:prstGeom prst="rect">
            <a:avLst/>
          </a:prstGeom>
          <a:noFill/>
        </p:spPr>
        <p:txBody>
          <a:bodyPr wrap="square" rtlCol="0">
            <a:spAutoFit/>
          </a:bodyPr>
          <a:lstStyle/>
          <a:p>
            <a:r>
              <a:rPr lang="en-GB" b="1" dirty="0"/>
              <a:t>Step 12</a:t>
            </a:r>
            <a:endParaRPr lang="en-GB" dirty="0"/>
          </a:p>
          <a:p>
            <a:r>
              <a:rPr lang="en-GB" dirty="0"/>
              <a:t> Now, select the user interface theme as you want. (I prefer Dark theme (Dracula) that is most liked by the coders). Then, click on the "Next"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2E7388A0-BB04-447B-A25E-6530D1ECF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213" y="2123481"/>
            <a:ext cx="5247619" cy="4000000"/>
          </a:xfrm>
          <a:prstGeom prst="rect">
            <a:avLst/>
          </a:prstGeom>
        </p:spPr>
      </p:pic>
    </p:spTree>
    <p:extLst>
      <p:ext uri="{BB962C8B-B14F-4D97-AF65-F5344CB8AC3E}">
        <p14:creationId xmlns:p14="http://schemas.microsoft.com/office/powerpoint/2010/main" val="3875694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219201"/>
            <a:ext cx="10287322" cy="1754326"/>
          </a:xfrm>
          <a:prstGeom prst="rect">
            <a:avLst/>
          </a:prstGeom>
          <a:noFill/>
        </p:spPr>
        <p:txBody>
          <a:bodyPr wrap="square" rtlCol="0">
            <a:spAutoFit/>
          </a:bodyPr>
          <a:lstStyle/>
          <a:p>
            <a:r>
              <a:rPr lang="en-GB" b="1" dirty="0"/>
              <a:t>Step 13</a:t>
            </a:r>
            <a:endParaRPr lang="en-GB" dirty="0"/>
          </a:p>
          <a:p>
            <a:r>
              <a:rPr lang="en-GB" dirty="0"/>
              <a:t> Now, click on the "Finish" button to download all the SDK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6" name="Picture 5" descr="Graphical user interface, text&#10;&#10;Description automatically generated">
            <a:extLst>
              <a:ext uri="{FF2B5EF4-FFF2-40B4-BE49-F238E27FC236}">
                <a16:creationId xmlns:a16="http://schemas.microsoft.com/office/drawing/2014/main" id="{8722AF0C-9805-4412-B32C-1223DA063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363" y="1884474"/>
            <a:ext cx="5247619" cy="4000000"/>
          </a:xfrm>
          <a:prstGeom prst="rect">
            <a:avLst/>
          </a:prstGeom>
        </p:spPr>
      </p:pic>
    </p:spTree>
    <p:extLst>
      <p:ext uri="{BB962C8B-B14F-4D97-AF65-F5344CB8AC3E}">
        <p14:creationId xmlns:p14="http://schemas.microsoft.com/office/powerpoint/2010/main" val="4223453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Android Development Environment – Set Up</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99C5C6B-DD87-4159-84D2-ADF64CFD1C71}"/>
              </a:ext>
            </a:extLst>
          </p:cNvPr>
          <p:cNvSpPr txBox="1"/>
          <p:nvPr/>
        </p:nvSpPr>
        <p:spPr>
          <a:xfrm>
            <a:off x="812800" y="1219201"/>
            <a:ext cx="1028732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w Cen MT"/>
                <a:ea typeface="+mn-ea"/>
                <a:cs typeface="+mn-cs"/>
              </a:rPr>
              <a:t>Step 13</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Now, click on the "Finish" button to download all the SDK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6" name="Picture 5" descr="Graphical user interface, text&#10;&#10;Description automatically generated">
            <a:extLst>
              <a:ext uri="{FF2B5EF4-FFF2-40B4-BE49-F238E27FC236}">
                <a16:creationId xmlns:a16="http://schemas.microsoft.com/office/drawing/2014/main" id="{8722AF0C-9805-4412-B32C-1223DA063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2000221"/>
            <a:ext cx="5247619" cy="4000000"/>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DAC65AD8-5A54-42DE-8031-1037FCB38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182" y="2000221"/>
            <a:ext cx="5247619" cy="3971429"/>
          </a:xfrm>
          <a:prstGeom prst="rect">
            <a:avLst/>
          </a:prstGeom>
        </p:spPr>
      </p:pic>
    </p:spTree>
    <p:extLst>
      <p:ext uri="{BB962C8B-B14F-4D97-AF65-F5344CB8AC3E}">
        <p14:creationId xmlns:p14="http://schemas.microsoft.com/office/powerpoint/2010/main" val="2176409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Hello World</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711200" y="1219201"/>
            <a:ext cx="9103557" cy="17543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rPr>
              <a:t>After successful installation of Android Studio. Open it and select Start a new project.</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GB" altLang="x-none"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7" name="Picture 6">
            <a:extLst>
              <a:ext uri="{FF2B5EF4-FFF2-40B4-BE49-F238E27FC236}">
                <a16:creationId xmlns:a16="http://schemas.microsoft.com/office/drawing/2014/main" id="{379D17CD-ACEA-4B35-9D7A-236688295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979" y="1629829"/>
            <a:ext cx="5608222" cy="459874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Hello World</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711200" y="1219201"/>
            <a:ext cx="9103557" cy="212365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US" altLang="x-none" sz="2400" dirty="0">
                <a:solidFill>
                  <a:prstClr val="black"/>
                </a:solidFill>
                <a:latin typeface="Tahoma" panose="020B0604030504040204" pitchFamily="34" charset="0"/>
                <a:cs typeface="Times New Roman" panose="02020603050405020304" pitchFamily="18" charset="0"/>
              </a:rPr>
              <a:t>Proceed to select the activity of your choice of your first application</a:t>
            </a:r>
            <a:endPar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US"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GB" altLang="x-none" sz="18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6" name="Picture 5">
            <a:extLst>
              <a:ext uri="{FF2B5EF4-FFF2-40B4-BE49-F238E27FC236}">
                <a16:creationId xmlns:a16="http://schemas.microsoft.com/office/drawing/2014/main" id="{BFFC2373-E544-4871-93D9-520AEA3D4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396" y="2281030"/>
            <a:ext cx="5715000" cy="3333750"/>
          </a:xfrm>
          <a:prstGeom prst="rect">
            <a:avLst/>
          </a:prstGeom>
        </p:spPr>
      </p:pic>
    </p:spTree>
    <p:extLst>
      <p:ext uri="{BB962C8B-B14F-4D97-AF65-F5344CB8AC3E}">
        <p14:creationId xmlns:p14="http://schemas.microsoft.com/office/powerpoint/2010/main" val="38062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r>
              <a:rPr lang="en-GB" b="1" dirty="0"/>
              <a:t>Anatomy of Android Application</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28</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354237"/>
            <a:ext cx="5935241" cy="14773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sz="2400" dirty="0"/>
              <a:t>Before you run your app, you should be aware of a few directories and files in the Android project </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a:extLst>
              <a:ext uri="{FF2B5EF4-FFF2-40B4-BE49-F238E27FC236}">
                <a16:creationId xmlns:a16="http://schemas.microsoft.com/office/drawing/2014/main" id="{52B8C6AE-BB1A-4E37-B716-3F813A4C7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640" y="1219201"/>
            <a:ext cx="3985560" cy="49798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Directories - Defined</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29</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4801314"/>
          </a:xfrm>
          <a:prstGeom prst="rect">
            <a:avLst/>
          </a:prstGeom>
          <a:noFill/>
        </p:spPr>
        <p:txBody>
          <a:bodyPr wrap="square" rtlCol="0">
            <a:spAutoFit/>
          </a:bodyPr>
          <a:lstStyle/>
          <a:p>
            <a:r>
              <a:rPr lang="en-GB" sz="2400" b="1" dirty="0"/>
              <a:t>Java</a:t>
            </a:r>
            <a:endParaRPr lang="en-GB" sz="2400" dirty="0"/>
          </a:p>
          <a:p>
            <a:r>
              <a:rPr lang="en-GB" sz="2400" dirty="0"/>
              <a:t>This contains the </a:t>
            </a:r>
            <a:r>
              <a:rPr lang="en-GB" sz="2400" b="1" dirty="0"/>
              <a:t>.java</a:t>
            </a:r>
            <a:r>
              <a:rPr lang="en-GB" sz="2400" dirty="0"/>
              <a:t> source files for your project. By default, it includes an </a:t>
            </a:r>
            <a:r>
              <a:rPr lang="en-GB" sz="2400" i="1" dirty="0"/>
              <a:t>MainActivity.java</a:t>
            </a:r>
            <a:r>
              <a:rPr lang="en-GB" sz="2400" dirty="0"/>
              <a:t> source file having an activity class that runs when your app is launched using the app icon.</a:t>
            </a:r>
          </a:p>
          <a:p>
            <a:endParaRPr lang="en-GB" sz="2400" dirty="0"/>
          </a:p>
          <a:p>
            <a:r>
              <a:rPr lang="en-GB" sz="2400" b="1" dirty="0"/>
              <a:t>res/drawable-</a:t>
            </a:r>
            <a:r>
              <a:rPr lang="en-GB" sz="2400" b="1" dirty="0" err="1"/>
              <a:t>hdpi</a:t>
            </a:r>
            <a:endParaRPr lang="en-GB" sz="2400" dirty="0"/>
          </a:p>
          <a:p>
            <a:r>
              <a:rPr lang="en-GB" sz="2400" dirty="0"/>
              <a:t>This is a directory for drawable objects that are designed for high-density screens.</a:t>
            </a:r>
          </a:p>
          <a:p>
            <a:endParaRPr lang="en-GB" sz="2400" dirty="0"/>
          </a:p>
          <a:p>
            <a:r>
              <a:rPr lang="en-GB" sz="2400" b="1" dirty="0"/>
              <a:t>res/layout</a:t>
            </a:r>
            <a:endParaRPr lang="en-GB" sz="2400" dirty="0"/>
          </a:p>
          <a:p>
            <a:r>
              <a:rPr lang="en-GB" sz="2400" dirty="0"/>
              <a:t>This is a directory for files that define your app's user interface.</a:t>
            </a:r>
          </a:p>
          <a:p>
            <a:endParaRPr lang="en-GB"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latin typeface="Tahoma" panose="020B0604030504040204" pitchFamily="34" charset="0"/>
                <a:cs typeface="Times New Roman" panose="02020603050405020304" pitchFamily="18" charset="0"/>
              </a:rPr>
              <a:t>Android is an open-source and Linux-based operating system designed for mobile devices, such as smartphones and tablet computers. It was developed by the Open Handset Alliance, led by Google and other companies.</a:t>
            </a:r>
          </a:p>
          <a:p>
            <a:endParaRPr lang="en-US" sz="2400" dirty="0">
              <a:latin typeface="Tahoma" panose="020B0604030504040204" pitchFamily="34" charset="0"/>
              <a:cs typeface="Times New Roman" panose="02020603050405020304" pitchFamily="18" charset="0"/>
            </a:endParaRPr>
          </a:p>
          <a:p>
            <a:r>
              <a:rPr lang="en-US" sz="2400" dirty="0">
                <a:latin typeface="Tahoma" panose="020B0604030504040204" pitchFamily="34" charset="0"/>
                <a:cs typeface="Times New Roman" panose="02020603050405020304" pitchFamily="18" charset="0"/>
              </a:rPr>
              <a:t>Android offers a unified approach to mobile application development. This means that developers only need to develop for Android, and their applications should be able to run on different devices powered by the Android operating system.</a:t>
            </a:r>
            <a:endParaRPr lang="en-US"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a:solidFill>
                  <a:schemeClr val="tx1">
                    <a:lumMod val="95000"/>
                    <a:lumOff val="5000"/>
                  </a:schemeClr>
                </a:solidFill>
              </a:rPr>
              <a:t>Android - Overview</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Directories – Defined </a:t>
            </a:r>
            <a:r>
              <a:rPr lang="en-US" dirty="0" err="1">
                <a:solidFill>
                  <a:schemeClr val="tx1">
                    <a:lumMod val="95000"/>
                    <a:lumOff val="5000"/>
                  </a:schemeClr>
                </a:solidFill>
              </a:rPr>
              <a:t>Contd</a:t>
            </a:r>
            <a:r>
              <a:rPr lang="en-US" dirty="0">
                <a:solidFill>
                  <a:schemeClr val="tx1">
                    <a:lumMod val="95000"/>
                    <a:lumOff val="5000"/>
                  </a:schemeClr>
                </a:solidFill>
              </a:rPr>
              <a: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5170646"/>
          </a:xfrm>
          <a:prstGeom prst="rect">
            <a:avLst/>
          </a:prstGeom>
          <a:noFill/>
        </p:spPr>
        <p:txBody>
          <a:bodyPr wrap="square" rtlCol="0">
            <a:spAutoFit/>
          </a:bodyPr>
          <a:lstStyle/>
          <a:p>
            <a:r>
              <a:rPr lang="en-GB" sz="2400" b="1" dirty="0"/>
              <a:t>res/values</a:t>
            </a:r>
            <a:endParaRPr lang="en-GB" sz="2400" dirty="0"/>
          </a:p>
          <a:p>
            <a:r>
              <a:rPr lang="en-GB" sz="2400" dirty="0"/>
              <a:t>This is a directory for other various XML files that contain a collection of resources, such as strings and colours definitions.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r>
              <a:rPr lang="en-GB" sz="2400" b="1" dirty="0"/>
              <a:t>AndroidManifest.xml</a:t>
            </a:r>
            <a:endParaRPr lang="en-GB" sz="2400" dirty="0"/>
          </a:p>
          <a:p>
            <a:r>
              <a:rPr lang="en-GB" sz="2400" dirty="0"/>
              <a:t>This is the manifest file which describes the fundamental characteristics of the app and defines each of its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r>
              <a:rPr lang="en-GB" sz="2400" b="1" dirty="0" err="1"/>
              <a:t>Build.gradle</a:t>
            </a:r>
            <a:endParaRPr lang="en-GB" sz="2400" dirty="0"/>
          </a:p>
          <a:p>
            <a:r>
              <a:rPr lang="en-GB" sz="2400" dirty="0"/>
              <a:t>This is an auto generated file which contains </a:t>
            </a:r>
            <a:r>
              <a:rPr lang="en-GB" sz="2400" dirty="0" err="1"/>
              <a:t>compileSdkVersion</a:t>
            </a:r>
            <a:r>
              <a:rPr lang="en-GB" sz="2400" dirty="0"/>
              <a:t>, </a:t>
            </a:r>
            <a:r>
              <a:rPr lang="en-GB" sz="2400" dirty="0" err="1"/>
              <a:t>buildToolsVersion</a:t>
            </a:r>
            <a:r>
              <a:rPr lang="en-GB" sz="2400" dirty="0"/>
              <a:t>, </a:t>
            </a:r>
            <a:r>
              <a:rPr lang="en-GB" sz="2400" dirty="0" err="1"/>
              <a:t>applicationId</a:t>
            </a:r>
            <a:r>
              <a:rPr lang="en-GB" sz="2400" dirty="0"/>
              <a:t>, </a:t>
            </a:r>
            <a:r>
              <a:rPr lang="en-GB" sz="2400" dirty="0" err="1"/>
              <a:t>minSdkVersion</a:t>
            </a:r>
            <a:r>
              <a:rPr lang="en-GB" sz="2400" dirty="0"/>
              <a:t>, </a:t>
            </a:r>
            <a:r>
              <a:rPr lang="en-GB" sz="2400" dirty="0" err="1"/>
              <a:t>targetSdkVersion</a:t>
            </a:r>
            <a:r>
              <a:rPr lang="en-GB" sz="2400" dirty="0"/>
              <a:t>, </a:t>
            </a:r>
            <a:r>
              <a:rPr lang="en-GB" sz="2400" dirty="0" err="1"/>
              <a:t>versionCode</a:t>
            </a:r>
            <a:r>
              <a:rPr lang="en-GB" sz="2400" dirty="0"/>
              <a:t> and </a:t>
            </a:r>
            <a:r>
              <a:rPr lang="en-GB" sz="2400" dirty="0" err="1"/>
              <a:t>versionName</a:t>
            </a:r>
            <a:endParaRPr lang="en-GB"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83367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Overview of Android Files</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2585323"/>
          </a:xfrm>
          <a:prstGeom prst="rect">
            <a:avLst/>
          </a:prstGeom>
          <a:noFill/>
        </p:spPr>
        <p:txBody>
          <a:bodyPr wrap="square" rtlCol="0">
            <a:spAutoFit/>
          </a:bodyPr>
          <a:lstStyle/>
          <a:p>
            <a:r>
              <a:rPr lang="en-GB" sz="2400" b="1" dirty="0"/>
              <a:t>The Main Activity File</a:t>
            </a:r>
          </a:p>
          <a:p>
            <a:r>
              <a:rPr lang="en-GB" sz="2400" dirty="0"/>
              <a:t>The main activity code is a Java file </a:t>
            </a:r>
            <a:r>
              <a:rPr lang="en-GB" sz="2400" b="1" dirty="0"/>
              <a:t>MainActivity.java</a:t>
            </a:r>
            <a:r>
              <a:rPr lang="en-GB" sz="2400" dirty="0"/>
              <a:t>. This is the actual application file which ultimately gets converted to a Dalvik executable and runs your application. Following is the default code generated by the application wizard for </a:t>
            </a:r>
            <a:r>
              <a:rPr lang="en-GB" sz="2400" i="1" dirty="0"/>
              <a:t>Hello World!</a:t>
            </a:r>
            <a:r>
              <a:rPr lang="en-GB" sz="2400" dirty="0"/>
              <a: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627886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Snippet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32</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a:extLst>
              <a:ext uri="{FF2B5EF4-FFF2-40B4-BE49-F238E27FC236}">
                <a16:creationId xmlns:a16="http://schemas.microsoft.com/office/drawing/2014/main" id="{BEB3D5C2-F598-4E69-A86A-0F883E6B5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341" y="1544132"/>
            <a:ext cx="6850974" cy="2522439"/>
          </a:xfrm>
          <a:prstGeom prst="rect">
            <a:avLst/>
          </a:prstGeom>
        </p:spPr>
      </p:pic>
      <p:sp>
        <p:nvSpPr>
          <p:cNvPr id="6" name="TextBox 5">
            <a:extLst>
              <a:ext uri="{FF2B5EF4-FFF2-40B4-BE49-F238E27FC236}">
                <a16:creationId xmlns:a16="http://schemas.microsoft.com/office/drawing/2014/main" id="{2D05419E-95B4-4D31-968D-CF857AF7C21B}"/>
              </a:ext>
            </a:extLst>
          </p:cNvPr>
          <p:cNvSpPr txBox="1"/>
          <p:nvPr/>
        </p:nvSpPr>
        <p:spPr>
          <a:xfrm>
            <a:off x="1246207" y="4590693"/>
            <a:ext cx="9491241" cy="1200329"/>
          </a:xfrm>
          <a:prstGeom prst="rect">
            <a:avLst/>
          </a:prstGeom>
          <a:noFill/>
        </p:spPr>
        <p:txBody>
          <a:bodyPr wrap="square" rtlCol="0">
            <a:spAutoFit/>
          </a:bodyPr>
          <a:lstStyle/>
          <a:p>
            <a:r>
              <a:rPr lang="en-GB" sz="2400" dirty="0"/>
              <a:t>Here, </a:t>
            </a:r>
            <a:r>
              <a:rPr lang="en-GB" sz="2400" i="1" dirty="0" err="1"/>
              <a:t>R.layout.activity_main</a:t>
            </a:r>
            <a:r>
              <a:rPr lang="en-GB" sz="2400" dirty="0"/>
              <a:t> refers to the </a:t>
            </a:r>
            <a:r>
              <a:rPr lang="en-GB" sz="2400" i="1" dirty="0"/>
              <a:t>activity_main.xml</a:t>
            </a:r>
            <a:r>
              <a:rPr lang="en-GB" sz="2400" dirty="0"/>
              <a:t> file located in the </a:t>
            </a:r>
            <a:r>
              <a:rPr lang="en-GB" sz="2400" i="1" dirty="0"/>
              <a:t>res/layout</a:t>
            </a:r>
            <a:r>
              <a:rPr lang="en-GB" sz="2400" dirty="0"/>
              <a:t> folder. The </a:t>
            </a:r>
            <a:r>
              <a:rPr lang="en-GB" sz="2400" i="1" dirty="0" err="1"/>
              <a:t>onCreate</a:t>
            </a:r>
            <a:r>
              <a:rPr lang="en-GB" sz="2400" i="1" dirty="0"/>
              <a:t>()</a:t>
            </a:r>
            <a:r>
              <a:rPr lang="en-GB" sz="2400" dirty="0"/>
              <a:t> method is one of many methods that are figured when an activity is loaded.</a:t>
            </a:r>
            <a:endParaRPr lang="x-none" sz="2400" dirty="0"/>
          </a:p>
        </p:txBody>
      </p:sp>
    </p:spTree>
    <p:extLst>
      <p:ext uri="{BB962C8B-B14F-4D97-AF65-F5344CB8AC3E}">
        <p14:creationId xmlns:p14="http://schemas.microsoft.com/office/powerpoint/2010/main" val="3621438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Overview of Android Files </a:t>
            </a:r>
            <a:r>
              <a:rPr lang="en-US" dirty="0" err="1">
                <a:solidFill>
                  <a:schemeClr val="tx1">
                    <a:lumMod val="95000"/>
                    <a:lumOff val="5000"/>
                  </a:schemeClr>
                </a:solidFill>
              </a:rPr>
              <a:t>Contd</a:t>
            </a:r>
            <a:r>
              <a:rPr lang="en-US" dirty="0">
                <a:solidFill>
                  <a:schemeClr val="tx1">
                    <a:lumMod val="95000"/>
                    <a:lumOff val="5000"/>
                  </a:schemeClr>
                </a:solidFill>
              </a:rPr>
              <a: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33</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3323987"/>
          </a:xfrm>
          <a:prstGeom prst="rect">
            <a:avLst/>
          </a:prstGeom>
          <a:noFill/>
        </p:spPr>
        <p:txBody>
          <a:bodyPr wrap="square" rtlCol="0">
            <a:spAutoFit/>
          </a:bodyPr>
          <a:lstStyle/>
          <a:p>
            <a:r>
              <a:rPr lang="en-GB" sz="2400" b="1" dirty="0"/>
              <a:t>The Manifest File</a:t>
            </a:r>
          </a:p>
          <a:p>
            <a:r>
              <a:rPr lang="en-GB" sz="2400" dirty="0"/>
              <a:t>Whatever component you develop as a part of your application, you must declare all its components in a </a:t>
            </a:r>
            <a:r>
              <a:rPr lang="en-GB" sz="2400" i="1" dirty="0"/>
              <a:t>manifest.xml</a:t>
            </a:r>
            <a:r>
              <a:rPr lang="en-GB" sz="2400" dirty="0"/>
              <a:t> which resides at the root of the application project directory. This file works as an interface between Android OS and your application, so if you do not declare your component in this file, then it will not be considered by the OS. For example, a default manifest file will look like as following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212778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Snippet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7" name="Picture 6">
            <a:extLst>
              <a:ext uri="{FF2B5EF4-FFF2-40B4-BE49-F238E27FC236}">
                <a16:creationId xmlns:a16="http://schemas.microsoft.com/office/drawing/2014/main" id="{5B70EB01-37AB-4A90-81CF-76C632EA4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185" y="1308670"/>
            <a:ext cx="7186269" cy="4189305"/>
          </a:xfrm>
          <a:prstGeom prst="rect">
            <a:avLst/>
          </a:prstGeom>
        </p:spPr>
      </p:pic>
    </p:spTree>
    <p:extLst>
      <p:ext uri="{BB962C8B-B14F-4D97-AF65-F5344CB8AC3E}">
        <p14:creationId xmlns:p14="http://schemas.microsoft.com/office/powerpoint/2010/main" val="164021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Description</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35</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4" name="TextBox 3">
            <a:extLst>
              <a:ext uri="{FF2B5EF4-FFF2-40B4-BE49-F238E27FC236}">
                <a16:creationId xmlns:a16="http://schemas.microsoft.com/office/drawing/2014/main" id="{7D84BFE3-88A1-4FCE-90AC-6449FA6BA106}"/>
              </a:ext>
            </a:extLst>
          </p:cNvPr>
          <p:cNvSpPr txBox="1"/>
          <p:nvPr/>
        </p:nvSpPr>
        <p:spPr>
          <a:xfrm>
            <a:off x="1177402" y="1219201"/>
            <a:ext cx="10058400" cy="4708981"/>
          </a:xfrm>
          <a:prstGeom prst="rect">
            <a:avLst/>
          </a:prstGeom>
          <a:noFill/>
        </p:spPr>
        <p:txBody>
          <a:bodyPr wrap="square" rtlCol="0">
            <a:spAutoFit/>
          </a:bodyPr>
          <a:lstStyle/>
          <a:p>
            <a:r>
              <a:rPr lang="en-GB" sz="2000" dirty="0"/>
              <a:t>Here &lt;application&gt;...&lt;/application&gt; tags enclosed the components related to the application. Attribute </a:t>
            </a:r>
            <a:r>
              <a:rPr lang="en-GB" sz="2000" i="1" dirty="0" err="1"/>
              <a:t>android:icon</a:t>
            </a:r>
            <a:r>
              <a:rPr lang="en-GB" sz="2000" dirty="0"/>
              <a:t> will point to the application icon available under </a:t>
            </a:r>
            <a:r>
              <a:rPr lang="en-GB" sz="2000" i="1" dirty="0"/>
              <a:t>res/drawable-</a:t>
            </a:r>
            <a:r>
              <a:rPr lang="en-GB" sz="2000" i="1" dirty="0" err="1"/>
              <a:t>hdpi</a:t>
            </a:r>
            <a:r>
              <a:rPr lang="en-GB" sz="2000" dirty="0"/>
              <a:t>.</a:t>
            </a:r>
          </a:p>
          <a:p>
            <a:endParaRPr lang="en-GB" sz="2000" dirty="0"/>
          </a:p>
          <a:p>
            <a:r>
              <a:rPr lang="en-GB" sz="2000" dirty="0"/>
              <a:t> The application uses the image named ic_launcher.png located in the drawable folders</a:t>
            </a:r>
          </a:p>
          <a:p>
            <a:r>
              <a:rPr lang="en-GB" sz="2000" dirty="0"/>
              <a:t>The &lt;activity&gt; tag is used to specify an activity and </a:t>
            </a:r>
            <a:r>
              <a:rPr lang="en-GB" sz="2000" i="1" dirty="0" err="1"/>
              <a:t>android:name</a:t>
            </a:r>
            <a:r>
              <a:rPr lang="en-GB" sz="2000" dirty="0"/>
              <a:t> attribute specifies the fully qualified class name of the </a:t>
            </a:r>
            <a:r>
              <a:rPr lang="en-GB" sz="2000" i="1" dirty="0"/>
              <a:t>Activity</a:t>
            </a:r>
            <a:r>
              <a:rPr lang="en-GB" sz="2000" dirty="0"/>
              <a:t> subclass and the </a:t>
            </a:r>
            <a:r>
              <a:rPr lang="en-GB" sz="2000" i="1" dirty="0" err="1"/>
              <a:t>android:label</a:t>
            </a:r>
            <a:r>
              <a:rPr lang="en-GB" sz="2000" dirty="0"/>
              <a:t> attributes specifies a string to use as the label for the activity. </a:t>
            </a:r>
          </a:p>
          <a:p>
            <a:r>
              <a:rPr lang="en-GB" sz="2000" dirty="0"/>
              <a:t>You can specify multiple activities using &lt;activity&gt; tags.</a:t>
            </a:r>
          </a:p>
          <a:p>
            <a:r>
              <a:rPr lang="en-GB" sz="2000" dirty="0"/>
              <a:t>The </a:t>
            </a:r>
            <a:r>
              <a:rPr lang="en-GB" sz="2000" b="1" dirty="0"/>
              <a:t>action</a:t>
            </a:r>
            <a:r>
              <a:rPr lang="en-GB" sz="2000" dirty="0"/>
              <a:t> for the intent filter is named </a:t>
            </a:r>
            <a:r>
              <a:rPr lang="en-GB" sz="2000" i="1" dirty="0" err="1"/>
              <a:t>android.intent.action.MAIN</a:t>
            </a:r>
            <a:r>
              <a:rPr lang="en-GB" sz="2000" dirty="0"/>
              <a:t> to indicate that this activity serves as the entry point for the application. The </a:t>
            </a:r>
            <a:r>
              <a:rPr lang="en-GB" sz="2000" b="1" dirty="0"/>
              <a:t>category</a:t>
            </a:r>
            <a:r>
              <a:rPr lang="en-GB" sz="2000" dirty="0"/>
              <a:t> for the intent-filter is named </a:t>
            </a:r>
            <a:r>
              <a:rPr lang="en-GB" sz="2000" i="1" dirty="0" err="1"/>
              <a:t>android.intent.category.LAUNCHER</a:t>
            </a:r>
            <a:r>
              <a:rPr lang="en-GB" sz="2000" dirty="0"/>
              <a:t> to indicate that the application can be launched from the device's launcher icon.</a:t>
            </a:r>
          </a:p>
          <a:p>
            <a:r>
              <a:rPr lang="en-GB" sz="2000" dirty="0"/>
              <a:t>The </a:t>
            </a:r>
            <a:r>
              <a:rPr lang="en-GB" sz="2000" i="1" dirty="0"/>
              <a:t>@string</a:t>
            </a:r>
            <a:r>
              <a:rPr lang="en-GB" sz="2000" dirty="0"/>
              <a:t> refers to the </a:t>
            </a:r>
            <a:r>
              <a:rPr lang="en-GB" sz="2000" i="1" dirty="0"/>
              <a:t>strings.xml</a:t>
            </a:r>
            <a:r>
              <a:rPr lang="en-GB" sz="2000" dirty="0"/>
              <a:t> file explained below. Hence, </a:t>
            </a:r>
            <a:r>
              <a:rPr lang="en-GB" sz="2000" i="1" dirty="0"/>
              <a:t>@string/app_name</a:t>
            </a:r>
            <a:r>
              <a:rPr lang="en-GB" sz="2000" dirty="0"/>
              <a:t> refers to the </a:t>
            </a:r>
            <a:r>
              <a:rPr lang="en-GB" sz="2000" i="1" dirty="0" err="1"/>
              <a:t>app_name</a:t>
            </a:r>
            <a:r>
              <a:rPr lang="en-GB" sz="2000" dirty="0"/>
              <a:t> string defined in the strings.xml file, which is "HelloWorld". Similar way, other strings get populated in the application.</a:t>
            </a:r>
          </a:p>
        </p:txBody>
      </p:sp>
    </p:spTree>
    <p:extLst>
      <p:ext uri="{BB962C8B-B14F-4D97-AF65-F5344CB8AC3E}">
        <p14:creationId xmlns:p14="http://schemas.microsoft.com/office/powerpoint/2010/main" val="2851170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Description </a:t>
            </a:r>
            <a:r>
              <a:rPr lang="en-US" dirty="0" err="1">
                <a:solidFill>
                  <a:schemeClr val="tx1">
                    <a:lumMod val="95000"/>
                    <a:lumOff val="5000"/>
                  </a:schemeClr>
                </a:solidFill>
              </a:rPr>
              <a:t>Contd</a:t>
            </a:r>
            <a:r>
              <a:rPr lang="en-US" dirty="0">
                <a:solidFill>
                  <a:schemeClr val="tx1">
                    <a:lumMod val="95000"/>
                    <a:lumOff val="5000"/>
                  </a:schemeClr>
                </a:solidFill>
              </a:rPr>
              <a: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36</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4" name="TextBox 3">
            <a:extLst>
              <a:ext uri="{FF2B5EF4-FFF2-40B4-BE49-F238E27FC236}">
                <a16:creationId xmlns:a16="http://schemas.microsoft.com/office/drawing/2014/main" id="{7D84BFE3-88A1-4FCE-90AC-6449FA6BA106}"/>
              </a:ext>
            </a:extLst>
          </p:cNvPr>
          <p:cNvSpPr txBox="1"/>
          <p:nvPr/>
        </p:nvSpPr>
        <p:spPr>
          <a:xfrm>
            <a:off x="1177402" y="1219201"/>
            <a:ext cx="9329195"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a:ea typeface="+mn-ea"/>
                <a:cs typeface="+mn-cs"/>
              </a:rPr>
              <a:t>Following is the list of tags which you will use in your manifest file to specify different Android application components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w Cen MT"/>
                <a:ea typeface="+mn-ea"/>
                <a:cs typeface="+mn-cs"/>
              </a:rPr>
              <a:t>&lt;activity&gt;elements for activities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w Cen MT"/>
                <a:ea typeface="+mn-ea"/>
                <a:cs typeface="+mn-cs"/>
              </a:rPr>
              <a:t>&lt;service&gt; elements for services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w Cen MT"/>
                <a:ea typeface="+mn-ea"/>
                <a:cs typeface="+mn-cs"/>
              </a:rPr>
              <a:t>&lt;receiver&gt; elements for broadcast receivers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w Cen MT"/>
                <a:ea typeface="+mn-ea"/>
                <a:cs typeface="+mn-cs"/>
              </a:rPr>
              <a:t>&lt;provider&gt; elements for content providers</a:t>
            </a:r>
          </a:p>
        </p:txBody>
      </p:sp>
    </p:spTree>
    <p:extLst>
      <p:ext uri="{BB962C8B-B14F-4D97-AF65-F5344CB8AC3E}">
        <p14:creationId xmlns:p14="http://schemas.microsoft.com/office/powerpoint/2010/main" val="1579991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Overview of Android Files </a:t>
            </a:r>
            <a:r>
              <a:rPr lang="en-US" dirty="0" err="1">
                <a:solidFill>
                  <a:schemeClr val="tx1">
                    <a:lumMod val="95000"/>
                    <a:lumOff val="5000"/>
                  </a:schemeClr>
                </a:solidFill>
              </a:rPr>
              <a:t>Contd</a:t>
            </a:r>
            <a:r>
              <a:rPr lang="en-US" dirty="0">
                <a:solidFill>
                  <a:schemeClr val="tx1">
                    <a:lumMod val="95000"/>
                    <a:lumOff val="5000"/>
                  </a:schemeClr>
                </a:solidFill>
              </a:rPr>
              <a: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37</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2954655"/>
          </a:xfrm>
          <a:prstGeom prst="rect">
            <a:avLst/>
          </a:prstGeom>
          <a:noFill/>
        </p:spPr>
        <p:txBody>
          <a:bodyPr wrap="square" rtlCol="0">
            <a:spAutoFit/>
          </a:bodyPr>
          <a:lstStyle/>
          <a:p>
            <a:r>
              <a:rPr lang="en-GB" sz="2400" b="1" dirty="0"/>
              <a:t>The Strings File</a:t>
            </a:r>
          </a:p>
          <a:p>
            <a:r>
              <a:rPr lang="en-GB" sz="2400" dirty="0"/>
              <a:t>The </a:t>
            </a:r>
            <a:r>
              <a:rPr lang="en-GB" sz="2400" b="1" dirty="0"/>
              <a:t>strings.xml</a:t>
            </a:r>
            <a:r>
              <a:rPr lang="en-GB" sz="2400" dirty="0"/>
              <a:t> file is located in the </a:t>
            </a:r>
            <a:r>
              <a:rPr lang="en-GB" sz="2400" i="1" dirty="0"/>
              <a:t>res/values</a:t>
            </a:r>
            <a:r>
              <a:rPr lang="en-GB" sz="2400" dirty="0"/>
              <a:t> folder and it contains all the text that your application uses. For example, the names of buttons, labels, default text, and similar types of strings go into this file. This file is responsible for their textual content. For example, a default strings file will look like as following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19316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Snippet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38</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a:extLst>
              <a:ext uri="{FF2B5EF4-FFF2-40B4-BE49-F238E27FC236}">
                <a16:creationId xmlns:a16="http://schemas.microsoft.com/office/drawing/2014/main" id="{736D16C8-EAAE-4E92-A33F-DD9E1B9A4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754" y="2788864"/>
            <a:ext cx="6820491" cy="1280271"/>
          </a:xfrm>
          <a:prstGeom prst="rect">
            <a:avLst/>
          </a:prstGeom>
        </p:spPr>
      </p:pic>
    </p:spTree>
    <p:extLst>
      <p:ext uri="{BB962C8B-B14F-4D97-AF65-F5344CB8AC3E}">
        <p14:creationId xmlns:p14="http://schemas.microsoft.com/office/powerpoint/2010/main" val="18512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Overview of Android Files </a:t>
            </a:r>
            <a:r>
              <a:rPr lang="en-US" dirty="0" err="1">
                <a:solidFill>
                  <a:schemeClr val="tx1">
                    <a:lumMod val="95000"/>
                    <a:lumOff val="5000"/>
                  </a:schemeClr>
                </a:solidFill>
              </a:rPr>
              <a:t>Contd</a:t>
            </a:r>
            <a:r>
              <a:rPr lang="en-US" dirty="0">
                <a:solidFill>
                  <a:schemeClr val="tx1">
                    <a:lumMod val="95000"/>
                    <a:lumOff val="5000"/>
                  </a:schemeClr>
                </a:solidFill>
              </a:rPr>
              <a: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39</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2954655"/>
          </a:xfrm>
          <a:prstGeom prst="rect">
            <a:avLst/>
          </a:prstGeom>
          <a:noFill/>
        </p:spPr>
        <p:txBody>
          <a:bodyPr wrap="square" rtlCol="0">
            <a:spAutoFit/>
          </a:bodyPr>
          <a:lstStyle/>
          <a:p>
            <a:r>
              <a:rPr lang="en-GB" sz="2400" b="1" dirty="0"/>
              <a:t>The Layout File</a:t>
            </a:r>
          </a:p>
          <a:p>
            <a:r>
              <a:rPr lang="en-GB" sz="2400" dirty="0"/>
              <a:t>The </a:t>
            </a:r>
            <a:r>
              <a:rPr lang="en-GB" sz="2400" b="1" dirty="0"/>
              <a:t>activity_main.xml</a:t>
            </a:r>
            <a:r>
              <a:rPr lang="en-GB" sz="2400" dirty="0"/>
              <a:t> is a layout file available in </a:t>
            </a:r>
            <a:r>
              <a:rPr lang="en-GB" sz="2400" i="1" dirty="0"/>
              <a:t>res/layout</a:t>
            </a:r>
            <a:r>
              <a:rPr lang="en-GB" sz="2400" dirty="0"/>
              <a:t> directory, that is referenced by your application when building its interface. You will modify this file very frequently to change the layout of your application. For your "Hello World!" application, this file will have following content related to default layout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81355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a:solidFill>
                  <a:schemeClr val="tx1">
                    <a:lumMod val="95000"/>
                    <a:lumOff val="5000"/>
                  </a:schemeClr>
                </a:solidFill>
              </a:rPr>
              <a:t>Why Android ? </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5" name="Picture 4" descr="Diagram&#10;&#10;Description automatically generated">
            <a:extLst>
              <a:ext uri="{FF2B5EF4-FFF2-40B4-BE49-F238E27FC236}">
                <a16:creationId xmlns:a16="http://schemas.microsoft.com/office/drawing/2014/main" id="{67059616-8213-443B-873C-794675C1A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577" y="1401904"/>
            <a:ext cx="7568841" cy="4612397"/>
          </a:xfrm>
          <a:prstGeom prst="rect">
            <a:avLst/>
          </a:prstGeom>
        </p:spPr>
      </p:pic>
    </p:spTree>
    <p:extLst>
      <p:ext uri="{BB962C8B-B14F-4D97-AF65-F5344CB8AC3E}">
        <p14:creationId xmlns:p14="http://schemas.microsoft.com/office/powerpoint/2010/main" val="1090760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Snippet</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6" name="Picture 5">
            <a:extLst>
              <a:ext uri="{FF2B5EF4-FFF2-40B4-BE49-F238E27FC236}">
                <a16:creationId xmlns:a16="http://schemas.microsoft.com/office/drawing/2014/main" id="{FC36C09A-965C-4CCB-BC40-31283A976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8134" y="1779127"/>
            <a:ext cx="6835732" cy="3299746"/>
          </a:xfrm>
          <a:prstGeom prst="rect">
            <a:avLst/>
          </a:prstGeom>
        </p:spPr>
      </p:pic>
    </p:spTree>
    <p:extLst>
      <p:ext uri="{BB962C8B-B14F-4D97-AF65-F5344CB8AC3E}">
        <p14:creationId xmlns:p14="http://schemas.microsoft.com/office/powerpoint/2010/main" val="347595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Snippet - Explained</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41</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528644"/>
            <a:ext cx="91035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4" name="TextBox 3">
            <a:extLst>
              <a:ext uri="{FF2B5EF4-FFF2-40B4-BE49-F238E27FC236}">
                <a16:creationId xmlns:a16="http://schemas.microsoft.com/office/drawing/2014/main" id="{F2983E58-8964-4543-A9F2-09C77B576121}"/>
              </a:ext>
            </a:extLst>
          </p:cNvPr>
          <p:cNvSpPr txBox="1"/>
          <p:nvPr/>
        </p:nvSpPr>
        <p:spPr>
          <a:xfrm>
            <a:off x="1261641" y="1713052"/>
            <a:ext cx="10058400" cy="1477328"/>
          </a:xfrm>
          <a:prstGeom prst="rect">
            <a:avLst/>
          </a:prstGeom>
          <a:noFill/>
        </p:spPr>
        <p:txBody>
          <a:bodyPr wrap="square" rtlCol="0">
            <a:spAutoFit/>
          </a:bodyPr>
          <a:lstStyle/>
          <a:p>
            <a:r>
              <a:rPr lang="en-GB"/>
              <a:t>This is an example of simple </a:t>
            </a:r>
            <a:r>
              <a:rPr lang="en-GB" i="1"/>
              <a:t>RelativeLayout</a:t>
            </a:r>
            <a:r>
              <a:rPr lang="en-GB"/>
              <a:t> which we will study in a separate chapter. The </a:t>
            </a:r>
            <a:r>
              <a:rPr lang="en-GB" i="1"/>
              <a:t>TextView</a:t>
            </a:r>
            <a:r>
              <a:rPr lang="en-GB"/>
              <a:t> is an Android control used to build the GUI and it have various attributes like </a:t>
            </a:r>
            <a:r>
              <a:rPr lang="en-GB" i="1"/>
              <a:t>android:layout_width</a:t>
            </a:r>
            <a:r>
              <a:rPr lang="en-GB"/>
              <a:t>, </a:t>
            </a:r>
            <a:r>
              <a:rPr lang="en-GB" i="1"/>
              <a:t>android:layout_height</a:t>
            </a:r>
            <a:r>
              <a:rPr lang="en-GB"/>
              <a:t> etc which are being used to set its width and height etc.. The </a:t>
            </a:r>
            <a:r>
              <a:rPr lang="en-GB" i="1"/>
              <a:t>@string</a:t>
            </a:r>
            <a:r>
              <a:rPr lang="en-GB"/>
              <a:t> refers to the strings.xml file located in the res/values folder. Hence, @string/hello_world refers to the hello string defined in the strings.xml file, which is "Hello World!".</a:t>
            </a:r>
            <a:endParaRPr lang="x-none" dirty="0"/>
          </a:p>
        </p:txBody>
      </p:sp>
    </p:spTree>
    <p:extLst>
      <p:ext uri="{BB962C8B-B14F-4D97-AF65-F5344CB8AC3E}">
        <p14:creationId xmlns:p14="http://schemas.microsoft.com/office/powerpoint/2010/main" val="62301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GB" sz="2400" dirty="0">
                <a:latin typeface="Tahoma" panose="020B0604030504040204" pitchFamily="34" charset="0"/>
                <a:cs typeface="Times New Roman" panose="02020603050405020304" pitchFamily="18" charset="0"/>
              </a:rPr>
              <a:t>Android</a:t>
            </a:r>
            <a:r>
              <a:rPr lang="en-GB" sz="1400" dirty="0"/>
              <a:t>  </a:t>
            </a:r>
            <a:r>
              <a:rPr lang="en-GB" sz="2400" dirty="0">
                <a:latin typeface="Tahoma" panose="020B0604030504040204" pitchFamily="34" charset="0"/>
                <a:cs typeface="Times New Roman" panose="02020603050405020304" pitchFamily="18" charset="0"/>
              </a:rPr>
              <a:t>is a powerful operating system built with certain pre-set and expected features below:</a:t>
            </a:r>
          </a:p>
          <a:p>
            <a:pPr lvl="1"/>
            <a:r>
              <a:rPr lang="en-GB" sz="1600" b="1" dirty="0"/>
              <a:t>Beautiful UI</a:t>
            </a:r>
            <a:endParaRPr lang="en-GB" sz="1600" b="1" dirty="0">
              <a:latin typeface="Tahoma" panose="020B0604030504040204" pitchFamily="34" charset="0"/>
              <a:cs typeface="Times New Roman" panose="02020603050405020304" pitchFamily="18" charset="0"/>
            </a:endParaRPr>
          </a:p>
          <a:p>
            <a:pPr lvl="1"/>
            <a:r>
              <a:rPr lang="en-GB" sz="1600" b="1" dirty="0"/>
              <a:t>Connectivity</a:t>
            </a:r>
            <a:endParaRPr lang="en-GB" sz="1600" b="1" dirty="0">
              <a:latin typeface="Tahoma" panose="020B0604030504040204" pitchFamily="34" charset="0"/>
              <a:cs typeface="Times New Roman" panose="02020603050405020304" pitchFamily="18" charset="0"/>
            </a:endParaRPr>
          </a:p>
          <a:p>
            <a:pPr lvl="1"/>
            <a:r>
              <a:rPr lang="en-GB" sz="1600" b="1" dirty="0"/>
              <a:t>Storage</a:t>
            </a:r>
            <a:endParaRPr lang="en-GB" sz="1600" b="1" dirty="0">
              <a:latin typeface="Tahoma" panose="020B0604030504040204" pitchFamily="34" charset="0"/>
              <a:cs typeface="Times New Roman" panose="02020603050405020304" pitchFamily="18" charset="0"/>
            </a:endParaRPr>
          </a:p>
          <a:p>
            <a:pPr lvl="1"/>
            <a:r>
              <a:rPr lang="en-GB" sz="1600" b="1" dirty="0"/>
              <a:t>Media support</a:t>
            </a:r>
            <a:endParaRPr lang="en-GB" sz="1600" b="1" dirty="0">
              <a:latin typeface="Tahoma" panose="020B0604030504040204" pitchFamily="34" charset="0"/>
              <a:cs typeface="Times New Roman" panose="02020603050405020304" pitchFamily="18" charset="0"/>
            </a:endParaRPr>
          </a:p>
          <a:p>
            <a:pPr lvl="1"/>
            <a:r>
              <a:rPr lang="en-GB" sz="1600" b="1" dirty="0"/>
              <a:t>Messaging</a:t>
            </a:r>
            <a:endParaRPr lang="en-GB" sz="1600" b="1" dirty="0">
              <a:latin typeface="Tahoma" panose="020B0604030504040204" pitchFamily="34" charset="0"/>
              <a:cs typeface="Times New Roman" panose="02020603050405020304" pitchFamily="18" charset="0"/>
            </a:endParaRPr>
          </a:p>
          <a:p>
            <a:pPr lvl="1"/>
            <a:r>
              <a:rPr lang="en-GB" sz="1600" b="1" dirty="0"/>
              <a:t>Multi-tasking</a:t>
            </a:r>
            <a:endParaRPr lang="en-GB" sz="1600" b="1" dirty="0">
              <a:latin typeface="Tahoma" panose="020B0604030504040204" pitchFamily="34" charset="0"/>
              <a:cs typeface="Times New Roman" panose="02020603050405020304" pitchFamily="18" charset="0"/>
            </a:endParaRPr>
          </a:p>
          <a:p>
            <a:pPr lvl="1"/>
            <a:r>
              <a:rPr lang="en-GB" sz="1600" b="1" dirty="0"/>
              <a:t>Resizable widgets</a:t>
            </a:r>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a:solidFill>
                  <a:schemeClr val="tx1">
                    <a:lumMod val="95000"/>
                    <a:lumOff val="5000"/>
                  </a:schemeClr>
                </a:solidFill>
              </a:rPr>
              <a:t>Features of Android – Minimum Requirements</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137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Beautiful UI</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864310"/>
            <a:ext cx="4994111"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sz="2400" dirty="0"/>
              <a:t>Android OS basic screen provides a beautiful and intuitive user interface.</a:t>
            </a: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156CA2EA-A882-4071-B798-C21ECE1DA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68" y="1219201"/>
            <a:ext cx="6097532" cy="48960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Storage</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864310"/>
            <a:ext cx="9103557" cy="221599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altLang="x-none" sz="2400" dirty="0">
                <a:solidFill>
                  <a:prstClr val="black"/>
                </a:solidFill>
                <a:latin typeface="Tahoma" panose="020B0604030504040204" pitchFamily="34" charset="0"/>
                <a:cs typeface="Times New Roman" panose="02020603050405020304" pitchFamily="18" charset="0"/>
              </a:rPr>
              <a:t>Android apps possess the unique ability to store data and be able to query said data. Databases like;</a:t>
            </a:r>
            <a:endParaRPr kumimoji="0" lang="en-GB" altLang="x-none" sz="2400" b="0" i="0" u="none" strike="noStrike" kern="1200" cap="none" spc="0" normalizeH="0" baseline="0" noProof="0" dirty="0">
              <a:ln>
                <a:noFill/>
              </a:ln>
              <a:solidFill>
                <a:prstClr val="black"/>
              </a:solidFill>
              <a:effectLst/>
              <a:uLnTx/>
              <a:uFillTx/>
              <a:latin typeface="Tahoma" panose="020B0604030504040204" pitchFamily="34" charset="0"/>
              <a:ea typeface="+mn-ea"/>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dirty="0">
                <a:solidFill>
                  <a:prstClr val="black"/>
                </a:solidFill>
                <a:latin typeface="Tw Cen MT"/>
              </a:rPr>
              <a:t>SQLite</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a:p>
            <a:pPr marL="800100" marR="0" lvl="1"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MySQL</a:t>
            </a:r>
          </a:p>
          <a:p>
            <a:pPr marL="800100" marR="0" lvl="1"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dirty="0">
                <a:solidFill>
                  <a:prstClr val="black"/>
                </a:solidFill>
                <a:latin typeface="Tw Cen MT"/>
              </a:rPr>
              <a:t>MSSQL SERVER</a:t>
            </a:r>
          </a:p>
          <a:p>
            <a:pPr marL="800100" marR="0" lvl="1"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GB" sz="1800" b="0" i="0" u="none" strike="noStrike" kern="1200" cap="none" spc="0" normalizeH="0" baseline="0" noProof="0" dirty="0">
                <a:ln>
                  <a:noFill/>
                </a:ln>
                <a:solidFill>
                  <a:prstClr val="black"/>
                </a:solidFill>
                <a:effectLst/>
                <a:uLnTx/>
                <a:uFillTx/>
                <a:latin typeface="Tw Cen MT"/>
                <a:ea typeface="+mn-ea"/>
                <a:cs typeface="+mn-cs"/>
              </a:rPr>
              <a:t>Firebase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303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Multi Tasking</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864310"/>
            <a:ext cx="9103557"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sz="2400" dirty="0"/>
              <a:t>User can jump from one task to another and same time various application can run simultaneously.</a:t>
            </a: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6DFF498-3F13-4406-939A-BE994D18833E}"/>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Resizable Widgets</a:t>
            </a:r>
          </a:p>
        </p:txBody>
      </p:sp>
      <p:sp>
        <p:nvSpPr>
          <p:cNvPr id="2" name="Slide Number Placeholder 1">
            <a:extLst>
              <a:ext uri="{FF2B5EF4-FFF2-40B4-BE49-F238E27FC236}">
                <a16:creationId xmlns:a16="http://schemas.microsoft.com/office/drawing/2014/main" id="{BE1CCAB8-AB1C-4D1D-B11D-FDB332A06783}"/>
              </a:ext>
            </a:extLst>
          </p:cNvPr>
          <p:cNvSpPr>
            <a:spLocks noGrp="1"/>
          </p:cNvSpPr>
          <p:nvPr>
            <p:ph type="sldNum" sz="quarter" idx="10"/>
          </p:nvPr>
        </p:nvSpPr>
        <p:spPr/>
        <p:txBody>
          <a:bodyPr>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E2878862-E775-4F68-8029-49CC5DC66038}" type="slidenum">
              <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TextBox 2">
            <a:extLst>
              <a:ext uri="{FF2B5EF4-FFF2-40B4-BE49-F238E27FC236}">
                <a16:creationId xmlns:a16="http://schemas.microsoft.com/office/drawing/2014/main" id="{DB9746CE-D2A4-4CBB-934B-DE6F3ED51F18}"/>
              </a:ext>
            </a:extLst>
          </p:cNvPr>
          <p:cNvSpPr txBox="1"/>
          <p:nvPr/>
        </p:nvSpPr>
        <p:spPr>
          <a:xfrm>
            <a:off x="812800" y="1864310"/>
            <a:ext cx="9103557" cy="240065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sz="2400" dirty="0"/>
              <a:t>Widgets are resizable, so users can expand them to show more content or shrink them to save space.</a:t>
            </a: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GB" sz="2400" b="0" i="0" u="none" strike="noStrike" kern="1200" cap="none" spc="0" normalizeH="0" baseline="0" noProof="0" dirty="0">
              <a:ln>
                <a:noFill/>
              </a:ln>
              <a:solidFill>
                <a:prstClr val="black"/>
              </a:solidFill>
              <a:effectLst/>
              <a:uLnTx/>
              <a:uFillTx/>
              <a:latin typeface="Tw Cen MT"/>
              <a:ea typeface="+mn-ea"/>
              <a:cs typeface="+mn-cs"/>
            </a:endParaRPr>
          </a:p>
          <a:p>
            <a:pPr marL="342900" marR="0" lvl="0" indent="-34290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lang="en-GB" sz="2400" b="1" dirty="0">
                <a:solidFill>
                  <a:prstClr val="black"/>
                </a:solidFill>
                <a:latin typeface="Tw Cen MT"/>
              </a:rPr>
              <a:t>NOTE: </a:t>
            </a:r>
            <a:r>
              <a:rPr lang="en-GB" dirty="0"/>
              <a:t>A widget is a small gadget or control of your android application placed on the home screen. Widgets can be very handy as they allow you to put your favourite applications on your home screen in order to quickly access them. You have probably seen some common widgets, such as music widget, weather widget, clock widget etc.</a:t>
            </a:r>
            <a:endParaRPr kumimoji="0" lang="x-none"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64411452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1890</Words>
  <Application>Microsoft Office PowerPoint</Application>
  <PresentationFormat>Widescreen</PresentationFormat>
  <Paragraphs>234</Paragraphs>
  <Slides>41</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Agency FB</vt:lpstr>
      <vt:lpstr>Arial</vt:lpstr>
      <vt:lpstr>Calibri</vt:lpstr>
      <vt:lpstr>Calibri Light</vt:lpstr>
      <vt:lpstr>Century Gothic</vt:lpstr>
      <vt:lpstr>Tahoma</vt:lpstr>
      <vt:lpstr>Tw Cen MT</vt:lpstr>
      <vt:lpstr>Wingdings</vt:lpstr>
      <vt:lpstr>Wingdings 2</vt:lpstr>
      <vt:lpstr>Office Theme</vt:lpstr>
      <vt:lpstr>ISBAT</vt:lpstr>
      <vt:lpstr>PowerPoint Presentation</vt:lpstr>
      <vt:lpstr>OBJECTIVES</vt:lpstr>
      <vt:lpstr>Android - Overview</vt:lpstr>
      <vt:lpstr>Why Android ? </vt:lpstr>
      <vt:lpstr>Features of Android – Minimum Requirements</vt:lpstr>
      <vt:lpstr>Beautiful UI</vt:lpstr>
      <vt:lpstr>Storage</vt:lpstr>
      <vt:lpstr>Multi Tasking</vt:lpstr>
      <vt:lpstr>Resizable Widgets</vt:lpstr>
      <vt:lpstr>Android Development Environment</vt:lpstr>
      <vt:lpstr>Android Development Environment – Set Up</vt:lpstr>
      <vt:lpstr>Android Development Environment – Set Up</vt:lpstr>
      <vt:lpstr>Android Development Environment – Set Up</vt:lpstr>
      <vt:lpstr>Android Development Environment – Set Up</vt:lpstr>
      <vt:lpstr>Android Development Environment – Set Up</vt:lpstr>
      <vt:lpstr>Android Development Environment – Set Up</vt:lpstr>
      <vt:lpstr>Android Development Environment – Set Up</vt:lpstr>
      <vt:lpstr>Android Development Environment – Set Up</vt:lpstr>
      <vt:lpstr>Android Development Environment – Set Up</vt:lpstr>
      <vt:lpstr>Android Environment  - Configuration</vt:lpstr>
      <vt:lpstr>Android Development Environment – Set Up</vt:lpstr>
      <vt:lpstr>Android Development Environment – Set Up</vt:lpstr>
      <vt:lpstr>Android Development Environment – Set Up</vt:lpstr>
      <vt:lpstr>Android Development Environment – Set Up</vt:lpstr>
      <vt:lpstr>Android Development Environment – Set Up</vt:lpstr>
      <vt:lpstr>Hello World</vt:lpstr>
      <vt:lpstr>Hello World</vt:lpstr>
      <vt:lpstr>Anatomy of Android Application</vt:lpstr>
      <vt:lpstr>Directories - Defined</vt:lpstr>
      <vt:lpstr>Directories – Defined Contd…</vt:lpstr>
      <vt:lpstr>Overview of Android Files</vt:lpstr>
      <vt:lpstr>Snippet</vt:lpstr>
      <vt:lpstr>Overview of Android Files Contd…</vt:lpstr>
      <vt:lpstr>Snippet</vt:lpstr>
      <vt:lpstr>Description</vt:lpstr>
      <vt:lpstr>Description Contd…</vt:lpstr>
      <vt:lpstr>Overview of Android Files Contd…</vt:lpstr>
      <vt:lpstr>Snippet</vt:lpstr>
      <vt:lpstr>Overview of Android Files Contd…</vt:lpstr>
      <vt:lpstr>Snippet</vt:lpstr>
      <vt:lpstr>Snippet -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Loise Waithira</dc:creator>
  <cp:lastModifiedBy>Cyber Cypher</cp:lastModifiedBy>
  <cp:revision>114</cp:revision>
  <dcterms:created xsi:type="dcterms:W3CDTF">2022-02-23T00:27:01Z</dcterms:created>
  <dcterms:modified xsi:type="dcterms:W3CDTF">2024-02-23T18:16:02Z</dcterms:modified>
</cp:coreProperties>
</file>