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Lst>
  <p:notesMasterIdLst>
    <p:notesMasterId r:id="rId23"/>
  </p:notesMasterIdLst>
  <p:sldIdLst>
    <p:sldId id="256" r:id="rId7"/>
    <p:sldId id="257" r:id="rId8"/>
    <p:sldId id="258" r:id="rId9"/>
    <p:sldId id="259" r:id="rId10"/>
    <p:sldId id="265" r:id="rId11"/>
    <p:sldId id="266" r:id="rId12"/>
    <p:sldId id="260" r:id="rId13"/>
    <p:sldId id="261" r:id="rId14"/>
    <p:sldId id="262" r:id="rId15"/>
    <p:sldId id="263" r:id="rId16"/>
    <p:sldId id="264" r:id="rId17"/>
    <p:sldId id="267" r:id="rId18"/>
    <p:sldId id="268"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D663E-357D-491B-923E-2FD04A9A80AB}"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88F96-1D22-4B5D-B529-3957672D4D7D}" type="slidenum">
              <a:rPr lang="en-US" smtClean="0"/>
              <a:t>‹#›</a:t>
            </a:fld>
            <a:endParaRPr lang="en-US"/>
          </a:p>
        </p:txBody>
      </p:sp>
    </p:spTree>
    <p:extLst>
      <p:ext uri="{BB962C8B-B14F-4D97-AF65-F5344CB8AC3E}">
        <p14:creationId xmlns:p14="http://schemas.microsoft.com/office/powerpoint/2010/main" val="306996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167701F6-C040-4EBF-801F-E69A8BA5061C}"/>
              </a:ext>
            </a:extLst>
          </p:cNvPr>
          <p:cNvSpPr>
            <a:spLocks noGrp="1" noRot="1" noChangeAspect="1" noChangeArrowheads="1" noTextEdit="1"/>
          </p:cNvSpPr>
          <p:nvPr>
            <p:ph type="sldImg"/>
          </p:nvPr>
        </p:nvSpPr>
        <p:spPr>
          <a:ln/>
        </p:spPr>
      </p:sp>
      <p:sp>
        <p:nvSpPr>
          <p:cNvPr id="11267" name="Rectangle 3">
            <a:extLst>
              <a:ext uri="{FF2B5EF4-FFF2-40B4-BE49-F238E27FC236}">
                <a16:creationId xmlns="" xmlns:a16="http://schemas.microsoft.com/office/drawing/2014/main" id="{03B6D711-8F54-441B-BA22-B0B0F28BE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675898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72245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495430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2906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721625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938024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41478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884763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58926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888471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06654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242158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73461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627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595934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54800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03C3DE-D0FC-4973-9828-6EDE44B54A23}"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246771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3C3DE-D0FC-4973-9828-6EDE44B54A23}"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5533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3C3DE-D0FC-4973-9828-6EDE44B54A23}"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3852448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059674"/>
      </p:ext>
    </p:extLst>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3149713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3767079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48058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1623501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297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622458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1740069649"/>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03C3DE-D0FC-4973-9828-6EDE44B54A23}"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666602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1361680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11190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3057885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28236472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5515768"/>
      </p:ext>
    </p:extLst>
  </p:cSld>
  <p:clrMapOvr>
    <a:overrideClrMapping bg1="lt1" tx1="dk1" bg2="lt2" tx2="dk2" accent1="accent1" accent2="accent2" accent3="accent3" accent4="accent4" accent5="accent5" accent6="accent6" hlink="hlink" folHlink="folHlink"/>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16884108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871976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2753484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956123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87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03C3DE-D0FC-4973-9828-6EDE44B54A23}"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37604688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6098397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4001349328"/>
      </p:ext>
    </p:extLst>
  </p:cSld>
  <p:clrMapOvr>
    <a:overrideClrMapping bg1="lt1" tx1="dk1" bg2="lt2" tx2="dk2" accent1="accent1" accent2="accent2" accent3="accent3" accent4="accent4" accent5="accent5" accent6="accent6" hlink="hlink" folHlink="folHlink"/>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3823015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209524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1442990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8750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179057"/>
      </p:ext>
    </p:extLst>
  </p:cSld>
  <p:clrMapOvr>
    <a:overrideClrMapping bg1="lt1" tx1="dk1" bg2="lt2" tx2="dk2" accent1="accent1" accent2="accent2" accent3="accent3" accent4="accent4" accent5="accent5" accent6="accent6" hlink="hlink" folHlink="folHlink"/>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42453092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26982919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50382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03C3DE-D0FC-4973-9828-6EDE44B54A23}"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8008668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2706459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9321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24213250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246370787"/>
      </p:ext>
    </p:extLst>
  </p:cSld>
  <p:clrMapOvr>
    <a:overrideClrMapping bg1="lt1" tx1="dk1" bg2="lt2" tx2="dk2" accent1="accent1" accent2="accent2" accent3="accent3" accent4="accent4" accent5="accent5" accent6="accent6" hlink="hlink" folHlink="folHlink"/>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2856622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510595"/>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28665099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2317732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2602170"/>
      </p:ext>
    </p:extLst>
  </p:cSld>
  <p:clrMapOvr>
    <a:overrideClrMapping bg1="lt1" tx1="dk1" bg2="lt2" tx2="dk2" accent1="accent1" accent2="accent2" accent3="accent3" accent4="accent4" accent5="accent5" accent6="accent6" hlink="hlink" folHlink="folHlink"/>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1817246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03C3DE-D0FC-4973-9828-6EDE44B54A23}"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7754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29637660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37522893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31695283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435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24958651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3121896718"/>
      </p:ext>
    </p:extLst>
  </p:cSld>
  <p:clrMapOvr>
    <a:overrideClrMapping bg1="lt1" tx1="dk1" bg2="lt2" tx2="dk2" accent1="accent1" accent2="accent2" accent3="accent3" accent4="accent4" accent5="accent5" accent6="accent6" hlink="hlink" folHlink="folHlink"/>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15514452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5428159"/>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13133696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09713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03C3DE-D0FC-4973-9828-6EDE44B54A23}"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9205232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2999049"/>
      </p:ext>
    </p:extLst>
  </p:cSld>
  <p:clrMapOvr>
    <a:overrideClrMapping bg1="lt1" tx1="dk1" bg2="lt2" tx2="dk2" accent1="accent1" accent2="accent2" accent3="accent3" accent4="accent4" accent5="accent5" accent6="accent6" hlink="hlink" folHlink="folHlink"/>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8679645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152964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13373161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4223138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280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0722812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2792827955"/>
      </p:ext>
    </p:extLst>
  </p:cSld>
  <p:clrMapOvr>
    <a:overrideClrMapping bg1="lt1" tx1="dk1" bg2="lt2" tx2="dk2" accent1="accent1" accent2="accent2" accent3="accent3" accent4="accent4" accent5="accent5" accent6="accent6" hlink="hlink" folHlink="folHlink"/>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26526177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48333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3C3DE-D0FC-4973-9828-6EDE44B54A23}"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2342465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11679867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81961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3C3DE-D0FC-4973-9828-6EDE44B54A23}"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179338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03C3DE-D0FC-4973-9828-6EDE44B54A23}"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835F3-8FD4-4727-A5F5-C8646A221B5D}" type="slidenum">
              <a:rPr lang="en-US" smtClean="0"/>
              <a:t>‹#›</a:t>
            </a:fld>
            <a:endParaRPr lang="en-US"/>
          </a:p>
        </p:txBody>
      </p:sp>
    </p:spTree>
    <p:extLst>
      <p:ext uri="{BB962C8B-B14F-4D97-AF65-F5344CB8AC3E}">
        <p14:creationId xmlns:p14="http://schemas.microsoft.com/office/powerpoint/2010/main" val="130660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3C3DE-D0FC-4973-9828-6EDE44B54A23}"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835F3-8FD4-4727-A5F5-C8646A221B5D}" type="slidenum">
              <a:rPr lang="en-US" smtClean="0"/>
              <a:t>‹#›</a:t>
            </a:fld>
            <a:endParaRPr lang="en-US"/>
          </a:p>
        </p:txBody>
      </p:sp>
    </p:spTree>
    <p:extLst>
      <p:ext uri="{BB962C8B-B14F-4D97-AF65-F5344CB8AC3E}">
        <p14:creationId xmlns:p14="http://schemas.microsoft.com/office/powerpoint/2010/main" val="2299611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a:t>
            </a:r>
            <a:r>
              <a:rPr lang="en-US">
                <a:solidFill>
                  <a:srgbClr val="9F2936"/>
                </a:solidFill>
              </a:rPr>
              <a:t>ISBAT </a:t>
            </a:r>
            <a:r>
              <a:rPr lang="en-US" smtClean="0">
                <a:solidFill>
                  <a:srgbClr val="9F2936"/>
                </a:solidFill>
              </a:rPr>
              <a:t>UNIVERSITY</a:t>
            </a:r>
          </a:p>
          <a:p>
            <a:pPr algn="l">
              <a:defRPr/>
            </a:pPr>
            <a:r>
              <a:rPr lang="en-US" smtClean="0">
                <a:solidFill>
                  <a:srgbClr val="9F2936"/>
                </a:solidFill>
              </a:rPr>
              <a:t>.</a:t>
            </a:r>
            <a:endParaRPr lang="en-US" dirty="0">
              <a:solidFill>
                <a:srgbClr val="9F2936"/>
              </a:solidFill>
            </a:endParaRP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4244027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2019.</a:t>
            </a: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35586716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2019.</a:t>
            </a: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266387258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2019.</a:t>
            </a: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148192968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UNIVERSITY – 2019.</a:t>
            </a: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410443519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1625C95-F8FD-4266-A72B-A81BCAD8B34E}"/>
              </a:ext>
            </a:extLst>
          </p:cNvPr>
          <p:cNvSpPr/>
          <p:nvPr/>
        </p:nvSpPr>
        <p:spPr>
          <a:xfrm>
            <a:off x="152400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9219" name="Rectangle 9">
            <a:extLst>
              <a:ext uri="{FF2B5EF4-FFF2-40B4-BE49-F238E27FC236}">
                <a16:creationId xmlns="" xmlns:a16="http://schemas.microsoft.com/office/drawing/2014/main" id="{094F36E6-B56B-453B-9E20-5BB829D2AB63}"/>
              </a:ext>
            </a:extLst>
          </p:cNvPr>
          <p:cNvSpPr>
            <a:spLocks noGrp="1"/>
          </p:cNvSpPr>
          <p:nvPr>
            <p:ph type="subTitle" idx="1"/>
          </p:nvPr>
        </p:nvSpPr>
        <p:spPr>
          <a:xfrm>
            <a:off x="2971800" y="2020473"/>
            <a:ext cx="6858000" cy="702749"/>
          </a:xfrm>
        </p:spPr>
        <p:txBody>
          <a:bodyPr rtlCol="0"/>
          <a:lstStyle/>
          <a:p>
            <a:pPr eaLnBrk="0" fontAlgn="auto" hangingPunct="0">
              <a:spcBef>
                <a:spcPct val="0"/>
              </a:spcBef>
              <a:defRPr/>
            </a:pPr>
            <a:r>
              <a:rPr lang="en-GB" sz="3600" dirty="0"/>
              <a:t>PCSE214</a:t>
            </a:r>
            <a:r>
              <a:rPr lang="en-US" altLang="en-US" sz="3600" b="1" dirty="0">
                <a:solidFill>
                  <a:schemeClr val="accent1">
                    <a:lumMod val="25000"/>
                  </a:schemeClr>
                </a:solidFill>
                <a:latin typeface="Tw Cen MT" panose="020B0602020104020603" pitchFamily="34" charset="0"/>
              </a:rPr>
              <a:t>- MOBILE APPLICATION DEVELOPMENT</a:t>
            </a:r>
            <a:r>
              <a:rPr lang="en-US" sz="3600" b="1" dirty="0">
                <a:solidFill>
                  <a:schemeClr val="accent1">
                    <a:lumMod val="25000"/>
                  </a:schemeClr>
                </a:solidFill>
                <a:latin typeface="Tw Cen MT" panose="020B0602020104020603" pitchFamily="34" charset="0"/>
              </a:rPr>
              <a:t> </a:t>
            </a:r>
            <a:endParaRPr lang="en-US" altLang="en-US" sz="2800" b="1" dirty="0">
              <a:solidFill>
                <a:schemeClr val="accent1">
                  <a:lumMod val="25000"/>
                </a:schemeClr>
              </a:solidFill>
            </a:endParaRPr>
          </a:p>
        </p:txBody>
      </p:sp>
      <p:pic>
        <p:nvPicPr>
          <p:cNvPr id="5" name="Picture 15">
            <a:extLst>
              <a:ext uri="{FF2B5EF4-FFF2-40B4-BE49-F238E27FC236}">
                <a16:creationId xmlns="" xmlns:a16="http://schemas.microsoft.com/office/drawing/2014/main" id="{A40F0FDF-1BBF-45B1-BC28-7E6E182506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68398"/>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6345F288-27B8-46FF-A38B-D0893BEB2636}"/>
              </a:ext>
            </a:extLst>
          </p:cNvPr>
          <p:cNvSpPr txBox="1"/>
          <p:nvPr/>
        </p:nvSpPr>
        <p:spPr>
          <a:xfrm>
            <a:off x="2971800" y="5099788"/>
            <a:ext cx="5967412" cy="307975"/>
          </a:xfrm>
          <a:prstGeom prst="rect">
            <a:avLst/>
          </a:prstGeom>
          <a:noFill/>
        </p:spPr>
        <p:txBody>
          <a:bodyPr>
            <a:spAutoFit/>
          </a:bodyPr>
          <a:lstStyle/>
          <a:p>
            <a:pPr algn="ctr" eaLnBrk="0" fontAlgn="base" hangingPunct="0">
              <a:spcBef>
                <a:spcPct val="0"/>
              </a:spcBef>
              <a:spcAft>
                <a:spcPct val="0"/>
              </a:spcAft>
              <a:defRPr/>
            </a:pPr>
            <a:r>
              <a:rPr lang="en-US" sz="1400" dirty="0">
                <a:solidFill>
                  <a:prstClr val="black"/>
                </a:solidFill>
                <a:effectLst>
                  <a:outerShdw blurRad="38100" dist="38100" dir="2700000" algn="tl">
                    <a:srgbClr val="000000">
                      <a:alpha val="43137"/>
                    </a:srgbClr>
                  </a:outerShdw>
                </a:effectLst>
                <a:latin typeface="Arial" panose="020B0604020202020204" pitchFamily="34" charset="0"/>
              </a:rPr>
              <a:t>By: Mr. </a:t>
            </a:r>
            <a:r>
              <a:rPr lang="en-US" sz="1400" dirty="0" smtClean="0">
                <a:solidFill>
                  <a:prstClr val="black"/>
                </a:solidFill>
                <a:effectLst>
                  <a:outerShdw blurRad="38100" dist="38100" dir="2700000" algn="tl">
                    <a:srgbClr val="000000">
                      <a:alpha val="43137"/>
                    </a:srgbClr>
                  </a:outerShdw>
                </a:effectLst>
                <a:latin typeface="Arial" panose="020B0604020202020204" pitchFamily="34" charset="0"/>
              </a:rPr>
              <a:t>Tobias Kakooza.</a:t>
            </a:r>
            <a:endParaRPr lang="en-US" sz="1400" dirty="0">
              <a:solidFill>
                <a:prstClr val="black"/>
              </a:solidFill>
              <a:effectLst>
                <a:outerShdw blurRad="38100" dist="38100" dir="2700000" algn="tl">
                  <a:srgbClr val="000000">
                    <a:alpha val="43137"/>
                  </a:srgbClr>
                </a:outerShdw>
              </a:effectLst>
              <a:latin typeface="Arial" panose="020B0604020202020204" pitchFamily="34" charset="0"/>
            </a:endParaRPr>
          </a:p>
        </p:txBody>
      </p:sp>
      <p:sp>
        <p:nvSpPr>
          <p:cNvPr id="8" name="Title 1">
            <a:extLst>
              <a:ext uri="{FF2B5EF4-FFF2-40B4-BE49-F238E27FC236}">
                <a16:creationId xmlns="" xmlns:a16="http://schemas.microsoft.com/office/drawing/2014/main" id="{AB6F90AF-EF0B-4C47-A486-42A137B4EDD9}"/>
              </a:ext>
            </a:extLst>
          </p:cNvPr>
          <p:cNvSpPr txBox="1">
            <a:spLocks/>
          </p:cNvSpPr>
          <p:nvPr/>
        </p:nvSpPr>
        <p:spPr bwMode="auto">
          <a:xfrm>
            <a:off x="152400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ctr">
              <a:buClrTx/>
              <a:buSzTx/>
              <a:buFontTx/>
              <a:buNone/>
              <a:defRPr sz="2800" b="1">
                <a:solidFill>
                  <a:srgbClr val="FFFF00"/>
                </a:solidFill>
                <a:latin typeface="Agency FB" panose="020B0503020202020204" pitchFamily="34" charset="0"/>
              </a:defRPr>
            </a:lvl1pPr>
            <a:lvl2pPr marL="639763" indent="-273050">
              <a:spcBef>
                <a:spcPts val="550"/>
              </a:spcBef>
              <a:buClr>
                <a:schemeClr val="accent1"/>
              </a:buClr>
              <a:buSzPct val="70000"/>
              <a:buFont typeface="Wingdings 2" panose="05020102010507070707" pitchFamily="18" charset="2"/>
              <a:buChar char=""/>
              <a:defRPr sz="2600">
                <a:latin typeface="Tw Cen MT" panose="020B0602020104020603" pitchFamily="34" charset="0"/>
              </a:defRPr>
            </a:lvl2pPr>
            <a:lvl3pPr indent="-228600">
              <a:spcBef>
                <a:spcPts val="500"/>
              </a:spcBef>
              <a:buClr>
                <a:schemeClr val="accent2"/>
              </a:buClr>
              <a:buSzPct val="75000"/>
              <a:buFont typeface="Wingdings" panose="05000000000000000000" pitchFamily="2" charset="2"/>
              <a:buChar char=""/>
              <a:defRPr sz="2300">
                <a:latin typeface="Tw Cen MT" panose="020B0602020104020603" pitchFamily="34" charset="0"/>
              </a:defRPr>
            </a:lvl3pPr>
            <a:lvl4pPr indent="-228600">
              <a:spcBef>
                <a:spcPts val="400"/>
              </a:spcBef>
              <a:buClr>
                <a:srgbClr val="1B587C"/>
              </a:buClr>
              <a:buSzPct val="75000"/>
              <a:buFont typeface="Wingdings" panose="05000000000000000000" pitchFamily="2" charset="2"/>
              <a:buChar char=""/>
              <a:defRPr sz="2000">
                <a:latin typeface="Tw Cen MT" panose="020B0602020104020603" pitchFamily="34" charset="0"/>
              </a:defRPr>
            </a:lvl4pPr>
            <a:lvl5pPr indent="-228600">
              <a:spcBef>
                <a:spcPts val="400"/>
              </a:spcBef>
              <a:buClr>
                <a:srgbClr val="4E8542"/>
              </a:buClr>
              <a:buSzPct val="65000"/>
              <a:buFont typeface="Wingdings" panose="05000000000000000000" pitchFamily="2" charset="2"/>
              <a:buChar char=""/>
              <a:defRPr sz="2000">
                <a:latin typeface="Tw Cen MT" panose="020B0602020104020603" pitchFamily="34" charset="0"/>
              </a:defRPr>
            </a:lvl5pPr>
            <a:lvl6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6pPr>
            <a:lvl7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7pPr>
            <a:lvl8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8pPr>
            <a:lvl9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9pPr>
          </a:lstStyle>
          <a:p>
            <a:pPr eaLnBrk="0" fontAlgn="base" hangingPunct="0">
              <a:spcBef>
                <a:spcPct val="0"/>
              </a:spcBef>
              <a:spcAft>
                <a:spcPct val="0"/>
              </a:spcAft>
              <a:defRPr/>
            </a:pPr>
            <a:r>
              <a:rPr lang="en-US" altLang="en-US" dirty="0"/>
              <a:t>Professional Certificate in Software Engineering</a:t>
            </a:r>
          </a:p>
        </p:txBody>
      </p:sp>
      <p:sp>
        <p:nvSpPr>
          <p:cNvPr id="11" name="Subtitle 2">
            <a:extLst>
              <a:ext uri="{FF2B5EF4-FFF2-40B4-BE49-F238E27FC236}">
                <a16:creationId xmlns="" xmlns:a16="http://schemas.microsoft.com/office/drawing/2014/main" id="{A2F80F90-4C23-4FC8-A03C-172AA7BFAC05}"/>
              </a:ext>
            </a:extLst>
          </p:cNvPr>
          <p:cNvSpPr txBox="1">
            <a:spLocks/>
          </p:cNvSpPr>
          <p:nvPr/>
        </p:nvSpPr>
        <p:spPr bwMode="auto">
          <a:xfrm>
            <a:off x="2795588" y="3573730"/>
            <a:ext cx="6600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Clr>
                <a:srgbClr val="9F2936"/>
              </a:buClr>
              <a:buFont typeface="Wingdings" panose="05000000000000000000" pitchFamily="2" charset="2"/>
              <a:buNone/>
              <a:defRPr/>
            </a:pPr>
            <a:r>
              <a:rPr lang="en-US" sz="4000" b="1" dirty="0">
                <a:solidFill>
                  <a:srgbClr val="C19859">
                    <a:lumMod val="75000"/>
                  </a:srgbClr>
                </a:solidFill>
              </a:rPr>
              <a:t>CHAPTER </a:t>
            </a:r>
            <a:r>
              <a:rPr lang="en-US" sz="4000" b="1" dirty="0" smtClean="0">
                <a:solidFill>
                  <a:srgbClr val="C19859">
                    <a:lumMod val="75000"/>
                  </a:srgbClr>
                </a:solidFill>
              </a:rPr>
              <a:t>II</a:t>
            </a:r>
            <a:endParaRPr lang="en-US" sz="4000" b="1" dirty="0">
              <a:solidFill>
                <a:srgbClr val="C19859">
                  <a:lumMod val="75000"/>
                </a:srgbClr>
              </a:solidFill>
            </a:endParaRPr>
          </a:p>
          <a:p>
            <a:pPr marL="0" indent="0" algn="ctr">
              <a:buClr>
                <a:srgbClr val="9F2936"/>
              </a:buClr>
              <a:buFont typeface="Wingdings" panose="05000000000000000000" pitchFamily="2" charset="2"/>
              <a:buNone/>
              <a:defRPr/>
            </a:pPr>
            <a:r>
              <a:rPr lang="en-US" b="1" dirty="0" smtClean="0">
                <a:solidFill>
                  <a:srgbClr val="9F2936"/>
                </a:solidFill>
              </a:rPr>
              <a:t>LAYOUTS</a:t>
            </a:r>
            <a:endParaRPr lang="en-US" b="1" dirty="0">
              <a:solidFill>
                <a:srgbClr val="9F2936"/>
              </a:solidFill>
            </a:endParaRPr>
          </a:p>
        </p:txBody>
      </p:sp>
    </p:spTree>
    <p:extLst>
      <p:ext uri="{BB962C8B-B14F-4D97-AF65-F5344CB8AC3E}">
        <p14:creationId xmlns:p14="http://schemas.microsoft.com/office/powerpoint/2010/main" val="4217131544"/>
      </p:ext>
    </p:extLst>
  </p:cSld>
  <p:clrMapOvr>
    <a:masterClrMapping/>
  </p:clrMapOvr>
  <p:transition advTm="187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b="1" dirty="0" err="1"/>
              <a:t>android:id</a:t>
            </a:r>
            <a:endParaRPr lang="en-US" sz="2400" dirty="0"/>
          </a:p>
          <a:p>
            <a:pPr lvl="1"/>
            <a:r>
              <a:rPr lang="en-US" sz="2100" dirty="0"/>
              <a:t>This is the ID which uniquely identifies the layout</a:t>
            </a:r>
            <a:r>
              <a:rPr lang="en-US" sz="2100" dirty="0" smtClean="0"/>
              <a:t>.</a:t>
            </a:r>
            <a:endParaRPr lang="en-US" sz="2100" dirty="0"/>
          </a:p>
          <a:p>
            <a:r>
              <a:rPr lang="en-US" sz="2400" b="1" dirty="0" err="1"/>
              <a:t>android:divider</a:t>
            </a:r>
            <a:endParaRPr lang="en-US" sz="2400" dirty="0"/>
          </a:p>
          <a:p>
            <a:pPr lvl="1"/>
            <a:r>
              <a:rPr lang="en-US" sz="2100" dirty="0"/>
              <a:t>This is </a:t>
            </a:r>
            <a:r>
              <a:rPr lang="en-US" sz="2100" dirty="0" err="1"/>
              <a:t>drawable</a:t>
            </a:r>
            <a:r>
              <a:rPr lang="en-US" sz="2100" dirty="0"/>
              <a:t> to use as a vertical divider between buttons. You use a color value, in the form of "#</a:t>
            </a:r>
            <a:r>
              <a:rPr lang="en-US" sz="2100" dirty="0" err="1"/>
              <a:t>rgb</a:t>
            </a:r>
            <a:r>
              <a:rPr lang="en-US" sz="2100" dirty="0"/>
              <a:t>", "#</a:t>
            </a:r>
            <a:r>
              <a:rPr lang="en-US" sz="2100" dirty="0" err="1"/>
              <a:t>argb</a:t>
            </a:r>
            <a:r>
              <a:rPr lang="en-US" sz="2100" dirty="0"/>
              <a:t>", "#</a:t>
            </a:r>
            <a:r>
              <a:rPr lang="en-US" sz="2100" dirty="0" err="1"/>
              <a:t>rrggbb</a:t>
            </a:r>
            <a:r>
              <a:rPr lang="en-US" sz="2100" dirty="0"/>
              <a:t>", or "#</a:t>
            </a:r>
            <a:r>
              <a:rPr lang="en-US" sz="2100" dirty="0" err="1"/>
              <a:t>aarrggbb</a:t>
            </a:r>
            <a:r>
              <a:rPr lang="en-US" sz="2100" dirty="0" smtClean="0"/>
              <a:t>".</a:t>
            </a:r>
          </a:p>
          <a:p>
            <a:r>
              <a:rPr lang="en-US" sz="2400" b="1" dirty="0" err="1"/>
              <a:t>android:orientation</a:t>
            </a:r>
            <a:endParaRPr lang="en-US" sz="2400" dirty="0"/>
          </a:p>
          <a:p>
            <a:pPr lvl="1"/>
            <a:r>
              <a:rPr lang="en-US" sz="2100" dirty="0"/>
              <a:t>This specifies the direction of arrangement and you will use "horizontal" for a row, "vertical" for a column. The default is horizontal.</a:t>
            </a:r>
          </a:p>
          <a:p>
            <a:endParaRPr lang="en-US" sz="2400" dirty="0"/>
          </a:p>
          <a:p>
            <a:endParaRPr lang="en-US" sz="2400" dirty="0" smtClean="0"/>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Linear Layout - Attributes</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10</a:t>
            </a:fld>
            <a:endParaRPr lang="en-US" dirty="0">
              <a:latin typeface="Arial" panose="020B0604020202020204" pitchFamily="34" charset="0"/>
            </a:endParaRPr>
          </a:p>
        </p:txBody>
      </p:sp>
    </p:spTree>
    <p:extLst>
      <p:ext uri="{BB962C8B-B14F-4D97-AF65-F5344CB8AC3E}">
        <p14:creationId xmlns:p14="http://schemas.microsoft.com/office/powerpoint/2010/main" val="408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b="1" dirty="0" err="1"/>
              <a:t>android:gravity</a:t>
            </a:r>
            <a:endParaRPr lang="en-US" sz="2400" dirty="0"/>
          </a:p>
          <a:p>
            <a:pPr lvl="1"/>
            <a:r>
              <a:rPr lang="en-US" sz="2100" dirty="0"/>
              <a:t>This specifies how an object should position its content, on both the X and Y axes. Possible values are top, bottom, left, right, center, </a:t>
            </a:r>
            <a:r>
              <a:rPr lang="en-US" sz="2100" dirty="0" err="1"/>
              <a:t>center_vertical</a:t>
            </a:r>
            <a:r>
              <a:rPr lang="en-US" sz="2100" dirty="0"/>
              <a:t>, </a:t>
            </a:r>
            <a:r>
              <a:rPr lang="en-US" sz="2100" dirty="0" err="1"/>
              <a:t>center_horizontal</a:t>
            </a:r>
            <a:r>
              <a:rPr lang="en-US" sz="2100" dirty="0"/>
              <a:t> etc.</a:t>
            </a:r>
          </a:p>
          <a:p>
            <a:pPr marL="366713" lvl="1" indent="0">
              <a:buNone/>
            </a:pPr>
            <a:endParaRPr lang="en-US" sz="2100" dirty="0"/>
          </a:p>
          <a:p>
            <a:endParaRPr lang="en-US" sz="2400" dirty="0"/>
          </a:p>
          <a:p>
            <a:endParaRPr lang="en-US" sz="2400" dirty="0" smtClean="0"/>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Linear Layout – Attributes </a:t>
            </a:r>
            <a:r>
              <a:rPr lang="en-US" dirty="0" err="1" smtClean="0">
                <a:solidFill>
                  <a:schemeClr val="tx1">
                    <a:lumMod val="95000"/>
                    <a:lumOff val="5000"/>
                  </a:schemeClr>
                </a:solidFill>
              </a:rPr>
              <a:t>Contd</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11</a:t>
            </a:fld>
            <a:endParaRPr lang="en-US" dirty="0">
              <a:latin typeface="Arial" panose="020B0604020202020204" pitchFamily="34" charset="0"/>
            </a:endParaRPr>
          </a:p>
        </p:txBody>
      </p:sp>
    </p:spTree>
    <p:extLst>
      <p:ext uri="{BB962C8B-B14F-4D97-AF65-F5344CB8AC3E}">
        <p14:creationId xmlns:p14="http://schemas.microsoft.com/office/powerpoint/2010/main" val="350270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Android </a:t>
            </a:r>
            <a:r>
              <a:rPr lang="en-US" sz="2400" dirty="0" err="1"/>
              <a:t>RelativeLayout</a:t>
            </a:r>
            <a:r>
              <a:rPr lang="en-US" sz="2400" dirty="0"/>
              <a:t> enables you to specify how child views are positioned relative to each other. The position of each view can be specified as relative to sibling elements or relative to the parent</a:t>
            </a:r>
            <a:r>
              <a:rPr lang="en-US" sz="2400" dirty="0" smtClean="0"/>
              <a:t>.</a:t>
            </a:r>
          </a:p>
          <a:p>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Relative Layout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12</a:t>
            </a:fld>
            <a:endParaRPr lang="en-US" dirty="0">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710" y="2851848"/>
            <a:ext cx="2974165" cy="2839268"/>
          </a:xfrm>
          <a:prstGeom prst="rect">
            <a:avLst/>
          </a:prstGeom>
        </p:spPr>
      </p:pic>
    </p:spTree>
    <p:extLst>
      <p:ext uri="{BB962C8B-B14F-4D97-AF65-F5344CB8AC3E}">
        <p14:creationId xmlns:p14="http://schemas.microsoft.com/office/powerpoint/2010/main" val="64498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err="1"/>
              <a:t>WebView</a:t>
            </a:r>
            <a:r>
              <a:rPr lang="en-US" sz="2400" dirty="0"/>
              <a:t> is a view that display web pages inside your application. You can also specify HTML string and can show it inside your application using </a:t>
            </a:r>
            <a:r>
              <a:rPr lang="en-US" sz="2400" dirty="0" err="1"/>
              <a:t>WebView</a:t>
            </a:r>
            <a:r>
              <a:rPr lang="en-US" sz="2400" dirty="0"/>
              <a:t>. </a:t>
            </a:r>
            <a:r>
              <a:rPr lang="en-US" sz="2400" dirty="0" err="1"/>
              <a:t>WebView</a:t>
            </a:r>
            <a:r>
              <a:rPr lang="en-US" sz="2400" dirty="0"/>
              <a:t> makes turns your application to a web application.</a:t>
            </a:r>
          </a:p>
          <a:p>
            <a:r>
              <a:rPr lang="en-US" sz="2400" dirty="0"/>
              <a:t>In order to add </a:t>
            </a:r>
            <a:r>
              <a:rPr lang="en-US" sz="2400" dirty="0" err="1"/>
              <a:t>WebView</a:t>
            </a:r>
            <a:r>
              <a:rPr lang="en-US" sz="2400" dirty="0"/>
              <a:t> to your application, you have to add </a:t>
            </a:r>
            <a:r>
              <a:rPr lang="en-US" sz="2400" b="1" dirty="0"/>
              <a:t>&lt;</a:t>
            </a:r>
            <a:r>
              <a:rPr lang="en-US" sz="2400" b="1" dirty="0" err="1"/>
              <a:t>WebView</a:t>
            </a:r>
            <a:r>
              <a:rPr lang="en-US" sz="2400" b="1" dirty="0"/>
              <a:t>&gt;</a:t>
            </a:r>
            <a:r>
              <a:rPr lang="en-US" sz="2400" dirty="0"/>
              <a:t> element to your xml layout file. Its syntax is as follows −</a:t>
            </a:r>
          </a:p>
          <a:p>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err="1" smtClean="0">
                <a:solidFill>
                  <a:schemeClr val="tx1">
                    <a:lumMod val="95000"/>
                    <a:lumOff val="5000"/>
                  </a:schemeClr>
                </a:solidFill>
              </a:rPr>
              <a:t>WebView</a:t>
            </a:r>
            <a:r>
              <a:rPr lang="en-US" dirty="0" smtClean="0">
                <a:solidFill>
                  <a:schemeClr val="tx1">
                    <a:lumMod val="95000"/>
                    <a:lumOff val="5000"/>
                  </a:schemeClr>
                </a:solidFill>
              </a:rPr>
              <a:t> Layout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13</a:t>
            </a:fld>
            <a:endParaRPr lang="en-US" dirty="0">
              <a:latin typeface="Arial" panose="020B0604020202020204" pitchFamily="34" charset="0"/>
            </a:endParaRPr>
          </a:p>
        </p:txBody>
      </p:sp>
    </p:spTree>
    <p:extLst>
      <p:ext uri="{BB962C8B-B14F-4D97-AF65-F5344CB8AC3E}">
        <p14:creationId xmlns:p14="http://schemas.microsoft.com/office/powerpoint/2010/main" val="311888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157889" y="3069353"/>
            <a:ext cx="6344535" cy="1124107"/>
          </a:xfrm>
        </p:spPr>
      </p:pic>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err="1" smtClean="0">
                <a:solidFill>
                  <a:schemeClr val="tx1">
                    <a:lumMod val="95000"/>
                    <a:lumOff val="5000"/>
                  </a:schemeClr>
                </a:solidFill>
              </a:rPr>
              <a:t>WebView</a:t>
            </a:r>
            <a:r>
              <a:rPr lang="en-US" dirty="0" smtClean="0">
                <a:solidFill>
                  <a:schemeClr val="tx1">
                    <a:lumMod val="95000"/>
                    <a:lumOff val="5000"/>
                  </a:schemeClr>
                </a:solidFill>
              </a:rPr>
              <a:t> Layout </a:t>
            </a:r>
            <a:r>
              <a:rPr lang="en-US" dirty="0" err="1" smtClean="0">
                <a:solidFill>
                  <a:schemeClr val="tx1">
                    <a:lumMod val="95000"/>
                    <a:lumOff val="5000"/>
                  </a:schemeClr>
                </a:solidFill>
              </a:rPr>
              <a:t>contd</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14</a:t>
            </a:fld>
            <a:endParaRPr lang="en-US" dirty="0">
              <a:latin typeface="Arial" panose="020B0604020202020204" pitchFamily="34" charset="0"/>
            </a:endParaRPr>
          </a:p>
        </p:txBody>
      </p:sp>
    </p:spTree>
    <p:extLst>
      <p:ext uri="{BB962C8B-B14F-4D97-AF65-F5344CB8AC3E}">
        <p14:creationId xmlns:p14="http://schemas.microsoft.com/office/powerpoint/2010/main" val="179282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err="1" smtClean="0">
                <a:solidFill>
                  <a:schemeClr val="tx1">
                    <a:lumMod val="95000"/>
                    <a:lumOff val="5000"/>
                  </a:schemeClr>
                </a:solidFill>
              </a:rPr>
              <a:t>WebView</a:t>
            </a:r>
            <a:r>
              <a:rPr lang="en-US" dirty="0" smtClean="0">
                <a:solidFill>
                  <a:schemeClr val="tx1">
                    <a:lumMod val="95000"/>
                    <a:lumOff val="5000"/>
                  </a:schemeClr>
                </a:solidFill>
              </a:rPr>
              <a:t> Layout reference…</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15</a:t>
            </a:fld>
            <a:endParaRPr lang="en-US" dirty="0">
              <a:latin typeface="Arial" panose="020B0604020202020204" pitchFamily="34" charset="0"/>
            </a:endParaRPr>
          </a:p>
        </p:txBody>
      </p:sp>
      <p:sp>
        <p:nvSpPr>
          <p:cNvPr id="4" name="Content Placeholder 3"/>
          <p:cNvSpPr>
            <a:spLocks noGrp="1"/>
          </p:cNvSpPr>
          <p:nvPr>
            <p:ph sz="quarter" idx="1"/>
          </p:nvPr>
        </p:nvSpPr>
        <p:spPr/>
        <p:txBody>
          <a:bodyPr/>
          <a:lstStyle/>
          <a:p>
            <a:r>
              <a:rPr lang="en-US" dirty="0"/>
              <a:t>In order to use it, you have to get a reference of this view in Java file. To get a reference, create an object of the class </a:t>
            </a:r>
            <a:r>
              <a:rPr lang="en-US" dirty="0" err="1"/>
              <a:t>WebView</a:t>
            </a:r>
            <a:r>
              <a:rPr lang="en-US" dirty="0"/>
              <a:t>. Its syntax is </a:t>
            </a:r>
            <a:r>
              <a:rPr lang="en-US" dirty="0" smtClean="0"/>
              <a:t>−</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27" y="3186078"/>
            <a:ext cx="6239746" cy="485843"/>
          </a:xfrm>
          <a:prstGeom prst="rect">
            <a:avLst/>
          </a:prstGeom>
        </p:spPr>
      </p:pic>
    </p:spTree>
    <p:extLst>
      <p:ext uri="{BB962C8B-B14F-4D97-AF65-F5344CB8AC3E}">
        <p14:creationId xmlns:p14="http://schemas.microsoft.com/office/powerpoint/2010/main" val="306628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err="1" smtClean="0">
                <a:solidFill>
                  <a:schemeClr val="tx1">
                    <a:lumMod val="95000"/>
                    <a:lumOff val="5000"/>
                  </a:schemeClr>
                </a:solidFill>
              </a:rPr>
              <a:t>WebView</a:t>
            </a:r>
            <a:r>
              <a:rPr lang="en-US" dirty="0" smtClean="0">
                <a:solidFill>
                  <a:schemeClr val="tx1">
                    <a:lumMod val="95000"/>
                    <a:lumOff val="5000"/>
                  </a:schemeClr>
                </a:solidFill>
              </a:rPr>
              <a:t> Layout loading URL…</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16</a:t>
            </a:fld>
            <a:endParaRPr lang="en-US" dirty="0">
              <a:latin typeface="Arial" panose="020B0604020202020204" pitchFamily="34" charset="0"/>
            </a:endParaRPr>
          </a:p>
        </p:txBody>
      </p:sp>
      <p:sp>
        <p:nvSpPr>
          <p:cNvPr id="4" name="Content Placeholder 3"/>
          <p:cNvSpPr>
            <a:spLocks noGrp="1"/>
          </p:cNvSpPr>
          <p:nvPr>
            <p:ph sz="quarter" idx="1"/>
          </p:nvPr>
        </p:nvSpPr>
        <p:spPr/>
        <p:txBody>
          <a:bodyPr/>
          <a:lstStyle/>
          <a:p>
            <a:r>
              <a:rPr lang="en-US" dirty="0"/>
              <a:t>In order to load a web </a:t>
            </a:r>
            <a:r>
              <a:rPr lang="en-US" dirty="0" err="1"/>
              <a:t>url</a:t>
            </a:r>
            <a:r>
              <a:rPr lang="en-US" dirty="0"/>
              <a:t> into the </a:t>
            </a:r>
            <a:r>
              <a:rPr lang="en-US" dirty="0" err="1"/>
              <a:t>WebView</a:t>
            </a:r>
            <a:r>
              <a:rPr lang="en-US" dirty="0"/>
              <a:t>, you need to call a method </a:t>
            </a:r>
            <a:r>
              <a:rPr lang="en-US" b="1" dirty="0" err="1"/>
              <a:t>loadUrl</a:t>
            </a:r>
            <a:r>
              <a:rPr lang="en-US" b="1" dirty="0"/>
              <a:t>(String </a:t>
            </a:r>
            <a:r>
              <a:rPr lang="en-US" b="1" dirty="0" err="1"/>
              <a:t>url</a:t>
            </a:r>
            <a:r>
              <a:rPr lang="en-US" b="1" dirty="0"/>
              <a:t>)</a:t>
            </a:r>
            <a:r>
              <a:rPr lang="en-US" dirty="0"/>
              <a:t> of the </a:t>
            </a:r>
            <a:r>
              <a:rPr lang="en-US" dirty="0" err="1"/>
              <a:t>WebView</a:t>
            </a:r>
            <a:r>
              <a:rPr lang="en-US" dirty="0"/>
              <a:t> class, specifying the required </a:t>
            </a:r>
            <a:r>
              <a:rPr lang="en-US" dirty="0" err="1"/>
              <a:t>url</a:t>
            </a:r>
            <a:r>
              <a:rPr lang="en-US" dirty="0"/>
              <a:t>. Its syntax is</a:t>
            </a:r>
            <a:r>
              <a:rPr lang="en-US" dirty="0" smtClean="0"/>
              <a:t>:</a:t>
            </a:r>
          </a:p>
          <a:p>
            <a:endParaRPr lang="en-US" dirty="0"/>
          </a:p>
          <a:p>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127" y="3195605"/>
            <a:ext cx="6239746" cy="466790"/>
          </a:xfrm>
          <a:prstGeom prst="rect">
            <a:avLst/>
          </a:prstGeom>
        </p:spPr>
      </p:pic>
    </p:spTree>
    <p:extLst>
      <p:ext uri="{BB962C8B-B14F-4D97-AF65-F5344CB8AC3E}">
        <p14:creationId xmlns:p14="http://schemas.microsoft.com/office/powerpoint/2010/main" val="93145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Understand </a:t>
            </a:r>
            <a:r>
              <a:rPr lang="en-US" altLang="x-none" sz="2400" dirty="0" smtClean="0">
                <a:latin typeface="Tahoma" panose="020B0604030504040204" pitchFamily="34" charset="0"/>
                <a:cs typeface="Times New Roman" panose="02020603050405020304" pitchFamily="18" charset="0"/>
              </a:rPr>
              <a:t>android layouts </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Define layout attributes</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Describe features and necessities of a layout</a:t>
            </a: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Build responsive UI using different layouts</a:t>
            </a:r>
            <a:endParaRPr lang="en-GB"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OBJECTIVES</a:t>
            </a: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2</a:t>
            </a:fld>
            <a:endParaRPr lang="en-US" dirty="0">
              <a:latin typeface="Arial" panose="020B0604020202020204" pitchFamily="34" charset="0"/>
            </a:endParaRPr>
          </a:p>
        </p:txBody>
      </p:sp>
    </p:spTree>
    <p:extLst>
      <p:ext uri="{BB962C8B-B14F-4D97-AF65-F5344CB8AC3E}">
        <p14:creationId xmlns:p14="http://schemas.microsoft.com/office/powerpoint/2010/main" val="98084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The basic building block for user interface is a </a:t>
            </a:r>
            <a:r>
              <a:rPr lang="en-US" sz="2400" b="1" dirty="0"/>
              <a:t>View</a:t>
            </a:r>
            <a:r>
              <a:rPr lang="en-US" sz="2400" dirty="0"/>
              <a:t> object which is created from the View class and occupies a rectangular area on the screen and is responsible for drawing and event handling. View is the base class for widgets, which are used to create interactive UI components like buttons, text fields, etc.</a:t>
            </a:r>
            <a:r>
              <a:rPr lang="en-GB" sz="2400" dirty="0" smtClean="0">
                <a:latin typeface="Tahoma" panose="020B0604030504040204" pitchFamily="34" charset="0"/>
                <a:cs typeface="Times New Roman" panose="02020603050405020304" pitchFamily="18" charset="0"/>
              </a:rPr>
              <a:t>.</a:t>
            </a:r>
            <a:endParaRPr lang="en-US"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Views </a:t>
            </a:r>
            <a:r>
              <a:rPr lang="en-US" altLang="x-none" dirty="0">
                <a:solidFill>
                  <a:schemeClr val="tx1">
                    <a:lumMod val="95000"/>
                    <a:lumOff val="5000"/>
                  </a:schemeClr>
                </a:solidFill>
              </a:rPr>
              <a:t>- Overview</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3</a:t>
            </a:fld>
            <a:endParaRPr lang="en-US" dirty="0">
              <a:latin typeface="Arial" panose="020B0604020202020204" pitchFamily="34" charset="0"/>
            </a:endParaRPr>
          </a:p>
        </p:txBody>
      </p:sp>
    </p:spTree>
    <p:extLst>
      <p:ext uri="{BB962C8B-B14F-4D97-AF65-F5344CB8AC3E}">
        <p14:creationId xmlns:p14="http://schemas.microsoft.com/office/powerpoint/2010/main" val="2190711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Layout basically refers to the</a:t>
            </a:r>
            <a:r>
              <a:rPr lang="en-US" sz="2400" b="1" dirty="0"/>
              <a:t> arrangement of elements on a page</a:t>
            </a:r>
            <a:r>
              <a:rPr lang="en-US" sz="2400" dirty="0"/>
              <a:t> these elements are likely to be images, texts or styles. </a:t>
            </a:r>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Layouts</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4</a:t>
            </a:fld>
            <a:endParaRPr lang="en-US" dirty="0">
              <a:latin typeface="Arial" panose="020B0604020202020204" pitchFamily="34" charset="0"/>
            </a:endParaRPr>
          </a:p>
        </p:txBody>
      </p:sp>
    </p:spTree>
    <p:extLst>
      <p:ext uri="{BB962C8B-B14F-4D97-AF65-F5344CB8AC3E}">
        <p14:creationId xmlns:p14="http://schemas.microsoft.com/office/powerpoint/2010/main" val="74828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marL="0" indent="0">
              <a:buNone/>
            </a:pPr>
            <a:endParaRPr lang="en-US" sz="2400" dirty="0" smtClean="0"/>
          </a:p>
          <a:p>
            <a:r>
              <a:rPr lang="en-US" sz="2400" b="1" dirty="0" err="1"/>
              <a:t>android:id</a:t>
            </a:r>
            <a:endParaRPr lang="en-US" sz="2400" dirty="0"/>
          </a:p>
          <a:p>
            <a:pPr lvl="1"/>
            <a:r>
              <a:rPr lang="en-US" sz="2100" dirty="0"/>
              <a:t>This is the ID which uniquely identifies the </a:t>
            </a:r>
            <a:r>
              <a:rPr lang="en-US" sz="2100" dirty="0" smtClean="0"/>
              <a:t>view</a:t>
            </a:r>
          </a:p>
          <a:p>
            <a:r>
              <a:rPr lang="en-US" sz="2400" b="1" dirty="0" err="1"/>
              <a:t>android:layout_width</a:t>
            </a:r>
            <a:endParaRPr lang="en-US" sz="2400" dirty="0"/>
          </a:p>
          <a:p>
            <a:pPr lvl="1"/>
            <a:r>
              <a:rPr lang="en-US" sz="2100" dirty="0"/>
              <a:t>This is the width of the layout</a:t>
            </a:r>
            <a:r>
              <a:rPr lang="en-US" sz="2100" dirty="0" smtClean="0"/>
              <a:t>.</a:t>
            </a:r>
          </a:p>
          <a:p>
            <a:r>
              <a:rPr lang="en-US" sz="2400" b="1" dirty="0" err="1"/>
              <a:t>android:layout_height</a:t>
            </a:r>
            <a:endParaRPr lang="en-US" sz="2400" dirty="0"/>
          </a:p>
          <a:p>
            <a:pPr lvl="1"/>
            <a:r>
              <a:rPr lang="en-US" sz="2100" dirty="0"/>
              <a:t>This is the height of the </a:t>
            </a:r>
            <a:r>
              <a:rPr lang="en-US" sz="2100" dirty="0" smtClean="0"/>
              <a:t>layout</a:t>
            </a:r>
          </a:p>
          <a:p>
            <a:r>
              <a:rPr lang="en-US" sz="2400" b="1" dirty="0" err="1"/>
              <a:t>android:layout_gravity</a:t>
            </a:r>
            <a:endParaRPr lang="en-US" sz="2400" dirty="0"/>
          </a:p>
          <a:p>
            <a:pPr lvl="1"/>
            <a:r>
              <a:rPr lang="en-US" sz="2100" dirty="0"/>
              <a:t>This specifies how child Views are positioned.</a:t>
            </a:r>
          </a:p>
          <a:p>
            <a:pPr marL="46038" indent="0">
              <a:buNone/>
            </a:pPr>
            <a:endParaRPr lang="en-US" sz="2400" dirty="0"/>
          </a:p>
          <a:p>
            <a:pPr marL="46038" indent="0">
              <a:buNone/>
            </a:pPr>
            <a:endParaRPr lang="en-US" sz="2400" dirty="0"/>
          </a:p>
          <a:p>
            <a:pPr marL="46038" indent="0">
              <a:buNone/>
            </a:pPr>
            <a:endParaRPr lang="en-US" sz="2400" dirty="0"/>
          </a:p>
          <a:p>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Layout Attributes</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5</a:t>
            </a:fld>
            <a:endParaRPr lang="en-US" dirty="0">
              <a:latin typeface="Arial" panose="020B0604020202020204" pitchFamily="34" charset="0"/>
            </a:endParaRPr>
          </a:p>
        </p:txBody>
      </p:sp>
    </p:spTree>
    <p:extLst>
      <p:ext uri="{BB962C8B-B14F-4D97-AF65-F5344CB8AC3E}">
        <p14:creationId xmlns:p14="http://schemas.microsoft.com/office/powerpoint/2010/main" val="2593648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r>
              <a:rPr lang="en-US" b="0" dirty="0"/>
              <a:t>View Identification</a:t>
            </a: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6</a:t>
            </a:fld>
            <a:endParaRPr lang="en-US" dirty="0">
              <a:latin typeface="Arial" panose="020B0604020202020204" pitchFamily="34" charset="0"/>
            </a:endParaRPr>
          </a:p>
        </p:txBody>
      </p:sp>
      <p:sp>
        <p:nvSpPr>
          <p:cNvPr id="5" name="Content Placeholder 4"/>
          <p:cNvSpPr>
            <a:spLocks noGrp="1"/>
          </p:cNvSpPr>
          <p:nvPr>
            <p:ph sz="quarter" idx="1"/>
          </p:nvPr>
        </p:nvSpPr>
        <p:spPr/>
        <p:txBody>
          <a:bodyPr/>
          <a:lstStyle/>
          <a:p>
            <a:r>
              <a:rPr lang="en-US" sz="2000" dirty="0"/>
              <a:t>A view object may have a unique ID assigned to it which will identify the View uniquely within the tree. The syntax for an ID, inside an XML tag is −</a:t>
            </a:r>
          </a:p>
          <a:p>
            <a:pPr lvl="1"/>
            <a:r>
              <a:rPr lang="en-US" b="1" dirty="0" err="1"/>
              <a:t>android:id</a:t>
            </a:r>
            <a:r>
              <a:rPr lang="en-US" b="1" dirty="0" smtClean="0"/>
              <a:t>="@+id/</a:t>
            </a:r>
            <a:r>
              <a:rPr lang="en-US" b="1" dirty="0" err="1" smtClean="0"/>
              <a:t>my_button</a:t>
            </a:r>
            <a:endParaRPr lang="en-US" b="1" dirty="0" smtClean="0"/>
          </a:p>
          <a:p>
            <a:r>
              <a:rPr lang="en-US" sz="2000" dirty="0"/>
              <a:t>F</a:t>
            </a:r>
            <a:r>
              <a:rPr lang="en-US" sz="2000" dirty="0" smtClean="0"/>
              <a:t>ollowing </a:t>
            </a:r>
            <a:r>
              <a:rPr lang="en-US" sz="2000" dirty="0"/>
              <a:t>is a brief description of @ and + signs −</a:t>
            </a:r>
          </a:p>
          <a:p>
            <a:r>
              <a:rPr lang="en-US" sz="2000" dirty="0"/>
              <a:t>The at-symbol (@) at the beginning of the string indicates that the XML parser should parse and expand the rest of the ID string and identify it as an ID resource.</a:t>
            </a:r>
          </a:p>
          <a:p>
            <a:r>
              <a:rPr lang="en-US" sz="2000" dirty="0"/>
              <a:t>The plus-symbol (+) means that this is a new resource name that must be created and added to our resources. </a:t>
            </a:r>
            <a:endParaRPr lang="en-US" b="1" dirty="0"/>
          </a:p>
        </p:txBody>
      </p:sp>
    </p:spTree>
    <p:extLst>
      <p:ext uri="{BB962C8B-B14F-4D97-AF65-F5344CB8AC3E}">
        <p14:creationId xmlns:p14="http://schemas.microsoft.com/office/powerpoint/2010/main" val="302033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The </a:t>
            </a:r>
            <a:r>
              <a:rPr lang="en-US" sz="2400" b="1" dirty="0" err="1"/>
              <a:t>ViewGroup</a:t>
            </a:r>
            <a:r>
              <a:rPr lang="en-US" sz="2400" dirty="0"/>
              <a:t> is a subclass of </a:t>
            </a:r>
            <a:r>
              <a:rPr lang="en-US" sz="2400" b="1" dirty="0"/>
              <a:t>View</a:t>
            </a:r>
            <a:r>
              <a:rPr lang="en-US" sz="2400" dirty="0"/>
              <a:t> and provides invisible container that hold other Views or other </a:t>
            </a:r>
            <a:r>
              <a:rPr lang="en-US" sz="2400" dirty="0" err="1"/>
              <a:t>ViewGroups</a:t>
            </a:r>
            <a:r>
              <a:rPr lang="en-US" sz="2400" dirty="0"/>
              <a:t> and define their layout properties</a:t>
            </a:r>
            <a:r>
              <a:rPr lang="en-US" sz="2400" dirty="0" smtClean="0"/>
              <a:t>. These containers include:</a:t>
            </a:r>
            <a:endParaRPr lang="en-GB" sz="1600" b="1" dirty="0">
              <a:latin typeface="Tahoma" panose="020B0604030504040204" pitchFamily="34" charset="0"/>
              <a:cs typeface="Times New Roman" panose="02020603050405020304" pitchFamily="18" charset="0"/>
            </a:endParaRPr>
          </a:p>
          <a:p>
            <a:pPr lvl="1"/>
            <a:r>
              <a:rPr lang="en-GB" sz="1600" b="1" dirty="0" smtClean="0"/>
              <a:t>Constraint Layout</a:t>
            </a:r>
            <a:endParaRPr lang="en-GB" sz="1600" b="1" dirty="0">
              <a:latin typeface="Tahoma" panose="020B0604030504040204" pitchFamily="34" charset="0"/>
              <a:cs typeface="Times New Roman" panose="02020603050405020304" pitchFamily="18" charset="0"/>
            </a:endParaRPr>
          </a:p>
          <a:p>
            <a:pPr lvl="1"/>
            <a:r>
              <a:rPr lang="en-GB" sz="1600" b="1" dirty="0" smtClean="0"/>
              <a:t>Linear Layout</a:t>
            </a:r>
            <a:endParaRPr lang="en-GB" sz="1600" b="1" dirty="0">
              <a:latin typeface="Tahoma" panose="020B0604030504040204" pitchFamily="34" charset="0"/>
              <a:cs typeface="Times New Roman" panose="02020603050405020304" pitchFamily="18" charset="0"/>
            </a:endParaRPr>
          </a:p>
          <a:p>
            <a:pPr lvl="1"/>
            <a:r>
              <a:rPr lang="en-GB" sz="1600" b="1" dirty="0" smtClean="0"/>
              <a:t>Relative Layout</a:t>
            </a:r>
            <a:endParaRPr lang="en-GB" sz="1600" b="1" dirty="0">
              <a:latin typeface="Tahoma" panose="020B0604030504040204" pitchFamily="34" charset="0"/>
              <a:cs typeface="Times New Roman" panose="02020603050405020304" pitchFamily="18" charset="0"/>
            </a:endParaRPr>
          </a:p>
          <a:p>
            <a:pPr lvl="1"/>
            <a:r>
              <a:rPr lang="en-GB" sz="1600" b="1" dirty="0" smtClean="0"/>
              <a:t>Frame Layout</a:t>
            </a:r>
          </a:p>
          <a:p>
            <a:pPr lvl="1"/>
            <a:r>
              <a:rPr lang="en-GB" sz="1600" b="1" dirty="0" smtClean="0"/>
              <a:t>Coordinator</a:t>
            </a:r>
            <a:r>
              <a:rPr lang="en-GB" sz="1600" b="1" dirty="0" smtClean="0">
                <a:latin typeface="Tahoma" panose="020B0604030504040204" pitchFamily="34" charset="0"/>
                <a:cs typeface="Times New Roman" panose="02020603050405020304" pitchFamily="18" charset="0"/>
              </a:rPr>
              <a:t> </a:t>
            </a:r>
            <a:r>
              <a:rPr lang="en-GB" sz="1600" b="1" dirty="0"/>
              <a:t>Layout</a:t>
            </a:r>
          </a:p>
          <a:p>
            <a:pPr lvl="1"/>
            <a:r>
              <a:rPr lang="en-GB" sz="1600" b="1" dirty="0" smtClean="0"/>
              <a:t>List View</a:t>
            </a:r>
            <a:endParaRPr lang="en-GB" sz="1600" b="1" dirty="0">
              <a:latin typeface="Tahoma" panose="020B0604030504040204" pitchFamily="34" charset="0"/>
              <a:cs typeface="Times New Roman" panose="02020603050405020304" pitchFamily="18" charset="0"/>
            </a:endParaRPr>
          </a:p>
          <a:p>
            <a:pPr lvl="1"/>
            <a:r>
              <a:rPr lang="en-GB" altLang="x-none" sz="1600" b="1" dirty="0" smtClean="0"/>
              <a:t>Grid View</a:t>
            </a:r>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Examples of Layouts</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7</a:t>
            </a:fld>
            <a:endParaRPr lang="en-US" dirty="0">
              <a:latin typeface="Arial" panose="020B0604020202020204" pitchFamily="34" charset="0"/>
            </a:endParaRPr>
          </a:p>
        </p:txBody>
      </p:sp>
    </p:spTree>
    <p:extLst>
      <p:ext uri="{BB962C8B-B14F-4D97-AF65-F5344CB8AC3E}">
        <p14:creationId xmlns:p14="http://schemas.microsoft.com/office/powerpoint/2010/main" val="340304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Android </a:t>
            </a:r>
            <a:r>
              <a:rPr lang="en-US" sz="2400" dirty="0" err="1"/>
              <a:t>LinearLayout</a:t>
            </a:r>
            <a:r>
              <a:rPr lang="en-US" sz="2400" dirty="0"/>
              <a:t> is a view group that aligns all children in either </a:t>
            </a:r>
            <a:r>
              <a:rPr lang="en-US" sz="2400" i="1" dirty="0"/>
              <a:t>vertically</a:t>
            </a:r>
            <a:r>
              <a:rPr lang="en-US" sz="2400" dirty="0"/>
              <a:t> or </a:t>
            </a:r>
            <a:r>
              <a:rPr lang="en-US" sz="2400" i="1" dirty="0"/>
              <a:t>horizontally</a:t>
            </a:r>
            <a:r>
              <a:rPr lang="en-US" sz="2400" dirty="0"/>
              <a:t>.</a:t>
            </a:r>
            <a:endParaRPr lang="en-US" altLang="x-none" sz="21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Linear Layout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8</a:t>
            </a:fld>
            <a:endParaRPr lang="en-US"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190" y="2368811"/>
            <a:ext cx="5534797" cy="3048425"/>
          </a:xfrm>
          <a:prstGeom prst="rect">
            <a:avLst/>
          </a:prstGeom>
        </p:spPr>
      </p:pic>
    </p:spTree>
    <p:extLst>
      <p:ext uri="{BB962C8B-B14F-4D97-AF65-F5344CB8AC3E}">
        <p14:creationId xmlns:p14="http://schemas.microsoft.com/office/powerpoint/2010/main" val="328590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234099" y="1697561"/>
            <a:ext cx="6192114" cy="3867690"/>
          </a:xfrm>
        </p:spPr>
      </p:pic>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Linear Layout-Snippet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9</a:t>
            </a:fld>
            <a:endParaRPr lang="en-US" dirty="0">
              <a:latin typeface="Arial" panose="020B0604020202020204" pitchFamily="34" charset="0"/>
            </a:endParaRPr>
          </a:p>
        </p:txBody>
      </p:sp>
    </p:spTree>
    <p:extLst>
      <p:ext uri="{BB962C8B-B14F-4D97-AF65-F5344CB8AC3E}">
        <p14:creationId xmlns:p14="http://schemas.microsoft.com/office/powerpoint/2010/main" val="350339186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3.xml><?xml version="1.0" encoding="utf-8"?>
<a:theme xmlns:a="http://schemas.openxmlformats.org/drawingml/2006/main" name="1_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4.xml><?xml version="1.0" encoding="utf-8"?>
<a:theme xmlns:a="http://schemas.openxmlformats.org/drawingml/2006/main" name="2_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5.xml><?xml version="1.0" encoding="utf-8"?>
<a:theme xmlns:a="http://schemas.openxmlformats.org/drawingml/2006/main" name="3_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6.xml><?xml version="1.0" encoding="utf-8"?>
<a:theme xmlns:a="http://schemas.openxmlformats.org/drawingml/2006/main" name="4_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513</Words>
  <Application>Microsoft Office PowerPoint</Application>
  <PresentationFormat>Widescreen</PresentationFormat>
  <Paragraphs>81</Paragraphs>
  <Slides>16</Slides>
  <Notes>16</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16</vt:i4>
      </vt:variant>
    </vt:vector>
  </HeadingPairs>
  <TitlesOfParts>
    <vt:vector size="32" baseType="lpstr">
      <vt:lpstr>Agency FB</vt:lpstr>
      <vt:lpstr>Arial</vt:lpstr>
      <vt:lpstr>Calibri</vt:lpstr>
      <vt:lpstr>Calibri Light</vt:lpstr>
      <vt:lpstr>Century Gothic</vt:lpstr>
      <vt:lpstr>Tahoma</vt:lpstr>
      <vt:lpstr>Times New Roman</vt:lpstr>
      <vt:lpstr>Tw Cen MT</vt:lpstr>
      <vt:lpstr>Wingdings</vt:lpstr>
      <vt:lpstr>Wingdings 2</vt:lpstr>
      <vt:lpstr>Office Theme</vt:lpstr>
      <vt:lpstr>ISBAT</vt:lpstr>
      <vt:lpstr>1_ISBAT</vt:lpstr>
      <vt:lpstr>2_ISBAT</vt:lpstr>
      <vt:lpstr>3_ISBAT</vt:lpstr>
      <vt:lpstr>4_ISBAT</vt:lpstr>
      <vt:lpstr>PowerPoint Presentation</vt:lpstr>
      <vt:lpstr>OBJECTIVES</vt:lpstr>
      <vt:lpstr>Views - Overview</vt:lpstr>
      <vt:lpstr>Layouts</vt:lpstr>
      <vt:lpstr>Layout Attributes</vt:lpstr>
      <vt:lpstr>View Identification</vt:lpstr>
      <vt:lpstr>Examples of Layouts</vt:lpstr>
      <vt:lpstr>Linear Layout</vt:lpstr>
      <vt:lpstr>Linear Layout-Snippet</vt:lpstr>
      <vt:lpstr>Linear Layout - Attributes</vt:lpstr>
      <vt:lpstr>Linear Layout – Attributes Contd…</vt:lpstr>
      <vt:lpstr>Relative Layout</vt:lpstr>
      <vt:lpstr>WebView Layout</vt:lpstr>
      <vt:lpstr>WebView Layout contd…</vt:lpstr>
      <vt:lpstr>WebView Layout reference…</vt:lpstr>
      <vt:lpstr>WebView Layout loading URL…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kthobias</cp:lastModifiedBy>
  <cp:revision>63</cp:revision>
  <dcterms:created xsi:type="dcterms:W3CDTF">2022-02-23T11:36:20Z</dcterms:created>
  <dcterms:modified xsi:type="dcterms:W3CDTF">2023-03-06T13:22:02Z</dcterms:modified>
</cp:coreProperties>
</file>