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1721E-EE56-4341-B4F0-BBF3D560C1A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9D839-00EF-43D7-8569-AD112650F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0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167701F6-C040-4EBF-801F-E69A8BA506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03B6D711-8F54-441B-BA22-B0B0F28BE0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701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54405711-631C-4EE1-A73A-68551A3982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02609B4D-31E1-4976-A3C8-54696ECE1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8923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54405711-631C-4EE1-A73A-68551A3982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02609B4D-31E1-4976-A3C8-54696ECE1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764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54405711-631C-4EE1-A73A-68551A3982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02609B4D-31E1-4976-A3C8-54696ECE1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9205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54405711-631C-4EE1-A73A-68551A3982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02609B4D-31E1-4976-A3C8-54696ECE1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5177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54405711-631C-4EE1-A73A-68551A3982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02609B4D-31E1-4976-A3C8-54696ECE1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6918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54405711-631C-4EE1-A73A-68551A3982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02609B4D-31E1-4976-A3C8-54696ECE1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4483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6223-5746-45FC-A9F2-673B3F867748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0027-114B-4D27-BBD9-4F13E527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1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6223-5746-45FC-A9F2-673B3F867748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0027-114B-4D27-BBD9-4F13E527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3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6223-5746-45FC-A9F2-673B3F867748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0027-114B-4D27-BBD9-4F13E527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88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9A579E-B736-43A9-B03D-062ED062B79C}"/>
              </a:ext>
            </a:extLst>
          </p:cNvPr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294296A-73D3-4A30-B061-C52102C2BD8B}"/>
              </a:ext>
            </a:extLst>
          </p:cNvPr>
          <p:cNvSpPr/>
          <p:nvPr/>
        </p:nvSpPr>
        <p:spPr>
          <a:xfrm>
            <a:off x="0" y="6021388"/>
            <a:ext cx="12192000" cy="8366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xmlns="" id="{5FDAC22E-1FD6-40D4-B399-3D9CDF188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722314"/>
            <a:ext cx="4876800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361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219200"/>
            <a:ext cx="108712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12800" y="152400"/>
            <a:ext cx="10058400" cy="8382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xmlns="" id="{2680AA8B-BCD0-43A3-A57F-C7EDD86C7C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78862-E775-4F68-8029-49CC5DC660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50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xmlns="" id="{EB5EDDFD-9A46-48CA-890B-08B47B6B66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2B2AD-EE6D-437C-9D44-11C660CF627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77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152401"/>
            <a:ext cx="10160000" cy="8307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xmlns="" id="{C1EBB699-8ED3-40AF-BD20-4BE3FCA63D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8A8DF-9A43-41E9-880E-D603C8496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62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152401"/>
            <a:ext cx="10036537" cy="82232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2">
            <a:extLst>
              <a:ext uri="{FF2B5EF4-FFF2-40B4-BE49-F238E27FC236}">
                <a16:creationId xmlns:a16="http://schemas.microsoft.com/office/drawing/2014/main" xmlns="" id="{CC9DFD58-5ECC-4ACF-AB9A-3069033E09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5B624-41C5-4E5F-8B3B-B841D933077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120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4279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52401"/>
            <a:ext cx="10058400" cy="830749"/>
          </a:xfrm>
        </p:spPr>
        <p:txBody>
          <a:bodyPr/>
          <a:lstStyle>
            <a:lvl1pPr algn="l">
              <a:buNone/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xmlns="" id="{D1E977CE-BEBC-4A9D-B530-9994B77D8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91A42-333F-4B50-8737-0A22EB9C70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195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04357F5-DD87-42FC-AC10-1022145C03D6}"/>
              </a:ext>
            </a:extLst>
          </p:cNvPr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1E47E15-9434-4EF5-BD28-D7295A4C1074}"/>
              </a:ext>
            </a:extLst>
          </p:cNvPr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69573DD-277B-4CBE-A0D3-6B32C486833F}"/>
              </a:ext>
            </a:extLst>
          </p:cNvPr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844BE8F-E631-4821-A520-6A1D09E217DB}"/>
              </a:ext>
            </a:extLst>
          </p:cNvPr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xmlns="" id="{227BA951-271B-47B1-A1B8-5AB18D6829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4667251"/>
            <a:ext cx="19304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A4E366F7-16D0-4920-B9B5-091AAE788B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95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6223-5746-45FC-A9F2-673B3F867748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0027-114B-4D27-BBD9-4F13E527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74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52401"/>
            <a:ext cx="10058400" cy="8223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xmlns="" id="{ED597368-E060-4C3E-BE40-AF167B90F8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12D35-0074-4C19-A4E3-384BE9422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63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91713C5-9A13-4D8E-B231-404C26CFE7D1}"/>
              </a:ext>
            </a:extLst>
          </p:cNvPr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AC3225F-156C-4DD5-BF35-AD3D2CC9D809}"/>
              </a:ext>
            </a:extLst>
          </p:cNvPr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84A2B91-5A0C-499E-9D94-D5D3B75CA03D}"/>
              </a:ext>
            </a:extLst>
          </p:cNvPr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30AC267-9B1F-4D43-84A2-D92C34EC0F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FC929-0A14-42D9-B8B9-769CC5C182F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xmlns="" id="{CF359871-63B9-437F-BD79-A6F2BCDD13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734" y="33339"/>
            <a:ext cx="2842684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532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12DD92-2D25-42D1-9644-950AF54ED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DE92108-736D-4169-997C-56EBC03B6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F49C08-BE98-458E-A290-BB23D591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30AB68-D722-4334-AB7F-739FA6715AD4}" type="datetime1">
              <a:rPr lang="en-US">
                <a:solidFill>
                  <a:prstClr val="black"/>
                </a:solidFill>
              </a:rPr>
              <a:pPr>
                <a:defRPr/>
              </a:pPr>
              <a:t>3/6/2023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D9C317-93F7-4696-936A-F336B299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Input and Output in 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82F2C8-E1F9-463C-AB67-7C424E15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DC5E2E-DB7C-4067-A06D-30F294AAD16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944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xmlns="" id="{0FEA3269-3791-4242-BC03-3D073392AEC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Input and Output in C</a:t>
            </a:r>
          </a:p>
        </p:txBody>
      </p:sp>
    </p:spTree>
    <p:extLst>
      <p:ext uri="{BB962C8B-B14F-4D97-AF65-F5344CB8AC3E}">
        <p14:creationId xmlns:p14="http://schemas.microsoft.com/office/powerpoint/2010/main" val="70792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6223-5746-45FC-A9F2-673B3F867748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0027-114B-4D27-BBD9-4F13E527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2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6223-5746-45FC-A9F2-673B3F867748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0027-114B-4D27-BBD9-4F13E527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6223-5746-45FC-A9F2-673B3F867748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0027-114B-4D27-BBD9-4F13E527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3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6223-5746-45FC-A9F2-673B3F867748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0027-114B-4D27-BBD9-4F13E527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7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6223-5746-45FC-A9F2-673B3F867748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0027-114B-4D27-BBD9-4F13E527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6223-5746-45FC-A9F2-673B3F867748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0027-114B-4D27-BBD9-4F13E527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6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6223-5746-45FC-A9F2-673B3F867748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0027-114B-4D27-BBD9-4F13E527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3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76223-5746-45FC-A9F2-673B3F867748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40027-114B-4D27-BBD9-4F13E527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3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>
            <a:extLst>
              <a:ext uri="{FF2B5EF4-FFF2-40B4-BE49-F238E27FC236}">
                <a16:creationId xmlns:a16="http://schemas.microsoft.com/office/drawing/2014/main" xmlns="" id="{D7CA1336-7541-493D-9460-68E30C0A87B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12800" y="152401"/>
            <a:ext cx="10058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>
            <a:extLst>
              <a:ext uri="{FF2B5EF4-FFF2-40B4-BE49-F238E27FC236}">
                <a16:creationId xmlns:a16="http://schemas.microsoft.com/office/drawing/2014/main" xmlns="" id="{C7C5EC14-E897-400A-B559-C531674608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17033" y="1235075"/>
            <a:ext cx="108712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0B2B253-2157-4027-B9CC-74B898CABDE0}"/>
              </a:ext>
            </a:extLst>
          </p:cNvPr>
          <p:cNvSpPr/>
          <p:nvPr/>
        </p:nvSpPr>
        <p:spPr bwMode="white">
          <a:xfrm>
            <a:off x="0" y="990600"/>
            <a:ext cx="12192000" cy="2286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5EF1B9-3B18-4289-82A8-8690EE08E501}"/>
              </a:ext>
            </a:extLst>
          </p:cNvPr>
          <p:cNvSpPr/>
          <p:nvPr/>
        </p:nvSpPr>
        <p:spPr>
          <a:xfrm>
            <a:off x="0" y="99060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06397B9-101B-4CE2-8A7B-41414B3BBA40}"/>
              </a:ext>
            </a:extLst>
          </p:cNvPr>
          <p:cNvSpPr/>
          <p:nvPr/>
        </p:nvSpPr>
        <p:spPr>
          <a:xfrm>
            <a:off x="787400" y="99060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A752C364-9BB3-429D-BCF0-C9FC158EE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982664"/>
            <a:ext cx="711200" cy="236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E366F7-16D0-4920-B9B5-091AAE788B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2" name="Picture 1">
            <a:extLst>
              <a:ext uri="{FF2B5EF4-FFF2-40B4-BE49-F238E27FC236}">
                <a16:creationId xmlns:a16="http://schemas.microsoft.com/office/drawing/2014/main" xmlns="" id="{05193B71-8102-419E-9C72-2B88F029A9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76200"/>
            <a:ext cx="1320800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ate Placeholder 13">
            <a:extLst>
              <a:ext uri="{FF2B5EF4-FFF2-40B4-BE49-F238E27FC236}">
                <a16:creationId xmlns:a16="http://schemas.microsoft.com/office/drawing/2014/main" xmlns="" id="{229491CD-5575-4D52-8518-8F4CAAB7A6D0}"/>
              </a:ext>
            </a:extLst>
          </p:cNvPr>
          <p:cNvSpPr txBox="1">
            <a:spLocks/>
          </p:cNvSpPr>
          <p:nvPr/>
        </p:nvSpPr>
        <p:spPr>
          <a:xfrm>
            <a:off x="812800" y="6248401"/>
            <a:ext cx="7315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50" b="1" kern="1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dirty="0">
                <a:solidFill>
                  <a:srgbClr val="9F2936"/>
                </a:solidFill>
              </a:rPr>
              <a:t>© </a:t>
            </a:r>
            <a:r>
              <a:rPr lang="en-US">
                <a:solidFill>
                  <a:srgbClr val="9F2936"/>
                </a:solidFill>
              </a:rPr>
              <a:t>ISBAT </a:t>
            </a:r>
            <a:r>
              <a:rPr lang="en-US" smtClean="0">
                <a:solidFill>
                  <a:srgbClr val="9F2936"/>
                </a:solidFill>
              </a:rPr>
              <a:t>UNIVERSITY.</a:t>
            </a:r>
            <a:endParaRPr lang="en-US" dirty="0">
              <a:solidFill>
                <a:srgbClr val="9F2936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4A8A270-46BF-4FB9-961C-58962BDEDA0F}"/>
              </a:ext>
            </a:extLst>
          </p:cNvPr>
          <p:cNvSpPr/>
          <p:nvPr/>
        </p:nvSpPr>
        <p:spPr>
          <a:xfrm flipV="1">
            <a:off x="812800" y="6202364"/>
            <a:ext cx="10871200" cy="4603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Date Placeholder 13">
            <a:extLst>
              <a:ext uri="{FF2B5EF4-FFF2-40B4-BE49-F238E27FC236}">
                <a16:creationId xmlns:a16="http://schemas.microsoft.com/office/drawing/2014/main" xmlns="" id="{4BAD2506-975B-4021-808E-E3A3498139E0}"/>
              </a:ext>
            </a:extLst>
          </p:cNvPr>
          <p:cNvSpPr txBox="1">
            <a:spLocks/>
          </p:cNvSpPr>
          <p:nvPr/>
        </p:nvSpPr>
        <p:spPr>
          <a:xfrm>
            <a:off x="9042400" y="6248401"/>
            <a:ext cx="2641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50" b="1" kern="1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048FD84-FD27-43FA-9148-9FF84C406015}" type="datetime1">
              <a:rPr lang="en-US">
                <a:solidFill>
                  <a:srgbClr val="9F2936"/>
                </a:solidFill>
              </a:rPr>
              <a:pPr>
                <a:defRPr/>
              </a:pPr>
              <a:t>3/6/2023</a:t>
            </a:fld>
            <a:endParaRPr lang="en-US" dirty="0">
              <a:solidFill>
                <a:srgbClr val="9F29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70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1B587C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4E8542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1625C95-F8FD-4266-A72B-A81BCAD8B34E}"/>
              </a:ext>
            </a:extLst>
          </p:cNvPr>
          <p:cNvSpPr/>
          <p:nvPr/>
        </p:nvSpPr>
        <p:spPr>
          <a:xfrm>
            <a:off x="1524000" y="6021388"/>
            <a:ext cx="9144000" cy="8366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219" name="Rectangle 9">
            <a:extLst>
              <a:ext uri="{FF2B5EF4-FFF2-40B4-BE49-F238E27FC236}">
                <a16:creationId xmlns:a16="http://schemas.microsoft.com/office/drawing/2014/main" xmlns="" id="{094F36E6-B56B-453B-9E20-5BB829D2A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1800" y="2020473"/>
            <a:ext cx="6858000" cy="702749"/>
          </a:xfrm>
        </p:spPr>
        <p:txBody>
          <a:bodyPr rtlCol="0"/>
          <a:lstStyle/>
          <a:p>
            <a:pPr eaLnBrk="0" fontAlgn="auto" hangingPunct="0">
              <a:spcBef>
                <a:spcPct val="0"/>
              </a:spcBef>
              <a:defRPr/>
            </a:pPr>
            <a:r>
              <a:rPr lang="en-GB" sz="3600" dirty="0"/>
              <a:t>PCSE214</a:t>
            </a:r>
            <a:r>
              <a:rPr lang="en-US" altLang="en-US" sz="3600" b="1" dirty="0">
                <a:solidFill>
                  <a:schemeClr val="accent1">
                    <a:lumMod val="25000"/>
                  </a:schemeClr>
                </a:solidFill>
                <a:latin typeface="Tw Cen MT" panose="020B0602020104020603" pitchFamily="34" charset="0"/>
              </a:rPr>
              <a:t>- MOBILE APPLICATION DEVELOPMENT</a:t>
            </a:r>
            <a:r>
              <a:rPr lang="en-US" sz="3600" b="1" dirty="0">
                <a:solidFill>
                  <a:schemeClr val="accent1">
                    <a:lumMod val="25000"/>
                  </a:schemeClr>
                </a:solidFill>
                <a:latin typeface="Tw Cen MT" panose="020B0602020104020603" pitchFamily="34" charset="0"/>
              </a:rPr>
              <a:t> </a:t>
            </a:r>
            <a:endParaRPr lang="en-US" altLang="en-US" sz="2800" b="1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5" name="Picture 15">
            <a:extLst>
              <a:ext uri="{FF2B5EF4-FFF2-40B4-BE49-F238E27FC236}">
                <a16:creationId xmlns:a16="http://schemas.microsoft.com/office/drawing/2014/main" xmlns="" id="{A40F0FDF-1BBF-45B1-BC28-7E6E18250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9" y="268398"/>
            <a:ext cx="3657600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345F288-27B8-46FF-A38B-D0893BEB2636}"/>
              </a:ext>
            </a:extLst>
          </p:cNvPr>
          <p:cNvSpPr txBox="1"/>
          <p:nvPr/>
        </p:nvSpPr>
        <p:spPr>
          <a:xfrm>
            <a:off x="2971800" y="5099788"/>
            <a:ext cx="59674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By: Mr. </a:t>
            </a:r>
            <a:r>
              <a:rPr 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Tobias Kakooza.</a:t>
            </a:r>
            <a:endParaRPr lang="en-US" sz="1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6F90AF-EF0B-4C47-A486-42A137B4EDD9}"/>
              </a:ext>
            </a:extLst>
          </p:cNvPr>
          <p:cNvSpPr txBox="1">
            <a:spLocks/>
          </p:cNvSpPr>
          <p:nvPr/>
        </p:nvSpPr>
        <p:spPr bwMode="auto">
          <a:xfrm>
            <a:off x="1524000" y="60198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ctr">
              <a:buClrTx/>
              <a:buSzTx/>
              <a:buFontTx/>
              <a:buNone/>
              <a:defRPr sz="2800" b="1">
                <a:solidFill>
                  <a:srgbClr val="FFFF00"/>
                </a:solidFill>
                <a:latin typeface="Agency FB" panose="020B0503020202020204" pitchFamily="34" charset="0"/>
              </a:defRPr>
            </a:lvl1pPr>
            <a:lvl2pPr marL="639763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1B587C"/>
              </a:buClr>
              <a:buSzPct val="75000"/>
              <a:buFont typeface="Wingdings" panose="05000000000000000000" pitchFamily="2" charset="2"/>
              <a:buChar char=""/>
              <a:defRPr sz="2000"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latin typeface="Tw Cen MT" panose="020B0602020104020603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/>
              <a:t>Professional Certificate in Software Engineering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A2F80F90-4C23-4FC8-A03C-172AA7BFAC05}"/>
              </a:ext>
            </a:extLst>
          </p:cNvPr>
          <p:cNvSpPr txBox="1">
            <a:spLocks/>
          </p:cNvSpPr>
          <p:nvPr/>
        </p:nvSpPr>
        <p:spPr bwMode="auto">
          <a:xfrm>
            <a:off x="2795588" y="3573730"/>
            <a:ext cx="66008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1B587C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9F2936"/>
              </a:buClr>
              <a:buFont typeface="Wingdings" panose="05000000000000000000" pitchFamily="2" charset="2"/>
              <a:buNone/>
              <a:defRPr/>
            </a:pPr>
            <a:r>
              <a:rPr lang="en-US" sz="4000" b="1" dirty="0">
                <a:solidFill>
                  <a:srgbClr val="C19859">
                    <a:lumMod val="75000"/>
                  </a:srgbClr>
                </a:solidFill>
              </a:rPr>
              <a:t>CHAPTER </a:t>
            </a:r>
            <a:r>
              <a:rPr lang="en-US" sz="4000" b="1" dirty="0" smtClean="0">
                <a:solidFill>
                  <a:srgbClr val="C19859">
                    <a:lumMod val="75000"/>
                  </a:srgbClr>
                </a:solidFill>
              </a:rPr>
              <a:t>IV</a:t>
            </a:r>
            <a:endParaRPr lang="en-US" sz="4000" b="1" dirty="0">
              <a:solidFill>
                <a:srgbClr val="C19859">
                  <a:lumMod val="75000"/>
                </a:srgbClr>
              </a:solidFill>
            </a:endParaRPr>
          </a:p>
          <a:p>
            <a:pPr marL="0" indent="0" algn="ctr">
              <a:buClr>
                <a:srgbClr val="9F2936"/>
              </a:buClr>
              <a:buFont typeface="Wingdings" panose="05000000000000000000" pitchFamily="2" charset="2"/>
              <a:buNone/>
              <a:defRPr/>
            </a:pPr>
            <a:r>
              <a:rPr lang="en-US" b="1" dirty="0" smtClean="0">
                <a:solidFill>
                  <a:srgbClr val="9F2936"/>
                </a:solidFill>
              </a:rPr>
              <a:t>UI CONTROLS</a:t>
            </a:r>
          </a:p>
          <a:p>
            <a:pPr marL="0" indent="0" algn="ctr">
              <a:buClr>
                <a:srgbClr val="9F2936"/>
              </a:buClr>
              <a:buFont typeface="Wingdings" panose="05000000000000000000" pitchFamily="2" charset="2"/>
              <a:buNone/>
              <a:defRPr/>
            </a:pPr>
            <a:endParaRPr lang="en-US" b="1" dirty="0">
              <a:solidFill>
                <a:srgbClr val="9F29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491568"/>
      </p:ext>
    </p:extLst>
  </p:cSld>
  <p:clrMapOvr>
    <a:masterClrMapping/>
  </p:clrMapOvr>
  <p:transition advTm="187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25767206-75A3-48BE-B556-9C6BA273245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043545" y="1402196"/>
            <a:ext cx="8574088" cy="445928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x-none" sz="2400" dirty="0">
                <a:latin typeface="Tahoma" panose="020B0604030504040204" pitchFamily="34" charset="0"/>
                <a:cs typeface="Times New Roman" panose="02020603050405020304" pitchFamily="18" charset="0"/>
              </a:rPr>
              <a:t>Understand </a:t>
            </a:r>
            <a:r>
              <a:rPr lang="en-US" altLang="x-none" sz="2400" dirty="0" smtClean="0">
                <a:latin typeface="Tahoma" panose="020B0604030504040204" pitchFamily="34" charset="0"/>
                <a:cs typeface="Times New Roman" panose="02020603050405020304" pitchFamily="18" charset="0"/>
              </a:rPr>
              <a:t>Basic UI controls and their purpose </a:t>
            </a:r>
            <a:endParaRPr lang="en-US" altLang="x-none" sz="2400" dirty="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x-none" sz="2400" dirty="0" smtClean="0">
                <a:latin typeface="Tahoma" panose="020B0604030504040204" pitchFamily="34" charset="0"/>
                <a:cs typeface="Times New Roman" panose="02020603050405020304" pitchFamily="18" charset="0"/>
              </a:rPr>
              <a:t>Describe the life cycle of UI</a:t>
            </a:r>
            <a:endParaRPr lang="en-US" altLang="x-none" sz="2400" dirty="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x-none" sz="2400" dirty="0" smtClean="0">
                <a:latin typeface="Tahoma" panose="020B0604030504040204" pitchFamily="34" charset="0"/>
                <a:cs typeface="Times New Roman" panose="02020603050405020304" pitchFamily="18" charset="0"/>
              </a:rPr>
              <a:t>Define how to access controls server-side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xmlns="" id="{DBAC7501-8708-496C-9A47-7FF7BA155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OBJECTIVES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10F0B30-224B-4EFC-BA81-B470551B01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77500" lnSpcReduction="200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878862-E775-4F68-8029-49CC5DC66038}" type="slidenum">
              <a:rPr lang="en-US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04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25767206-75A3-48BE-B556-9C6BA273245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043545" y="1402196"/>
            <a:ext cx="8574088" cy="4459287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sz="2400" dirty="0"/>
              <a:t>Input controls are the interactive components in your app's user interface. Android provides a wide variety of controls you can use in your UI, such as buttons, text fields, seek bars, check box, zoom buttons, toggle buttons, and many more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 </a:t>
            </a:r>
            <a:r>
              <a:rPr lang="en-US" sz="2400" b="1" dirty="0"/>
              <a:t>View</a:t>
            </a:r>
            <a:r>
              <a:rPr lang="en-US" sz="2400" dirty="0"/>
              <a:t> is an object that draws something on the screen that the user can interact with and a </a:t>
            </a:r>
            <a:r>
              <a:rPr lang="en-US" sz="2400" b="1" dirty="0" err="1"/>
              <a:t>ViewGroup</a:t>
            </a:r>
            <a:r>
              <a:rPr lang="en-US" sz="2400" dirty="0"/>
              <a:t> is an object that holds other View (and </a:t>
            </a:r>
            <a:r>
              <a:rPr lang="en-US" sz="2400" dirty="0" err="1"/>
              <a:t>ViewGroup</a:t>
            </a:r>
            <a:r>
              <a:rPr lang="en-US" sz="2400" dirty="0"/>
              <a:t>) objects in order to define the layout of the user interface.</a:t>
            </a:r>
          </a:p>
          <a:p>
            <a:r>
              <a:rPr lang="en-US" sz="2400" dirty="0"/>
              <a:t>You define your layout in an XML file which offers a human-readable structure for the layout, similar to HTML. For example, a simple vertical layout with a text view and a button looks like this −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endParaRPr lang="en-GB" altLang="x-none" sz="2400" dirty="0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xmlns="" id="{DBAC7501-8708-496C-9A47-7FF7BA155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DEFINITION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10F0B30-224B-4EFC-BA81-B470551B01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77500" lnSpcReduction="200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878862-E775-4F68-8029-49CC5DC66038}" type="slidenum">
              <a:rPr lang="en-US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36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415" y="1954772"/>
            <a:ext cx="6325483" cy="3353268"/>
          </a:xfrm>
        </p:spPr>
      </p:pic>
      <p:sp>
        <p:nvSpPr>
          <p:cNvPr id="7171" name="Rectangle 2">
            <a:extLst>
              <a:ext uri="{FF2B5EF4-FFF2-40B4-BE49-F238E27FC236}">
                <a16:creationId xmlns:a16="http://schemas.microsoft.com/office/drawing/2014/main" xmlns="" id="{DBAC7501-8708-496C-9A47-7FF7BA155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DEFINITION CONTD…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10F0B30-224B-4EFC-BA81-B470551B01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77500" lnSpcReduction="200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878862-E775-4F68-8029-49CC5DC66038}" type="slidenum">
              <a:rPr lang="en-US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41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25767206-75A3-48BE-B556-9C6BA273245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043545" y="1402196"/>
            <a:ext cx="8574088" cy="445928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sz="1800" dirty="0"/>
              <a:t>There are number of UI controls provided by Android that allow you to build the graphical user interface for your app.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endParaRPr lang="en-US" sz="1800" dirty="0"/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sz="1800" dirty="0" err="1"/>
              <a:t>Sr.No</a:t>
            </a:r>
            <a:r>
              <a:rPr lang="en-US" sz="1800" dirty="0"/>
              <a:t>.	UI Control &amp; Description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sz="1800" dirty="0"/>
              <a:t>1	</a:t>
            </a:r>
            <a:r>
              <a:rPr lang="en-US" sz="1800" dirty="0" err="1"/>
              <a:t>TextView</a:t>
            </a:r>
            <a:endParaRPr lang="en-US" sz="1800" dirty="0"/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sz="1800" dirty="0"/>
              <a:t>This control is used to display text to the user.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endParaRPr lang="en-US" sz="1800" dirty="0"/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sz="1800" dirty="0"/>
              <a:t>2	</a:t>
            </a:r>
            <a:r>
              <a:rPr lang="en-US" sz="1800" dirty="0" err="1"/>
              <a:t>EditText</a:t>
            </a:r>
            <a:endParaRPr lang="en-US" sz="1800" dirty="0"/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sz="1800" dirty="0" err="1"/>
              <a:t>EditText</a:t>
            </a:r>
            <a:r>
              <a:rPr lang="en-US" sz="1800" dirty="0"/>
              <a:t> is a predefined subclass of </a:t>
            </a:r>
            <a:r>
              <a:rPr lang="en-US" sz="1800" dirty="0" err="1"/>
              <a:t>TextView</a:t>
            </a:r>
            <a:r>
              <a:rPr lang="en-US" sz="1800" dirty="0"/>
              <a:t> that includes rich editing capabilities.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endParaRPr lang="en-US" sz="1800" dirty="0"/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sz="1800" dirty="0"/>
              <a:t>3	</a:t>
            </a:r>
            <a:r>
              <a:rPr lang="en-US" sz="1800" dirty="0" err="1"/>
              <a:t>AutoCompleteTextView</a:t>
            </a:r>
            <a:endParaRPr lang="en-US" sz="1800" dirty="0"/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sz="1800" dirty="0"/>
              <a:t>The </a:t>
            </a:r>
            <a:r>
              <a:rPr lang="en-US" sz="1800" dirty="0" err="1"/>
              <a:t>AutoCompleteTextView</a:t>
            </a:r>
            <a:r>
              <a:rPr lang="en-US" sz="1800" dirty="0"/>
              <a:t> is a view that is similar to </a:t>
            </a:r>
            <a:r>
              <a:rPr lang="en-US" sz="1800" dirty="0" err="1"/>
              <a:t>EditText</a:t>
            </a:r>
            <a:r>
              <a:rPr lang="en-US" sz="1800" dirty="0"/>
              <a:t>, except that it shows a list of completion suggestions automatically while the user is typing.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endParaRPr lang="en-US" sz="1800" dirty="0"/>
          </a:p>
          <a:p>
            <a:pPr>
              <a:lnSpc>
                <a:spcPct val="120000"/>
              </a:lnSpc>
              <a:spcBef>
                <a:spcPct val="10000"/>
              </a:spcBef>
            </a:pPr>
            <a:endParaRPr lang="en-US" sz="1800" dirty="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xmlns="" id="{DBAC7501-8708-496C-9A47-7FF7BA155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UI Controls List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10F0B30-224B-4EFC-BA81-B470551B01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77500" lnSpcReduction="200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878862-E775-4F68-8029-49CC5DC66038}" type="slidenum">
              <a:rPr lang="en-US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64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xmlns="" id="{DBAC7501-8708-496C-9A47-7FF7BA155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UI Controls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List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…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10F0B30-224B-4EFC-BA81-B470551B01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77500" lnSpcReduction="200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878862-E775-4F68-8029-49CC5DC66038}" type="slidenum">
              <a:rPr lang="en-US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sz="2000" dirty="0"/>
              <a:t>4	Button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en-US" sz="1700" dirty="0"/>
              <a:t>A push-button that can be pressed, or clicked, by the user to perform an action.</a:t>
            </a:r>
          </a:p>
          <a:p>
            <a:endParaRPr lang="en-US" sz="2000" dirty="0" smtClean="0"/>
          </a:p>
          <a:p>
            <a:pPr lvl="1"/>
            <a:r>
              <a:rPr lang="en-US" sz="1700" dirty="0"/>
              <a:t>The </a:t>
            </a:r>
            <a:r>
              <a:rPr lang="en-US" sz="1700" dirty="0" err="1"/>
              <a:t>DatePicker</a:t>
            </a:r>
            <a:r>
              <a:rPr lang="en-US" sz="1700" dirty="0"/>
              <a:t> view enables users to select a date of the day.</a:t>
            </a:r>
            <a:endParaRPr lang="en-GB" altLang="x-none" sz="1700" dirty="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  <a:p>
            <a:r>
              <a:rPr lang="en-US" sz="2000" dirty="0" smtClean="0"/>
              <a:t>5</a:t>
            </a:r>
            <a:r>
              <a:rPr lang="en-US" sz="2000" dirty="0"/>
              <a:t>	</a:t>
            </a:r>
            <a:r>
              <a:rPr lang="en-US" sz="2000" dirty="0" err="1"/>
              <a:t>ImageButton</a:t>
            </a:r>
            <a:endParaRPr lang="en-US" sz="2000" dirty="0"/>
          </a:p>
          <a:p>
            <a:pPr lvl="1"/>
            <a:r>
              <a:rPr lang="en-US" sz="1700" dirty="0"/>
              <a:t>An </a:t>
            </a:r>
            <a:r>
              <a:rPr lang="en-US" sz="1700" dirty="0" err="1"/>
              <a:t>ImageButton</a:t>
            </a:r>
            <a:r>
              <a:rPr lang="en-US" sz="1700" dirty="0"/>
              <a:t> is an </a:t>
            </a:r>
            <a:r>
              <a:rPr lang="en-US" sz="1700" dirty="0" err="1"/>
              <a:t>AbsoluteLayout</a:t>
            </a:r>
            <a:r>
              <a:rPr lang="en-US" sz="1700" dirty="0"/>
              <a:t> which enables you to specify the exact location of its children. This shows a button with an image (instead of text) that can be pressed or clicked by the user.</a:t>
            </a:r>
          </a:p>
          <a:p>
            <a:endParaRPr lang="en-US" sz="2000" dirty="0"/>
          </a:p>
          <a:p>
            <a:r>
              <a:rPr lang="en-US" sz="2000" dirty="0"/>
              <a:t>6	</a:t>
            </a:r>
            <a:r>
              <a:rPr lang="en-US" sz="2000" dirty="0" err="1"/>
              <a:t>CheckBox</a:t>
            </a:r>
            <a:endParaRPr lang="en-US" sz="2000" dirty="0"/>
          </a:p>
          <a:p>
            <a:pPr lvl="1"/>
            <a:r>
              <a:rPr lang="en-US" sz="1700" dirty="0"/>
              <a:t>An on/off switch that can be toggled by the user. You should use check box when presenting users with a group of selectable options that are not mutually exclusive.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9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xmlns="" id="{DBAC7501-8708-496C-9A47-7FF7BA155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UI Controls List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contd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10F0B30-224B-4EFC-BA81-B470551B01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77500" lnSpcReduction="200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878862-E775-4F68-8029-49CC5DC66038}" type="slidenum">
              <a:rPr lang="en-US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/>
              <a:t>7	</a:t>
            </a:r>
            <a:r>
              <a:rPr lang="en-US" sz="2000" dirty="0" err="1"/>
              <a:t>ToggleButton</a:t>
            </a:r>
            <a:endParaRPr lang="en-US" sz="2000" dirty="0"/>
          </a:p>
          <a:p>
            <a:pPr lvl="1"/>
            <a:r>
              <a:rPr lang="en-US" sz="1700" dirty="0"/>
              <a:t>An on/off button with a light indicator.</a:t>
            </a:r>
          </a:p>
          <a:p>
            <a:endParaRPr lang="en-US" sz="2000" dirty="0"/>
          </a:p>
          <a:p>
            <a:r>
              <a:rPr lang="en-US" sz="2000" dirty="0"/>
              <a:t>8	</a:t>
            </a:r>
            <a:r>
              <a:rPr lang="en-US" sz="2000" dirty="0" err="1"/>
              <a:t>RadioButton</a:t>
            </a:r>
            <a:endParaRPr lang="en-US" sz="2000" dirty="0"/>
          </a:p>
          <a:p>
            <a:pPr lvl="1"/>
            <a:r>
              <a:rPr lang="en-US" sz="1700" dirty="0"/>
              <a:t>The </a:t>
            </a:r>
            <a:r>
              <a:rPr lang="en-US" sz="1700" dirty="0" err="1"/>
              <a:t>RadioButton</a:t>
            </a:r>
            <a:r>
              <a:rPr lang="en-US" sz="1700" dirty="0"/>
              <a:t> has two states: either checked or unchecked.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9	</a:t>
            </a:r>
            <a:r>
              <a:rPr lang="en-US" sz="2000" dirty="0" err="1"/>
              <a:t>RadioGroup</a:t>
            </a:r>
            <a:endParaRPr lang="en-US" sz="2000" dirty="0"/>
          </a:p>
          <a:p>
            <a:pPr lvl="1"/>
            <a:r>
              <a:rPr lang="en-US" sz="1700" dirty="0"/>
              <a:t>A </a:t>
            </a:r>
            <a:r>
              <a:rPr lang="en-US" sz="1700" dirty="0" err="1"/>
              <a:t>RadioGroup</a:t>
            </a:r>
            <a:r>
              <a:rPr lang="en-US" sz="1700" dirty="0"/>
              <a:t> is used to group together one or more </a:t>
            </a:r>
            <a:r>
              <a:rPr lang="en-US" sz="1700" dirty="0" err="1"/>
              <a:t>RadioButtons</a:t>
            </a:r>
            <a:r>
              <a:rPr lang="en-US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637425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SBA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BAT" id="{76327E37-CE13-4C13-AB11-34C62D66ED6E}" vid="{E5A522BA-1F14-4099-A902-3F6DFF06E1F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140</Words>
  <Application>Microsoft Office PowerPoint</Application>
  <PresentationFormat>Widescreen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Agency FB</vt:lpstr>
      <vt:lpstr>Arial</vt:lpstr>
      <vt:lpstr>Calibri</vt:lpstr>
      <vt:lpstr>Calibri Light</vt:lpstr>
      <vt:lpstr>Century Gothic</vt:lpstr>
      <vt:lpstr>Tahoma</vt:lpstr>
      <vt:lpstr>Times New Roman</vt:lpstr>
      <vt:lpstr>Tw Cen MT</vt:lpstr>
      <vt:lpstr>Wingdings</vt:lpstr>
      <vt:lpstr>Wingdings 2</vt:lpstr>
      <vt:lpstr>Office Theme</vt:lpstr>
      <vt:lpstr>ISBAT</vt:lpstr>
      <vt:lpstr>PowerPoint Presentation</vt:lpstr>
      <vt:lpstr>OBJECTIVES</vt:lpstr>
      <vt:lpstr>DEFINITION</vt:lpstr>
      <vt:lpstr>DEFINITION CONTD…</vt:lpstr>
      <vt:lpstr>UI Controls List</vt:lpstr>
      <vt:lpstr>UI Controls List contd…</vt:lpstr>
      <vt:lpstr>UI Controls List contd…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</dc:creator>
  <cp:lastModifiedBy>kthobias</cp:lastModifiedBy>
  <cp:revision>24</cp:revision>
  <dcterms:created xsi:type="dcterms:W3CDTF">2022-03-29T09:58:30Z</dcterms:created>
  <dcterms:modified xsi:type="dcterms:W3CDTF">2023-03-06T12:28:09Z</dcterms:modified>
</cp:coreProperties>
</file>