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6DFE4-255E-4393-BD5B-DE58EB5A175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80735-109B-4B3D-B932-2589D89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6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167701F6-C040-4EBF-801F-E69A8BA50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03B6D711-8F54-441B-BA22-B0B0F28BE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9397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203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315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898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016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977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375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982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4405711-631C-4EE1-A73A-68551A398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2609B4D-31E1-4976-A3C8-54696ECE1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60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9A579E-B736-43A9-B03D-062ED062B79C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294296A-73D3-4A30-B061-C52102C2BD8B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xmlns="" id="{5FDAC22E-1FD6-40D4-B399-3D9CDF18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22314"/>
            <a:ext cx="48768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671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219200"/>
            <a:ext cx="10871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058400" cy="838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xmlns="" id="{2680AA8B-BCD0-43A3-A57F-C7EDD86C7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37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xmlns="" id="{EB5EDDFD-9A46-48CA-890B-08B47B6B6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B2AD-EE6D-437C-9D44-11C660CF62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52401"/>
            <a:ext cx="10160000" cy="8307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xmlns="" id="{C1EBB699-8ED3-40AF-BD20-4BE3FCA63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8A8DF-9A43-41E9-880E-D603C8496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4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52401"/>
            <a:ext cx="10036537" cy="8223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xmlns="" id="{CC9DFD58-5ECC-4ACF-AB9A-3069033E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5B624-41C5-4E5F-8B3B-B841D93307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359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1"/>
            <a:ext cx="10058400" cy="830749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xmlns="" id="{D1E977CE-BEBC-4A9D-B530-9994B77D8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91A42-333F-4B50-8737-0A22EB9C70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75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4357F5-DD87-42FC-AC10-1022145C03D6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E47E15-9434-4EF5-BD28-D7295A4C1074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9573DD-277B-4CBE-A0D3-6B32C486833F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44BE8F-E631-4821-A520-6A1D09E217DB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xmlns="" id="{227BA951-271B-47B1-A1B8-5AB18D682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68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9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1"/>
            <a:ext cx="10058400" cy="822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xmlns="" id="{ED597368-E060-4C3E-BE40-AF167B90F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2D35-0074-4C19-A4E3-384BE9422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8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1713C5-9A13-4D8E-B231-404C26CFE7D1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C3225F-156C-4DD5-BF35-AD3D2CC9D809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4A2B91-5A0C-499E-9D94-D5D3B75CA03D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30AC267-9B1F-4D43-84A2-D92C34EC0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C929-0A14-42D9-B8B9-769CC5C182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xmlns="" id="{CF359871-63B9-437F-BD79-A6F2BCDD13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34" y="33339"/>
            <a:ext cx="2842684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80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2DD92-2D25-42D1-9644-950AF54ED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E92108-736D-4169-997C-56EBC03B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F49C08-BE98-458E-A290-BB23D591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0AB68-D722-4334-AB7F-739FA6715AD4}" type="datetime1">
              <a:rPr lang="en-US">
                <a:solidFill>
                  <a:prstClr val="black"/>
                </a:solidFill>
              </a:rPr>
              <a:pPr>
                <a:defRPr/>
              </a:pPr>
              <a:t>3/6/2023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D9C317-93F7-4696-936A-F336B299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Input and Output in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82F2C8-E1F9-463C-AB67-7C424E15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C5E2E-DB7C-4067-A06D-30F294AAD1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57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xmlns="" id="{0FEA3269-3791-4242-BC03-3D073392AE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Input and Output in C</a:t>
            </a:r>
          </a:p>
        </p:txBody>
      </p:sp>
    </p:spTree>
    <p:extLst>
      <p:ext uri="{BB962C8B-B14F-4D97-AF65-F5344CB8AC3E}">
        <p14:creationId xmlns:p14="http://schemas.microsoft.com/office/powerpoint/2010/main" val="21199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0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3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B484-300E-4FE4-A030-804980CFE79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0BEF-A280-42C4-A676-FBAF9139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xmlns="" id="{D7CA1336-7541-493D-9460-68E30C0A87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152401"/>
            <a:ext cx="1005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xmlns="" id="{C7C5EC14-E897-400A-B559-C53167460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235075"/>
            <a:ext cx="10871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B2B253-2157-4027-B9CC-74B898CABDE0}"/>
              </a:ext>
            </a:extLst>
          </p:cNvPr>
          <p:cNvSpPr/>
          <p:nvPr/>
        </p:nvSpPr>
        <p:spPr bwMode="white">
          <a:xfrm>
            <a:off x="0" y="990600"/>
            <a:ext cx="12192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5EF1B9-3B18-4289-82A8-8690EE08E501}"/>
              </a:ext>
            </a:extLst>
          </p:cNvPr>
          <p:cNvSpPr/>
          <p:nvPr/>
        </p:nvSpPr>
        <p:spPr>
          <a:xfrm>
            <a:off x="0" y="9906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6397B9-101B-4CE2-8A7B-41414B3BBA40}"/>
              </a:ext>
            </a:extLst>
          </p:cNvPr>
          <p:cNvSpPr/>
          <p:nvPr/>
        </p:nvSpPr>
        <p:spPr>
          <a:xfrm>
            <a:off x="787400" y="9906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A752C364-9BB3-429D-BCF0-C9FC158E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82664"/>
            <a:ext cx="711200" cy="236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1">
            <a:extLst>
              <a:ext uri="{FF2B5EF4-FFF2-40B4-BE49-F238E27FC236}">
                <a16:creationId xmlns:a16="http://schemas.microsoft.com/office/drawing/2014/main" xmlns="" id="{05193B71-8102-419E-9C72-2B88F029A9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76200"/>
            <a:ext cx="1320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3">
            <a:extLst>
              <a:ext uri="{FF2B5EF4-FFF2-40B4-BE49-F238E27FC236}">
                <a16:creationId xmlns:a16="http://schemas.microsoft.com/office/drawing/2014/main" xmlns="" id="{229491CD-5575-4D52-8518-8F4CAAB7A6D0}"/>
              </a:ext>
            </a:extLst>
          </p:cNvPr>
          <p:cNvSpPr txBox="1">
            <a:spLocks/>
          </p:cNvSpPr>
          <p:nvPr/>
        </p:nvSpPr>
        <p:spPr>
          <a:xfrm>
            <a:off x="812800" y="6248401"/>
            <a:ext cx="7315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9F2936"/>
                </a:solidFill>
              </a:rPr>
              <a:t>© </a:t>
            </a:r>
            <a:r>
              <a:rPr lang="en-US">
                <a:solidFill>
                  <a:srgbClr val="9F2936"/>
                </a:solidFill>
              </a:rPr>
              <a:t>ISBAT </a:t>
            </a:r>
            <a:r>
              <a:rPr lang="en-US" smtClean="0">
                <a:solidFill>
                  <a:srgbClr val="9F2936"/>
                </a:solidFill>
              </a:rPr>
              <a:t>UNIVERSITY.</a:t>
            </a:r>
            <a:endParaRPr lang="en-US" dirty="0">
              <a:solidFill>
                <a:srgbClr val="9F293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A8A270-46BF-4FB9-961C-58962BDEDA0F}"/>
              </a:ext>
            </a:extLst>
          </p:cNvPr>
          <p:cNvSpPr/>
          <p:nvPr/>
        </p:nvSpPr>
        <p:spPr>
          <a:xfrm flipV="1">
            <a:off x="812800" y="6202364"/>
            <a:ext cx="10871200" cy="46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xmlns="" id="{4BAD2506-975B-4021-808E-E3A3498139E0}"/>
              </a:ext>
            </a:extLst>
          </p:cNvPr>
          <p:cNvSpPr txBox="1">
            <a:spLocks/>
          </p:cNvSpPr>
          <p:nvPr/>
        </p:nvSpPr>
        <p:spPr>
          <a:xfrm>
            <a:off x="9042400" y="6248401"/>
            <a:ext cx="2641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048FD84-FD27-43FA-9148-9FF84C406015}" type="datetime1">
              <a:rPr lang="en-US">
                <a:solidFill>
                  <a:srgbClr val="9F2936"/>
                </a:solidFill>
              </a:rPr>
              <a:pPr>
                <a:defRPr/>
              </a:pPr>
              <a:t>3/6/2023</a:t>
            </a:fld>
            <a:endParaRPr lang="en-US" dirty="0">
              <a:solidFill>
                <a:srgbClr val="9F29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2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1625C95-F8FD-4266-A72B-A81BCAD8B34E}"/>
              </a:ext>
            </a:extLst>
          </p:cNvPr>
          <p:cNvSpPr/>
          <p:nvPr/>
        </p:nvSpPr>
        <p:spPr>
          <a:xfrm>
            <a:off x="1524000" y="6021388"/>
            <a:ext cx="9144000" cy="8366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19" name="Rectangle 9">
            <a:extLst>
              <a:ext uri="{FF2B5EF4-FFF2-40B4-BE49-F238E27FC236}">
                <a16:creationId xmlns:a16="http://schemas.microsoft.com/office/drawing/2014/main" xmlns="" id="{094F36E6-B56B-453B-9E20-5BB829D2A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0" y="2020473"/>
            <a:ext cx="6858000" cy="702749"/>
          </a:xfrm>
        </p:spPr>
        <p:txBody>
          <a:bodyPr rtlCol="0"/>
          <a:lstStyle/>
          <a:p>
            <a:pPr eaLnBrk="0" fontAlgn="auto" hangingPunct="0">
              <a:spcBef>
                <a:spcPct val="0"/>
              </a:spcBef>
              <a:defRPr/>
            </a:pPr>
            <a:r>
              <a:rPr lang="en-GB" sz="3600" dirty="0"/>
              <a:t>PCSE214</a:t>
            </a:r>
            <a:r>
              <a:rPr lang="en-US" altLang="en-US" sz="3600" b="1" dirty="0">
                <a:solidFill>
                  <a:schemeClr val="accent1">
                    <a:lumMod val="25000"/>
                  </a:schemeClr>
                </a:solidFill>
                <a:latin typeface="Tw Cen MT" panose="020B0602020104020603" pitchFamily="34" charset="0"/>
              </a:rPr>
              <a:t>- MOBILE APPLICATION DEVELOPMENT</a:t>
            </a:r>
            <a:r>
              <a:rPr lang="en-US" sz="3600" b="1" dirty="0">
                <a:solidFill>
                  <a:schemeClr val="accent1">
                    <a:lumMod val="25000"/>
                  </a:schemeClr>
                </a:solidFill>
                <a:latin typeface="Tw Cen MT" panose="020B0602020104020603" pitchFamily="34" charset="0"/>
              </a:rPr>
              <a:t> </a:t>
            </a:r>
            <a:endParaRPr lang="en-US" altLang="en-US" sz="28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xmlns="" id="{A40F0FDF-1BBF-45B1-BC28-7E6E18250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268398"/>
            <a:ext cx="36576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45F288-27B8-46FF-A38B-D0893BEB2636}"/>
              </a:ext>
            </a:extLst>
          </p:cNvPr>
          <p:cNvSpPr txBox="1"/>
          <p:nvPr/>
        </p:nvSpPr>
        <p:spPr>
          <a:xfrm>
            <a:off x="2971800" y="5099788"/>
            <a:ext cx="59674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By: Mr. </a:t>
            </a:r>
            <a:r>
              <a:rPr 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Tobias Kakooza.</a:t>
            </a: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6F90AF-EF0B-4C47-A486-42A137B4EDD9}"/>
              </a:ext>
            </a:extLst>
          </p:cNvPr>
          <p:cNvSpPr txBox="1">
            <a:spLocks/>
          </p:cNvSpPr>
          <p:nvPr/>
        </p:nvSpPr>
        <p:spPr bwMode="auto">
          <a:xfrm>
            <a:off x="1524000" y="6019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2800" b="1">
                <a:solidFill>
                  <a:srgbClr val="FFFF00"/>
                </a:solidFill>
                <a:latin typeface="Agency FB" panose="020B0503020202020204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latin typeface="Tw Cen MT" panose="020B0602020104020603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/>
              <a:t>Professional Certificate in Software Engineering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A2F80F90-4C23-4FC8-A03C-172AA7BFAC05}"/>
              </a:ext>
            </a:extLst>
          </p:cNvPr>
          <p:cNvSpPr txBox="1">
            <a:spLocks/>
          </p:cNvSpPr>
          <p:nvPr/>
        </p:nvSpPr>
        <p:spPr bwMode="auto">
          <a:xfrm>
            <a:off x="2795588" y="3573730"/>
            <a:ext cx="660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F2936"/>
              </a:buClr>
              <a:buFont typeface="Wingdings" panose="05000000000000000000" pitchFamily="2" charset="2"/>
              <a:buNone/>
              <a:defRPr/>
            </a:pPr>
            <a:r>
              <a:rPr lang="en-US" sz="4000" b="1" dirty="0">
                <a:solidFill>
                  <a:srgbClr val="C19859">
                    <a:lumMod val="75000"/>
                  </a:srgbClr>
                </a:solidFill>
              </a:rPr>
              <a:t>CHAPTER </a:t>
            </a:r>
            <a:r>
              <a:rPr lang="en-US" sz="4000" b="1" dirty="0" smtClean="0">
                <a:solidFill>
                  <a:srgbClr val="C19859">
                    <a:lumMod val="75000"/>
                  </a:srgbClr>
                </a:solidFill>
              </a:rPr>
              <a:t>IV</a:t>
            </a:r>
            <a:endParaRPr lang="en-US" sz="4000" b="1" dirty="0">
              <a:solidFill>
                <a:srgbClr val="C19859">
                  <a:lumMod val="75000"/>
                </a:srgbClr>
              </a:solidFill>
            </a:endParaRPr>
          </a:p>
          <a:p>
            <a:pPr marL="0" indent="0" algn="ctr">
              <a:buClr>
                <a:srgbClr val="9F2936"/>
              </a:buClr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rgbClr val="9F2936"/>
                </a:solidFill>
              </a:rPr>
              <a:t>UI PATTERNS</a:t>
            </a:r>
          </a:p>
          <a:p>
            <a:pPr marL="0" indent="0" algn="ctr">
              <a:buClr>
                <a:srgbClr val="9F2936"/>
              </a:buClr>
              <a:buFont typeface="Wingdings" panose="05000000000000000000" pitchFamily="2" charset="2"/>
              <a:buNone/>
              <a:defRPr/>
            </a:pPr>
            <a:endParaRPr lang="en-US" b="1" dirty="0">
              <a:solidFill>
                <a:srgbClr val="9F29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32582"/>
      </p:ext>
    </p:extLst>
  </p:cSld>
  <p:clrMapOvr>
    <a:masterClrMapping/>
  </p:clrMapOvr>
  <p:transition advTm="187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/>
          </a:bodyPr>
          <a:lstStyle/>
          <a:p>
            <a:r>
              <a:rPr lang="en-US" sz="2400" dirty="0"/>
              <a:t>Acknowledging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we display a toast to let the user know that the action they just invoked has been completed, this is called acknowledging, As you can see in the following image −</a:t>
            </a:r>
            <a:endParaRPr lang="en-US" sz="2100" dirty="0"/>
          </a:p>
          <a:p>
            <a:endParaRPr lang="en-US" sz="1800" dirty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ACKNOWLEGDING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2" y="3024131"/>
            <a:ext cx="279121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x-none" sz="2400" dirty="0">
                <a:latin typeface="Tahoma" panose="020B0604030504040204" pitchFamily="34" charset="0"/>
                <a:cs typeface="Times New Roman" panose="02020603050405020304" pitchFamily="18" charset="0"/>
              </a:rPr>
              <a:t>Understand </a:t>
            </a:r>
            <a:r>
              <a:rPr lang="en-US" altLang="x-none" sz="24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widely consumed android patterns </a:t>
            </a:r>
            <a:endParaRPr lang="en-US" altLang="x-none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x-none" sz="24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Learn how auto android menus impact design</a:t>
            </a:r>
            <a:endParaRPr lang="en-US" altLang="x-none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x-none" sz="24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Define sample navigation tools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good android application should follow following UI patterns −</a:t>
            </a:r>
          </a:p>
          <a:p>
            <a:pPr lvl="2"/>
            <a:r>
              <a:rPr lang="en-US" sz="2400" dirty="0"/>
              <a:t>Action Bar</a:t>
            </a:r>
          </a:p>
          <a:p>
            <a:pPr lvl="2"/>
            <a:r>
              <a:rPr lang="en-US" sz="2400" dirty="0"/>
              <a:t>Confirming and Acknowledging</a:t>
            </a:r>
          </a:p>
          <a:p>
            <a:pPr lvl="2"/>
            <a:r>
              <a:rPr lang="en-US" sz="2400" dirty="0"/>
              <a:t>Settings</a:t>
            </a:r>
          </a:p>
          <a:p>
            <a:pPr lvl="2"/>
            <a:r>
              <a:rPr lang="en-US" sz="2400" dirty="0"/>
              <a:t>Help</a:t>
            </a:r>
          </a:p>
          <a:p>
            <a:pPr lvl="2"/>
            <a:r>
              <a:rPr lang="en-US" sz="2400" dirty="0"/>
              <a:t>Selection</a:t>
            </a:r>
          </a:p>
          <a:p>
            <a:pPr lvl="2"/>
            <a:r>
              <a:rPr lang="en-US" sz="2400" dirty="0"/>
              <a:t>Now we will discuss the above mentioned UI Patterns in detail.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GB" altLang="x-none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UI PATTERNS COMPONENTS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4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/>
          </a:bodyPr>
          <a:lstStyle/>
          <a:p>
            <a:r>
              <a:rPr lang="en-US" sz="2400" dirty="0"/>
              <a:t>The action bar is a dedicated bar at the top of each screen that is generally persistent throughout the app. It provides you several key function which are as following −</a:t>
            </a:r>
          </a:p>
          <a:p>
            <a:r>
              <a:rPr lang="en-US" sz="2400" dirty="0"/>
              <a:t>Makes important actions prominent and accessible</a:t>
            </a:r>
          </a:p>
          <a:p>
            <a:r>
              <a:rPr lang="en-US" sz="2400" dirty="0"/>
              <a:t>Supports consistent navigation and view switching within apps</a:t>
            </a:r>
          </a:p>
          <a:p>
            <a:r>
              <a:rPr lang="en-US" sz="2400" dirty="0"/>
              <a:t>Reduces clutter by providing an action overflow for rarely used actions</a:t>
            </a:r>
          </a:p>
          <a:p>
            <a:r>
              <a:rPr lang="en-US" sz="2400" dirty="0"/>
              <a:t>Provides a dedicated space for giving your app an identity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ACTION BAR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ction </a:t>
            </a:r>
            <a:r>
              <a:rPr lang="en-US" sz="2400" dirty="0"/>
              <a:t>Bar has four major components which can be seen in the following image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ACTION BAR COMPONENTS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3019368"/>
            <a:ext cx="470600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 fontScale="70000" lnSpcReduction="20000"/>
          </a:bodyPr>
          <a:lstStyle/>
          <a:p>
            <a:r>
              <a:rPr lang="en-US" sz="4500" dirty="0"/>
              <a:t>These components name and functionality is discussed below −</a:t>
            </a:r>
          </a:p>
          <a:p>
            <a:pPr marL="0" indent="0">
              <a:buNone/>
            </a:pPr>
            <a:r>
              <a:rPr lang="en-US" sz="3300" dirty="0"/>
              <a:t>	</a:t>
            </a:r>
          </a:p>
          <a:p>
            <a:r>
              <a:rPr lang="en-US" sz="3300" dirty="0"/>
              <a:t>App Icon</a:t>
            </a:r>
          </a:p>
          <a:p>
            <a:pPr marL="320675" lvl="1" indent="0">
              <a:buNone/>
            </a:pPr>
            <a:r>
              <a:rPr lang="en-US" sz="3000" dirty="0" smtClean="0"/>
              <a:t>The </a:t>
            </a:r>
            <a:r>
              <a:rPr lang="en-US" sz="3000" dirty="0"/>
              <a:t>app icon establishes your app's identity. It can be replaced with a different logo or branding if you wish.</a:t>
            </a:r>
          </a:p>
          <a:p>
            <a:r>
              <a:rPr lang="en-US" sz="3300" dirty="0" smtClean="0"/>
              <a:t>View </a:t>
            </a:r>
            <a:r>
              <a:rPr lang="en-US" sz="3300" dirty="0"/>
              <a:t>control</a:t>
            </a:r>
          </a:p>
          <a:p>
            <a:pPr marL="320675" lvl="1" indent="0">
              <a:buNone/>
            </a:pPr>
            <a:r>
              <a:rPr lang="en-US" sz="3000" dirty="0" smtClean="0"/>
              <a:t>If </a:t>
            </a:r>
            <a:r>
              <a:rPr lang="en-US" sz="3000" dirty="0"/>
              <a:t>your app displays data in different views, this segment of the action bar allows users to switch views</a:t>
            </a:r>
            <a:r>
              <a:rPr lang="en-US" sz="3000" dirty="0" smtClean="0"/>
              <a:t>.</a:t>
            </a:r>
          </a:p>
          <a:p>
            <a:endParaRPr lang="en-US" sz="3300" dirty="0"/>
          </a:p>
          <a:p>
            <a:r>
              <a:rPr lang="en-US" sz="3300" dirty="0" smtClean="0"/>
              <a:t>Action </a:t>
            </a:r>
            <a:r>
              <a:rPr lang="en-US" sz="3300" dirty="0"/>
              <a:t>buttons</a:t>
            </a:r>
          </a:p>
          <a:p>
            <a:pPr marL="320675" lvl="1" indent="0">
              <a:buNone/>
            </a:pPr>
            <a:r>
              <a:rPr lang="en-US" sz="3000" dirty="0" smtClean="0"/>
              <a:t>Show </a:t>
            </a:r>
            <a:r>
              <a:rPr lang="en-US" sz="3000" dirty="0"/>
              <a:t>the most important actions of your app in the actions section.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ACTION BAR COMPONENTS CONTD…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/>
          </a:bodyPr>
          <a:lstStyle/>
          <a:p>
            <a:r>
              <a:rPr lang="en-US" sz="2400" dirty="0"/>
              <a:t>Action overflow</a:t>
            </a:r>
          </a:p>
          <a:p>
            <a:endParaRPr lang="en-US" sz="2400" dirty="0"/>
          </a:p>
          <a:p>
            <a:pPr lvl="2"/>
            <a:r>
              <a:rPr lang="en-US" sz="1800" dirty="0"/>
              <a:t>Move less often used actions to the action overflow.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ACTION BAR COMPONENTS CONTD…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0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/>
          </a:bodyPr>
          <a:lstStyle/>
          <a:p>
            <a:r>
              <a:rPr lang="en-US" sz="2400" dirty="0"/>
              <a:t>Confirming and Acknowledging</a:t>
            </a:r>
          </a:p>
          <a:p>
            <a:pPr lvl="1"/>
            <a:r>
              <a:rPr lang="en-US" sz="2400" dirty="0"/>
              <a:t>When a user invokes a action on your app's UI, it is a good practice to </a:t>
            </a:r>
            <a:r>
              <a:rPr lang="en-US" sz="2400" b="1" dirty="0"/>
              <a:t>confirm</a:t>
            </a:r>
            <a:r>
              <a:rPr lang="en-US" sz="2400" dirty="0"/>
              <a:t> or </a:t>
            </a:r>
            <a:r>
              <a:rPr lang="en-US" sz="2400" b="1" dirty="0"/>
              <a:t>acknowledge</a:t>
            </a:r>
            <a:r>
              <a:rPr lang="en-US" sz="2400" dirty="0"/>
              <a:t> that action through a toast or a dialog box.</a:t>
            </a:r>
          </a:p>
          <a:p>
            <a:pPr lvl="1"/>
            <a:r>
              <a:rPr lang="en-US" sz="2400" dirty="0"/>
              <a:t>There is a difference between Confirming and Acknowledging</a:t>
            </a:r>
            <a:r>
              <a:rPr lang="en-US" sz="1500" dirty="0"/>
              <a:t>.</a:t>
            </a:r>
          </a:p>
          <a:p>
            <a:endParaRPr lang="en-US" sz="1800" dirty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CONFIRMING AND ACKNOWLEGDING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3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5767206-75A3-48BE-B556-9C6BA27324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043545" y="1402196"/>
            <a:ext cx="8574088" cy="4459287"/>
          </a:xfrm>
        </p:spPr>
        <p:txBody>
          <a:bodyPr>
            <a:normAutofit/>
          </a:bodyPr>
          <a:lstStyle/>
          <a:p>
            <a:r>
              <a:rPr lang="en-US" sz="2400" dirty="0"/>
              <a:t>Confirming</a:t>
            </a:r>
          </a:p>
          <a:p>
            <a:pPr lvl="1"/>
            <a:r>
              <a:rPr lang="en-US" sz="2100" dirty="0"/>
              <a:t>When we ask the user to verify that they truly want to proceed with a action that they just invoked, it is called confirming. As you can see in the following image </a:t>
            </a:r>
            <a:r>
              <a:rPr lang="en-US" sz="2100" dirty="0" smtClean="0"/>
              <a:t>−</a:t>
            </a:r>
          </a:p>
          <a:p>
            <a:pPr lvl="1"/>
            <a:endParaRPr lang="en-US" sz="2100" dirty="0"/>
          </a:p>
          <a:p>
            <a:endParaRPr lang="en-US" sz="1800" dirty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DBAC7501-8708-496C-9A47-7FF7BA15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CONFIRMING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F0B30-224B-4EFC-BA81-B470551B0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78862-E775-4F68-8029-49CC5DC66038}" type="slidenum">
              <a:rPr 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2" y="3024131"/>
            <a:ext cx="279121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8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BA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BAT" id="{76327E37-CE13-4C13-AB11-34C62D66ED6E}" vid="{E5A522BA-1F14-4099-A902-3F6DFF06E1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291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Century Gothic</vt:lpstr>
      <vt:lpstr>Tahoma</vt:lpstr>
      <vt:lpstr>Times New Roman</vt:lpstr>
      <vt:lpstr>Tw Cen MT</vt:lpstr>
      <vt:lpstr>Wingdings</vt:lpstr>
      <vt:lpstr>Wingdings 2</vt:lpstr>
      <vt:lpstr>Office Theme</vt:lpstr>
      <vt:lpstr>ISBAT</vt:lpstr>
      <vt:lpstr>PowerPoint Presentation</vt:lpstr>
      <vt:lpstr>OBJECTIVES</vt:lpstr>
      <vt:lpstr> UI PATTERNS COMPONENTS </vt:lpstr>
      <vt:lpstr>ACTION BAR</vt:lpstr>
      <vt:lpstr>ACTION BAR COMPONENTS</vt:lpstr>
      <vt:lpstr>ACTION BAR COMPONENTS CONTD…</vt:lpstr>
      <vt:lpstr>ACTION BAR COMPONENTS CONTD…</vt:lpstr>
      <vt:lpstr>CONFIRMING AND ACKNOWLEGDING</vt:lpstr>
      <vt:lpstr>CONFIRMING</vt:lpstr>
      <vt:lpstr>ACKNOWLEGDING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kthobias</cp:lastModifiedBy>
  <cp:revision>31</cp:revision>
  <dcterms:created xsi:type="dcterms:W3CDTF">2022-03-29T10:19:45Z</dcterms:created>
  <dcterms:modified xsi:type="dcterms:W3CDTF">2023-03-06T12:28:32Z</dcterms:modified>
</cp:coreProperties>
</file>