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FE836-1AE4-4FAE-AE18-6619FF87AE65}"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226D4-23C4-444B-B724-413F6C4A3DC3}" type="slidenum">
              <a:rPr lang="en-US" smtClean="0"/>
              <a:t>‹#›</a:t>
            </a:fld>
            <a:endParaRPr lang="en-US"/>
          </a:p>
        </p:txBody>
      </p:sp>
    </p:spTree>
    <p:extLst>
      <p:ext uri="{BB962C8B-B14F-4D97-AF65-F5344CB8AC3E}">
        <p14:creationId xmlns:p14="http://schemas.microsoft.com/office/powerpoint/2010/main" val="346449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167701F6-C040-4EBF-801F-E69A8BA5061C}"/>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xmlns="" id="{03B6D711-8F54-441B-BA22-B0B0F28BE0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02945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94009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53526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41273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4003772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07837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CCC67D-B29C-46E2-A3D2-10658D7DDD5F}"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339566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CC67D-B29C-46E2-A3D2-10658D7DDD5F}"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92501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CC67D-B29C-46E2-A3D2-10658D7DDD5F}"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104424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a16="http://schemas.microsoft.com/office/drawing/2014/main" xmlns=""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a16="http://schemas.microsoft.com/office/drawing/2014/main" xmlns=""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3878301"/>
      </p:ext>
    </p:extLst>
  </p:cSld>
  <p:clrMapOvr>
    <a:overrideClrMapping bg1="lt1" tx1="dk1" bg2="lt2" tx2="dk2" accent1="accent1" accent2="accent2" accent3="accent3" accent4="accent4" accent5="accent5" accent6="accent6" hlink="hlink" folHlink="folHlink"/>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a16="http://schemas.microsoft.com/office/drawing/2014/main" xmlns=""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183480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xmlns=""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3653037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a16="http://schemas.microsoft.com/office/drawing/2014/main" xmlns=""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4218058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xmlns=""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40242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063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xmlns=""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1765590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xmlns=""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xmlns=""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a16="http://schemas.microsoft.com/office/drawing/2014/main" xmlns=""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xmlns=""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2973703722"/>
      </p:ext>
    </p:extLst>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CC67D-B29C-46E2-A3D2-10658D7DDD5F}"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585885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xmlns=""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2505091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xmlns=""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xmlns=""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xmlns=""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a16="http://schemas.microsoft.com/office/drawing/2014/main" xmlns=""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14507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a16="http://schemas.microsoft.com/office/drawing/2014/main" xmlns=""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a16="http://schemas.microsoft.com/office/drawing/2014/main" xmlns=""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3602571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a16="http://schemas.microsoft.com/office/drawing/2014/main" xmlns=""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215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CCC67D-B29C-46E2-A3D2-10658D7DDD5F}"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146915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CCC67D-B29C-46E2-A3D2-10658D7DDD5F}"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124502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CCC67D-B29C-46E2-A3D2-10658D7DDD5F}"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123860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CCC67D-B29C-46E2-A3D2-10658D7DDD5F}"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82560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CC67D-B29C-46E2-A3D2-10658D7DDD5F}"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193625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CC67D-B29C-46E2-A3D2-10658D7DDD5F}"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30968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CC67D-B29C-46E2-A3D2-10658D7DDD5F}"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3655F-9BE2-424E-83C9-40D5417FF4C4}" type="slidenum">
              <a:rPr lang="en-US" smtClean="0"/>
              <a:t>‹#›</a:t>
            </a:fld>
            <a:endParaRPr lang="en-US"/>
          </a:p>
        </p:txBody>
      </p:sp>
    </p:spTree>
    <p:extLst>
      <p:ext uri="{BB962C8B-B14F-4D97-AF65-F5344CB8AC3E}">
        <p14:creationId xmlns:p14="http://schemas.microsoft.com/office/powerpoint/2010/main" val="294431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CC67D-B29C-46E2-A3D2-10658D7DDD5F}"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3655F-9BE2-424E-83C9-40D5417FF4C4}" type="slidenum">
              <a:rPr lang="en-US" smtClean="0"/>
              <a:t>‹#›</a:t>
            </a:fld>
            <a:endParaRPr lang="en-US"/>
          </a:p>
        </p:txBody>
      </p:sp>
    </p:spTree>
    <p:extLst>
      <p:ext uri="{BB962C8B-B14F-4D97-AF65-F5344CB8AC3E}">
        <p14:creationId xmlns:p14="http://schemas.microsoft.com/office/powerpoint/2010/main" val="1572202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xmlns=""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xmlns=""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xmlns=""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xmlns=""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a16="http://schemas.microsoft.com/office/drawing/2014/main" xmlns=""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a16="http://schemas.microsoft.com/office/drawing/2014/main" xmlns=""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a16="http://schemas.microsoft.com/office/drawing/2014/main" xmlns=""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xmlns=""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a:t>
            </a:r>
            <a:r>
              <a:rPr lang="en-US">
                <a:solidFill>
                  <a:srgbClr val="9F2936"/>
                </a:solidFill>
              </a:rPr>
              <a:t>ISBAT </a:t>
            </a:r>
            <a:r>
              <a:rPr lang="en-US" smtClean="0">
                <a:solidFill>
                  <a:srgbClr val="9F2936"/>
                </a:solidFill>
              </a:rPr>
              <a:t>UNIVERSITY.</a:t>
            </a:r>
            <a:endParaRPr lang="en-US" dirty="0">
              <a:solidFill>
                <a:srgbClr val="9F2936"/>
              </a:solidFill>
            </a:endParaRPr>
          </a:p>
        </p:txBody>
      </p:sp>
      <p:sp>
        <p:nvSpPr>
          <p:cNvPr id="12" name="Rectangle 11">
            <a:extLst>
              <a:ext uri="{FF2B5EF4-FFF2-40B4-BE49-F238E27FC236}">
                <a16:creationId xmlns:a16="http://schemas.microsoft.com/office/drawing/2014/main" xmlns=""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a16="http://schemas.microsoft.com/office/drawing/2014/main" xmlns=""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2941698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1625C95-F8FD-4266-A72B-A81BCAD8B34E}"/>
              </a:ext>
            </a:extLst>
          </p:cNvPr>
          <p:cNvSpPr/>
          <p:nvPr/>
        </p:nvSpPr>
        <p:spPr>
          <a:xfrm>
            <a:off x="152400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9219" name="Rectangle 9">
            <a:extLst>
              <a:ext uri="{FF2B5EF4-FFF2-40B4-BE49-F238E27FC236}">
                <a16:creationId xmlns:a16="http://schemas.microsoft.com/office/drawing/2014/main" xmlns="" id="{094F36E6-B56B-453B-9E20-5BB829D2AB63}"/>
              </a:ext>
            </a:extLst>
          </p:cNvPr>
          <p:cNvSpPr>
            <a:spLocks noGrp="1"/>
          </p:cNvSpPr>
          <p:nvPr>
            <p:ph type="subTitle" idx="1"/>
          </p:nvPr>
        </p:nvSpPr>
        <p:spPr>
          <a:xfrm>
            <a:off x="2971800" y="2020473"/>
            <a:ext cx="6858000" cy="702749"/>
          </a:xfrm>
        </p:spPr>
        <p:txBody>
          <a:bodyPr rtlCol="0"/>
          <a:lstStyle/>
          <a:p>
            <a:pPr eaLnBrk="0" fontAlgn="auto" hangingPunct="0">
              <a:spcBef>
                <a:spcPct val="0"/>
              </a:spcBef>
              <a:defRPr/>
            </a:pPr>
            <a:r>
              <a:rPr lang="en-GB" sz="3600" dirty="0"/>
              <a:t>PCSE214</a:t>
            </a:r>
            <a:r>
              <a:rPr lang="en-US" altLang="en-US" sz="3600" b="1" dirty="0">
                <a:solidFill>
                  <a:schemeClr val="accent1">
                    <a:lumMod val="25000"/>
                  </a:schemeClr>
                </a:solidFill>
                <a:latin typeface="Tw Cen MT" panose="020B0602020104020603" pitchFamily="34" charset="0"/>
              </a:rPr>
              <a:t>- MOBILE APPLICATION DEVELOPMENT</a:t>
            </a:r>
            <a:r>
              <a:rPr lang="en-US" sz="3600" b="1" dirty="0">
                <a:solidFill>
                  <a:schemeClr val="accent1">
                    <a:lumMod val="25000"/>
                  </a:schemeClr>
                </a:solidFill>
                <a:latin typeface="Tw Cen MT" panose="020B0602020104020603" pitchFamily="34" charset="0"/>
              </a:rPr>
              <a:t> </a:t>
            </a:r>
            <a:endParaRPr lang="en-US" altLang="en-US" sz="2800" b="1" dirty="0">
              <a:solidFill>
                <a:schemeClr val="accent1">
                  <a:lumMod val="25000"/>
                </a:schemeClr>
              </a:solidFill>
            </a:endParaRPr>
          </a:p>
        </p:txBody>
      </p:sp>
      <p:pic>
        <p:nvPicPr>
          <p:cNvPr id="5" name="Picture 15">
            <a:extLst>
              <a:ext uri="{FF2B5EF4-FFF2-40B4-BE49-F238E27FC236}">
                <a16:creationId xmlns:a16="http://schemas.microsoft.com/office/drawing/2014/main" xmlns="" id="{A40F0FDF-1BBF-45B1-BC28-7E6E182506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268398"/>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6345F288-27B8-46FF-A38B-D0893BEB2636}"/>
              </a:ext>
            </a:extLst>
          </p:cNvPr>
          <p:cNvSpPr txBox="1"/>
          <p:nvPr/>
        </p:nvSpPr>
        <p:spPr>
          <a:xfrm>
            <a:off x="2971800" y="5099788"/>
            <a:ext cx="5967412" cy="307975"/>
          </a:xfrm>
          <a:prstGeom prst="rect">
            <a:avLst/>
          </a:prstGeom>
          <a:noFill/>
        </p:spPr>
        <p:txBody>
          <a:bodyPr>
            <a:spAutoFit/>
          </a:bodyPr>
          <a:lstStyle/>
          <a:p>
            <a:pPr algn="ctr" eaLnBrk="0" fontAlgn="base" hangingPunct="0">
              <a:spcBef>
                <a:spcPct val="0"/>
              </a:spcBef>
              <a:spcAft>
                <a:spcPct val="0"/>
              </a:spcAft>
              <a:defRPr/>
            </a:pPr>
            <a:r>
              <a:rPr lang="en-US" sz="1400" dirty="0">
                <a:solidFill>
                  <a:prstClr val="black"/>
                </a:solidFill>
                <a:effectLst>
                  <a:outerShdw blurRad="38100" dist="38100" dir="2700000" algn="tl">
                    <a:srgbClr val="000000">
                      <a:alpha val="43137"/>
                    </a:srgbClr>
                  </a:outerShdw>
                </a:effectLst>
                <a:latin typeface="Arial" panose="020B0604020202020204" pitchFamily="34" charset="0"/>
              </a:rPr>
              <a:t>By: Mr. </a:t>
            </a:r>
            <a:r>
              <a:rPr lang="en-US" sz="1400" dirty="0" smtClean="0">
                <a:solidFill>
                  <a:prstClr val="black"/>
                </a:solidFill>
                <a:effectLst>
                  <a:outerShdw blurRad="38100" dist="38100" dir="2700000" algn="tl">
                    <a:srgbClr val="000000">
                      <a:alpha val="43137"/>
                    </a:srgbClr>
                  </a:outerShdw>
                </a:effectLst>
                <a:latin typeface="Arial" panose="020B0604020202020204" pitchFamily="34" charset="0"/>
              </a:rPr>
              <a:t>Tobias Kakooza.</a:t>
            </a:r>
            <a:endParaRPr lang="en-US" sz="1400" dirty="0">
              <a:solidFill>
                <a:prstClr val="black"/>
              </a:solidFill>
              <a:effectLst>
                <a:outerShdw blurRad="38100" dist="38100" dir="2700000" algn="tl">
                  <a:srgbClr val="000000">
                    <a:alpha val="43137"/>
                  </a:srgbClr>
                </a:outerShdw>
              </a:effectLst>
              <a:latin typeface="Arial" panose="020B0604020202020204" pitchFamily="34" charset="0"/>
            </a:endParaRPr>
          </a:p>
        </p:txBody>
      </p:sp>
      <p:sp>
        <p:nvSpPr>
          <p:cNvPr id="8" name="Title 1">
            <a:extLst>
              <a:ext uri="{FF2B5EF4-FFF2-40B4-BE49-F238E27FC236}">
                <a16:creationId xmlns:a16="http://schemas.microsoft.com/office/drawing/2014/main" xmlns="" id="{AB6F90AF-EF0B-4C47-A486-42A137B4EDD9}"/>
              </a:ext>
            </a:extLst>
          </p:cNvPr>
          <p:cNvSpPr txBox="1">
            <a:spLocks/>
          </p:cNvSpPr>
          <p:nvPr/>
        </p:nvSpPr>
        <p:spPr bwMode="auto">
          <a:xfrm>
            <a:off x="152400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ctr">
              <a:buClrTx/>
              <a:buSzTx/>
              <a:buFontTx/>
              <a:buNone/>
              <a:defRPr sz="2800" b="1">
                <a:solidFill>
                  <a:srgbClr val="FFFF00"/>
                </a:solidFill>
                <a:latin typeface="Agency FB" panose="020B0503020202020204" pitchFamily="34" charset="0"/>
              </a:defRPr>
            </a:lvl1pPr>
            <a:lvl2pPr marL="639763" indent="-273050">
              <a:spcBef>
                <a:spcPts val="550"/>
              </a:spcBef>
              <a:buClr>
                <a:schemeClr val="accent1"/>
              </a:buClr>
              <a:buSzPct val="70000"/>
              <a:buFont typeface="Wingdings 2" panose="05020102010507070707" pitchFamily="18" charset="2"/>
              <a:buChar char=""/>
              <a:defRPr sz="2600">
                <a:latin typeface="Tw Cen MT" panose="020B0602020104020603" pitchFamily="34" charset="0"/>
              </a:defRPr>
            </a:lvl2pPr>
            <a:lvl3pPr indent="-228600">
              <a:spcBef>
                <a:spcPts val="500"/>
              </a:spcBef>
              <a:buClr>
                <a:schemeClr val="accent2"/>
              </a:buClr>
              <a:buSzPct val="75000"/>
              <a:buFont typeface="Wingdings" panose="05000000000000000000" pitchFamily="2" charset="2"/>
              <a:buChar char=""/>
              <a:defRPr sz="2300">
                <a:latin typeface="Tw Cen MT" panose="020B0602020104020603" pitchFamily="34" charset="0"/>
              </a:defRPr>
            </a:lvl3pPr>
            <a:lvl4pPr indent="-228600">
              <a:spcBef>
                <a:spcPts val="400"/>
              </a:spcBef>
              <a:buClr>
                <a:srgbClr val="1B587C"/>
              </a:buClr>
              <a:buSzPct val="75000"/>
              <a:buFont typeface="Wingdings" panose="05000000000000000000" pitchFamily="2" charset="2"/>
              <a:buChar char=""/>
              <a:defRPr sz="2000">
                <a:latin typeface="Tw Cen MT" panose="020B0602020104020603" pitchFamily="34" charset="0"/>
              </a:defRPr>
            </a:lvl4pPr>
            <a:lvl5pPr indent="-228600">
              <a:spcBef>
                <a:spcPts val="400"/>
              </a:spcBef>
              <a:buClr>
                <a:srgbClr val="4E8542"/>
              </a:buClr>
              <a:buSzPct val="65000"/>
              <a:buFont typeface="Wingdings" panose="05000000000000000000" pitchFamily="2" charset="2"/>
              <a:buChar char=""/>
              <a:defRPr sz="2000">
                <a:latin typeface="Tw Cen MT" panose="020B0602020104020603" pitchFamily="34" charset="0"/>
              </a:defRPr>
            </a:lvl5pPr>
            <a:lvl6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6pPr>
            <a:lvl7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7pPr>
            <a:lvl8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8pPr>
            <a:lvl9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9pPr>
          </a:lstStyle>
          <a:p>
            <a:pPr eaLnBrk="0" fontAlgn="base" hangingPunct="0">
              <a:spcBef>
                <a:spcPct val="0"/>
              </a:spcBef>
              <a:spcAft>
                <a:spcPct val="0"/>
              </a:spcAft>
              <a:defRPr/>
            </a:pPr>
            <a:r>
              <a:rPr lang="en-US" altLang="en-US" dirty="0"/>
              <a:t>Professional Certificate in Software Engineering</a:t>
            </a:r>
          </a:p>
        </p:txBody>
      </p:sp>
      <p:sp>
        <p:nvSpPr>
          <p:cNvPr id="11" name="Subtitle 2">
            <a:extLst>
              <a:ext uri="{FF2B5EF4-FFF2-40B4-BE49-F238E27FC236}">
                <a16:creationId xmlns:a16="http://schemas.microsoft.com/office/drawing/2014/main" xmlns="" id="{A2F80F90-4C23-4FC8-A03C-172AA7BFAC05}"/>
              </a:ext>
            </a:extLst>
          </p:cNvPr>
          <p:cNvSpPr txBox="1">
            <a:spLocks/>
          </p:cNvSpPr>
          <p:nvPr/>
        </p:nvSpPr>
        <p:spPr bwMode="auto">
          <a:xfrm>
            <a:off x="2795588" y="3573730"/>
            <a:ext cx="6600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Clr>
                <a:srgbClr val="9F2936"/>
              </a:buClr>
              <a:buFont typeface="Wingdings" panose="05000000000000000000" pitchFamily="2" charset="2"/>
              <a:buNone/>
              <a:defRPr/>
            </a:pPr>
            <a:r>
              <a:rPr lang="en-US" sz="4000" b="1" dirty="0">
                <a:solidFill>
                  <a:srgbClr val="C19859">
                    <a:lumMod val="75000"/>
                  </a:srgbClr>
                </a:solidFill>
              </a:rPr>
              <a:t>CHAPTER </a:t>
            </a:r>
            <a:r>
              <a:rPr lang="en-US" sz="4000" b="1" dirty="0" smtClean="0">
                <a:solidFill>
                  <a:srgbClr val="C19859">
                    <a:lumMod val="75000"/>
                  </a:srgbClr>
                </a:solidFill>
              </a:rPr>
              <a:t>IV</a:t>
            </a:r>
            <a:endParaRPr lang="en-US" sz="4000" b="1" dirty="0">
              <a:solidFill>
                <a:srgbClr val="C19859">
                  <a:lumMod val="75000"/>
                </a:srgbClr>
              </a:solidFill>
            </a:endParaRPr>
          </a:p>
          <a:p>
            <a:pPr marL="0" indent="0" algn="ctr">
              <a:buClr>
                <a:srgbClr val="9F2936"/>
              </a:buClr>
              <a:buFont typeface="Wingdings" panose="05000000000000000000" pitchFamily="2" charset="2"/>
              <a:buNone/>
              <a:defRPr/>
            </a:pPr>
            <a:r>
              <a:rPr lang="en-US" b="1" dirty="0" smtClean="0">
                <a:solidFill>
                  <a:srgbClr val="9F2936"/>
                </a:solidFill>
              </a:rPr>
              <a:t>SESSION MANAGEMENT</a:t>
            </a:r>
          </a:p>
          <a:p>
            <a:pPr marL="0" indent="0" algn="ctr">
              <a:buClr>
                <a:srgbClr val="9F2936"/>
              </a:buClr>
              <a:buFont typeface="Wingdings" panose="05000000000000000000" pitchFamily="2" charset="2"/>
              <a:buNone/>
              <a:defRPr/>
            </a:pPr>
            <a:endParaRPr lang="en-US" b="1" dirty="0">
              <a:solidFill>
                <a:srgbClr val="9F2936"/>
              </a:solidFill>
            </a:endParaRPr>
          </a:p>
        </p:txBody>
      </p:sp>
    </p:spTree>
    <p:extLst>
      <p:ext uri="{BB962C8B-B14F-4D97-AF65-F5344CB8AC3E}">
        <p14:creationId xmlns:p14="http://schemas.microsoft.com/office/powerpoint/2010/main" val="2424807354"/>
      </p:ext>
    </p:extLst>
  </p:cSld>
  <p:clrMapOvr>
    <a:masterClrMapping/>
  </p:clrMapOvr>
  <p:transition advTm="187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Understand </a:t>
            </a:r>
            <a:r>
              <a:rPr lang="en-US" altLang="x-none" sz="2400" dirty="0" smtClean="0">
                <a:latin typeface="Tahoma" panose="020B0604030504040204" pitchFamily="34" charset="0"/>
                <a:cs typeface="Times New Roman" panose="02020603050405020304" pitchFamily="18" charset="0"/>
              </a:rPr>
              <a:t>the application of sessions  </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Describe the necessity of sessions</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Discuss how best sessions implement app security.</a:t>
            </a: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OBJECTIVES</a:t>
            </a: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2</a:t>
            </a:fld>
            <a:endParaRPr lang="en-US" dirty="0">
              <a:latin typeface="Arial" panose="020B0604020202020204" pitchFamily="34" charset="0"/>
            </a:endParaRPr>
          </a:p>
        </p:txBody>
      </p:sp>
    </p:spTree>
    <p:extLst>
      <p:ext uri="{BB962C8B-B14F-4D97-AF65-F5344CB8AC3E}">
        <p14:creationId xmlns:p14="http://schemas.microsoft.com/office/powerpoint/2010/main" val="399045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Session help you when want to store user data outside your application, so that when the next time user use your application, you can easily get back his details and perform accordingly.</a:t>
            </a:r>
          </a:p>
          <a:p>
            <a:r>
              <a:rPr lang="en-US" sz="2400" dirty="0"/>
              <a:t>This can be done in many ways. But the most easiest and nicest way of doing this is through </a:t>
            </a:r>
            <a:r>
              <a:rPr lang="en-US" sz="2400" b="1" dirty="0"/>
              <a:t>Shared Preferences</a:t>
            </a:r>
            <a:r>
              <a:rPr lang="en-US" sz="2400" dirty="0"/>
              <a:t>.</a:t>
            </a: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DEFINITION</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3</a:t>
            </a:fld>
            <a:endParaRPr lang="en-US" dirty="0">
              <a:latin typeface="Arial" panose="020B0604020202020204" pitchFamily="34" charset="0"/>
            </a:endParaRPr>
          </a:p>
        </p:txBody>
      </p:sp>
    </p:spTree>
    <p:extLst>
      <p:ext uri="{BB962C8B-B14F-4D97-AF65-F5344CB8AC3E}">
        <p14:creationId xmlns:p14="http://schemas.microsoft.com/office/powerpoint/2010/main" val="158340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Shared Preferences allow you to save and retrieve data in the form of </a:t>
            </a:r>
            <a:r>
              <a:rPr lang="en-US" sz="2400" dirty="0" err="1"/>
              <a:t>key,value</a:t>
            </a:r>
            <a:r>
              <a:rPr lang="en-US" sz="2400" dirty="0"/>
              <a:t> pair. In order to use shared preferences, you have to call a method </a:t>
            </a:r>
            <a:r>
              <a:rPr lang="en-US" sz="2400" dirty="0" err="1"/>
              <a:t>getSharedPreferences</a:t>
            </a:r>
            <a:r>
              <a:rPr lang="en-US" sz="2400" dirty="0"/>
              <a:t>() that returns a </a:t>
            </a:r>
            <a:r>
              <a:rPr lang="en-US" sz="2400" dirty="0" err="1"/>
              <a:t>SharedPreference</a:t>
            </a:r>
            <a:r>
              <a:rPr lang="en-US" sz="2400" dirty="0"/>
              <a:t> instance pointing to the file that contains the values of preferences</a:t>
            </a:r>
            <a:r>
              <a:rPr lang="en-US" sz="2400" dirty="0" smtClean="0"/>
              <a:t>.</a:t>
            </a:r>
          </a:p>
          <a:p>
            <a:endParaRPr lang="en-US" sz="2400" dirty="0"/>
          </a:p>
          <a:p>
            <a:r>
              <a:rPr lang="en-US" sz="2400" dirty="0" err="1">
                <a:solidFill>
                  <a:srgbClr val="FF0000"/>
                </a:solidFill>
              </a:rPr>
              <a:t>SharedPreferences</a:t>
            </a:r>
            <a:r>
              <a:rPr lang="en-US" sz="2400" dirty="0">
                <a:solidFill>
                  <a:srgbClr val="FF0000"/>
                </a:solidFill>
              </a:rPr>
              <a:t> </a:t>
            </a:r>
            <a:r>
              <a:rPr lang="en-US" sz="2400" dirty="0" err="1">
                <a:solidFill>
                  <a:srgbClr val="FF0000"/>
                </a:solidFill>
              </a:rPr>
              <a:t>sharedpreferences</a:t>
            </a:r>
            <a:r>
              <a:rPr lang="en-US" sz="2400" dirty="0">
                <a:solidFill>
                  <a:srgbClr val="FF0000"/>
                </a:solidFill>
              </a:rPr>
              <a:t> = </a:t>
            </a:r>
            <a:r>
              <a:rPr lang="en-US" sz="2400" dirty="0" err="1">
                <a:solidFill>
                  <a:srgbClr val="FF0000"/>
                </a:solidFill>
              </a:rPr>
              <a:t>getSharedPreferences</a:t>
            </a:r>
            <a:r>
              <a:rPr lang="en-US" sz="2400" dirty="0">
                <a:solidFill>
                  <a:srgbClr val="FF0000"/>
                </a:solidFill>
              </a:rPr>
              <a:t>(</a:t>
            </a:r>
            <a:r>
              <a:rPr lang="en-US" sz="2400" dirty="0" err="1">
                <a:solidFill>
                  <a:srgbClr val="FF0000"/>
                </a:solidFill>
              </a:rPr>
              <a:t>MyPREFERENCES</a:t>
            </a:r>
            <a:r>
              <a:rPr lang="en-US" sz="2400" dirty="0">
                <a:solidFill>
                  <a:srgbClr val="FF0000"/>
                </a:solidFill>
              </a:rPr>
              <a:t>, </a:t>
            </a:r>
            <a:r>
              <a:rPr lang="en-US" sz="2400" dirty="0" err="1">
                <a:solidFill>
                  <a:srgbClr val="FF0000"/>
                </a:solidFill>
              </a:rPr>
              <a:t>Context.MODE_PRIVATE</a:t>
            </a:r>
            <a:r>
              <a:rPr lang="en-US" sz="2400" dirty="0">
                <a:solidFill>
                  <a:srgbClr val="FF0000"/>
                </a:solidFill>
              </a:rPr>
              <a:t>);</a:t>
            </a:r>
            <a:r>
              <a:rPr lang="en-US" sz="2400" dirty="0"/>
              <a:t>	</a:t>
            </a: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SHARED PREFERENCES</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4</a:t>
            </a:fld>
            <a:endParaRPr lang="en-US" dirty="0">
              <a:latin typeface="Arial" panose="020B0604020202020204" pitchFamily="34" charset="0"/>
            </a:endParaRPr>
          </a:p>
        </p:txBody>
      </p:sp>
    </p:spTree>
    <p:extLst>
      <p:ext uri="{BB962C8B-B14F-4D97-AF65-F5344CB8AC3E}">
        <p14:creationId xmlns:p14="http://schemas.microsoft.com/office/powerpoint/2010/main" val="293017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You can save something in the </a:t>
            </a:r>
            <a:r>
              <a:rPr lang="en-US" sz="2400" dirty="0" err="1"/>
              <a:t>sharedpreferences</a:t>
            </a:r>
            <a:r>
              <a:rPr lang="en-US" sz="2400" dirty="0"/>
              <a:t> by using </a:t>
            </a:r>
            <a:r>
              <a:rPr lang="en-US" sz="2400" dirty="0" err="1"/>
              <a:t>SharedPreferences.Editor</a:t>
            </a:r>
            <a:r>
              <a:rPr lang="en-US" sz="2400" dirty="0"/>
              <a:t> class. You will call the edit method of </a:t>
            </a:r>
            <a:r>
              <a:rPr lang="en-US" sz="2400" dirty="0" err="1"/>
              <a:t>SharedPreference</a:t>
            </a:r>
            <a:r>
              <a:rPr lang="en-US" sz="2400" dirty="0"/>
              <a:t> instance and will receive it in an editor object. Its syntax is </a:t>
            </a:r>
            <a:r>
              <a:rPr lang="en-US" sz="2400" dirty="0" smtClean="0"/>
              <a:t>−</a:t>
            </a:r>
          </a:p>
          <a:p>
            <a:endParaRPr lang="en-US" sz="2400" dirty="0"/>
          </a:p>
          <a:p>
            <a:r>
              <a:rPr lang="en-US" sz="2400" dirty="0"/>
              <a:t>	</a:t>
            </a: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SHARED PREFERENCES SAVING DATA</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5</a:t>
            </a:fld>
            <a:endParaRPr lang="en-US"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101" y="3019368"/>
            <a:ext cx="4991797" cy="819264"/>
          </a:xfrm>
          <a:prstGeom prst="rect">
            <a:avLst/>
          </a:prstGeom>
        </p:spPr>
      </p:pic>
    </p:spTree>
    <p:extLst>
      <p:ext uri="{BB962C8B-B14F-4D97-AF65-F5344CB8AC3E}">
        <p14:creationId xmlns:p14="http://schemas.microsoft.com/office/powerpoint/2010/main" val="58355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Session Management through Shared Preferences</a:t>
            </a:r>
          </a:p>
          <a:p>
            <a:r>
              <a:rPr lang="en-US" sz="2400" dirty="0"/>
              <a:t>In order to perform session management from shared preferences, we need to check the values or data stored in shared preferences in the </a:t>
            </a:r>
            <a:r>
              <a:rPr lang="en-US" sz="2400" dirty="0" err="1"/>
              <a:t>onResume</a:t>
            </a:r>
            <a:r>
              <a:rPr lang="en-US" sz="2400" dirty="0"/>
              <a:t> method. If we don't have the data, we will start the application from the beginning as it is newly installed. But if we got the data, we will start from the where the user left it.</a:t>
            </a: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SESSION MANAGEMENT WITH SHARED PREFERENCES</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6</a:t>
            </a:fld>
            <a:endParaRPr lang="en-US" dirty="0">
              <a:latin typeface="Arial" panose="020B0604020202020204" pitchFamily="34" charset="0"/>
            </a:endParaRPr>
          </a:p>
        </p:txBody>
      </p:sp>
    </p:spTree>
    <p:extLst>
      <p:ext uri="{BB962C8B-B14F-4D97-AF65-F5344CB8AC3E}">
        <p14:creationId xmlns:p14="http://schemas.microsoft.com/office/powerpoint/2010/main" val="298507942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271</Words>
  <Application>Microsoft Office PowerPoint</Application>
  <PresentationFormat>Widescreen</PresentationFormat>
  <Paragraphs>28</Paragraphs>
  <Slides>6</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Agency FB</vt:lpstr>
      <vt:lpstr>Arial</vt:lpstr>
      <vt:lpstr>Calibri</vt:lpstr>
      <vt:lpstr>Calibri Light</vt:lpstr>
      <vt:lpstr>Century Gothic</vt:lpstr>
      <vt:lpstr>Tahoma</vt:lpstr>
      <vt:lpstr>Times New Roman</vt:lpstr>
      <vt:lpstr>Tw Cen MT</vt:lpstr>
      <vt:lpstr>Wingdings</vt:lpstr>
      <vt:lpstr>Wingdings 2</vt:lpstr>
      <vt:lpstr>Office Theme</vt:lpstr>
      <vt:lpstr>ISBAT</vt:lpstr>
      <vt:lpstr>PowerPoint Presentation</vt:lpstr>
      <vt:lpstr>OBJECTIVES</vt:lpstr>
      <vt:lpstr>DEFINITION</vt:lpstr>
      <vt:lpstr>SHARED PREFERENCES</vt:lpstr>
      <vt:lpstr>SHARED PREFERENCES SAVING DATA</vt:lpstr>
      <vt:lpstr>SESSION MANAGEMENT WITH SHARED PREFERENCES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kthobias</cp:lastModifiedBy>
  <cp:revision>15</cp:revision>
  <dcterms:created xsi:type="dcterms:W3CDTF">2022-03-29T10:53:33Z</dcterms:created>
  <dcterms:modified xsi:type="dcterms:W3CDTF">2023-03-06T12:29:17Z</dcterms:modified>
</cp:coreProperties>
</file>